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93908A-435F-4386-A94D-73ACED14F4B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106045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3908A-435F-4386-A94D-73ACED14F4B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191060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3908A-435F-4386-A94D-73ACED14F4B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34720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3908A-435F-4386-A94D-73ACED14F4B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333015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93908A-435F-4386-A94D-73ACED14F4B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140239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93908A-435F-4386-A94D-73ACED14F4B9}"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38123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93908A-435F-4386-A94D-73ACED14F4B9}"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377623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93908A-435F-4386-A94D-73ACED14F4B9}"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356355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3908A-435F-4386-A94D-73ACED14F4B9}"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167465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93908A-435F-4386-A94D-73ACED14F4B9}"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420834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93908A-435F-4386-A94D-73ACED14F4B9}"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DD9F2-06CC-4238-B2FC-05083346CC99}" type="slidenum">
              <a:rPr lang="en-US" smtClean="0"/>
              <a:t>‹#›</a:t>
            </a:fld>
            <a:endParaRPr lang="en-US"/>
          </a:p>
        </p:txBody>
      </p:sp>
    </p:spTree>
    <p:extLst>
      <p:ext uri="{BB962C8B-B14F-4D97-AF65-F5344CB8AC3E}">
        <p14:creationId xmlns:p14="http://schemas.microsoft.com/office/powerpoint/2010/main" val="292502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3908A-435F-4386-A94D-73ACED14F4B9}"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DD9F2-06CC-4238-B2FC-05083346CC99}" type="slidenum">
              <a:rPr lang="en-US" smtClean="0"/>
              <a:t>‹#›</a:t>
            </a:fld>
            <a:endParaRPr lang="en-US"/>
          </a:p>
        </p:txBody>
      </p:sp>
    </p:spTree>
    <p:extLst>
      <p:ext uri="{BB962C8B-B14F-4D97-AF65-F5344CB8AC3E}">
        <p14:creationId xmlns:p14="http://schemas.microsoft.com/office/powerpoint/2010/main" val="3331620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PowerShell</a:t>
            </a:r>
            <a:endParaRPr lang="en-US" dirty="0"/>
          </a:p>
        </p:txBody>
      </p:sp>
    </p:spTree>
    <p:extLst>
      <p:ext uri="{BB962C8B-B14F-4D97-AF65-F5344CB8AC3E}">
        <p14:creationId xmlns:p14="http://schemas.microsoft.com/office/powerpoint/2010/main" val="368903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pic>
        <p:nvPicPr>
          <p:cNvPr id="4" name="Picture 3"/>
          <p:cNvPicPr>
            <a:picLocks noChangeAspect="1"/>
          </p:cNvPicPr>
          <p:nvPr/>
        </p:nvPicPr>
        <p:blipFill>
          <a:blip r:embed="rId2"/>
          <a:stretch>
            <a:fillRect/>
          </a:stretch>
        </p:blipFill>
        <p:spPr>
          <a:xfrm>
            <a:off x="570344" y="1523998"/>
            <a:ext cx="5659517" cy="3973211"/>
          </a:xfrm>
          <a:prstGeom prst="rect">
            <a:avLst/>
          </a:prstGeom>
        </p:spPr>
      </p:pic>
      <p:pic>
        <p:nvPicPr>
          <p:cNvPr id="5" name="Picture 4"/>
          <p:cNvPicPr>
            <a:picLocks noChangeAspect="1"/>
          </p:cNvPicPr>
          <p:nvPr/>
        </p:nvPicPr>
        <p:blipFill>
          <a:blip r:embed="rId3"/>
          <a:stretch>
            <a:fillRect/>
          </a:stretch>
        </p:blipFill>
        <p:spPr>
          <a:xfrm>
            <a:off x="6548581" y="1523998"/>
            <a:ext cx="4996873" cy="3973211"/>
          </a:xfrm>
          <a:prstGeom prst="rect">
            <a:avLst/>
          </a:prstGeom>
        </p:spPr>
      </p:pic>
    </p:spTree>
    <p:extLst>
      <p:ext uri="{BB962C8B-B14F-4D97-AF65-F5344CB8AC3E}">
        <p14:creationId xmlns:p14="http://schemas.microsoft.com/office/powerpoint/2010/main" val="188837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pic>
        <p:nvPicPr>
          <p:cNvPr id="4" name="Content Placeholder 3"/>
          <p:cNvPicPr>
            <a:picLocks noGrp="1" noChangeAspect="1"/>
          </p:cNvPicPr>
          <p:nvPr>
            <p:ph idx="1"/>
          </p:nvPr>
        </p:nvPicPr>
        <p:blipFill>
          <a:blip r:embed="rId2"/>
          <a:stretch>
            <a:fillRect/>
          </a:stretch>
        </p:blipFill>
        <p:spPr>
          <a:xfrm>
            <a:off x="1719262" y="2401094"/>
            <a:ext cx="8753475" cy="3200400"/>
          </a:xfrm>
          <a:prstGeom prst="rect">
            <a:avLst/>
          </a:prstGeom>
        </p:spPr>
      </p:pic>
    </p:spTree>
    <p:extLst>
      <p:ext uri="{BB962C8B-B14F-4D97-AF65-F5344CB8AC3E}">
        <p14:creationId xmlns:p14="http://schemas.microsoft.com/office/powerpoint/2010/main" val="23930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idx="1"/>
          </p:nvPr>
        </p:nvSpPr>
        <p:spPr/>
        <p:txBody>
          <a:bodyPr/>
          <a:lstStyle/>
          <a:p>
            <a:pPr marL="0" indent="0" algn="just">
              <a:buNone/>
            </a:pPr>
            <a:r>
              <a:rPr lang="en-US" dirty="0" smtClean="0"/>
              <a:t>A </a:t>
            </a:r>
            <a:r>
              <a:rPr lang="en-US" b="1" dirty="0" smtClean="0"/>
              <a:t>loop</a:t>
            </a:r>
            <a:r>
              <a:rPr lang="en-US" dirty="0" smtClean="0"/>
              <a:t> statement allows us to execute a statement or group of statements multiple times. PowerShell programming language provides the following types of loop to handle looping requirements:</a:t>
            </a:r>
          </a:p>
          <a:p>
            <a:r>
              <a:rPr lang="en-US" dirty="0" smtClean="0"/>
              <a:t>For </a:t>
            </a:r>
          </a:p>
          <a:p>
            <a:r>
              <a:rPr lang="en-US" dirty="0" smtClean="0"/>
              <a:t>For each</a:t>
            </a:r>
          </a:p>
          <a:p>
            <a:r>
              <a:rPr lang="en-US" dirty="0" smtClean="0"/>
              <a:t>While</a:t>
            </a:r>
          </a:p>
          <a:p>
            <a:r>
              <a:rPr lang="en-US" dirty="0" smtClean="0"/>
              <a:t>Do-while</a:t>
            </a:r>
          </a:p>
          <a:p>
            <a:endParaRPr lang="en-US" dirty="0"/>
          </a:p>
        </p:txBody>
      </p:sp>
    </p:spTree>
    <p:extLst>
      <p:ext uri="{BB962C8B-B14F-4D97-AF65-F5344CB8AC3E}">
        <p14:creationId xmlns:p14="http://schemas.microsoft.com/office/powerpoint/2010/main" val="298674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lstStyle/>
          <a:p>
            <a:r>
              <a:rPr lang="en-US" dirty="0" smtClean="0"/>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p>
          <a:p>
            <a:r>
              <a:rPr lang="en-US" dirty="0" smtClean="0"/>
              <a:t>If</a:t>
            </a:r>
          </a:p>
          <a:p>
            <a:r>
              <a:rPr lang="en-US" dirty="0" smtClean="0"/>
              <a:t>If-Else</a:t>
            </a:r>
          </a:p>
          <a:p>
            <a:r>
              <a:rPr lang="en-US" dirty="0" smtClean="0"/>
              <a:t>Nested IF</a:t>
            </a:r>
          </a:p>
          <a:p>
            <a:r>
              <a:rPr lang="en-US" dirty="0" smtClean="0"/>
              <a:t>Switch</a:t>
            </a:r>
            <a:endParaRPr lang="en-US" dirty="0"/>
          </a:p>
        </p:txBody>
      </p:sp>
    </p:spTree>
    <p:extLst>
      <p:ext uri="{BB962C8B-B14F-4D97-AF65-F5344CB8AC3E}">
        <p14:creationId xmlns:p14="http://schemas.microsoft.com/office/powerpoint/2010/main" val="111546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PowerShell provides a data structure, the </a:t>
            </a:r>
            <a:r>
              <a:rPr lang="en-US" b="1" dirty="0" smtClean="0"/>
              <a:t>array</a:t>
            </a:r>
            <a:r>
              <a:rPr lang="en-US" dirty="0" smtClean="0"/>
              <a:t>, which stores a fixed-size sequential collection of elements of the any type. An array is used to store a collection of data, but it is often more useful to think of an array as a collection of variables or objects.</a:t>
            </a:r>
            <a:endParaRPr lang="en-US" dirty="0"/>
          </a:p>
        </p:txBody>
      </p:sp>
    </p:spTree>
    <p:extLst>
      <p:ext uri="{BB962C8B-B14F-4D97-AF65-F5344CB8AC3E}">
        <p14:creationId xmlns:p14="http://schemas.microsoft.com/office/powerpoint/2010/main" val="187838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In PowerShell, functions are named blocks of reusable code that can perform specific tasks. They allow you to encapsulate a set of instructions into a single unit, making your scripts more modular, organized, and easier to maintain.</a:t>
            </a:r>
          </a:p>
          <a:p>
            <a:r>
              <a:rPr lang="en-US" dirty="0" smtClean="0"/>
              <a:t>Functions in PowerShell are defined using the function keyword, followed by the function name and a set of curly braces {} to enclose the function body.</a:t>
            </a:r>
            <a:endParaRPr lang="en-US" dirty="0"/>
          </a:p>
        </p:txBody>
      </p:sp>
    </p:spTree>
    <p:extLst>
      <p:ext uri="{BB962C8B-B14F-4D97-AF65-F5344CB8AC3E}">
        <p14:creationId xmlns:p14="http://schemas.microsoft.com/office/powerpoint/2010/main" val="381828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PowerShell modules are self-contained units of functionality that encapsulate reusable code, including cmdlets, functions, variables, and other resources. They provide a way to package and distribute PowerShell code for easy sharing and reuse across different scripts and environments. Modules allow you to organize your code into logical units and enhance the modularity and maintainability of your PowerShell solutions.</a:t>
            </a:r>
          </a:p>
          <a:p>
            <a:r>
              <a:rPr lang="en-US" dirty="0" err="1" smtClean="0"/>
              <a:t>AzureRM</a:t>
            </a:r>
            <a:r>
              <a:rPr lang="en-US" dirty="0" smtClean="0"/>
              <a:t> (old) and </a:t>
            </a:r>
            <a:r>
              <a:rPr lang="en-US" dirty="0" err="1" smtClean="0"/>
              <a:t>Az</a:t>
            </a:r>
            <a:r>
              <a:rPr lang="en-US" dirty="0" smtClean="0"/>
              <a:t> are examples of module for Azure</a:t>
            </a:r>
            <a:endParaRPr lang="en-US" dirty="0"/>
          </a:p>
        </p:txBody>
      </p:sp>
    </p:spTree>
    <p:extLst>
      <p:ext uri="{BB962C8B-B14F-4D97-AF65-F5344CB8AC3E}">
        <p14:creationId xmlns:p14="http://schemas.microsoft.com/office/powerpoint/2010/main" val="192335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lnSpcReduction="10000"/>
          </a:bodyPr>
          <a:lstStyle/>
          <a:p>
            <a:r>
              <a:rPr lang="en-US" dirty="0" smtClean="0"/>
              <a:t>Overview</a:t>
            </a:r>
          </a:p>
          <a:p>
            <a:r>
              <a:rPr lang="en-US" dirty="0" smtClean="0"/>
              <a:t>Features</a:t>
            </a:r>
          </a:p>
          <a:p>
            <a:r>
              <a:rPr lang="en-US" dirty="0" smtClean="0"/>
              <a:t>Variables</a:t>
            </a:r>
          </a:p>
          <a:p>
            <a:r>
              <a:rPr lang="en-US" dirty="0" smtClean="0"/>
              <a:t>Operators</a:t>
            </a:r>
          </a:p>
          <a:p>
            <a:r>
              <a:rPr lang="en-US" dirty="0" smtClean="0"/>
              <a:t>Looping</a:t>
            </a:r>
          </a:p>
          <a:p>
            <a:r>
              <a:rPr lang="en-US" dirty="0" smtClean="0"/>
              <a:t>Conditions</a:t>
            </a:r>
          </a:p>
          <a:p>
            <a:r>
              <a:rPr lang="en-US" dirty="0" smtClean="0"/>
              <a:t>Arrays</a:t>
            </a:r>
          </a:p>
          <a:p>
            <a:r>
              <a:rPr lang="en-US" dirty="0" smtClean="0"/>
              <a:t>Functions</a:t>
            </a:r>
          </a:p>
          <a:p>
            <a:r>
              <a:rPr lang="en-US" dirty="0" smtClean="0"/>
              <a:t>Modules</a:t>
            </a:r>
          </a:p>
          <a:p>
            <a:endParaRPr lang="en-US" dirty="0"/>
          </a:p>
        </p:txBody>
      </p:sp>
    </p:spTree>
    <p:extLst>
      <p:ext uri="{BB962C8B-B14F-4D97-AF65-F5344CB8AC3E}">
        <p14:creationId xmlns:p14="http://schemas.microsoft.com/office/powerpoint/2010/main" val="131100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Windows PowerShell is a </a:t>
            </a:r>
            <a:r>
              <a:rPr lang="en-US" b="1" dirty="0" smtClean="0"/>
              <a:t>command-line shell</a:t>
            </a:r>
            <a:r>
              <a:rPr lang="en-US" dirty="0" smtClean="0"/>
              <a:t> and </a:t>
            </a:r>
            <a:r>
              <a:rPr lang="en-US" b="1" dirty="0" smtClean="0"/>
              <a:t>scripting language</a:t>
            </a:r>
            <a:r>
              <a:rPr lang="en-US" dirty="0" smtClean="0"/>
              <a:t> designed especially for system administration. Its analogue in Linux is called as Bash Scripting. Built on the .NET Framework, Windows PowerShell helps IT professionals to control and automate the administration of the Windows operating system and applications that run on Windows Server environment.</a:t>
            </a:r>
          </a:p>
          <a:p>
            <a:r>
              <a:rPr lang="en-US" dirty="0" smtClean="0"/>
              <a:t>Windows PowerShell commands, called </a:t>
            </a:r>
            <a:r>
              <a:rPr lang="en-US" b="1" dirty="0" smtClean="0"/>
              <a:t>cmdlets</a:t>
            </a:r>
            <a:r>
              <a:rPr lang="en-US" dirty="0" smtClean="0"/>
              <a:t>, let you manage the computers from the command line. Windows PowerShell providers let you access data stores, such as the Registry and Certificate Store, as easily as you access the file system.</a:t>
            </a:r>
          </a:p>
          <a:p>
            <a:r>
              <a:rPr lang="en-US" dirty="0" smtClean="0"/>
              <a:t>In addition, Windows PowerShell has a rich expression parser and a fully developed scripting language. So in simple words you can complete all the tasks that you do with GUI and much more.</a:t>
            </a:r>
          </a:p>
          <a:p>
            <a:endParaRPr lang="en-US" dirty="0"/>
          </a:p>
        </p:txBody>
      </p:sp>
    </p:spTree>
    <p:extLst>
      <p:ext uri="{BB962C8B-B14F-4D97-AF65-F5344CB8AC3E}">
        <p14:creationId xmlns:p14="http://schemas.microsoft.com/office/powerpoint/2010/main" val="231724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Cmdlets</a:t>
            </a:r>
            <a:r>
              <a:rPr lang="en-US" dirty="0" smtClean="0"/>
              <a:t> − Cmdlets perform common system administration tasks, for example managing the registry, services, processes, event logs, and using Windows Management Instrumentation (WMI).</a:t>
            </a:r>
          </a:p>
          <a:p>
            <a:r>
              <a:rPr lang="en-US" b="1" dirty="0" smtClean="0"/>
              <a:t>Task oriented</a:t>
            </a:r>
            <a:r>
              <a:rPr lang="en-US" dirty="0" smtClean="0"/>
              <a:t> − PowerShell scripting language is task based and provide supports for existing scripts and command-line tools.</a:t>
            </a:r>
          </a:p>
          <a:p>
            <a:r>
              <a:rPr lang="en-US" b="1" dirty="0" smtClean="0"/>
              <a:t>Consistent design</a:t>
            </a:r>
            <a:r>
              <a:rPr lang="en-US" dirty="0" smtClean="0"/>
              <a:t> − As cmdlets and system data stores use common syntax and have common naming conventions, data sharing is easy. The output from one cmdlet can be pipelined to another cmdlet without any manipulation.</a:t>
            </a:r>
          </a:p>
          <a:p>
            <a:r>
              <a:rPr lang="en-US" b="1" dirty="0" smtClean="0"/>
              <a:t>Simple to Use</a:t>
            </a:r>
            <a:r>
              <a:rPr lang="en-US" dirty="0" smtClean="0"/>
              <a:t> − Simplified, command-based navigation lets users navigate the registry and other data stores similar to the file system navigation.</a:t>
            </a:r>
          </a:p>
          <a:p>
            <a:r>
              <a:rPr lang="en-US" b="1" dirty="0" smtClean="0"/>
              <a:t>Object based</a:t>
            </a:r>
            <a:r>
              <a:rPr lang="en-US" dirty="0" smtClean="0"/>
              <a:t> − PowerShell possesses powerful object manipulation capabilities. Objects can be sent to other tools or databases directly.</a:t>
            </a:r>
          </a:p>
          <a:p>
            <a:r>
              <a:rPr lang="en-US" b="1" dirty="0" smtClean="0"/>
              <a:t>Extensible interface.</a:t>
            </a:r>
            <a:r>
              <a:rPr lang="en-US" dirty="0" smtClean="0"/>
              <a:t> − PowerShell is customizable as independent software vendors and enterprise developers can build custom tools and utilities using PowerShell to administer their software.</a:t>
            </a:r>
          </a:p>
          <a:p>
            <a:endParaRPr lang="en-US" dirty="0"/>
          </a:p>
        </p:txBody>
      </p:sp>
    </p:spTree>
    <p:extLst>
      <p:ext uri="{BB962C8B-B14F-4D97-AF65-F5344CB8AC3E}">
        <p14:creationId xmlns:p14="http://schemas.microsoft.com/office/powerpoint/2010/main" val="55744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281999"/>
            <a:ext cx="10515600" cy="586220"/>
          </a:xfrm>
        </p:spPr>
        <p:txBody>
          <a:bodyPr>
            <a:normAutofit fontScale="90000"/>
          </a:bodyPr>
          <a:lstStyle/>
          <a:p>
            <a:r>
              <a:rPr lang="en-US" dirty="0" smtClean="0"/>
              <a:t>Variables</a:t>
            </a:r>
            <a:endParaRPr lang="en-US" dirty="0"/>
          </a:p>
        </p:txBody>
      </p:sp>
      <p:pic>
        <p:nvPicPr>
          <p:cNvPr id="4" name="Content Placeholder 3"/>
          <p:cNvPicPr>
            <a:picLocks noGrp="1" noChangeAspect="1"/>
          </p:cNvPicPr>
          <p:nvPr>
            <p:ph idx="1"/>
          </p:nvPr>
        </p:nvPicPr>
        <p:blipFill>
          <a:blip r:embed="rId2"/>
          <a:stretch>
            <a:fillRect/>
          </a:stretch>
        </p:blipFill>
        <p:spPr>
          <a:xfrm>
            <a:off x="727364" y="868219"/>
            <a:ext cx="6677891" cy="5453251"/>
          </a:xfrm>
          <a:prstGeom prst="rect">
            <a:avLst/>
          </a:prstGeom>
        </p:spPr>
      </p:pic>
    </p:spTree>
    <p:extLst>
      <p:ext uri="{BB962C8B-B14F-4D97-AF65-F5344CB8AC3E}">
        <p14:creationId xmlns:p14="http://schemas.microsoft.com/office/powerpoint/2010/main" val="327522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3" y="355890"/>
            <a:ext cx="10515600" cy="318366"/>
          </a:xfrm>
        </p:spPr>
        <p:txBody>
          <a:bodyPr>
            <a:normAutofit fontScale="90000"/>
          </a:bodyPr>
          <a:lstStyle/>
          <a:p>
            <a:r>
              <a:rPr lang="en-US" dirty="0" smtClean="0"/>
              <a:t>Special Variables</a:t>
            </a:r>
            <a:endParaRPr lang="en-US" dirty="0"/>
          </a:p>
        </p:txBody>
      </p:sp>
      <p:pic>
        <p:nvPicPr>
          <p:cNvPr id="6" name="Content Placeholder 5"/>
          <p:cNvPicPr>
            <a:picLocks noGrp="1" noChangeAspect="1"/>
          </p:cNvPicPr>
          <p:nvPr>
            <p:ph idx="1"/>
          </p:nvPr>
        </p:nvPicPr>
        <p:blipFill>
          <a:blip r:embed="rId2"/>
          <a:stretch>
            <a:fillRect/>
          </a:stretch>
        </p:blipFill>
        <p:spPr>
          <a:xfrm>
            <a:off x="600363" y="839642"/>
            <a:ext cx="5415013" cy="5099340"/>
          </a:xfrm>
          <a:prstGeom prst="rect">
            <a:avLst/>
          </a:prstGeom>
        </p:spPr>
      </p:pic>
      <p:pic>
        <p:nvPicPr>
          <p:cNvPr id="7" name="Picture 6"/>
          <p:cNvPicPr>
            <a:picLocks noChangeAspect="1"/>
          </p:cNvPicPr>
          <p:nvPr/>
        </p:nvPicPr>
        <p:blipFill>
          <a:blip r:embed="rId3"/>
          <a:stretch>
            <a:fillRect/>
          </a:stretch>
        </p:blipFill>
        <p:spPr>
          <a:xfrm>
            <a:off x="6290831" y="839642"/>
            <a:ext cx="5457824" cy="4918175"/>
          </a:xfrm>
          <a:prstGeom prst="rect">
            <a:avLst/>
          </a:prstGeom>
        </p:spPr>
      </p:pic>
    </p:spTree>
    <p:extLst>
      <p:ext uri="{BB962C8B-B14F-4D97-AF65-F5344CB8AC3E}">
        <p14:creationId xmlns:p14="http://schemas.microsoft.com/office/powerpoint/2010/main" val="110869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3" y="355890"/>
            <a:ext cx="10515600" cy="318366"/>
          </a:xfrm>
        </p:spPr>
        <p:txBody>
          <a:bodyPr>
            <a:normAutofit fontScale="90000"/>
          </a:bodyPr>
          <a:lstStyle/>
          <a:p>
            <a:r>
              <a:rPr lang="en-US" dirty="0" smtClean="0"/>
              <a:t>Special Variables</a:t>
            </a:r>
            <a:endParaRPr lang="en-US" dirty="0"/>
          </a:p>
        </p:txBody>
      </p:sp>
      <p:pic>
        <p:nvPicPr>
          <p:cNvPr id="4" name="Content Placeholder 3"/>
          <p:cNvPicPr>
            <a:picLocks noGrp="1" noChangeAspect="1"/>
          </p:cNvPicPr>
          <p:nvPr>
            <p:ph idx="1"/>
          </p:nvPr>
        </p:nvPicPr>
        <p:blipFill>
          <a:blip r:embed="rId2"/>
          <a:stretch>
            <a:fillRect/>
          </a:stretch>
        </p:blipFill>
        <p:spPr>
          <a:xfrm>
            <a:off x="600363" y="957406"/>
            <a:ext cx="5624946" cy="5151997"/>
          </a:xfrm>
          <a:prstGeom prst="rect">
            <a:avLst/>
          </a:prstGeom>
        </p:spPr>
      </p:pic>
      <p:pic>
        <p:nvPicPr>
          <p:cNvPr id="5" name="Picture 4"/>
          <p:cNvPicPr>
            <a:picLocks noChangeAspect="1"/>
          </p:cNvPicPr>
          <p:nvPr/>
        </p:nvPicPr>
        <p:blipFill>
          <a:blip r:embed="rId3"/>
          <a:stretch>
            <a:fillRect/>
          </a:stretch>
        </p:blipFill>
        <p:spPr>
          <a:xfrm>
            <a:off x="6442797" y="957406"/>
            <a:ext cx="5508264" cy="1831976"/>
          </a:xfrm>
          <a:prstGeom prst="rect">
            <a:avLst/>
          </a:prstGeom>
        </p:spPr>
      </p:pic>
    </p:spTree>
    <p:extLst>
      <p:ext uri="{BB962C8B-B14F-4D97-AF65-F5344CB8AC3E}">
        <p14:creationId xmlns:p14="http://schemas.microsoft.com/office/powerpoint/2010/main" val="85035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727" y="235817"/>
            <a:ext cx="10515600" cy="576984"/>
          </a:xfrm>
        </p:spPr>
        <p:txBody>
          <a:bodyPr>
            <a:normAutofit fontScale="90000"/>
          </a:bodyPr>
          <a:lstStyle/>
          <a:p>
            <a:r>
              <a:rPr lang="en-US" dirty="0" smtClean="0"/>
              <a:t>Operators</a:t>
            </a:r>
            <a:endParaRPr lang="en-US" dirty="0"/>
          </a:p>
        </p:txBody>
      </p:sp>
      <p:pic>
        <p:nvPicPr>
          <p:cNvPr id="4" name="Content Placeholder 3"/>
          <p:cNvPicPr>
            <a:picLocks noGrp="1" noChangeAspect="1"/>
          </p:cNvPicPr>
          <p:nvPr>
            <p:ph idx="1"/>
          </p:nvPr>
        </p:nvPicPr>
        <p:blipFill>
          <a:blip r:embed="rId2"/>
          <a:stretch>
            <a:fillRect/>
          </a:stretch>
        </p:blipFill>
        <p:spPr>
          <a:xfrm>
            <a:off x="211493" y="969819"/>
            <a:ext cx="6028236" cy="4451926"/>
          </a:xfrm>
          <a:prstGeom prst="rect">
            <a:avLst/>
          </a:prstGeom>
        </p:spPr>
      </p:pic>
      <p:pic>
        <p:nvPicPr>
          <p:cNvPr id="5" name="Picture 4"/>
          <p:cNvPicPr>
            <a:picLocks noChangeAspect="1"/>
          </p:cNvPicPr>
          <p:nvPr/>
        </p:nvPicPr>
        <p:blipFill>
          <a:blip r:embed="rId3"/>
          <a:stretch>
            <a:fillRect/>
          </a:stretch>
        </p:blipFill>
        <p:spPr>
          <a:xfrm>
            <a:off x="6270560" y="969819"/>
            <a:ext cx="5809606" cy="4451926"/>
          </a:xfrm>
          <a:prstGeom prst="rect">
            <a:avLst/>
          </a:prstGeom>
        </p:spPr>
      </p:pic>
    </p:spTree>
    <p:extLst>
      <p:ext uri="{BB962C8B-B14F-4D97-AF65-F5344CB8AC3E}">
        <p14:creationId xmlns:p14="http://schemas.microsoft.com/office/powerpoint/2010/main" val="234983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pic>
        <p:nvPicPr>
          <p:cNvPr id="4" name="Picture 3"/>
          <p:cNvPicPr>
            <a:picLocks noChangeAspect="1"/>
          </p:cNvPicPr>
          <p:nvPr/>
        </p:nvPicPr>
        <p:blipFill>
          <a:blip r:embed="rId2"/>
          <a:stretch>
            <a:fillRect/>
          </a:stretch>
        </p:blipFill>
        <p:spPr>
          <a:xfrm>
            <a:off x="570344" y="1523998"/>
            <a:ext cx="5659517" cy="3973211"/>
          </a:xfrm>
          <a:prstGeom prst="rect">
            <a:avLst/>
          </a:prstGeom>
        </p:spPr>
      </p:pic>
      <p:pic>
        <p:nvPicPr>
          <p:cNvPr id="5" name="Picture 4"/>
          <p:cNvPicPr>
            <a:picLocks noChangeAspect="1"/>
          </p:cNvPicPr>
          <p:nvPr/>
        </p:nvPicPr>
        <p:blipFill>
          <a:blip r:embed="rId3"/>
          <a:stretch>
            <a:fillRect/>
          </a:stretch>
        </p:blipFill>
        <p:spPr>
          <a:xfrm>
            <a:off x="6548581" y="1523998"/>
            <a:ext cx="4996873" cy="3973211"/>
          </a:xfrm>
          <a:prstGeom prst="rect">
            <a:avLst/>
          </a:prstGeom>
        </p:spPr>
      </p:pic>
    </p:spTree>
    <p:extLst>
      <p:ext uri="{BB962C8B-B14F-4D97-AF65-F5344CB8AC3E}">
        <p14:creationId xmlns:p14="http://schemas.microsoft.com/office/powerpoint/2010/main" val="940522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616</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PowerShell</vt:lpstr>
      <vt:lpstr>Topics</vt:lpstr>
      <vt:lpstr>Overview</vt:lpstr>
      <vt:lpstr>Features</vt:lpstr>
      <vt:lpstr>Variables</vt:lpstr>
      <vt:lpstr>Special Variables</vt:lpstr>
      <vt:lpstr>Special Variables</vt:lpstr>
      <vt:lpstr>Operators</vt:lpstr>
      <vt:lpstr>Operators</vt:lpstr>
      <vt:lpstr>Operators</vt:lpstr>
      <vt:lpstr>Operators</vt:lpstr>
      <vt:lpstr>Loop</vt:lpstr>
      <vt:lpstr>Conditions</vt:lpstr>
      <vt:lpstr>Arrays</vt:lpstr>
      <vt:lpstr>Functions</vt:lpstr>
      <vt:lpstr>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Muhammad Faran Tahir</dc:creator>
  <cp:lastModifiedBy>Muhammad Faran Tahir</cp:lastModifiedBy>
  <cp:revision>43</cp:revision>
  <dcterms:created xsi:type="dcterms:W3CDTF">2023-06-08T13:06:03Z</dcterms:created>
  <dcterms:modified xsi:type="dcterms:W3CDTF">2023-06-08T15:20:48Z</dcterms:modified>
</cp:coreProperties>
</file>