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258" r:id="rId4"/>
    <p:sldId id="259" r:id="rId5"/>
    <p:sldId id="260" r:id="rId6"/>
    <p:sldId id="262" r:id="rId7"/>
    <p:sldId id="261" r:id="rId8"/>
    <p:sldId id="263" r:id="rId9"/>
    <p:sldId id="268" r:id="rId10"/>
    <p:sldId id="264" r:id="rId11"/>
    <p:sldId id="265" r:id="rId12"/>
    <p:sldId id="266"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4660"/>
  </p:normalViewPr>
  <p:slideViewPr>
    <p:cSldViewPr snapToGrid="0">
      <p:cViewPr varScale="1">
        <p:scale>
          <a:sx n="66" d="100"/>
          <a:sy n="66" d="100"/>
        </p:scale>
        <p:origin x="68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78757-F5C8-48DC-8613-E6A9D18AB8C6}" type="datetimeFigureOut">
              <a:rPr lang="en-US" smtClean="0"/>
              <a:t>3/13/2024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F84B01-099A-4EDC-AE2A-58056AAC02BA}" type="slidenum">
              <a:rPr lang="en-US" smtClean="0"/>
              <a:t>‹#›</a:t>
            </a:fld>
            <a:endParaRPr lang="en-US"/>
          </a:p>
        </p:txBody>
      </p:sp>
    </p:spTree>
    <p:extLst>
      <p:ext uri="{BB962C8B-B14F-4D97-AF65-F5344CB8AC3E}">
        <p14:creationId xmlns:p14="http://schemas.microsoft.com/office/powerpoint/2010/main" val="29150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F84B01-099A-4EDC-AE2A-58056AAC02BA}" type="slidenum">
              <a:rPr lang="en-US" smtClean="0"/>
              <a:t>20</a:t>
            </a:fld>
            <a:endParaRPr lang="en-US"/>
          </a:p>
        </p:txBody>
      </p:sp>
    </p:spTree>
    <p:extLst>
      <p:ext uri="{BB962C8B-B14F-4D97-AF65-F5344CB8AC3E}">
        <p14:creationId xmlns:p14="http://schemas.microsoft.com/office/powerpoint/2010/main" val="1653587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Apache Hadoop is a collection of open-source software utilities that facilitates using a network of many computers to solve problems involving massive amounts of data and computation. It provides a software framework for distributed storage and processing of big data using the </a:t>
            </a:r>
            <a:r>
              <a:rPr lang="en-US" dirty="0" err="1" smtClean="0"/>
              <a:t>MapReduce</a:t>
            </a:r>
            <a:r>
              <a:rPr lang="en-US" dirty="0" smtClean="0"/>
              <a:t> programming model.</a:t>
            </a:r>
            <a:endParaRPr lang="en-US" dirty="0"/>
          </a:p>
        </p:txBody>
      </p:sp>
      <p:sp>
        <p:nvSpPr>
          <p:cNvPr id="4" name="Slide Number Placeholder 3"/>
          <p:cNvSpPr>
            <a:spLocks noGrp="1"/>
          </p:cNvSpPr>
          <p:nvPr>
            <p:ph type="sldNum" sz="quarter" idx="10"/>
          </p:nvPr>
        </p:nvSpPr>
        <p:spPr/>
        <p:txBody>
          <a:bodyPr/>
          <a:lstStyle/>
          <a:p>
            <a:fld id="{C4F84B01-099A-4EDC-AE2A-58056AAC02BA}" type="slidenum">
              <a:rPr lang="en-US" smtClean="0"/>
              <a:t>29</a:t>
            </a:fld>
            <a:endParaRPr lang="en-US"/>
          </a:p>
        </p:txBody>
      </p:sp>
    </p:spTree>
    <p:extLst>
      <p:ext uri="{BB962C8B-B14F-4D97-AF65-F5344CB8AC3E}">
        <p14:creationId xmlns:p14="http://schemas.microsoft.com/office/powerpoint/2010/main" val="1910704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FPGA are used in DSLR Camera.</a:t>
            </a:r>
            <a:endParaRPr lang="en-US" dirty="0"/>
          </a:p>
        </p:txBody>
      </p:sp>
      <p:sp>
        <p:nvSpPr>
          <p:cNvPr id="4" name="Slide Number Placeholder 3"/>
          <p:cNvSpPr>
            <a:spLocks noGrp="1"/>
          </p:cNvSpPr>
          <p:nvPr>
            <p:ph type="sldNum" sz="quarter" idx="10"/>
          </p:nvPr>
        </p:nvSpPr>
        <p:spPr/>
        <p:txBody>
          <a:bodyPr/>
          <a:lstStyle/>
          <a:p>
            <a:fld id="{C4F84B01-099A-4EDC-AE2A-58056AAC02BA}" type="slidenum">
              <a:rPr lang="en-US" smtClean="0"/>
              <a:t>33</a:t>
            </a:fld>
            <a:endParaRPr lang="en-US"/>
          </a:p>
        </p:txBody>
      </p:sp>
    </p:spTree>
    <p:extLst>
      <p:ext uri="{BB962C8B-B14F-4D97-AF65-F5344CB8AC3E}">
        <p14:creationId xmlns:p14="http://schemas.microsoft.com/office/powerpoint/2010/main" val="2695907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Seismic Analysis</a:t>
            </a:r>
            <a:r>
              <a:rPr lang="en-US" baseline="0" dirty="0" smtClean="0"/>
              <a:t> is the study of earthquakes. </a:t>
            </a:r>
            <a:endParaRPr lang="en-US" dirty="0"/>
          </a:p>
        </p:txBody>
      </p:sp>
      <p:sp>
        <p:nvSpPr>
          <p:cNvPr id="4" name="Slide Number Placeholder 3"/>
          <p:cNvSpPr>
            <a:spLocks noGrp="1"/>
          </p:cNvSpPr>
          <p:nvPr>
            <p:ph type="sldNum" sz="quarter" idx="10"/>
          </p:nvPr>
        </p:nvSpPr>
        <p:spPr/>
        <p:txBody>
          <a:bodyPr/>
          <a:lstStyle/>
          <a:p>
            <a:fld id="{C4F84B01-099A-4EDC-AE2A-58056AAC02BA}" type="slidenum">
              <a:rPr lang="en-US" smtClean="0"/>
              <a:t>34</a:t>
            </a:fld>
            <a:endParaRPr lang="en-US"/>
          </a:p>
        </p:txBody>
      </p:sp>
    </p:spTree>
    <p:extLst>
      <p:ext uri="{BB962C8B-B14F-4D97-AF65-F5344CB8AC3E}">
        <p14:creationId xmlns:p14="http://schemas.microsoft.com/office/powerpoint/2010/main" val="1148903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B5AF41-8F2E-4C55-9AF3-7569EA9691BF}"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2245183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5AF41-8F2E-4C55-9AF3-7569EA9691BF}"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39737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5AF41-8F2E-4C55-9AF3-7569EA9691BF}"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1521310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B5AF41-8F2E-4C55-9AF3-7569EA9691BF}"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1041141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CB5AF41-8F2E-4C55-9AF3-7569EA9691BF}" type="datetimeFigureOut">
              <a:rPr lang="en-US" smtClean="0"/>
              <a:t>3/13/2024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3293481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B5AF41-8F2E-4C55-9AF3-7569EA9691BF}"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718434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B5AF41-8F2E-4C55-9AF3-7569EA9691BF}" type="datetimeFigureOut">
              <a:rPr lang="en-US" smtClean="0"/>
              <a:t>3/13/2024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408276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B5AF41-8F2E-4C55-9AF3-7569EA9691BF}" type="datetimeFigureOut">
              <a:rPr lang="en-US" smtClean="0"/>
              <a:t>3/13/2024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3004670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B5AF41-8F2E-4C55-9AF3-7569EA9691BF}" type="datetimeFigureOut">
              <a:rPr lang="en-US" smtClean="0"/>
              <a:t>3/13/2024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1122073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B5AF41-8F2E-4C55-9AF3-7569EA9691BF}"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66334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CB5AF41-8F2E-4C55-9AF3-7569EA9691BF}" type="datetimeFigureOut">
              <a:rPr lang="en-US" smtClean="0"/>
              <a:t>3/13/2024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8E9A76-F959-438D-82DF-D089910F9A1A}" type="slidenum">
              <a:rPr lang="en-US" smtClean="0"/>
              <a:t>‹#›</a:t>
            </a:fld>
            <a:endParaRPr lang="en-US"/>
          </a:p>
        </p:txBody>
      </p:sp>
    </p:spTree>
    <p:extLst>
      <p:ext uri="{BB962C8B-B14F-4D97-AF65-F5344CB8AC3E}">
        <p14:creationId xmlns:p14="http://schemas.microsoft.com/office/powerpoint/2010/main" val="956267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B5AF41-8F2E-4C55-9AF3-7569EA9691BF}" type="datetimeFigureOut">
              <a:rPr lang="en-US" smtClean="0"/>
              <a:t>3/13/2024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8E9A76-F959-438D-82DF-D089910F9A1A}" type="slidenum">
              <a:rPr lang="en-US" smtClean="0"/>
              <a:t>‹#›</a:t>
            </a:fld>
            <a:endParaRPr lang="en-US"/>
          </a:p>
        </p:txBody>
      </p:sp>
    </p:spTree>
    <p:extLst>
      <p:ext uri="{BB962C8B-B14F-4D97-AF65-F5344CB8AC3E}">
        <p14:creationId xmlns:p14="http://schemas.microsoft.com/office/powerpoint/2010/main" val="197751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dirty="0" smtClean="0">
                <a:latin typeface="Arial Unicode MS" panose="020B0604020202020204" pitchFamily="34" charset="-128"/>
                <a:ea typeface="Arial Unicode MS" panose="020B0604020202020204" pitchFamily="34" charset="-128"/>
                <a:cs typeface="Arial Unicode MS" panose="020B0604020202020204" pitchFamily="34" charset="-128"/>
              </a:rPr>
              <a:t>Amazon Web Services</a:t>
            </a:r>
            <a:endParaRPr lang="en-US" sz="4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Subtitle 2"/>
          <p:cNvSpPr>
            <a:spLocks noGrp="1"/>
          </p:cNvSpPr>
          <p:nvPr>
            <p:ph type="subTitle" idx="1"/>
          </p:nvPr>
        </p:nvSpPr>
        <p:spPr/>
        <p:txBody>
          <a:bodyPr>
            <a:normAutofit/>
          </a:bodyPr>
          <a:lstStyle/>
          <a:p>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Lecture-1</a:t>
            </a:r>
          </a:p>
          <a:p>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47626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788" y="436148"/>
            <a:ext cx="10515600" cy="475384"/>
          </a:xfrm>
        </p:spPr>
        <p:txBody>
          <a:bodyPr>
            <a:noAutofit/>
          </a:bodyPr>
          <a:lstStyle/>
          <a:p>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AWS Ecosystem</a:t>
            </a:r>
          </a:p>
        </p:txBody>
      </p:sp>
      <p:pic>
        <p:nvPicPr>
          <p:cNvPr id="4" name="Content Placeholder 3"/>
          <p:cNvPicPr>
            <a:picLocks noGrp="1" noChangeAspect="1"/>
          </p:cNvPicPr>
          <p:nvPr>
            <p:ph idx="1"/>
          </p:nvPr>
        </p:nvPicPr>
        <p:blipFill>
          <a:blip r:embed="rId2"/>
          <a:stretch>
            <a:fillRect/>
          </a:stretch>
        </p:blipFill>
        <p:spPr>
          <a:xfrm>
            <a:off x="1596788" y="1109021"/>
            <a:ext cx="9103057" cy="5118399"/>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8194750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3293" y="249055"/>
            <a:ext cx="10515600" cy="613930"/>
          </a:xfrm>
        </p:spPr>
        <p:txBody>
          <a:bodyPr>
            <a:normAutofit/>
          </a:bodyPr>
          <a:lstStyle/>
          <a:p>
            <a:r>
              <a:rPr lang="en-US" sz="3600" dirty="0">
                <a:latin typeface="Arial Unicode MS" panose="020B0604020202020204" pitchFamily="34" charset="-128"/>
                <a:ea typeface="Arial Unicode MS" panose="020B0604020202020204" pitchFamily="34" charset="-128"/>
                <a:cs typeface="Arial Unicode MS" panose="020B0604020202020204" pitchFamily="34" charset="-128"/>
              </a:rPr>
              <a:t>Global Infrastructure</a:t>
            </a:r>
          </a:p>
        </p:txBody>
      </p:sp>
      <p:pic>
        <p:nvPicPr>
          <p:cNvPr id="4" name="Content Placeholder 3"/>
          <p:cNvPicPr>
            <a:picLocks noGrp="1" noChangeAspect="1"/>
          </p:cNvPicPr>
          <p:nvPr>
            <p:ph idx="1"/>
          </p:nvPr>
        </p:nvPicPr>
        <p:blipFill>
          <a:blip r:embed="rId2"/>
          <a:stretch>
            <a:fillRect/>
          </a:stretch>
        </p:blipFill>
        <p:spPr>
          <a:xfrm>
            <a:off x="1616364" y="1144114"/>
            <a:ext cx="8599054" cy="5484608"/>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38135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099" y="365126"/>
            <a:ext cx="10515600" cy="983384"/>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AWS Regions &amp; Zones </a:t>
            </a:r>
          </a:p>
        </p:txBody>
      </p:sp>
      <p:sp>
        <p:nvSpPr>
          <p:cNvPr id="3" name="Content Placeholder 2"/>
          <p:cNvSpPr>
            <a:spLocks noGrp="1"/>
          </p:cNvSpPr>
          <p:nvPr>
            <p:ph idx="1"/>
          </p:nvPr>
        </p:nvSpPr>
        <p:spPr>
          <a:xfrm>
            <a:off x="866603" y="1348510"/>
            <a:ext cx="10515600" cy="3180483"/>
          </a:xfrm>
        </p:spPr>
        <p:txBody>
          <a:bodyPr>
            <a:norm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AWS Infrastructure partitioned into many regions, each of which contains one or more availability zones (AZs).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Regions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are in separate geographical locations around the world.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AZs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represent distinct locations, comprised of one or more datacenters, within a particular region.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Availability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zone IDs are an abstraction and will differ between customer accounts.</a:t>
            </a:r>
          </a:p>
        </p:txBody>
      </p:sp>
      <p:pic>
        <p:nvPicPr>
          <p:cNvPr id="4" name="Picture 3"/>
          <p:cNvPicPr>
            <a:picLocks noChangeAspect="1"/>
          </p:cNvPicPr>
          <p:nvPr/>
        </p:nvPicPr>
        <p:blipFill>
          <a:blip r:embed="rId2"/>
          <a:stretch>
            <a:fillRect/>
          </a:stretch>
        </p:blipFill>
        <p:spPr>
          <a:xfrm>
            <a:off x="4507345" y="3896982"/>
            <a:ext cx="6410459" cy="2328327"/>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6623995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3" y="796468"/>
            <a:ext cx="10515600" cy="937202"/>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Identity &amp; Access Management (IAM) </a:t>
            </a:r>
          </a:p>
        </p:txBody>
      </p:sp>
      <p:sp>
        <p:nvSpPr>
          <p:cNvPr id="3" name="Content Placeholder 2"/>
          <p:cNvSpPr>
            <a:spLocks noGrp="1"/>
          </p:cNvSpPr>
          <p:nvPr>
            <p:ph idx="1"/>
          </p:nvPr>
        </p:nvSpPr>
        <p:spPr>
          <a:xfrm>
            <a:off x="866603" y="2061502"/>
            <a:ext cx="10515600" cy="4351338"/>
          </a:xfrm>
        </p:spPr>
        <p:txBody>
          <a:bodyPr>
            <a:norm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IAM allows organizations to create users and manage their access to AWS resources.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Provides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granular governance controls and federated access.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Password expiration/strength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Login via Active Directory, Facebook, etc.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Restrict access to specific services and resources.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Signup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account (root account) is your master account, best practice is to not use it for day-to-day management.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2247905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987822"/>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IAM Terms </a:t>
            </a:r>
          </a:p>
        </p:txBody>
      </p:sp>
      <p:sp>
        <p:nvSpPr>
          <p:cNvPr id="3" name="Content Placeholder 2"/>
          <p:cNvSpPr>
            <a:spLocks noGrp="1"/>
          </p:cNvSpPr>
          <p:nvPr>
            <p:ph idx="1"/>
          </p:nvPr>
        </p:nvSpPr>
        <p:spPr>
          <a:xfrm>
            <a:off x="838200" y="2451253"/>
            <a:ext cx="10515600" cy="2635539"/>
          </a:xfrm>
        </p:spPr>
        <p:txBody>
          <a:bodyPr>
            <a:normAutofit/>
          </a:bodyPr>
          <a:lstStyle/>
          <a:p>
            <a:pPr algn="just"/>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User:</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an individual setup with an account in IAM.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Group</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 set of users sharing similar access privileges.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Role</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access privileges that may be assigned to AWS resources</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Lets resources act like users with specific privileges.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Policy</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 document containing one or more defined privileges.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5771246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5746" y="769173"/>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IAM</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2057637"/>
            <a:ext cx="10515600" cy="4351338"/>
          </a:xfrm>
        </p:spPr>
        <p:txBody>
          <a:bodyPr>
            <a:norm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IAM is global, any changes we make impact all regions.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All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activities we do on the web console may also be done via command line or SDK.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IAM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users sign-in link is the web login URL for users (and it may be customized).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IAM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Security Status shows important security steps (recommend turning on MFA).</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85833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325040"/>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IAM</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85000" lnSpcReduction="10000"/>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Create new user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Each user has a user name, password, access key ID, and secret access key.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User name and password required to log into web console. – Access key and secret access key required to use AWS API (** KEEP THESE SAFE!!)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Create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 new group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Each group has one or more policies attached.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Policies define access privileges for group members.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Account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Settings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Define password strength/expiration requirements. </a:t>
            </a:r>
            <a:endParaRPr lang="en-US"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Roles </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Allow a resource to access other resources with set privileges. </a:t>
            </a:r>
            <a:br>
              <a:rPr lang="en-US" dirty="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Example: Allow webserver on EC2 to retrieve files stored on S3.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224631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32504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AWS EC2 Instance</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4"/>
            <a:ext cx="10034813" cy="4452345"/>
          </a:xfrm>
        </p:spPr>
        <p:txBody>
          <a:bodyPr>
            <a:normAutofit fontScale="85000" lnSpcReduction="1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EC2 stands for Elastic Compute Cloud</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Amazon EC2 provides scalable computing capacity in the AWS Cloud</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use Amazon EC2 to launch as many or as few Virtual Servers as you need, Configure Security and Networking and manage Storage.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Amazon EC2 enables you to Scale Up or Scale Down the instance.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Amazon EC2 is having two storage options for Root Volume i.e. EBS(Elastic Block Store) &amp; Instance store.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Preconfigured templates are available known as Amazon Machine Image.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By default, you can create 20 EC2 instances in a particular region with high I/O instances.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305246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579139"/>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Types of EC2 Instances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1944786"/>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General Purpose: Balanced Memory &amp; CPU</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Compute Optimized: More CPU than RAM</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Memory Optimized: More RAM</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Accelerated Computing/GPU: Graphics Optimized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Storage optimized: Low Latency</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High Memory Optimized: High Ram, Nitro System (Special Hypervisor)</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Previous Generation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271851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6"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General Purpose Instances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5"/>
            <a:ext cx="10034813" cy="4384106"/>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Provides a Balance of Compute, Memory and Networking Resources, and can be used for a variety of Workloads.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are available in four sizes.</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Nano, Small, Medium and Large. </a:t>
            </a: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A series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(A1) : Supports Medium and Large Tiers. </a:t>
            </a: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M Series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(M4, M5, M5a, M5ad, M5d) : Supports Large Tier.</a:t>
            </a: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T Series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(T2, T3, T3a): Small and Free Tier.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We would be working with T2 (Micro or Nano) instance which is available on Free Tier.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7921813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0266" y="842797"/>
            <a:ext cx="10515600" cy="1325563"/>
          </a:xfrm>
        </p:spPr>
        <p:txBody>
          <a:bodyPr>
            <a:normAutofit/>
          </a:bodyPr>
          <a:lstStyle/>
          <a:p>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Topics</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2296219"/>
            <a:ext cx="10515600"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What is Cloud Computing</a:t>
            </a:r>
          </a:p>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Cloud Computing Service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Models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Amazon Web Services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IAM</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EC2 Instances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Types of EC2 Instances.</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EC2 Instance Purchasing Model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310639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717593"/>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General Purpose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(A Series)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282825"/>
            <a:ext cx="9684224" cy="4575175"/>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A1 instances are ideally suited for Scale-out workloads.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These instances can be used for hosting Web Servers, Containerized Micro Services. Caching Servers and Distributed Data Stores. </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9134216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365125"/>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General Purpose Instances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(M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Series)</a:t>
            </a:r>
          </a:p>
        </p:txBody>
      </p:sp>
      <p:sp>
        <p:nvSpPr>
          <p:cNvPr id="3" name="Content Placeholder 2"/>
          <p:cNvSpPr>
            <a:spLocks noGrp="1"/>
          </p:cNvSpPr>
          <p:nvPr>
            <p:ph idx="1"/>
          </p:nvPr>
        </p:nvSpPr>
        <p:spPr>
          <a:xfrm>
            <a:off x="838200" y="1690688"/>
            <a:ext cx="10034813" cy="4397754"/>
          </a:xfrm>
        </p:spPr>
        <p:txBody>
          <a:bodyPr>
            <a:no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M4 Instance </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vCPU: 2 to 40 (Max)</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RAM: 8GB to 160 GB (Max)</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Instance Storage: EBS Only</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M5a, M5ad and M5d Instances </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vCPU: 2 to 96 (Max)</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RAM: 8 to 384 (Max)</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Instance Storage: EBS &amp; NVMe SSD</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Can used to Host Game Servers, Web Servers, Small and Medium Databases.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9556691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94" y="539888"/>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General Purpose Instances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Series)</a:t>
            </a:r>
          </a:p>
        </p:txBody>
      </p:sp>
      <p:sp>
        <p:nvSpPr>
          <p:cNvPr id="3" name="Content Placeholder 2"/>
          <p:cNvSpPr>
            <a:spLocks noGrp="1"/>
          </p:cNvSpPr>
          <p:nvPr>
            <p:ph idx="1"/>
          </p:nvPr>
        </p:nvSpPr>
        <p:spPr>
          <a:xfrm>
            <a:off x="1179394" y="1944786"/>
            <a:ext cx="10515600" cy="435133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Usually used for testing purposes.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Can be used to test Website and Web App, Code Repositories.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Development, Build ,Test.</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Microservices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vCPU: 2 to 8</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RAM: 0.5 to 32 GB</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850047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149" y="622892"/>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Compute Optimized Instances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015621" y="1948455"/>
            <a:ext cx="10034813" cy="4425050"/>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Compute Optimized Instances are ideal for Compute-bound applications that benefit from high performance processors.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 Series is dedicated for these types of instances.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C4, C5 and C5n are available options.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Use to host Web Server, Batch Processing systems, Gaming and Video Encoding. </a:t>
            </a:r>
          </a:p>
          <a:p>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9032138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9077" y="54811"/>
            <a:ext cx="10515600" cy="1325563"/>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Compute Optimized Instances</a:t>
            </a:r>
          </a:p>
        </p:txBody>
      </p:sp>
      <p:sp>
        <p:nvSpPr>
          <p:cNvPr id="3" name="Content Placeholder 2"/>
          <p:cNvSpPr>
            <a:spLocks noGrp="1"/>
          </p:cNvSpPr>
          <p:nvPr>
            <p:ph idx="1"/>
          </p:nvPr>
        </p:nvSpPr>
        <p:spPr>
          <a:xfrm>
            <a:off x="1676400" y="1197828"/>
            <a:ext cx="10515600" cy="4351338"/>
          </a:xfrm>
        </p:spPr>
        <p:txBody>
          <a:bodyPr>
            <a:noAutofit/>
          </a:bodyPr>
          <a:lstStyle/>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C4 </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CPU: 2 to 36</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RAM: 3.75 to 60 GB</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EBS Only</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Network: BW 10 Gbps</a:t>
            </a:r>
          </a:p>
          <a:p>
            <a:pPr algn="just"/>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C5</a:t>
            </a:r>
          </a:p>
          <a:p>
            <a:pPr marL="0" indent="0" algn="just">
              <a:buNone/>
            </a:pP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Powered by AWS Nitro System</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Support max 25 EBS volumes (1 would be root and other 24 can be other.)</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Uses Elastic Network Adapter</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vCPU: 2 to 72</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RAM: 4 to 192 GB</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Network: BW up to 25 Gbps</a:t>
            </a:r>
          </a:p>
          <a:p>
            <a:pPr marL="0" indent="0" algn="just">
              <a:buNone/>
            </a:pPr>
            <a:r>
              <a:rPr 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EBS &amp; NVMe SSD</a:t>
            </a:r>
          </a:p>
          <a:p>
            <a:endParaRPr lang="en-US" sz="20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39086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Memory Optimized Instances (R Series)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825624"/>
            <a:ext cx="10034813" cy="4370459"/>
          </a:xfrm>
        </p:spPr>
        <p:txBody>
          <a:bodyPr>
            <a:normAutofit fontScale="85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Memory Optimized instances are designed to deliver fast performance for Workloads that process large data set in Memory.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 Series, X Series and Z Series are dedicated for these.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R4, R5, R5a, R5ad and R5d</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High Performance, Relational (MySQL) and No SQL (MongoDB, Cassandra) databases.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Distributed Web Scale Cache stores that data provide in-memory caching of key value type data.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Used in Financial Services, Hadoop.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vCPU: 2 to 96</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RAM: 16 to 768 GB</a:t>
            </a:r>
          </a:p>
          <a:p>
            <a:pPr marL="0" indent="0" algn="just">
              <a:buNone/>
            </a:pP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EBS &amp; NVMe SSD</a:t>
            </a:r>
          </a:p>
          <a:p>
            <a:pPr marL="0" indent="0">
              <a:buNone/>
            </a:pP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871224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394" y="526240"/>
            <a:ext cx="10515600" cy="1325563"/>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Memory Optimized </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(X Series)</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1944786"/>
            <a:ext cx="9928281" cy="4333184"/>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X1 and X1e Instances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Well suited for High Performance database, Memory intensive enterprise application, Relational database workload, SAP HANA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Electronic Design Automation</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vCPU: 4 to 128 </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RAM: 122 to 3904 GB</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SSD</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2181354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447365"/>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Memory Optimized Instances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(Z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Series)</a:t>
            </a:r>
          </a:p>
        </p:txBody>
      </p:sp>
      <p:sp>
        <p:nvSpPr>
          <p:cNvPr id="3" name="Content Placeholder 2"/>
          <p:cNvSpPr>
            <a:spLocks noGrp="1"/>
          </p:cNvSpPr>
          <p:nvPr>
            <p:ph idx="1"/>
          </p:nvPr>
        </p:nvSpPr>
        <p:spPr>
          <a:xfrm>
            <a:off x="838200" y="1825625"/>
            <a:ext cx="9902588" cy="4343163"/>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Z1d Instance</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Delivers a sustained all Core Frequency of up to 4.0 </a:t>
            </a:r>
            <a:r>
              <a:rPr lang="en-US" sz="2400" dirty="0" err="1" smtClean="0">
                <a:latin typeface="Arial Unicode MS" panose="020B0604020202020204" pitchFamily="34" charset="-128"/>
                <a:ea typeface="Arial Unicode MS" panose="020B0604020202020204" pitchFamily="34" charset="-128"/>
                <a:cs typeface="Arial Unicode MS" panose="020B0604020202020204" pitchFamily="34" charset="-128"/>
              </a:rPr>
              <a:t>Ghz</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the fastest of any Cloud instances.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Nitro System, Xeon Processor, up to 1.8 TB of instance storage.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Used for Electronic Design Automation and certain databases workloads with high pre-core licensing cost.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vCPU: 2 to 48 </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RAM: 16 to 384 GB</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NVM SSD</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322512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4803" y="875094"/>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Storage Optimized Instances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51848" y="2200657"/>
            <a:ext cx="9902588" cy="4534232"/>
          </a:xfrm>
        </p:spPr>
        <p:txBody>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Storage Optimized Instances are designed for workloads  that require high, sequential read and write access to very large data sets on local storage.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They are optimized to deliver tens of thousands of Law Latency, Random I/O operations per second (IOPs) to application.</a:t>
            </a:r>
          </a:p>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I</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series, H Series and D Series are available for these. </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0075193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586914"/>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Storage Optimized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(D Series)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053717"/>
            <a:ext cx="10034813" cy="4724598"/>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D2 Instances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Well suited for Massive Parallel Processing (MPP) data Warehouse, Map reduce and Hadoop distributed computing, Log or data Processing app.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vCPU to 36</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RAM: 30.5 to 244GB</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SSD</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82617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108446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What is Cloud Computing</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66603" y="2506662"/>
            <a:ext cx="10515600" cy="4351338"/>
          </a:xfrm>
        </p:spPr>
        <p:txBody>
          <a:bodyPr/>
          <a:lstStyle/>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 </a:t>
            </a: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National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Institute of Standards and Technology </a:t>
            </a:r>
            <a:r>
              <a:rPr lang="en-US" sz="1200" dirty="0" smtClean="0">
                <a:latin typeface="Arial Unicode MS" panose="020B0604020202020204" pitchFamily="34" charset="-128"/>
                <a:ea typeface="Arial Unicode MS" panose="020B0604020202020204" pitchFamily="34" charset="-128"/>
                <a:cs typeface="Arial Unicode MS" panose="020B0604020202020204" pitchFamily="34" charset="-128"/>
              </a:rPr>
              <a:t>NIST </a:t>
            </a:r>
            <a:r>
              <a:rPr lang="en-US" sz="1200" dirty="0">
                <a:latin typeface="Arial Unicode MS" panose="020B0604020202020204" pitchFamily="34" charset="-128"/>
                <a:ea typeface="Arial Unicode MS" panose="020B0604020202020204" pitchFamily="34" charset="-128"/>
                <a:cs typeface="Arial Unicode MS" panose="020B0604020202020204" pitchFamily="34" charset="-128"/>
              </a:rPr>
              <a:t>SP 800-145</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216514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447365"/>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Storage Optimized Instances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(H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Series)</a:t>
            </a:r>
          </a:p>
        </p:txBody>
      </p:sp>
      <p:sp>
        <p:nvSpPr>
          <p:cNvPr id="3" name="Content Placeholder 2"/>
          <p:cNvSpPr>
            <a:spLocks noGrp="1"/>
          </p:cNvSpPr>
          <p:nvPr>
            <p:ph idx="1"/>
          </p:nvPr>
        </p:nvSpPr>
        <p:spPr>
          <a:xfrm>
            <a:off x="838200" y="1825624"/>
            <a:ext cx="10034813" cy="4438697"/>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H1 Instances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This family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f</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eatures up to 16 TB of HDD Based local storage, high disk throughput and balance of Compute &amp; Memory.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Well suited for App requiring Sequential access to large amounts of data on direct- attached instance storage.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Application that requires high throughput access to large quantities of data.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vCPU: 8 to 64</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RAM: 32 to 256GB</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HDD</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1147871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6564" y="447365"/>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Storage Optimized Instances </a:t>
            </a:r>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(I </a:t>
            </a:r>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Series)</a:t>
            </a:r>
          </a:p>
        </p:txBody>
      </p:sp>
      <p:sp>
        <p:nvSpPr>
          <p:cNvPr id="3" name="Content Placeholder 2"/>
          <p:cNvSpPr>
            <a:spLocks noGrp="1"/>
          </p:cNvSpPr>
          <p:nvPr>
            <p:ph idx="1"/>
          </p:nvPr>
        </p:nvSpPr>
        <p:spPr/>
        <p:txBody>
          <a:bodyPr>
            <a:normAutofit fontScale="85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I3 and I3en Instances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Well suited for High frequency online transaction processing system (OLTP), Relational Databases, No SQL Databases, Distributed file system and Data Warehousing application.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vCPU: 2 to 96</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RAM: 16 to 768 GB</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NVMe SSD</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Network Performance: 25 Gbps to 100 Gbps</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Sequential Throughput : </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Read: 16 GB/s</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Write: 6.4 Gb/s (I3)</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8 Gb/s  (I3en)</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6041951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588582"/>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Accelerated Computing Instances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056935"/>
            <a:ext cx="10034813" cy="4493288"/>
          </a:xfrm>
        </p:spPr>
        <p:txBody>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Accelerated Computing Instance families use hardware accelerate, or co-processors to perform some functions such as floating point number calculation, graphics processing or data pattern matching more efficiently than is possible in software running on CPUs.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 series, G series and F series are available for these.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054235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7" y="447365"/>
            <a:ext cx="10515600" cy="1325563"/>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Accelerated Computing </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Instances (F Series)</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F1 Instance</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F1 Instances offers Customizable Hardware acceleration with Field Programmable Gate arrays (FPGA).</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Each FPGA contains . Million logic elements &amp;  6800 DSP (Digital Signal Processing) engines.</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Designed to accelerate computationally intensive algorithms such as data flow or highly parallel operations.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Used in Genomics Research, Financial analytics, Real time video processing and Big data search.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vCPU: 8 to 64</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FPGA: 1 to 8</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RAM: 122 to 976 GB</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NVMe SSD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3151317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451" y="810116"/>
            <a:ext cx="10515600" cy="1325563"/>
          </a:xfrm>
        </p:spPr>
        <p:txBody>
          <a:bodyPr>
            <a:normAutofit/>
          </a:bodyPr>
          <a:lstStyle/>
          <a:p>
            <a:r>
              <a:rPr lang="en-US" sz="3000" dirty="0">
                <a:latin typeface="Arial Rounded MT Bold" panose="020F0704030504030204" pitchFamily="34" charset="0"/>
                <a:ea typeface="Arial Unicode MS" panose="020B0604020202020204" pitchFamily="34" charset="-128"/>
                <a:cs typeface="Arial Unicode MS" panose="020B0604020202020204" pitchFamily="34" charset="-128"/>
              </a:rPr>
              <a:t>Accelerated Computing Instances </a:t>
            </a:r>
            <a:r>
              <a:rPr lang="en-US" sz="3000" dirty="0" smtClean="0">
                <a:latin typeface="Arial Rounded MT Bold" panose="020F0704030504030204" pitchFamily="34" charset="0"/>
                <a:ea typeface="Arial Unicode MS" panose="020B0604020202020204" pitchFamily="34" charset="-128"/>
                <a:cs typeface="Arial Unicode MS" panose="020B0604020202020204" pitchFamily="34" charset="-128"/>
              </a:rPr>
              <a:t>(P </a:t>
            </a:r>
            <a:r>
              <a:rPr lang="en-US" sz="3000" dirty="0">
                <a:latin typeface="Arial Rounded MT Bold" panose="020F0704030504030204" pitchFamily="34" charset="0"/>
                <a:ea typeface="Arial Unicode MS" panose="020B0604020202020204" pitchFamily="34" charset="-128"/>
                <a:cs typeface="Arial Unicode MS" panose="020B0604020202020204" pitchFamily="34" charset="-128"/>
              </a:rPr>
              <a:t>Series)</a:t>
            </a:r>
          </a:p>
        </p:txBody>
      </p:sp>
      <p:sp>
        <p:nvSpPr>
          <p:cNvPr id="3" name="Content Placeholder 2"/>
          <p:cNvSpPr>
            <a:spLocks noGrp="1"/>
          </p:cNvSpPr>
          <p:nvPr>
            <p:ph idx="1"/>
          </p:nvPr>
        </p:nvSpPr>
        <p:spPr>
          <a:xfrm>
            <a:off x="974677" y="2386726"/>
            <a:ext cx="10257430" cy="4348163"/>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P2 and P3 Instances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It uses NVIDIA Tesla GPUs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Provide high Bandwidth Networking.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Up to 32 GB of Memory per GPU, which makes them ideal for deep learning.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Used in Machine Learning, Seismic Analysis.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6499717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44732" y="551399"/>
            <a:ext cx="10515600" cy="1325563"/>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Accelerated Computing Instances (P Series)</a:t>
            </a:r>
          </a:p>
        </p:txBody>
      </p:sp>
      <p:sp>
        <p:nvSpPr>
          <p:cNvPr id="5" name="Text Placeholder 4"/>
          <p:cNvSpPr>
            <a:spLocks noGrp="1"/>
          </p:cNvSpPr>
          <p:nvPr>
            <p:ph type="body" idx="1"/>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P2 Instance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Content Placeholder 5"/>
          <p:cNvSpPr>
            <a:spLocks noGrp="1"/>
          </p:cNvSpPr>
          <p:nvPr>
            <p:ph sz="half" idx="2"/>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vCPU: 4 to 64</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GPU: 1 to 16 </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RAM: 61 to 732 GB</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GPU RAM: 12 to 192 GB</a:t>
            </a: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Network BW: 25 Gbps</a:t>
            </a:r>
          </a:p>
        </p:txBody>
      </p:sp>
      <p:sp>
        <p:nvSpPr>
          <p:cNvPr id="7" name="Text Placeholder 6"/>
          <p:cNvSpPr>
            <a:spLocks noGrp="1"/>
          </p:cNvSpPr>
          <p:nvPr>
            <p:ph type="body" sz="quarter" idx="3"/>
          </p:nvPr>
        </p:nvSpPr>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P3 Instance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7"/>
          <p:cNvSpPr>
            <a:spLocks noGrp="1"/>
          </p:cNvSpPr>
          <p:nvPr>
            <p:ph sz="quarter" idx="4"/>
          </p:nvPr>
        </p:nvSpPr>
        <p:spPr/>
        <p:txBody>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vCPU: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8 to 96</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GPU: 1 to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8</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RAM</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61 to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768 GB</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Storage: SSD and EBS</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9" name="Picture 8">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10" name="TextBox 9">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527587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170456"/>
            <a:ext cx="10515600" cy="1325563"/>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Accelerated Computing Instances </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(G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Series)</a:t>
            </a:r>
          </a:p>
        </p:txBody>
      </p:sp>
      <p:sp>
        <p:nvSpPr>
          <p:cNvPr id="7" name="Content Placeholder 6"/>
          <p:cNvSpPr>
            <a:spLocks noGrp="1"/>
          </p:cNvSpPr>
          <p:nvPr>
            <p:ph idx="1"/>
          </p:nvPr>
        </p:nvSpPr>
        <p:spPr>
          <a:xfrm>
            <a:off x="866603" y="1496019"/>
            <a:ext cx="10515600" cy="4351338"/>
          </a:xfrm>
        </p:spPr>
        <p:txBody>
          <a:bodyPr>
            <a:no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G2 and G3 instances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Optimized for graphics Intensive application.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Well suited for app like 3d visualization, Video creation services, Streaming Graphics-intensive application.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G3 instances use NVIDIA Tesla M60 GPU and provide a cost effective, high performance platform for Graphics applications.</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vCPU: 4 to 64</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GPU: 1 to 4</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RAM: 30.5 to 488 GB</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GPU Memory: 8 to 32 GB</a:t>
            </a:r>
          </a:p>
          <a:p>
            <a:pPr marL="0" indent="0" algn="just">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Network Performance: 25 Gbps. </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049789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5794" y="54811"/>
            <a:ext cx="10515600" cy="1325563"/>
          </a:xfrm>
        </p:spPr>
        <p:txBody>
          <a:bodyPr>
            <a:normAutofit/>
          </a:bodyPr>
          <a:lstStyle/>
          <a:p>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High Memory Instances</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1106997" y="1279714"/>
            <a:ext cx="10515600" cy="4351338"/>
          </a:xfrm>
        </p:spPr>
        <p:txBody>
          <a:bodyPr>
            <a:noAutofit/>
          </a:bodyPr>
          <a:lstStyle/>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U series is dedicated for these</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High Memory Instances are purchase built to run large in memory databases including production developments of Sap in the cloud. </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Latest generation Intel Xeon Pentium 8176M Processor.</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6, 9, 12 TB of instance Memory, the largest of any Ec2 instance. </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These instances are bare metal instances and do not run on a Hypervisor. </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Only available under Dedicated purchasing Category (For 3 years Term)</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OS directly installed on hardware</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Powered by the AWS Nitro System, a combination of dedicated hardware and lightweight hypervisor. </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Bare Metal Performance with direct access to host hardware. </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EBS optimized by default at no additional cost. </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Models: U-6tbl.metal , U-9tbl.metal , U-12tbl.metal</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Network Performance: 25Gbps</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Dedicated EBS BW: 14 Gbps</a:t>
            </a:r>
          </a:p>
          <a:p>
            <a:pPr algn="just"/>
            <a:r>
              <a:rPr lang="en-US" sz="1700" dirty="0" smtClean="0">
                <a:latin typeface="Arial Unicode MS" panose="020B0604020202020204" pitchFamily="34" charset="-128"/>
                <a:ea typeface="Arial Unicode MS" panose="020B0604020202020204" pitchFamily="34" charset="-128"/>
                <a:cs typeface="Arial Unicode MS" panose="020B0604020202020204" pitchFamily="34" charset="-128"/>
              </a:rPr>
              <a:t>Each instance offer 448 logical processor. </a:t>
            </a:r>
          </a:p>
          <a:p>
            <a:endParaRPr lang="en-US" sz="17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581607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099" y="1053050"/>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Previous Generation Instances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2568217"/>
            <a:ext cx="10515600" cy="4351338"/>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T1, M1, C1, CC2, M2, CR1, Cg1, i2, Hs1, M3, C3 and R3</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4356707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2917" y="447365"/>
            <a:ext cx="10515600" cy="1325563"/>
          </a:xfrm>
        </p:spPr>
        <p:txBody>
          <a:bodyPr>
            <a:normAutofit/>
          </a:bodyPr>
          <a:lstStyle/>
          <a:p>
            <a:r>
              <a:rPr lang="en-US" sz="3200" dirty="0"/>
              <a:t>EC2 Instance Purchasing Model </a:t>
            </a:r>
          </a:p>
        </p:txBody>
      </p:sp>
      <p:sp>
        <p:nvSpPr>
          <p:cNvPr id="3" name="Content Placeholder 2"/>
          <p:cNvSpPr>
            <a:spLocks noGrp="1"/>
          </p:cNvSpPr>
          <p:nvPr>
            <p:ph idx="1"/>
          </p:nvPr>
        </p:nvSpPr>
        <p:spPr>
          <a:xfrm>
            <a:off x="838200" y="1825624"/>
            <a:ext cx="10034813" cy="4465993"/>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There are 6 purchasing options to pay for EC2 instance. On demand, Dedicate Instance, Dedicated Host, Spot Instance, Schedule Instance and Reserved Instance (Standard RI, Convertible RI, Schedule RI)</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But mainly we can pay for three types : on demand (Dedicated Instance and Host are costed according to on demand), Reserved (Scheduling instance is costed according to reserved instance) and spot instances.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You can pay for Dedicated Host which provide you with EC2 instance on standard servers dedicated for your use.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123785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498945"/>
            <a:ext cx="10515600" cy="724766"/>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Cloud Computing Characteristics </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944732" y="1485460"/>
            <a:ext cx="10515600" cy="5249429"/>
          </a:xfrm>
        </p:spPr>
        <p:txBody>
          <a:bodyPr>
            <a:normAutofit/>
          </a:bodyPr>
          <a:lstStyle/>
          <a:p>
            <a:pPr marL="0" indent="0">
              <a:buNone/>
            </a:pP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On-demand</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Infrastructure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available as needed via a self-service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interface</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Network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access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Infrastructure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accessed via a broad network (generally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Internet)</a:t>
            </a: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Resource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pooling </a:t>
            </a:r>
            <a:endPar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Infrastructure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aggregated into large resource pools which are subsequently partitioned to support specific functions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Elasticity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Ability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to rapidly provision and de-provision services as needed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pPr marL="0" indent="0">
              <a:buNone/>
            </a:pPr>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Utility </a:t>
            </a:r>
            <a:r>
              <a:rPr 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service </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Pay-for-usage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pricing model with no minimum commitments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6149110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507" y="447365"/>
            <a:ext cx="10515600" cy="1325563"/>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EC2 Instance Purchasing Model </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(On Demand)</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sz="half" idx="1"/>
          </p:nvPr>
        </p:nvSpPr>
        <p:spPr/>
        <p:txBody>
          <a:bodyPr>
            <a:normAutofit fontScale="85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Aws on demand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i</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nstances are virtual servers that run in AWS or AWS Relational Database Service RDS and are purchased at a fixed Rate per Hour.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Aws recommends using On-demand instances for applications with short term irregular workloads that cannot be interrupted.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They are also suitable for use during testing and development of applications on EC2.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With on demand instances you only pay for EC2 instances you use.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3"/>
          <p:cNvSpPr>
            <a:spLocks noGrp="1"/>
          </p:cNvSpPr>
          <p:nvPr>
            <p:ph sz="half" idx="2"/>
          </p:nvPr>
        </p:nvSpPr>
        <p:spPr/>
        <p:txBody>
          <a:bodyPr>
            <a:normAutofit fontScale="85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 use of on demand instances frees you from the Cost and complexities of planning, purchasing and maintaining hardware and transforms what are commonly large fixed costs into much smaller variable cost.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Pricing is per instance-hour consumed for each instance, from the time on instance is launched until it is terminated or stopped.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Each partial instance hour consumed will be billed per second for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L</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inux instances and as a full hour for all other instances types.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441559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39775" y="591055"/>
            <a:ext cx="10515600" cy="1325563"/>
          </a:xfrm>
        </p:spPr>
        <p:txBody>
          <a:bodyPr>
            <a:normAutofit/>
          </a:bodyPr>
          <a:lstStyle/>
          <a:p>
            <a:r>
              <a:rPr lang="en-US" sz="2800" dirty="0">
                <a:latin typeface="Arial Unicode MS" panose="020B0604020202020204" pitchFamily="34" charset="-128"/>
                <a:ea typeface="Arial Unicode MS" panose="020B0604020202020204" pitchFamily="34" charset="-128"/>
                <a:cs typeface="Arial Unicode MS" panose="020B0604020202020204" pitchFamily="34" charset="-128"/>
              </a:rPr>
              <a:t>EC2 Instance Purchasing Model </a:t>
            </a:r>
            <a:r>
              <a:rPr lang="en-US" sz="2800" dirty="0" smtClean="0">
                <a:latin typeface="Arial Unicode MS" panose="020B0604020202020204" pitchFamily="34" charset="-128"/>
                <a:ea typeface="Arial Unicode MS" panose="020B0604020202020204" pitchFamily="34" charset="-128"/>
                <a:cs typeface="Arial Unicode MS" panose="020B0604020202020204" pitchFamily="34" charset="-128"/>
              </a:rPr>
              <a:t>(Dedicated Instance &amp; Host)</a:t>
            </a:r>
            <a:endParaRPr lang="en-US" sz="28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Text Placeholder 5"/>
          <p:cNvSpPr>
            <a:spLocks noGrp="1"/>
          </p:cNvSpPr>
          <p:nvPr>
            <p:ph type="body" idx="1"/>
          </p:nvPr>
        </p:nvSpPr>
        <p:spPr>
          <a:xfrm>
            <a:off x="839788" y="1681163"/>
            <a:ext cx="5157787" cy="470910"/>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Dedicated Instance</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7" name="Content Placeholder 6"/>
          <p:cNvSpPr>
            <a:spLocks noGrp="1"/>
          </p:cNvSpPr>
          <p:nvPr>
            <p:ph sz="half" idx="2"/>
          </p:nvPr>
        </p:nvSpPr>
        <p:spPr>
          <a:xfrm>
            <a:off x="839788" y="2181803"/>
            <a:ext cx="5157787" cy="4182052"/>
          </a:xfrm>
        </p:spPr>
        <p:txBody>
          <a:bodyPr>
            <a:normAutofit fontScale="925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These instances run in a VPC on hardware that is dedicated to a single customer</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Your dedicated instances are physically isolated at the host hardware level from instances that belong to other AWS Account.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Pay for dedicated instances on demand. Save up to 70% by purchasing Reserved instances or save up to 90 % by purchasing Spot Instances.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Text Placeholder 7"/>
          <p:cNvSpPr>
            <a:spLocks noGrp="1"/>
          </p:cNvSpPr>
          <p:nvPr>
            <p:ph type="body" sz="quarter" idx="3"/>
          </p:nvPr>
        </p:nvSpPr>
        <p:spPr>
          <a:xfrm>
            <a:off x="6172200" y="1681163"/>
            <a:ext cx="5183188" cy="470910"/>
          </a:xfrm>
        </p:spPr>
        <p:txBody>
          <a:bodyPr/>
          <a:lstStyle/>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Dedicated Host</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9" name="Content Placeholder 8"/>
          <p:cNvSpPr>
            <a:spLocks noGrp="1"/>
          </p:cNvSpPr>
          <p:nvPr>
            <p:ph sz="quarter" idx="4"/>
          </p:nvPr>
        </p:nvSpPr>
        <p:spPr>
          <a:xfrm>
            <a:off x="6172200" y="2181803"/>
            <a:ext cx="5183188" cy="4182052"/>
          </a:xfrm>
        </p:spPr>
        <p:txBody>
          <a:bodyPr>
            <a:normAutofit fontScale="85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An AWS EC2 Dedicated Host is a Physical server with EC2 Instance capacity fully dedicated to your use.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Dedicated Host can help you address compliance requirement and reduce costs by allowing you to use your existing server bound software licenses.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Pay for a physical host that is fully dedicated to running your instances, and bring your existing per socket per core or per VM software license to reduce cost. </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10" name="Picture 9">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11" name="TextBox 10">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9573703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70212" y="325040"/>
            <a:ext cx="10515600" cy="1325563"/>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EC2 Instance Purchasing Model </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(Spot Instances)</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8" name="Content Placeholder 7"/>
          <p:cNvSpPr>
            <a:spLocks noGrp="1"/>
          </p:cNvSpPr>
          <p:nvPr>
            <p:ph idx="1"/>
          </p:nvPr>
        </p:nvSpPr>
        <p:spPr/>
        <p:txBody>
          <a:bodyPr>
            <a:normAutofit fontScale="85000" lnSpcReduction="1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AWS EC2 Spot instances let you take advantage of unused EC2 capacity in the AWS cloud. Spot instances are available at up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to </a:t>
            </a:r>
            <a:r>
              <a:rPr lang="en-US" smtClean="0">
                <a:latin typeface="Arial Unicode MS" panose="020B0604020202020204" pitchFamily="34" charset="-128"/>
                <a:ea typeface="Arial Unicode MS" panose="020B0604020202020204" pitchFamily="34" charset="-128"/>
                <a:cs typeface="Arial Unicode MS" panose="020B0604020202020204" pitchFamily="34" charset="-128"/>
              </a:rPr>
              <a:t>90%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discount compared to on demand prices.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can use Spot instances for various test and development workloads.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also have the options to hibernate, stop or terminate your spot instances when EC2 reclaims the capacity back with two minutes of notice.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Data would be cleared once you stop but not the is the case while hibernating.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For two primary reasons your spot instance get interrupted:</a:t>
            </a:r>
          </a:p>
          <a:p>
            <a:pPr marL="0" indent="0" algn="just">
              <a:buNone/>
            </a:pP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AWS EC2 capacity requirement (e.g. on demand or reserved.)</a:t>
            </a:r>
            <a:b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   If you have choose to set a max spot price and the spot price rises above this. </a:t>
            </a:r>
          </a:p>
          <a:p>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882029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4732" y="447365"/>
            <a:ext cx="10515600" cy="1325563"/>
          </a:xfrm>
        </p:spPr>
        <p:txBody>
          <a:bodyPr>
            <a:normAutofit/>
          </a:bodyPr>
          <a:lstStyle/>
          <a:p>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EC2 Instance Purchasing Model (</a:t>
            </a:r>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Schedule </a:t>
            </a:r>
            <a:r>
              <a:rPr lang="en-US" sz="3000" dirty="0">
                <a:latin typeface="Arial Unicode MS" panose="020B0604020202020204" pitchFamily="34" charset="-128"/>
                <a:ea typeface="Arial Unicode MS" panose="020B0604020202020204" pitchFamily="34" charset="-128"/>
                <a:cs typeface="Arial Unicode MS" panose="020B0604020202020204" pitchFamily="34" charset="-128"/>
              </a:rPr>
              <a:t>Instances)</a:t>
            </a:r>
          </a:p>
        </p:txBody>
      </p:sp>
      <p:sp>
        <p:nvSpPr>
          <p:cNvPr id="3" name="Content Placeholder 2"/>
          <p:cNvSpPr>
            <a:spLocks noGrp="1"/>
          </p:cNvSpPr>
          <p:nvPr>
            <p:ph idx="1"/>
          </p:nvPr>
        </p:nvSpPr>
        <p:spPr>
          <a:xfrm>
            <a:off x="701722" y="1772928"/>
            <a:ext cx="10515600" cy="4351338"/>
          </a:xfrm>
        </p:spPr>
        <p:txBody>
          <a:bodyPr>
            <a:normAutofit fontScale="85000" lnSpcReduction="20000"/>
          </a:bodyPr>
          <a:lstStyle/>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Schedule Reserve Instances enable you to purchase capacity reservations that recur on a daily, weekly or monthly basis with a specified start time and duration for one year term.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reserve the capacity in advance so that you know it is available when you need it.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You pay for the time that the instances are scheduled even if you do not use them.</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Schedule instances are a good choice for workloads that do not continuously but do run on a regular schedule.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Purchase instances that are always available on the specified recurring schedule for one year term. </a:t>
            </a:r>
          </a:p>
          <a:p>
            <a:pPr algn="just"/>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For example you can use schedule instances for an application that runs during business hours or batch processing that run at the end of the week. </a:t>
            </a:r>
            <a:endParaRPr lang="en-US"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40333497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860" y="717593"/>
            <a:ext cx="10515600" cy="1325563"/>
          </a:xfrm>
        </p:spPr>
        <p:txBody>
          <a:bodyPr>
            <a:normAutofit/>
          </a:bodyPr>
          <a:lstStyle/>
          <a:p>
            <a:r>
              <a:rPr lang="en-US" sz="3000" dirty="0" smtClean="0">
                <a:latin typeface="Arial Unicode MS" panose="020B0604020202020204" pitchFamily="34" charset="-128"/>
                <a:ea typeface="Arial Unicode MS" panose="020B0604020202020204" pitchFamily="34" charset="-128"/>
                <a:cs typeface="Arial Unicode MS" panose="020B0604020202020204" pitchFamily="34" charset="-128"/>
              </a:rPr>
              <a:t>Reserved Instances</a:t>
            </a:r>
            <a:endParaRPr lang="en-US" sz="30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2166057"/>
            <a:ext cx="10034813" cy="4534232"/>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AWS EC2 RI provide a significant discount (up to 75%) compared to on demand pricing and provide a capacity reservation when used in a specific availability zone. </a:t>
            </a:r>
          </a:p>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Reserved instances give you the option to reserve a DB instance for a one or three year term and in turn receive a significant discount compared to the on demand instance pricing for the DB instance.</a:t>
            </a:r>
          </a:p>
          <a:p>
            <a:pPr marL="0" indent="0">
              <a:buNone/>
            </a:pP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p>
          <a:p>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065009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8326" y="447365"/>
            <a:ext cx="10515600" cy="1325563"/>
          </a:xfrm>
        </p:spPr>
        <p:txBody>
          <a:bodyPr>
            <a:normAutofit/>
          </a:bodyPr>
          <a:lstStyle/>
          <a:p>
            <a:r>
              <a:rPr lang="en-US" sz="3200" dirty="0" smtClean="0">
                <a:latin typeface="Arial Unicode MS" panose="020B0604020202020204" pitchFamily="34" charset="-128"/>
                <a:ea typeface="Arial Unicode MS" panose="020B0604020202020204" pitchFamily="34" charset="-128"/>
                <a:cs typeface="Arial Unicode MS" panose="020B0604020202020204" pitchFamily="34" charset="-128"/>
              </a:rPr>
              <a:t>Types of Reserved Instances</a:t>
            </a:r>
            <a:endParaRPr lang="en-US" sz="32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3" name="Content Placeholder 2"/>
          <p:cNvSpPr>
            <a:spLocks noGrp="1"/>
          </p:cNvSpPr>
          <p:nvPr>
            <p:ph idx="1"/>
          </p:nvPr>
        </p:nvSpPr>
        <p:spPr>
          <a:xfrm>
            <a:off x="838200" y="1913650"/>
            <a:ext cx="10034813" cy="4411402"/>
          </a:xfrm>
        </p:spPr>
        <p:txBody>
          <a:bodyPr>
            <a:normAutofit/>
          </a:bodyPr>
          <a:lstStyle/>
          <a:p>
            <a:pPr algn="just"/>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There are three types of EC2 instances </a:t>
            </a: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Standard RI</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These provide the most significant discount (up to 75%) off on demand and are best suited for steady state usage. </a:t>
            </a: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Convertible RI</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These provide a discount (up to 54%) and the capability to change the attributes of the RI as long as the exchange results in the creation of reserved instances of greater or equal. </a:t>
            </a:r>
          </a:p>
          <a:p>
            <a:pPr algn="just"/>
            <a:r>
              <a:rPr lang="en-US" sz="2400" b="1" dirty="0" smtClean="0">
                <a:latin typeface="Arial Unicode MS" panose="020B0604020202020204" pitchFamily="34" charset="-128"/>
                <a:ea typeface="Arial Unicode MS" panose="020B0604020202020204" pitchFamily="34" charset="-128"/>
                <a:cs typeface="Arial Unicode MS" panose="020B0604020202020204" pitchFamily="34" charset="-128"/>
              </a:rPr>
              <a:t>Schedule RI</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These are available to launch within the time window you reserve. </a:t>
            </a:r>
            <a:endParaRPr 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1763797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155" y="447365"/>
            <a:ext cx="10515600" cy="955675"/>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Cloud Computing Benefits </a:t>
            </a:r>
          </a:p>
        </p:txBody>
      </p:sp>
      <p:sp>
        <p:nvSpPr>
          <p:cNvPr id="3" name="Content Placeholder 2"/>
          <p:cNvSpPr>
            <a:spLocks noGrp="1"/>
          </p:cNvSpPr>
          <p:nvPr>
            <p:ph idx="1"/>
          </p:nvPr>
        </p:nvSpPr>
        <p:spPr>
          <a:xfrm>
            <a:off x="838200" y="1428461"/>
            <a:ext cx="10515600" cy="4351338"/>
          </a:xfrm>
        </p:spPr>
        <p:txBody>
          <a:bodyPr>
            <a:normAutofit/>
          </a:bodyPr>
          <a:lstStyle/>
          <a:p>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Align infrastructure capacity with current IT demand to achieve cost savings.</a:t>
            </a:r>
          </a:p>
        </p:txBody>
      </p:sp>
      <p:pic>
        <p:nvPicPr>
          <p:cNvPr id="4" name="Picture 3"/>
          <p:cNvPicPr>
            <a:picLocks noChangeAspect="1"/>
          </p:cNvPicPr>
          <p:nvPr/>
        </p:nvPicPr>
        <p:blipFill>
          <a:blip r:embed="rId2"/>
          <a:stretch>
            <a:fillRect/>
          </a:stretch>
        </p:blipFill>
        <p:spPr>
          <a:xfrm>
            <a:off x="2319338" y="2423681"/>
            <a:ext cx="6843136" cy="3856750"/>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20047807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450" y="447365"/>
            <a:ext cx="10515600" cy="974148"/>
          </a:xfrm>
        </p:spPr>
        <p:txBody>
          <a:bodyPr>
            <a:normAutofit/>
          </a:bodyPr>
          <a:lstStyle/>
          <a:p>
            <a:r>
              <a:rPr lang="en-US" sz="3200" dirty="0"/>
              <a:t>Cloud Deployment Models</a:t>
            </a:r>
          </a:p>
        </p:txBody>
      </p:sp>
      <p:pic>
        <p:nvPicPr>
          <p:cNvPr id="4" name="Content Placeholder 3"/>
          <p:cNvPicPr>
            <a:picLocks noGrp="1" noChangeAspect="1"/>
          </p:cNvPicPr>
          <p:nvPr>
            <p:ph idx="1"/>
          </p:nvPr>
        </p:nvPicPr>
        <p:blipFill>
          <a:blip r:embed="rId2"/>
          <a:stretch>
            <a:fillRect/>
          </a:stretch>
        </p:blipFill>
        <p:spPr>
          <a:xfrm>
            <a:off x="1339273" y="1234490"/>
            <a:ext cx="9282545" cy="5156970"/>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8555533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254" y="171161"/>
            <a:ext cx="10515600" cy="1205057"/>
          </a:xfrm>
        </p:spPr>
        <p:txBody>
          <a:bodyPr>
            <a:normAutofit/>
          </a:bodyPr>
          <a:lstStyle/>
          <a:p>
            <a:r>
              <a:rPr lang="en-US" sz="3200" dirty="0"/>
              <a:t>Cloud Computing Service Models </a:t>
            </a:r>
          </a:p>
        </p:txBody>
      </p:sp>
      <p:pic>
        <p:nvPicPr>
          <p:cNvPr id="4" name="Content Placeholder 3"/>
          <p:cNvPicPr>
            <a:picLocks noGrp="1" noChangeAspect="1"/>
          </p:cNvPicPr>
          <p:nvPr>
            <p:ph idx="1"/>
          </p:nvPr>
        </p:nvPicPr>
        <p:blipFill>
          <a:blip r:embed="rId2"/>
          <a:stretch>
            <a:fillRect/>
          </a:stretch>
        </p:blipFill>
        <p:spPr>
          <a:xfrm>
            <a:off x="1246909" y="1204106"/>
            <a:ext cx="9291781" cy="5284501"/>
          </a:xfrm>
          <a:prstGeom prst="rect">
            <a:avLst/>
          </a:prstGeom>
        </p:spPr>
      </p:pic>
      <p:pic>
        <p:nvPicPr>
          <p:cNvPr id="5" name="Picture 4">
            <a:extLst>
              <a:ext uri="{FF2B5EF4-FFF2-40B4-BE49-F238E27FC236}">
                <a16:creationId xmlns="" xmlns:a16="http://schemas.microsoft.com/office/drawing/2014/main" id="{74B69264-9C5D-ADEF-98CB-1AF7FA690EE4}"/>
              </a:ext>
            </a:extLst>
          </p:cNvPr>
          <p:cNvPicPr>
            <a:picLocks noChangeAspect="1"/>
          </p:cNvPicPr>
          <p:nvPr/>
        </p:nvPicPr>
        <p:blipFill>
          <a:blip r:embed="rId3"/>
          <a:stretch>
            <a:fillRect/>
          </a:stretch>
        </p:blipFill>
        <p:spPr>
          <a:xfrm>
            <a:off x="10873013" y="447365"/>
            <a:ext cx="1018381" cy="540457"/>
          </a:xfrm>
          <a:prstGeom prst="rect">
            <a:avLst/>
          </a:prstGeom>
        </p:spPr>
      </p:pic>
      <p:sp>
        <p:nvSpPr>
          <p:cNvPr id="6" name="TextBox 5">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17231285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0406" y="447365"/>
            <a:ext cx="10515600" cy="1325563"/>
          </a:xfrm>
        </p:spPr>
        <p:txBody>
          <a:bodyPr>
            <a:normAutofit/>
          </a:bodyPr>
          <a:lstStyle/>
          <a:p>
            <a:r>
              <a:rPr lang="en-US" sz="3200" dirty="0">
                <a:latin typeface="Arial Unicode MS" panose="020B0604020202020204" pitchFamily="34" charset="-128"/>
                <a:ea typeface="Arial Unicode MS" panose="020B0604020202020204" pitchFamily="34" charset="-128"/>
                <a:cs typeface="Arial Unicode MS" panose="020B0604020202020204" pitchFamily="34" charset="-128"/>
              </a:rPr>
              <a:t>Amazon Web Services </a:t>
            </a:r>
          </a:p>
        </p:txBody>
      </p:sp>
      <p:sp>
        <p:nvSpPr>
          <p:cNvPr id="3" name="Content Placeholder 2"/>
          <p:cNvSpPr>
            <a:spLocks noGrp="1"/>
          </p:cNvSpPr>
          <p:nvPr>
            <p:ph idx="1"/>
          </p:nvPr>
        </p:nvSpPr>
        <p:spPr>
          <a:xfrm>
            <a:off x="838200" y="1825625"/>
            <a:ext cx="10707806" cy="4351338"/>
          </a:xfrm>
        </p:spPr>
        <p:txBody>
          <a:bodyPr>
            <a:normAutofit/>
          </a:bodyPr>
          <a:lstStyle/>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1st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public cloud computing platform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Chris Pinkman and Benjamin Black described what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Amazon  infrastructure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should like and how it could be sold as a service</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Simple Queue Service (SQS) launched in 2004.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S3 &amp; EC2 (AWS) launched in 2006. </a:t>
            </a:r>
            <a:endPar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endParaRP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Largest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public cloud provider </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r>
            <a:b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AWS is larger than the next 3 largest cloud providers combined</a:t>
            </a: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a:t>
            </a:r>
          </a:p>
          <a:p>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Amazon.com </a:t>
            </a: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runs on top of AWS (though on completely separate infrastructure). </a:t>
            </a:r>
          </a:p>
        </p:txBody>
      </p:sp>
      <p:pic>
        <p:nvPicPr>
          <p:cNvPr id="4" name="Picture 3">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5" name="TextBox 4">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7440924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6603" y="2315377"/>
            <a:ext cx="10515600" cy="1325563"/>
          </a:xfrm>
        </p:spPr>
        <p:txBody>
          <a:bodyPr>
            <a:normAutofit/>
          </a:bodyPr>
          <a:lstStyle/>
          <a:p>
            <a:pPr algn="ctr"/>
            <a:r>
              <a:rPr lang="en-US" sz="3600" dirty="0" smtClean="0">
                <a:latin typeface="Arial Unicode MS" panose="020B0604020202020204" pitchFamily="34" charset="-128"/>
                <a:ea typeface="Arial Unicode MS" panose="020B0604020202020204" pitchFamily="34" charset="-128"/>
                <a:cs typeface="Arial Unicode MS" panose="020B0604020202020204" pitchFamily="34" charset="-128"/>
              </a:rPr>
              <a:t>AWS Free Account Creation</a:t>
            </a:r>
            <a:endParaRPr lang="en-US" sz="36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pic>
        <p:nvPicPr>
          <p:cNvPr id="3" name="Picture 2">
            <a:extLst>
              <a:ext uri="{FF2B5EF4-FFF2-40B4-BE49-F238E27FC236}">
                <a16:creationId xmlns="" xmlns:a16="http://schemas.microsoft.com/office/drawing/2014/main" id="{74B69264-9C5D-ADEF-98CB-1AF7FA690EE4}"/>
              </a:ext>
            </a:extLst>
          </p:cNvPr>
          <p:cNvPicPr>
            <a:picLocks noChangeAspect="1"/>
          </p:cNvPicPr>
          <p:nvPr/>
        </p:nvPicPr>
        <p:blipFill>
          <a:blip r:embed="rId2"/>
          <a:stretch>
            <a:fillRect/>
          </a:stretch>
        </p:blipFill>
        <p:spPr>
          <a:xfrm>
            <a:off x="10873013" y="447365"/>
            <a:ext cx="1018381" cy="540457"/>
          </a:xfrm>
          <a:prstGeom prst="rect">
            <a:avLst/>
          </a:prstGeom>
        </p:spPr>
      </p:pic>
      <p:sp>
        <p:nvSpPr>
          <p:cNvPr id="4" name="TextBox 3">
            <a:extLst>
              <a:ext uri="{FF2B5EF4-FFF2-40B4-BE49-F238E27FC236}">
                <a16:creationId xmlns="" xmlns:a16="http://schemas.microsoft.com/office/drawing/2014/main" id="{6DCF3394-6358-2E47-5B8E-21BEFD281EB8}"/>
              </a:ext>
            </a:extLst>
          </p:cNvPr>
          <p:cNvSpPr txBox="1"/>
          <p:nvPr/>
        </p:nvSpPr>
        <p:spPr>
          <a:xfrm>
            <a:off x="213064" y="6550223"/>
            <a:ext cx="11978936" cy="369332"/>
          </a:xfrm>
          <a:prstGeom prst="rect">
            <a:avLst/>
          </a:prstGeom>
          <a:noFill/>
        </p:spPr>
        <p:txBody>
          <a:bodyPr wrap="square" rtlCol="0">
            <a:spAutoFit/>
          </a:bodyPr>
          <a:lstStyle/>
          <a:p>
            <a:pPr algn="ctr"/>
            <a:r>
              <a:rPr lang="en-US" b="1" dirty="0">
                <a:latin typeface="Arial Unicode MS" panose="020B0604020202020204" pitchFamily="34" charset="-128"/>
                <a:ea typeface="Arial Unicode MS" panose="020B0604020202020204" pitchFamily="34" charset="-128"/>
                <a:cs typeface="Arial Unicode MS" panose="020B0604020202020204" pitchFamily="34" charset="-128"/>
              </a:rPr>
              <a:t>www.corvit.com</a:t>
            </a:r>
          </a:p>
        </p:txBody>
      </p:sp>
    </p:spTree>
    <p:extLst>
      <p:ext uri="{BB962C8B-B14F-4D97-AF65-F5344CB8AC3E}">
        <p14:creationId xmlns:p14="http://schemas.microsoft.com/office/powerpoint/2010/main" val="3425888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9000</TotalTime>
  <Words>2903</Words>
  <Application>Microsoft Office PowerPoint</Application>
  <PresentationFormat>Widescreen</PresentationFormat>
  <Paragraphs>329</Paragraphs>
  <Slides>45</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 Unicode MS</vt:lpstr>
      <vt:lpstr>Arial</vt:lpstr>
      <vt:lpstr>Arial Rounded MT Bold</vt:lpstr>
      <vt:lpstr>Calibri</vt:lpstr>
      <vt:lpstr>Calibri Light</vt:lpstr>
      <vt:lpstr>Office Theme</vt:lpstr>
      <vt:lpstr>Amazon Web Services</vt:lpstr>
      <vt:lpstr>Topics</vt:lpstr>
      <vt:lpstr>What is Cloud Computing</vt:lpstr>
      <vt:lpstr>Cloud Computing Characteristics </vt:lpstr>
      <vt:lpstr>Cloud Computing Benefits </vt:lpstr>
      <vt:lpstr>Cloud Deployment Models</vt:lpstr>
      <vt:lpstr>Cloud Computing Service Models </vt:lpstr>
      <vt:lpstr>Amazon Web Services </vt:lpstr>
      <vt:lpstr>AWS Free Account Creation</vt:lpstr>
      <vt:lpstr>AWS Ecosystem</vt:lpstr>
      <vt:lpstr>Global Infrastructure</vt:lpstr>
      <vt:lpstr>AWS Regions &amp; Zones </vt:lpstr>
      <vt:lpstr>Identity &amp; Access Management (IAM) </vt:lpstr>
      <vt:lpstr>IAM Terms </vt:lpstr>
      <vt:lpstr>IAM</vt:lpstr>
      <vt:lpstr>IAM</vt:lpstr>
      <vt:lpstr>AWS EC2 Instance</vt:lpstr>
      <vt:lpstr>Types of EC2 Instances</vt:lpstr>
      <vt:lpstr>General Purpose Instances</vt:lpstr>
      <vt:lpstr>General Purpose Instances (A Series)</vt:lpstr>
      <vt:lpstr>General Purpose Instances (M Series)</vt:lpstr>
      <vt:lpstr>General Purpose Instances (T Series)</vt:lpstr>
      <vt:lpstr>Compute Optimized Instances</vt:lpstr>
      <vt:lpstr>Compute Optimized Instances</vt:lpstr>
      <vt:lpstr>Memory Optimized Instances (R Series)</vt:lpstr>
      <vt:lpstr>Memory Optimized Instances (X Series)</vt:lpstr>
      <vt:lpstr>Memory Optimized Instances (Z Series)</vt:lpstr>
      <vt:lpstr>Storage Optimized Instances</vt:lpstr>
      <vt:lpstr>Storage Optimized Instances (D Series)</vt:lpstr>
      <vt:lpstr>Storage Optimized Instances (H Series)</vt:lpstr>
      <vt:lpstr>Storage Optimized Instances (I Series)</vt:lpstr>
      <vt:lpstr>Accelerated Computing Instances</vt:lpstr>
      <vt:lpstr>Accelerated Computing Instances (F Series)</vt:lpstr>
      <vt:lpstr>Accelerated Computing Instances (P Series)</vt:lpstr>
      <vt:lpstr>Accelerated Computing Instances (P Series)</vt:lpstr>
      <vt:lpstr>Accelerated Computing Instances (G Series)</vt:lpstr>
      <vt:lpstr>High Memory Instances</vt:lpstr>
      <vt:lpstr>Previous Generation Instances</vt:lpstr>
      <vt:lpstr>EC2 Instance Purchasing Model </vt:lpstr>
      <vt:lpstr>EC2 Instance Purchasing Model (On Demand)</vt:lpstr>
      <vt:lpstr>EC2 Instance Purchasing Model (Dedicated Instance &amp; Host)</vt:lpstr>
      <vt:lpstr>EC2 Instance Purchasing Model (Spot Instances)</vt:lpstr>
      <vt:lpstr>EC2 Instance Purchasing Model (Schedule Instances)</vt:lpstr>
      <vt:lpstr>Reserved Instances</vt:lpstr>
      <vt:lpstr>Types of Reserved Instances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Web Services</dc:title>
  <dc:creator>Muhammad Faran Tahir</dc:creator>
  <cp:lastModifiedBy>Microsoft account</cp:lastModifiedBy>
  <cp:revision>233</cp:revision>
  <dcterms:created xsi:type="dcterms:W3CDTF">2023-02-07T10:28:18Z</dcterms:created>
  <dcterms:modified xsi:type="dcterms:W3CDTF">2024-03-13T14:07:37Z</dcterms:modified>
</cp:coreProperties>
</file>