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79"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0537F3-7107-4775-A2E5-9B76970E416C}"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7D02C-BDFC-4A53-95F6-60393EFDC094}" type="slidenum">
              <a:rPr lang="en-US" smtClean="0"/>
              <a:t>‹#›</a:t>
            </a:fld>
            <a:endParaRPr lang="en-US"/>
          </a:p>
        </p:txBody>
      </p:sp>
    </p:spTree>
    <p:extLst>
      <p:ext uri="{BB962C8B-B14F-4D97-AF65-F5344CB8AC3E}">
        <p14:creationId xmlns:p14="http://schemas.microsoft.com/office/powerpoint/2010/main" val="16449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0537F3-7107-4775-A2E5-9B76970E416C}"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7D02C-BDFC-4A53-95F6-60393EFDC094}" type="slidenum">
              <a:rPr lang="en-US" smtClean="0"/>
              <a:t>‹#›</a:t>
            </a:fld>
            <a:endParaRPr lang="en-US"/>
          </a:p>
        </p:txBody>
      </p:sp>
    </p:spTree>
    <p:extLst>
      <p:ext uri="{BB962C8B-B14F-4D97-AF65-F5344CB8AC3E}">
        <p14:creationId xmlns:p14="http://schemas.microsoft.com/office/powerpoint/2010/main" val="111590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0537F3-7107-4775-A2E5-9B76970E416C}"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7D02C-BDFC-4A53-95F6-60393EFDC094}" type="slidenum">
              <a:rPr lang="en-US" smtClean="0"/>
              <a:t>‹#›</a:t>
            </a:fld>
            <a:endParaRPr lang="en-US"/>
          </a:p>
        </p:txBody>
      </p:sp>
    </p:spTree>
    <p:extLst>
      <p:ext uri="{BB962C8B-B14F-4D97-AF65-F5344CB8AC3E}">
        <p14:creationId xmlns:p14="http://schemas.microsoft.com/office/powerpoint/2010/main" val="366161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0537F3-7107-4775-A2E5-9B76970E416C}"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7D02C-BDFC-4A53-95F6-60393EFDC094}" type="slidenum">
              <a:rPr lang="en-US" smtClean="0"/>
              <a:t>‹#›</a:t>
            </a:fld>
            <a:endParaRPr lang="en-US"/>
          </a:p>
        </p:txBody>
      </p:sp>
    </p:spTree>
    <p:extLst>
      <p:ext uri="{BB962C8B-B14F-4D97-AF65-F5344CB8AC3E}">
        <p14:creationId xmlns:p14="http://schemas.microsoft.com/office/powerpoint/2010/main" val="396805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0537F3-7107-4775-A2E5-9B76970E416C}"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7D02C-BDFC-4A53-95F6-60393EFDC094}" type="slidenum">
              <a:rPr lang="en-US" smtClean="0"/>
              <a:t>‹#›</a:t>
            </a:fld>
            <a:endParaRPr lang="en-US"/>
          </a:p>
        </p:txBody>
      </p:sp>
    </p:spTree>
    <p:extLst>
      <p:ext uri="{BB962C8B-B14F-4D97-AF65-F5344CB8AC3E}">
        <p14:creationId xmlns:p14="http://schemas.microsoft.com/office/powerpoint/2010/main" val="146427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0537F3-7107-4775-A2E5-9B76970E416C}"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7D02C-BDFC-4A53-95F6-60393EFDC094}" type="slidenum">
              <a:rPr lang="en-US" smtClean="0"/>
              <a:t>‹#›</a:t>
            </a:fld>
            <a:endParaRPr lang="en-US"/>
          </a:p>
        </p:txBody>
      </p:sp>
    </p:spTree>
    <p:extLst>
      <p:ext uri="{BB962C8B-B14F-4D97-AF65-F5344CB8AC3E}">
        <p14:creationId xmlns:p14="http://schemas.microsoft.com/office/powerpoint/2010/main" val="2852062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0537F3-7107-4775-A2E5-9B76970E416C}"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7D02C-BDFC-4A53-95F6-60393EFDC094}" type="slidenum">
              <a:rPr lang="en-US" smtClean="0"/>
              <a:t>‹#›</a:t>
            </a:fld>
            <a:endParaRPr lang="en-US"/>
          </a:p>
        </p:txBody>
      </p:sp>
    </p:spTree>
    <p:extLst>
      <p:ext uri="{BB962C8B-B14F-4D97-AF65-F5344CB8AC3E}">
        <p14:creationId xmlns:p14="http://schemas.microsoft.com/office/powerpoint/2010/main" val="414099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0537F3-7107-4775-A2E5-9B76970E416C}"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7D02C-BDFC-4A53-95F6-60393EFDC094}" type="slidenum">
              <a:rPr lang="en-US" smtClean="0"/>
              <a:t>‹#›</a:t>
            </a:fld>
            <a:endParaRPr lang="en-US"/>
          </a:p>
        </p:txBody>
      </p:sp>
    </p:spTree>
    <p:extLst>
      <p:ext uri="{BB962C8B-B14F-4D97-AF65-F5344CB8AC3E}">
        <p14:creationId xmlns:p14="http://schemas.microsoft.com/office/powerpoint/2010/main" val="34174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537F3-7107-4775-A2E5-9B76970E416C}"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7D02C-BDFC-4A53-95F6-60393EFDC094}" type="slidenum">
              <a:rPr lang="en-US" smtClean="0"/>
              <a:t>‹#›</a:t>
            </a:fld>
            <a:endParaRPr lang="en-US"/>
          </a:p>
        </p:txBody>
      </p:sp>
    </p:spTree>
    <p:extLst>
      <p:ext uri="{BB962C8B-B14F-4D97-AF65-F5344CB8AC3E}">
        <p14:creationId xmlns:p14="http://schemas.microsoft.com/office/powerpoint/2010/main" val="320777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0537F3-7107-4775-A2E5-9B76970E416C}"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7D02C-BDFC-4A53-95F6-60393EFDC094}" type="slidenum">
              <a:rPr lang="en-US" smtClean="0"/>
              <a:t>‹#›</a:t>
            </a:fld>
            <a:endParaRPr lang="en-US"/>
          </a:p>
        </p:txBody>
      </p:sp>
    </p:spTree>
    <p:extLst>
      <p:ext uri="{BB962C8B-B14F-4D97-AF65-F5344CB8AC3E}">
        <p14:creationId xmlns:p14="http://schemas.microsoft.com/office/powerpoint/2010/main" val="305210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0537F3-7107-4775-A2E5-9B76970E416C}"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7D02C-BDFC-4A53-95F6-60393EFDC094}" type="slidenum">
              <a:rPr lang="en-US" smtClean="0"/>
              <a:t>‹#›</a:t>
            </a:fld>
            <a:endParaRPr lang="en-US"/>
          </a:p>
        </p:txBody>
      </p:sp>
    </p:spTree>
    <p:extLst>
      <p:ext uri="{BB962C8B-B14F-4D97-AF65-F5344CB8AC3E}">
        <p14:creationId xmlns:p14="http://schemas.microsoft.com/office/powerpoint/2010/main" val="253443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537F3-7107-4775-A2E5-9B76970E416C}" type="datetimeFigureOut">
              <a:rPr lang="en-US" smtClean="0"/>
              <a:t>3/3/2023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7D02C-BDFC-4A53-95F6-60393EFDC094}" type="slidenum">
              <a:rPr lang="en-US" smtClean="0"/>
              <a:t>‹#›</a:t>
            </a:fld>
            <a:endParaRPr lang="en-US"/>
          </a:p>
        </p:txBody>
      </p:sp>
    </p:spTree>
    <p:extLst>
      <p:ext uri="{BB962C8B-B14F-4D97-AF65-F5344CB8AC3E}">
        <p14:creationId xmlns:p14="http://schemas.microsoft.com/office/powerpoint/2010/main" val="1039235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aws.amazon.com/vpc/latest/userguide/WorkWithRouteTables.html" TargetMode="External"/><Relationship Id="rId2" Type="http://schemas.openxmlformats.org/officeDocument/2006/relationships/hyperlink" Target="https://docs.aws.amazon.com/directoryservice/latest/admin-guide/gsg_create_vpc.html"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ws.amazon.com/premiumsupport/knowledge-center/nat-gateway-vpc-private-subne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aws.amazon.com/vpc/latest/peering/create-vpc-peering-connection.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aws.amazon.com/vpc/latest/peering/create-vpc-peering-connection.html#same-account-different-reg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aws.amazon.com/vpc/latest/userguide/vpc-network-acls.html#custom-network-ac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Arial Unicode MS" panose="020B0604020202020204" pitchFamily="34" charset="-128"/>
                <a:ea typeface="Arial Unicode MS" panose="020B0604020202020204" pitchFamily="34" charset="-128"/>
                <a:cs typeface="Arial Unicode MS" panose="020B0604020202020204" pitchFamily="34" charset="-128"/>
              </a:rPr>
              <a:t>AWS	</a:t>
            </a:r>
            <a:endParaRPr lang="en-US" sz="4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a:xfrm>
            <a:off x="1376219" y="3509962"/>
            <a:ext cx="9132557" cy="1758073"/>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Lecture 3</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pic>
        <p:nvPicPr>
          <p:cNvPr id="6" name="Picture 5">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Tree>
    <p:extLst>
      <p:ext uri="{BB962C8B-B14F-4D97-AF65-F5344CB8AC3E}">
        <p14:creationId xmlns:p14="http://schemas.microsoft.com/office/powerpoint/2010/main" val="3135462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325040"/>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Implied Route &amp; Route Table</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sz="half" idx="1"/>
          </p:nvPr>
        </p:nvSpPr>
        <p:spPr>
          <a:xfrm>
            <a:off x="838200" y="1560945"/>
            <a:ext cx="5181600" cy="4802910"/>
          </a:xfrm>
        </p:spPr>
        <p:txBody>
          <a:bodyPr>
            <a:normAutofit fontScale="625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is the Central Routing Function</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connects the different AZ together and connects the VPC to the Internet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G</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ateway</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have up to 200 Route tables per VPC</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have up to 50 Routes Entries per Route table</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Each Subnet must be associated with only one Route table at any given time</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If you not specify a subnet to route table association, the subnet will be associated with the default VPC Route table</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also edit the Main Route table if you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needbut</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you cannot delete main Route Table.</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However you can make a Custom Route table manually become the main Route table then you can delete the former main as it is no longer a main Route table.</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associate multiple Subnets with the same Route table.</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7" name="Content Placeholder 6"/>
          <p:cNvPicPr>
            <a:picLocks noGrp="1" noChangeAspect="1"/>
          </p:cNvPicPr>
          <p:nvPr>
            <p:ph sz="half" idx="2"/>
          </p:nvPr>
        </p:nvPicPr>
        <p:blipFill>
          <a:blip r:embed="rId2"/>
          <a:stretch>
            <a:fillRect/>
          </a:stretch>
        </p:blipFill>
        <p:spPr>
          <a:xfrm>
            <a:off x="6172200" y="1560944"/>
            <a:ext cx="5618728" cy="4239491"/>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848062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605" y="447365"/>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Internet Gateway</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sz="half" idx="1"/>
          </p:nvPr>
        </p:nvSpPr>
        <p:spPr>
          <a:xfrm>
            <a:off x="688074" y="1808802"/>
            <a:ext cx="5181600" cy="4351338"/>
          </a:xfrm>
        </p:spPr>
        <p:txBody>
          <a:bodyPr>
            <a:normAutofit fontScale="850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An Internet Gateway is a Virtual Router that connects a VPC to the internet.</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Default VPC is already attached with an Internet Gateway.</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If you create a new VPC then you must attach the Internet Gateway in order to access the Internet.</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Ensure that your Subnet’s Route table points to the Internet Gateway</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performs NAT between your private and public IPv4 address</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support both IPv4 and IPv6</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7" name="Content Placeholder 6"/>
          <p:cNvPicPr>
            <a:picLocks noGrp="1" noChangeAspect="1"/>
          </p:cNvPicPr>
          <p:nvPr>
            <p:ph sz="half" idx="2"/>
          </p:nvPr>
        </p:nvPicPr>
        <p:blipFill>
          <a:blip r:embed="rId2"/>
          <a:stretch>
            <a:fillRect/>
          </a:stretch>
        </p:blipFill>
        <p:spPr>
          <a:xfrm>
            <a:off x="5910505" y="1808802"/>
            <a:ext cx="5727248" cy="4067175"/>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578266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59" y="325040"/>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NAT Gateways </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sz="half" idx="1"/>
          </p:nvPr>
        </p:nvSpPr>
        <p:spPr>
          <a:xfrm>
            <a:off x="838200" y="1487055"/>
            <a:ext cx="5181600" cy="4689908"/>
          </a:xfrm>
        </p:spPr>
        <p:txBody>
          <a:bodyPr>
            <a:normAutofit fontScale="700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use a Network Address translation Gateway to enable instances in a private subnet to connect to the internet or other AWS services but prevent the internet from initiating a Connection with those Instances</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are charged for creating and using a NAT Gateway in your account NAT Gateway hourly usage and data processing rates apply. Amazon EC2 charges for data transfer also apply</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To create a NAT Gateway you must specify the Public Subnet in which the NAT Gateway should reside.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must also specify an Elastic IP address to associate with NAT Gateway when you create it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No need to assign public IP address to your Private instance.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7" name="Content Placeholder 6"/>
          <p:cNvPicPr>
            <a:picLocks noGrp="1" noChangeAspect="1"/>
          </p:cNvPicPr>
          <p:nvPr>
            <p:ph sz="half" idx="2"/>
          </p:nvPr>
        </p:nvPicPr>
        <p:blipFill>
          <a:blip r:embed="rId2"/>
          <a:stretch>
            <a:fillRect/>
          </a:stretch>
        </p:blipFill>
        <p:spPr>
          <a:xfrm>
            <a:off x="6172200" y="1487055"/>
            <a:ext cx="5579708" cy="4368800"/>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910115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56" y="500062"/>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NAT Gateways</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sz="half" idx="1"/>
          </p:nvPr>
        </p:nvSpPr>
        <p:spPr>
          <a:xfrm>
            <a:off x="838200" y="1825625"/>
            <a:ext cx="5181600" cy="4351338"/>
          </a:xfrm>
        </p:spPr>
        <p:txBody>
          <a:bodyPr>
            <a:noAutofit/>
          </a:bodyPr>
          <a:lstStyle/>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After you have Created a NAT Gateway you must update the Route table associated with one or more of your Private Subnets to point Internet Bound Traffic to the NAT Gateway </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This enables instances in your private subnet to communicate with the internet</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Deleting a NAT Gateway disassociates its Elastic IP address but does not release the address from your account. </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Content Placeholder 4"/>
          <p:cNvPicPr>
            <a:picLocks noGrp="1" noChangeAspect="1"/>
          </p:cNvPicPr>
          <p:nvPr>
            <p:ph sz="half" idx="2"/>
          </p:nvPr>
        </p:nvPicPr>
        <p:blipFill>
          <a:blip r:embed="rId2"/>
          <a:stretch>
            <a:fillRect/>
          </a:stretch>
        </p:blipFill>
        <p:spPr>
          <a:xfrm>
            <a:off x="6172199" y="1825625"/>
            <a:ext cx="5636203" cy="4351338"/>
          </a:xfrm>
          <a:prstGeom prst="rect">
            <a:avLst/>
          </a:prstGeom>
        </p:spPr>
      </p:pic>
      <p:pic>
        <p:nvPicPr>
          <p:cNvPr id="6" name="Picture 5">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7" name="TextBox 6">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62899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616" y="447365"/>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Security Groups</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sz="half" idx="1"/>
          </p:nvPr>
        </p:nvSpPr>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It is a Virtual Firewall which works at instance level</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Up to 5 Security Groups per EC2 instance interface can be applied.</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Can only have permit Rules but cannot have deny rule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Stateful, return traffic , inbound traffic is allowed even if there are no rules to allow it.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Content Placeholder 4"/>
          <p:cNvPicPr>
            <a:picLocks noGrp="1" noChangeAspect="1"/>
          </p:cNvPicPr>
          <p:nvPr>
            <p:ph sz="half" idx="2"/>
          </p:nvPr>
        </p:nvPicPr>
        <p:blipFill>
          <a:blip r:embed="rId2"/>
          <a:stretch>
            <a:fillRect/>
          </a:stretch>
        </p:blipFill>
        <p:spPr>
          <a:xfrm>
            <a:off x="6517032" y="1176751"/>
            <a:ext cx="5105565" cy="5000212"/>
          </a:xfrm>
          <a:prstGeom prst="rect">
            <a:avLst/>
          </a:prstGeom>
        </p:spPr>
      </p:pic>
      <p:pic>
        <p:nvPicPr>
          <p:cNvPr id="6" name="Picture 5">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7" name="TextBox 6">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74458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55" y="427912"/>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Network ACL</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sz="half" idx="1"/>
          </p:nvPr>
        </p:nvSpPr>
        <p:spPr>
          <a:xfrm>
            <a:off x="812800" y="1753475"/>
            <a:ext cx="5181600" cy="4560599"/>
          </a:xfrm>
        </p:spPr>
        <p:txBody>
          <a:bodyPr>
            <a:normAutofit fontScale="775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is a function performed on the Implied Router</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NACL is an optional layer of security for your VPC that acts as firewall for controlling traffic in or out of one or more subnets</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Your VPC automatically comes with a modifiable default Network ACL by default it allows all inbound and outbound IPv4 traffic and if applicable IPv6 traffic.</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create a Custom Network ACL and associate it with a subnet.</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By default each custom Network ACL denies all inbound and outbound traffic until you add rules.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Content Placeholder 4"/>
          <p:cNvPicPr>
            <a:picLocks noGrp="1" noChangeAspect="1"/>
          </p:cNvPicPr>
          <p:nvPr>
            <p:ph sz="half" idx="2"/>
          </p:nvPr>
        </p:nvPicPr>
        <p:blipFill>
          <a:blip r:embed="rId2"/>
          <a:stretch>
            <a:fillRect/>
          </a:stretch>
        </p:blipFill>
        <p:spPr>
          <a:xfrm>
            <a:off x="6439890" y="1463954"/>
            <a:ext cx="4812310" cy="4713009"/>
          </a:xfrm>
          <a:prstGeom prst="rect">
            <a:avLst/>
          </a:prstGeom>
        </p:spPr>
      </p:pic>
      <p:pic>
        <p:nvPicPr>
          <p:cNvPr id="6" name="Picture 5">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7" name="TextBox 6">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941883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55" y="389414"/>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Network ACL</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sz="half" idx="1"/>
          </p:nvPr>
        </p:nvSpPr>
        <p:spPr>
          <a:xfrm>
            <a:off x="838200" y="1714977"/>
            <a:ext cx="5181600" cy="4835246"/>
          </a:xfrm>
        </p:spPr>
        <p:txBody>
          <a:bodyPr>
            <a:noAutofit/>
          </a:bodyPr>
          <a:lstStyle/>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Each subnet in your VPC must be associated with a Network ACL. If you don’t explicitly associate a subnet with Network ACL the subnet is automatically associated with the default Network ACL</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You can associate a NACL with multiple subnet, however a subnet can be associated with only one NACL at a time. </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When you associate a NACL with a subnet the previous association is removed.</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A NACL contains a numbered list of rule that we evaluate in order,  starting with the lowest numbered rule.</a:t>
            </a:r>
          </a:p>
        </p:txBody>
      </p:sp>
      <p:pic>
        <p:nvPicPr>
          <p:cNvPr id="5" name="Content Placeholder 4"/>
          <p:cNvPicPr>
            <a:picLocks noGrp="1" noChangeAspect="1"/>
          </p:cNvPicPr>
          <p:nvPr>
            <p:ph sz="half" idx="2"/>
          </p:nvPr>
        </p:nvPicPr>
        <p:blipFill>
          <a:blip r:embed="rId2"/>
          <a:stretch>
            <a:fillRect/>
          </a:stretch>
        </p:blipFill>
        <p:spPr>
          <a:xfrm>
            <a:off x="6476835" y="1325408"/>
            <a:ext cx="4812310" cy="4881428"/>
          </a:xfrm>
          <a:prstGeom prst="rect">
            <a:avLst/>
          </a:prstGeom>
        </p:spPr>
      </p:pic>
      <p:pic>
        <p:nvPicPr>
          <p:cNvPr id="6" name="Picture 5">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7" name="TextBox 6">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031213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035" y="389414"/>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Network ACL</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sz="half" idx="1"/>
          </p:nvPr>
        </p:nvSpPr>
        <p:spPr>
          <a:xfrm>
            <a:off x="914400" y="1714977"/>
            <a:ext cx="5181600" cy="4835246"/>
          </a:xfrm>
        </p:spPr>
        <p:txBody>
          <a:bodyPr>
            <a:normAutofit/>
          </a:bodyPr>
          <a:lstStyle/>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The highest number that you can use for a rule is 32766.</a:t>
            </a: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Recommended that you start by creating rules with rule number that is a multiple of 100, so that you can insert new rules where you need later.</a:t>
            </a: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It functions at subnet level</a:t>
            </a: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NACL are stateless, outbound traffic for an allowed inbound traffic, must be explicitly allowed too. </a:t>
            </a: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You can have permit and deny rules in a NACL</a:t>
            </a:r>
          </a:p>
        </p:txBody>
      </p:sp>
      <p:pic>
        <p:nvPicPr>
          <p:cNvPr id="5" name="Content Placeholder 4"/>
          <p:cNvPicPr>
            <a:picLocks noGrp="1" noChangeAspect="1"/>
          </p:cNvPicPr>
          <p:nvPr>
            <p:ph sz="half" idx="2"/>
          </p:nvPr>
        </p:nvPicPr>
        <p:blipFill>
          <a:blip r:embed="rId2"/>
          <a:stretch>
            <a:fillRect/>
          </a:stretch>
        </p:blipFill>
        <p:spPr>
          <a:xfrm>
            <a:off x="6476835" y="1325408"/>
            <a:ext cx="4812310" cy="4881428"/>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pic>
        <p:nvPicPr>
          <p:cNvPr id="7" name="Picture 6">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Tree>
    <p:extLst>
      <p:ext uri="{BB962C8B-B14F-4D97-AF65-F5344CB8AC3E}">
        <p14:creationId xmlns:p14="http://schemas.microsoft.com/office/powerpoint/2010/main" val="293276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53743" y="198925"/>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Security Group vs NACL</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Text Placeholder 5"/>
          <p:cNvSpPr>
            <a:spLocks noGrp="1"/>
          </p:cNvSpPr>
          <p:nvPr>
            <p:ph type="body" idx="1"/>
          </p:nvPr>
        </p:nvSpPr>
        <p:spPr>
          <a:xfrm>
            <a:off x="944732" y="1001281"/>
            <a:ext cx="5157787" cy="823912"/>
          </a:xfrm>
        </p:spPr>
        <p:txBody>
          <a:bodyPr/>
          <a:lstStyle/>
          <a:p>
            <a:r>
              <a:rPr lang="en-US" b="0" dirty="0" smtClean="0">
                <a:latin typeface="Arial Unicode MS" panose="020B0604020202020204" pitchFamily="34" charset="-128"/>
                <a:ea typeface="Arial Unicode MS" panose="020B0604020202020204" pitchFamily="34" charset="-128"/>
                <a:cs typeface="Arial Unicode MS" panose="020B0604020202020204" pitchFamily="34" charset="-128"/>
              </a:rPr>
              <a:t>Security Group</a:t>
            </a:r>
            <a:endParaRPr lang="en-US" b="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Content Placeholder 6"/>
          <p:cNvSpPr>
            <a:spLocks noGrp="1"/>
          </p:cNvSpPr>
          <p:nvPr>
            <p:ph sz="half" idx="2"/>
          </p:nvPr>
        </p:nvSpPr>
        <p:spPr>
          <a:xfrm>
            <a:off x="716958" y="1955214"/>
            <a:ext cx="5157787" cy="4132045"/>
          </a:xfrm>
        </p:spPr>
        <p:txBody>
          <a:bodyPr>
            <a:noAutofit/>
          </a:bodyPr>
          <a:lstStyle/>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It supports only allow rules, and by default, all the rules are denied. You cannot deny the rule for establishing a connection.</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It is a stateful means that any changes made in the inbound rule will be automatically reflected in the outbound rule. For example, If you are allowing an incoming port 80, then you also have to add the outbound rule explicitly.</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It is associated with an EC2 instance.</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All the rules are evaluated before deciding whether to allow the traffic.</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Security Group is applied to an instance only when you specify a security group while launching an instance.</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It is the first layer of defense.</a:t>
            </a:r>
            <a:endParaRPr lang="en-US" sz="17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Text Placeholder 7"/>
          <p:cNvSpPr>
            <a:spLocks noGrp="1"/>
          </p:cNvSpPr>
          <p:nvPr>
            <p:ph type="body" sz="quarter" idx="3"/>
          </p:nvPr>
        </p:nvSpPr>
        <p:spPr>
          <a:xfrm>
            <a:off x="6364456" y="960389"/>
            <a:ext cx="5183188" cy="823912"/>
          </a:xfrm>
        </p:spPr>
        <p:txBody>
          <a:bodyPr/>
          <a:lstStyle/>
          <a:p>
            <a:r>
              <a:rPr lang="en-US" b="0" dirty="0" smtClean="0">
                <a:latin typeface="Arial Unicode MS" panose="020B0604020202020204" pitchFamily="34" charset="-128"/>
                <a:ea typeface="Arial Unicode MS" panose="020B0604020202020204" pitchFamily="34" charset="-128"/>
                <a:cs typeface="Arial Unicode MS" panose="020B0604020202020204" pitchFamily="34" charset="-128"/>
              </a:rPr>
              <a:t>NACL</a:t>
            </a:r>
            <a:endParaRPr lang="en-US" b="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 name="Content Placeholder 8"/>
          <p:cNvSpPr>
            <a:spLocks noGrp="1"/>
          </p:cNvSpPr>
          <p:nvPr>
            <p:ph sz="quarter" idx="4"/>
          </p:nvPr>
        </p:nvSpPr>
        <p:spPr>
          <a:xfrm>
            <a:off x="6199015" y="1955214"/>
            <a:ext cx="5183188" cy="4335247"/>
          </a:xfrm>
        </p:spPr>
        <p:txBody>
          <a:bodyPr>
            <a:noAutofit/>
          </a:bodyPr>
          <a:lstStyle/>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It supports both allow and deny rules, and by default, all the rules are denied. You need to add the rule which you can either allow or deny it.</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It is a stateless means that any changes made in the inbound rule will not reflect the outbound rule, i.e., you need to add the outbound rule separately. For example, if you add an inbound rule port number 80, then you also have to explicitly add the outbound rule.</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 It is associated with a subnet.</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Rules are evaluated in order, starting from the lowest number.</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NACL has applied automatically to all the instances which are associated with an instance.</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 It is the second layer of defense.</a:t>
            </a:r>
          </a:p>
          <a:p>
            <a:endParaRPr lang="en-US" sz="17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 name="Picture 9">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11" name="TextBox 10">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602202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56564" y="447365"/>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VPC Peering</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Content Placeholder 7"/>
          <p:cNvSpPr>
            <a:spLocks noGrp="1"/>
          </p:cNvSpPr>
          <p:nvPr>
            <p:ph sz="half" idx="1"/>
          </p:nvPr>
        </p:nvSpPr>
        <p:spPr/>
        <p:txBody>
          <a:bodyPr>
            <a:normAutofit/>
          </a:bodyPr>
          <a:lstStyle/>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A VPC Peering Connection is Networking Connection between two VPC that enables you to route traffic between them using Private Ipv4 addresses or IPv6</a:t>
            </a: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Instances in either VPC can communicate with each other as if they are written the same network</a:t>
            </a: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You can create a VPC peering Connection between your own VPC or with a VPC in another AWS account.</a:t>
            </a: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The VPC can be in different Region.</a:t>
            </a:r>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 name="Content Placeholder 9"/>
          <p:cNvPicPr>
            <a:picLocks noGrp="1" noChangeAspect="1"/>
          </p:cNvPicPr>
          <p:nvPr>
            <p:ph sz="half" idx="2"/>
          </p:nvPr>
        </p:nvPicPr>
        <p:blipFill>
          <a:blip r:embed="rId2"/>
          <a:stretch>
            <a:fillRect/>
          </a:stretch>
        </p:blipFill>
        <p:spPr>
          <a:xfrm>
            <a:off x="6181436" y="1825625"/>
            <a:ext cx="5859986" cy="4351338"/>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55124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7" y="325040"/>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Topics</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440873"/>
            <a:ext cx="10515600" cy="4886036"/>
          </a:xfrm>
        </p:spPr>
        <p:txBody>
          <a:bodyPr>
            <a:normAutofit fontScale="625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AWS VPC (Virtual Private Cloud)</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VPC Components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VPC Types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Subnets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Implied Route &amp; Route Table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Internet Gateway</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NAT Gateway</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Security Groups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Network ACL</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VPC Peering</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VPC, Subnet, Internet Gateway and Route Table</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Accessing Private Subnet Resources from Public Subnet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Resources</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VPC to VPC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Peering</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Configuring Custom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Network ACL with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VPC</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VPN Connection</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936164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325040"/>
            <a:ext cx="10515600" cy="1325563"/>
          </a:xfrm>
        </p:spPr>
        <p:txBody>
          <a:bodyPr>
            <a:normAutofit/>
          </a:bodyPr>
          <a:lstStyle/>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Create VPC, Subnet, Internet Gateway and Route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Table</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Content Placeholder 4"/>
          <p:cNvSpPr>
            <a:spLocks noGrp="1"/>
          </p:cNvSpPr>
          <p:nvPr>
            <p:ph idx="1"/>
          </p:nvPr>
        </p:nvSpPr>
        <p:spPr/>
        <p:txBody>
          <a:bodyPr>
            <a:normAutofit fontScale="700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VPC then create subnet and attach to the VPC.</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Use 10.0.0.0/16 for VPC and 10.0.0.0/24 for Subnet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Internet gateways and attach it to the VPC</a:t>
            </a:r>
          </a:p>
          <a:p>
            <a:pPr marL="0" indent="0">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hlinkClick r:id="rId2"/>
              </a:rPr>
              <a:t>https://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2"/>
              </a:rPr>
              <a:t>docs.aws.amazon.com/directoryservice/latest/admin-guide/gsg_create_vpc.html</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Route Table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Attach Subnet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Add route entry for Internet Gateway in Route Table (0.0.0.0/0)</a:t>
            </a:r>
          </a:p>
          <a:p>
            <a:pPr marL="0" indent="0">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hlinkClick r:id="rId3"/>
              </a:rPr>
              <a:t>https://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3"/>
              </a:rPr>
              <a:t>docs.aws.amazon.com/vpc/latest/userguide/WorkWithRouteTables.html</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Testing</a:t>
            </a:r>
          </a:p>
          <a:p>
            <a:pPr marL="0" indent="0">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Create an EC2 instance and attach VPC</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Connect to EC2 and ping 8.8.8.8 </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4"/>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842681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526240"/>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Accessing Private Subnet Resources from Public Subnet Resources</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030466"/>
            <a:ext cx="10515600" cy="4519757"/>
          </a:xfrm>
        </p:spPr>
        <p:txBody>
          <a:bodyPr>
            <a:noAutofit/>
          </a:bodyPr>
          <a:lstStyle/>
          <a:p>
            <a:pPr algn="just"/>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Create VPC and 2 Subnets in the VPC</a:t>
            </a:r>
          </a:p>
          <a:p>
            <a:pPr algn="just"/>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Use 10.0.0.0/16 for </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VPC, 10.0.0.0/24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for </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Public Subnet. 10.0.1.0/24 for Private Subnet.</a:t>
            </a:r>
          </a:p>
          <a:p>
            <a:pPr algn="just"/>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Create Internet Gateway and attach it to VPC</a:t>
            </a:r>
          </a:p>
          <a:p>
            <a:pPr algn="just"/>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While creating Private Subnet disable auto allocate IP address option</a:t>
            </a:r>
          </a:p>
          <a:p>
            <a:pPr algn="just"/>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Create 2 Route tables one for Public and the other for Private Subnet</a:t>
            </a:r>
          </a:p>
          <a:p>
            <a:pPr algn="just"/>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Add route entry for Internet Gateway in Route </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Table of Public Subnet</a:t>
            </a:r>
          </a:p>
          <a:p>
            <a:pPr algn="just"/>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Create 2 EC2 Instances, one in Public Subnet and the other in Private Subnet. </a:t>
            </a:r>
          </a:p>
          <a:p>
            <a:pPr algn="just"/>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Try to connect to EC2 instance created in Private Subnet, but you won’t be able to do so</a:t>
            </a:r>
          </a:p>
          <a:p>
            <a:pPr algn="just"/>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So connect to EC2 instance in Public Subnet from there RDP to EC2 instance in Private Subnet using the Private IP of that instance. </a:t>
            </a:r>
          </a:p>
          <a:p>
            <a:pPr algn="just"/>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Remember Private Subnet EC2 is not open to Internet, you can only access from Public Subnet. But if you want Internet traffic to communicate with this instance you need to use NAT Gateway</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433230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728" y="1003641"/>
            <a:ext cx="9587582" cy="1501520"/>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Allowing Internet Traffic for Private Subnet Resources through NAT</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66603" y="2753672"/>
            <a:ext cx="10515600"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Create NAT Gateway an attach it to Public Subnet with Elastic IP.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Add NAT Gateway entry in Route Table of Private Subnet.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Try ping 8.8.8.8 –t on Private Subnet EC2 instance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Delete NAT Gateway plus Elastic IP with all other resources after the lab. </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hlinkClick r:id="rId2"/>
              </a:rPr>
              <a:t>https://aws.amazon.com/premiumsupport/knowledge-center/nat-gateway-vpc-private-subnet</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2"/>
              </a:rPr>
              <a:t>/</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154124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674011"/>
            <a:ext cx="10515600" cy="1325563"/>
          </a:xfrm>
        </p:spPr>
        <p:txBody>
          <a:bodyPr>
            <a:normAutofit/>
          </a:bodyPr>
          <a:lstStyle/>
          <a:p>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VPC to VPC Peering with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in Same Region of Same Account</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66603" y="1999574"/>
            <a:ext cx="10515600" cy="4815321"/>
          </a:xfrm>
        </p:spPr>
        <p:txBody>
          <a:bodyPr>
            <a:normAutofit fontScale="625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2 VPC in the same Region</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Address space for VPC 1 ‘10.0.0.0/16’ and for VPC 2 ‘192.168.0.0/16’</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one Subnet in each VPC.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Address for VPC 1 Subnet ’10.0.0.0/24’ and for VPC 2 Subnet ‘192.168.0.0/24’</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Internet Gateway for both Subnet and attach to the respective VPC.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Route Table for both subnets and add respective Internet Gateway entry to both tables.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Creating Peering Connection. One VPC would be Requester and the other would be Accepter.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Need to accept from the other VPC manually.</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Now create another route in both route tables with the peered VPC Address as destination and Peering connection as target.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one EC2 instance in both VPC</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While creating EC2 instance remember to allow ICMP traffic.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Connect to EC2 instance and ping the other EC2 instance with the private IP.</a:t>
            </a:r>
          </a:p>
          <a:p>
            <a:pPr marL="0" indent="0">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hlinkClick r:id="rId2"/>
              </a:rPr>
              <a:t>https://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2"/>
              </a:rPr>
              <a:t>docs.aws.amazon.com/vpc/latest/peering/create-vpc-peering-connection.html</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013586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1289852"/>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VPC to VPC Peering with in Different Region of Same Account</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917446"/>
            <a:ext cx="10515600"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Same lab as previous just create VPC in different region and in peering connection select “Different Region” option and configure the VPC id of the other VPC in other region. </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hlinkClick r:id="rId2"/>
              </a:rPr>
              <a:t>https://</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2"/>
              </a:rPr>
              <a:t>docs.aws.amazon.com/vpc/latest/peering/create-vpc-peering-connection.html#same-account-different-region</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914673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55" y="272292"/>
            <a:ext cx="10515600" cy="715530"/>
          </a:xfrm>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Configuring Custom Network ACL with VPC</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162895"/>
            <a:ext cx="10515600" cy="5680363"/>
          </a:xfrm>
        </p:spPr>
        <p:txBody>
          <a:bodyPr>
            <a:normAutofit fontScale="625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VPC, Subnet, Internet Gateway and Route Table and configure them as we had configured them for previous labs.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EC2 instance with the simple configs.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NACL and attach it to the VPC</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inbound and outbound rules as follows: </a:t>
            </a:r>
          </a:p>
          <a:p>
            <a:pPr marL="0" indent="0">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Inbound Rules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Rule : 100</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Type : RDP (3389)</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Protocol: TCP (6)</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Port Range: 3389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Source: 0.0.0.0/0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Allow/Deny: Allow</a:t>
            </a:r>
          </a:p>
          <a:p>
            <a:pPr>
              <a:buFontTx/>
              <a:buChar char="-"/>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Rule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200</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Type : Custom TCP Rule</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Protocol</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TCP (6)</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Port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Range: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1024 - 65535</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Source</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0.0.0.0/0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Allow/Deny</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Allow</a:t>
            </a:r>
          </a:p>
          <a:p>
            <a:pPr>
              <a:buFontTx/>
              <a:buChar cha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Rule :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Type :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ALL</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Protocol: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ALL</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Port Range: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ALL</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Source: 0.0.0.0/0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Allow/Deny: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Deny</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175452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6" y="447365"/>
            <a:ext cx="10515600" cy="715530"/>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Configuring Custom Network ACL with VPC</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416083"/>
            <a:ext cx="10515600" cy="5317980"/>
          </a:xfrm>
        </p:spPr>
        <p:txBody>
          <a:bodyPr>
            <a:normAutofit fontScale="62500" lnSpcReduction="20000"/>
          </a:bodyPr>
          <a:lstStyle/>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Outbound Rules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Rule : 100</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Type : Http (80)</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Protocol: TCP (6)</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Port Range: 80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Source: 0.0.0.0/0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Allow/Deny: Allow</a:t>
            </a:r>
          </a:p>
          <a:p>
            <a:pPr>
              <a:buFontTx/>
              <a:buChar char="-"/>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Rule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200</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Type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Https (443)</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Protocol: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TCP (6</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Port Range: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443</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Source: 0.0.0.0/0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Allow/Deny: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Allow</a:t>
            </a:r>
          </a:p>
          <a:p>
            <a:pPr>
              <a:buFontTx/>
              <a:buChar char="-"/>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Rule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300</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Type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Custom TCP Rule</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Protocol</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TCP (6)</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Port Range: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1024 - 65535</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Source</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0.0.0.0/0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Allow/Deny</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Allow</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Connect to EC2 instance and try to Access the Internet through browser.</a:t>
            </a:r>
          </a:p>
          <a:p>
            <a:pPr marL="0" indent="0">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hlinkClick r:id="rId2"/>
              </a:rPr>
              <a:t>https://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2"/>
              </a:rPr>
              <a:t>docs.aws.amazon.com/vpc/latest/userguide/vpc-network-acls.html#custom-network-acl</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243045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120294"/>
            <a:ext cx="10515600" cy="1325563"/>
          </a:xfrm>
        </p:spPr>
        <p:txBody>
          <a:bodyPr>
            <a:normAutofit/>
          </a:bodyPr>
          <a:lstStyle/>
          <a:p>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VPN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Connection</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366982"/>
            <a:ext cx="10034813" cy="4809981"/>
          </a:xfrm>
        </p:spPr>
        <p:txBody>
          <a:bodyPr>
            <a:normAutofit fontScale="625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VPC with address space 10.0.0.0/16</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Public and Private Subnet with address space 10.0.0.0/24 and 10.0.1.0/24 accordingly.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Internet Gateway and attach to VPC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Route Tables and add Internet Gateway entry in Public Subnet route table.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EC2 instance with Open VPN Server image in Public Subnet with auto assign IP option enabled.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Key pair to SSH from putty.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Remember to change the Tier from T2 small to T2 micro free tier. Because by default it would select the T2 small tier which would have a cost.</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While configuring Security group change source from Custom to Anywhere for all Rules.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an Window EC2 instance in Private Subnet with auto assign IP option disabled.</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Login to Open VPN instance with putty. (by default username can be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openvpnas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Configure default settings. Use Client UI and paste in browser of the machine from where you want to access the Windows EC2 instance which is in private subnet</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Download windows open VPN client from there.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Connect VPN client and try to access the machine now</a:t>
            </a:r>
          </a:p>
          <a:p>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93790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447365"/>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AWS Virtual Private Cloud (VPC)</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729018" y="1798330"/>
            <a:ext cx="9902588" cy="4351338"/>
          </a:xfrm>
        </p:spPr>
        <p:txBody>
          <a:bodyPr>
            <a:normAutofit fontScale="850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Virtual Private Cloud is a Virtual Network that closely resembles a traditional Networking that you operate in your own data center, with the benefit of using the scalable infrastructure of AWS.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VPC is a Virtual Network or Data Centre inside AWS of one Client.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is logically Isolated from  Virtual Network in the AWS cloud.</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Max 5 VPC can be created and 200 subnets in 1 VPC</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We can allocate max 5 Elastic IP.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Once we created VPC, DHCP, NACL and Security group will be automatically created.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VPC is confined to an AWS Region and does not extend between Regions.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Subnets created in VPC are confined to Availability Zone.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31910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803" y="383097"/>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AWS VPC</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sz="half" idx="1"/>
          </p:nvPr>
        </p:nvSpPr>
        <p:spPr>
          <a:xfrm>
            <a:off x="838200" y="1708660"/>
            <a:ext cx="5181600" cy="4351338"/>
          </a:xfrm>
        </p:spPr>
        <p:txBody>
          <a:bodyPr>
            <a:noAutofit/>
          </a:bodyPr>
          <a:lstStyle/>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Once the VPC is created you cannot change its CIDR Block Range.</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If you need a different CIDR size, create a New VPC. But AWS had given new feature of Primary and Secondary CIDR so you can create a secondary CIDR. (This feature is not available in AWS China and US Govt. Cloud.)</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different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Subnets within a VPC cannot overlap. </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You cannot have the same VPC CIDR for different VPC’s in the same region  in a account. Different Accounts can have same CIDR address in the same region except when you want them to peer. </a:t>
            </a:r>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Content Placeholder 3"/>
          <p:cNvPicPr>
            <a:picLocks noGrp="1" noChangeAspect="1"/>
          </p:cNvPicPr>
          <p:nvPr>
            <p:ph sz="half" idx="2"/>
          </p:nvPr>
        </p:nvPicPr>
        <p:blipFill>
          <a:blip r:embed="rId2"/>
          <a:stretch>
            <a:fillRect/>
          </a:stretch>
        </p:blipFill>
        <p:spPr>
          <a:xfrm>
            <a:off x="6064606" y="1586075"/>
            <a:ext cx="5862400" cy="4365894"/>
          </a:xfrm>
          <a:prstGeom prst="rect">
            <a:avLst/>
          </a:prstGeom>
        </p:spPr>
      </p:pic>
      <p:pic>
        <p:nvPicPr>
          <p:cNvPr id="6" name="Picture 5">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7" name="TextBox 6">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60139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293" y="447365"/>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VPC Components</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1229827" y="1772928"/>
            <a:ext cx="10515600" cy="4351338"/>
          </a:xfrm>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CIDR &amp; IP address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Subnets</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Implied Router &amp; Routing Table</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Internet Gateway</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Security Groups</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Network ACL</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Virtual Private Gateway</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Peering Connections</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Elastic IP</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00550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334" y="456208"/>
            <a:ext cx="10515600" cy="1325563"/>
          </a:xfrm>
        </p:spPr>
        <p:txBody>
          <a:bodyPr>
            <a:normAutofit/>
          </a:bodyPr>
          <a:lstStyle/>
          <a:p>
            <a:r>
              <a:rPr lang="en-US" sz="2800" b="1" dirty="0" smtClean="0"/>
              <a:t>VPC Types</a:t>
            </a:r>
            <a:endParaRPr lang="en-US" sz="2800" b="1" dirty="0"/>
          </a:p>
        </p:txBody>
      </p:sp>
      <p:sp>
        <p:nvSpPr>
          <p:cNvPr id="4" name="Text Placeholder 3"/>
          <p:cNvSpPr>
            <a:spLocks noGrp="1"/>
          </p:cNvSpPr>
          <p:nvPr>
            <p:ph type="body" idx="1"/>
          </p:nvPr>
        </p:nvSpPr>
        <p:spPr>
          <a:xfrm>
            <a:off x="1167334" y="1560117"/>
            <a:ext cx="5157787" cy="823912"/>
          </a:xfrm>
        </p:spPr>
        <p:txBody>
          <a:bodyPr/>
          <a:lstStyle/>
          <a:p>
            <a:r>
              <a:rPr lang="en-US" dirty="0" smtClean="0"/>
              <a:t>Default</a:t>
            </a:r>
            <a:endParaRPr lang="en-US" dirty="0"/>
          </a:p>
        </p:txBody>
      </p:sp>
      <p:sp>
        <p:nvSpPr>
          <p:cNvPr id="5" name="Content Placeholder 4"/>
          <p:cNvSpPr>
            <a:spLocks noGrp="1"/>
          </p:cNvSpPr>
          <p:nvPr>
            <p:ph sz="half" idx="2"/>
          </p:nvPr>
        </p:nvSpPr>
        <p:spPr/>
        <p:txBody>
          <a:bodyPr>
            <a:normAutofit/>
          </a:bodyPr>
          <a:lstStyle/>
          <a:p>
            <a:pPr algn="just"/>
            <a:r>
              <a:rPr lang="en-US" sz="2400" dirty="0" smtClean="0"/>
              <a:t>Created in each AWS Region when the AWS Account is created.</a:t>
            </a:r>
          </a:p>
          <a:p>
            <a:pPr algn="just"/>
            <a:r>
              <a:rPr lang="en-US" sz="2400" dirty="0" smtClean="0"/>
              <a:t>Has default CIDR, Security Group, NACL and Route Table Settings. </a:t>
            </a:r>
          </a:p>
          <a:p>
            <a:pPr algn="just"/>
            <a:r>
              <a:rPr lang="en-US" sz="2400" dirty="0" smtClean="0"/>
              <a:t>Has an Internet Gateway by default. </a:t>
            </a:r>
            <a:endParaRPr lang="en-US" sz="2400" dirty="0"/>
          </a:p>
        </p:txBody>
      </p:sp>
      <p:sp>
        <p:nvSpPr>
          <p:cNvPr id="6" name="Text Placeholder 5"/>
          <p:cNvSpPr>
            <a:spLocks noGrp="1"/>
          </p:cNvSpPr>
          <p:nvPr>
            <p:ph type="body" sz="quarter" idx="3"/>
          </p:nvPr>
        </p:nvSpPr>
        <p:spPr>
          <a:xfrm>
            <a:off x="6440203" y="1620640"/>
            <a:ext cx="5183188" cy="823912"/>
          </a:xfrm>
        </p:spPr>
        <p:txBody>
          <a:bodyPr/>
          <a:lstStyle/>
          <a:p>
            <a:r>
              <a:rPr lang="en-US" dirty="0" smtClean="0"/>
              <a:t>Custom</a:t>
            </a:r>
            <a:endParaRPr lang="en-US" dirty="0"/>
          </a:p>
        </p:txBody>
      </p:sp>
      <p:sp>
        <p:nvSpPr>
          <p:cNvPr id="7" name="Content Placeholder 6"/>
          <p:cNvSpPr>
            <a:spLocks noGrp="1"/>
          </p:cNvSpPr>
          <p:nvPr>
            <p:ph sz="quarter" idx="4"/>
          </p:nvPr>
        </p:nvSpPr>
        <p:spPr/>
        <p:txBody>
          <a:bodyPr>
            <a:normAutofit/>
          </a:bodyPr>
          <a:lstStyle/>
          <a:p>
            <a:pPr algn="just"/>
            <a:r>
              <a:rPr lang="en-US" sz="2400" dirty="0" smtClean="0"/>
              <a:t>Is a VPC an AWS account Owner creates.</a:t>
            </a:r>
          </a:p>
          <a:p>
            <a:pPr algn="just"/>
            <a:r>
              <a:rPr lang="en-US" sz="2400" dirty="0" smtClean="0"/>
              <a:t>AWS user creating the custom VPC can decide the CIDR.</a:t>
            </a:r>
          </a:p>
          <a:p>
            <a:pPr algn="just"/>
            <a:r>
              <a:rPr lang="en-US" sz="2400" dirty="0" smtClean="0"/>
              <a:t>Has its own default Security Group, Network ACL and Route Tables. </a:t>
            </a:r>
          </a:p>
          <a:p>
            <a:pPr algn="just"/>
            <a:r>
              <a:rPr lang="en-US" sz="2400" dirty="0" smtClean="0"/>
              <a:t>Does not have  an Internet Gateway by default, need to be created if needed. </a:t>
            </a:r>
            <a:endParaRPr lang="en-US" sz="2400" dirty="0"/>
          </a:p>
        </p:txBody>
      </p:sp>
      <p:pic>
        <p:nvPicPr>
          <p:cNvPr id="8" name="Picture 7">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9" name="TextBox 8">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18517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75794" y="725502"/>
            <a:ext cx="10515600" cy="1325563"/>
          </a:xfrm>
        </p:spPr>
        <p:txBody>
          <a:bodyPr>
            <a:normAutofit/>
          </a:bodyPr>
          <a:lstStyle/>
          <a:p>
            <a:r>
              <a:rPr lang="en-US" sz="2800" dirty="0" smtClean="0"/>
              <a:t>Resources needed to Initialize VPC</a:t>
            </a:r>
            <a:endParaRPr lang="en-US" sz="2800" dirty="0"/>
          </a:p>
        </p:txBody>
      </p:sp>
      <p:sp>
        <p:nvSpPr>
          <p:cNvPr id="8" name="Content Placeholder 7"/>
          <p:cNvSpPr>
            <a:spLocks noGrp="1"/>
          </p:cNvSpPr>
          <p:nvPr>
            <p:ph idx="1"/>
          </p:nvPr>
        </p:nvSpPr>
        <p:spPr>
          <a:xfrm>
            <a:off x="1261281" y="2264410"/>
            <a:ext cx="10515600" cy="4351338"/>
          </a:xfrm>
        </p:spPr>
        <p:txBody>
          <a:bodyPr>
            <a:normAutofit/>
          </a:bodyPr>
          <a:lstStyle/>
          <a:p>
            <a:r>
              <a:rPr lang="en-US" sz="2400" dirty="0" smtClean="0"/>
              <a:t>Create VPC</a:t>
            </a:r>
          </a:p>
          <a:p>
            <a:r>
              <a:rPr lang="en-US" sz="2400" dirty="0" smtClean="0"/>
              <a:t>Subnet</a:t>
            </a:r>
          </a:p>
          <a:p>
            <a:r>
              <a:rPr lang="en-US" sz="2400" dirty="0" smtClean="0"/>
              <a:t>Internet Gateway</a:t>
            </a:r>
          </a:p>
          <a:p>
            <a:r>
              <a:rPr lang="en-US" sz="2400" dirty="0" smtClean="0"/>
              <a:t>Route Table</a:t>
            </a:r>
            <a:endParaRPr lang="en-US" sz="2400" dirty="0"/>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85858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746" y="227443"/>
            <a:ext cx="10515600" cy="1325563"/>
          </a:xfrm>
        </p:spPr>
        <p:txBody>
          <a:bodyPr>
            <a:normAutofit/>
          </a:bodyPr>
          <a:lstStyle/>
          <a:p>
            <a:r>
              <a:rPr lang="en-US" sz="2800" dirty="0" smtClean="0"/>
              <a:t>Subnets in VPC</a:t>
            </a:r>
            <a:endParaRPr lang="en-US" sz="2800" dirty="0"/>
          </a:p>
        </p:txBody>
      </p:sp>
      <p:sp>
        <p:nvSpPr>
          <p:cNvPr id="3" name="Content Placeholder 2"/>
          <p:cNvSpPr>
            <a:spLocks noGrp="1"/>
          </p:cNvSpPr>
          <p:nvPr>
            <p:ph sz="half" idx="1"/>
          </p:nvPr>
        </p:nvSpPr>
        <p:spPr>
          <a:xfrm>
            <a:off x="914400" y="1415326"/>
            <a:ext cx="5181600" cy="4616018"/>
          </a:xfrm>
        </p:spPr>
        <p:txBody>
          <a:bodyPr>
            <a:noAutofit/>
          </a:bodyPr>
          <a:lstStyle/>
          <a:p>
            <a:pPr algn="just"/>
            <a:r>
              <a:rPr lang="en-US" sz="2200" dirty="0" smtClean="0"/>
              <a:t>Public Subnet: If a subnet’s traffic is routed to an Internet Gateway, the subnet is known as Public Subnet. If you want your instance in a Public subnet to communicate with the internet over IPv4, it must have a public IPv4 address or an Elastic IP address.</a:t>
            </a:r>
          </a:p>
          <a:p>
            <a:pPr algn="just"/>
            <a:r>
              <a:rPr lang="en-US" sz="2200" dirty="0" smtClean="0"/>
              <a:t>Private Subnet: If a subnet does not have a route to the internet gateway, the subnet is known as </a:t>
            </a:r>
            <a:r>
              <a:rPr lang="en-US" sz="2200" dirty="0"/>
              <a:t>P</a:t>
            </a:r>
            <a:r>
              <a:rPr lang="en-US" sz="2200" dirty="0" smtClean="0"/>
              <a:t>rivate Subnet.</a:t>
            </a:r>
          </a:p>
          <a:p>
            <a:pPr algn="just"/>
            <a:r>
              <a:rPr lang="en-US" sz="2200" dirty="0" smtClean="0"/>
              <a:t>When you create a VPC you must specify on IPv4 CIDR Block for the VPC. The allowed block size is between /16 to /28. </a:t>
            </a:r>
          </a:p>
          <a:p>
            <a:pPr algn="just"/>
            <a:r>
              <a:rPr lang="en-US" sz="2200" dirty="0" smtClean="0"/>
              <a:t>NAT gateway would be created in Public subnet but it is used for Private subnet for the internet access. </a:t>
            </a:r>
          </a:p>
        </p:txBody>
      </p:sp>
      <p:pic>
        <p:nvPicPr>
          <p:cNvPr id="7" name="Content Placeholder 6"/>
          <p:cNvPicPr>
            <a:picLocks noGrp="1" noChangeAspect="1"/>
          </p:cNvPicPr>
          <p:nvPr>
            <p:ph sz="half" idx="2"/>
          </p:nvPr>
        </p:nvPicPr>
        <p:blipFill>
          <a:blip r:embed="rId2"/>
          <a:stretch>
            <a:fillRect/>
          </a:stretch>
        </p:blipFill>
        <p:spPr>
          <a:xfrm>
            <a:off x="6096000" y="1690687"/>
            <a:ext cx="5687291" cy="4340657"/>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126492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507" y="447365"/>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Reserved IPs in AWS VPC Subnet</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The first 4 and last IP address of subnet cannot be assigned.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For e.g. 10.0.0.0/24</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- 10.0.0.0: Network ID</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- 10.0.0.1: Reserved by AWS for the VPC Router</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- 10.0.0.2: Reserved by AWS , The IP address of DNS Server.</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- 10.0.0.3: Reserved for future use. </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- 10.0.0.255: Broadcast Address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AWS do not support Broadcast in a VPC but Reserve the address.</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820349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2198</TotalTime>
  <Words>2373</Words>
  <Application>Microsoft Office PowerPoint</Application>
  <PresentationFormat>Widescreen</PresentationFormat>
  <Paragraphs>242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 Unicode MS</vt:lpstr>
      <vt:lpstr>Arial</vt:lpstr>
      <vt:lpstr>Calibri</vt:lpstr>
      <vt:lpstr>Calibri Light</vt:lpstr>
      <vt:lpstr>Office Theme</vt:lpstr>
      <vt:lpstr>AWS </vt:lpstr>
      <vt:lpstr>Topics</vt:lpstr>
      <vt:lpstr>AWS Virtual Private Cloud (VPC)</vt:lpstr>
      <vt:lpstr>AWS VPC</vt:lpstr>
      <vt:lpstr>VPC Components</vt:lpstr>
      <vt:lpstr>VPC Types</vt:lpstr>
      <vt:lpstr>Resources needed to Initialize VPC</vt:lpstr>
      <vt:lpstr>Subnets in VPC</vt:lpstr>
      <vt:lpstr>Reserved IPs in AWS VPC Subnet</vt:lpstr>
      <vt:lpstr>Implied Route &amp; Route Table</vt:lpstr>
      <vt:lpstr>Internet Gateway</vt:lpstr>
      <vt:lpstr>NAT Gateways </vt:lpstr>
      <vt:lpstr>NAT Gateways</vt:lpstr>
      <vt:lpstr>Security Groups</vt:lpstr>
      <vt:lpstr>Network ACL</vt:lpstr>
      <vt:lpstr>Network ACL</vt:lpstr>
      <vt:lpstr>Network ACL</vt:lpstr>
      <vt:lpstr>Security Group vs NACL</vt:lpstr>
      <vt:lpstr>VPC Peering</vt:lpstr>
      <vt:lpstr>Create VPC, Subnet, Internet Gateway and Route Table</vt:lpstr>
      <vt:lpstr>Accessing Private Subnet Resources from Public Subnet Resources</vt:lpstr>
      <vt:lpstr>Allowing Internet Traffic for Private Subnet Resources through NAT</vt:lpstr>
      <vt:lpstr>VPC to VPC Peering with in Same Region of Same Account</vt:lpstr>
      <vt:lpstr>VPC to VPC Peering with in Different Region of Same Account</vt:lpstr>
      <vt:lpstr>Configuring Custom Network ACL with VPC</vt:lpstr>
      <vt:lpstr>Configuring Custom Network ACL with VPC</vt:lpstr>
      <vt:lpstr>VPN Connection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dc:title>
  <dc:creator>Muhammad Faran Tahir</dc:creator>
  <cp:lastModifiedBy>Mehar Hamid Majeed</cp:lastModifiedBy>
  <cp:revision>189</cp:revision>
  <dcterms:created xsi:type="dcterms:W3CDTF">2023-02-27T09:01:25Z</dcterms:created>
  <dcterms:modified xsi:type="dcterms:W3CDTF">2023-03-03T11:25:22Z</dcterms:modified>
</cp:coreProperties>
</file>