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4" r:id="rId9"/>
    <p:sldId id="265" r:id="rId10"/>
    <p:sldId id="266" r:id="rId11"/>
    <p:sldId id="263" r:id="rId12"/>
    <p:sldId id="267" r:id="rId13"/>
    <p:sldId id="268" r:id="rId14"/>
    <p:sldId id="269" r:id="rId15"/>
    <p:sldId id="270" r:id="rId16"/>
    <p:sldId id="271" r:id="rId17"/>
    <p:sldId id="272" r:id="rId18"/>
    <p:sldId id="279" r:id="rId19"/>
    <p:sldId id="280" r:id="rId20"/>
    <p:sldId id="273" r:id="rId21"/>
    <p:sldId id="274" r:id="rId22"/>
    <p:sldId id="275" r:id="rId23"/>
    <p:sldId id="276" r:id="rId24"/>
    <p:sldId id="277" r:id="rId25"/>
    <p:sldId id="278"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0D633A-2B71-4ED0-BC9C-289E2CAA40F3}" type="datetimeFigureOut">
              <a:rPr lang="en-US" smtClean="0"/>
              <a:t>12/29/2024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85FD3-5342-40A9-8223-31D8A0E62841}" type="slidenum">
              <a:rPr lang="en-US" smtClean="0"/>
              <a:t>‹#›</a:t>
            </a:fld>
            <a:endParaRPr lang="en-US"/>
          </a:p>
        </p:txBody>
      </p:sp>
    </p:spTree>
    <p:extLst>
      <p:ext uri="{BB962C8B-B14F-4D97-AF65-F5344CB8AC3E}">
        <p14:creationId xmlns:p14="http://schemas.microsoft.com/office/powerpoint/2010/main" val="591499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85FD3-5342-40A9-8223-31D8A0E62841}" type="slidenum">
              <a:rPr lang="en-US" smtClean="0"/>
              <a:t>8</a:t>
            </a:fld>
            <a:endParaRPr lang="en-US"/>
          </a:p>
        </p:txBody>
      </p:sp>
    </p:spTree>
    <p:extLst>
      <p:ext uri="{BB962C8B-B14F-4D97-AF65-F5344CB8AC3E}">
        <p14:creationId xmlns:p14="http://schemas.microsoft.com/office/powerpoint/2010/main" val="2799480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385FD3-5342-40A9-8223-31D8A0E62841}" type="slidenum">
              <a:rPr lang="en-US" smtClean="0"/>
              <a:t>12</a:t>
            </a:fld>
            <a:endParaRPr lang="en-US"/>
          </a:p>
        </p:txBody>
      </p:sp>
    </p:spTree>
    <p:extLst>
      <p:ext uri="{BB962C8B-B14F-4D97-AF65-F5344CB8AC3E}">
        <p14:creationId xmlns:p14="http://schemas.microsoft.com/office/powerpoint/2010/main" val="3654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https://www.javatpoint.com/aws-versioning</a:t>
            </a:r>
            <a:endParaRPr lang="en-US" dirty="0"/>
          </a:p>
        </p:txBody>
      </p:sp>
      <p:sp>
        <p:nvSpPr>
          <p:cNvPr id="4" name="Slide Number Placeholder 3"/>
          <p:cNvSpPr>
            <a:spLocks noGrp="1"/>
          </p:cNvSpPr>
          <p:nvPr>
            <p:ph type="sldNum" sz="quarter" idx="10"/>
          </p:nvPr>
        </p:nvSpPr>
        <p:spPr/>
        <p:txBody>
          <a:bodyPr/>
          <a:lstStyle/>
          <a:p>
            <a:fld id="{AA385FD3-5342-40A9-8223-31D8A0E62841}" type="slidenum">
              <a:rPr lang="en-US" smtClean="0"/>
              <a:t>13</a:t>
            </a:fld>
            <a:endParaRPr lang="en-US"/>
          </a:p>
        </p:txBody>
      </p:sp>
    </p:spTree>
    <p:extLst>
      <p:ext uri="{BB962C8B-B14F-4D97-AF65-F5344CB8AC3E}">
        <p14:creationId xmlns:p14="http://schemas.microsoft.com/office/powerpoint/2010/main" val="1747453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https://www.javatpoint.com/aws-versioning</a:t>
            </a:r>
            <a:endParaRPr lang="en-US" dirty="0"/>
          </a:p>
        </p:txBody>
      </p:sp>
      <p:sp>
        <p:nvSpPr>
          <p:cNvPr id="4" name="Slide Number Placeholder 3"/>
          <p:cNvSpPr>
            <a:spLocks noGrp="1"/>
          </p:cNvSpPr>
          <p:nvPr>
            <p:ph type="sldNum" sz="quarter" idx="10"/>
          </p:nvPr>
        </p:nvSpPr>
        <p:spPr/>
        <p:txBody>
          <a:bodyPr/>
          <a:lstStyle/>
          <a:p>
            <a:fld id="{AA385FD3-5342-40A9-8223-31D8A0E62841}" type="slidenum">
              <a:rPr lang="en-US" smtClean="0"/>
              <a:t>14</a:t>
            </a:fld>
            <a:endParaRPr lang="en-US"/>
          </a:p>
        </p:txBody>
      </p:sp>
    </p:spTree>
    <p:extLst>
      <p:ext uri="{BB962C8B-B14F-4D97-AF65-F5344CB8AC3E}">
        <p14:creationId xmlns:p14="http://schemas.microsoft.com/office/powerpoint/2010/main" val="4234855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https://www.javatpoint.com/aws-cross-region-replication</a:t>
            </a:r>
            <a:endParaRPr lang="en-US" dirty="0"/>
          </a:p>
        </p:txBody>
      </p:sp>
      <p:sp>
        <p:nvSpPr>
          <p:cNvPr id="4" name="Slide Number Placeholder 3"/>
          <p:cNvSpPr>
            <a:spLocks noGrp="1"/>
          </p:cNvSpPr>
          <p:nvPr>
            <p:ph type="sldNum" sz="quarter" idx="10"/>
          </p:nvPr>
        </p:nvSpPr>
        <p:spPr/>
        <p:txBody>
          <a:bodyPr/>
          <a:lstStyle/>
          <a:p>
            <a:fld id="{AA385FD3-5342-40A9-8223-31D8A0E62841}" type="slidenum">
              <a:rPr lang="en-US" smtClean="0"/>
              <a:t>17</a:t>
            </a:fld>
            <a:endParaRPr lang="en-US"/>
          </a:p>
        </p:txBody>
      </p:sp>
    </p:spTree>
    <p:extLst>
      <p:ext uri="{BB962C8B-B14F-4D97-AF65-F5344CB8AC3E}">
        <p14:creationId xmlns:p14="http://schemas.microsoft.com/office/powerpoint/2010/main" val="3699779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8ABCBD-8C6E-48AD-A4F6-C051B65F7209}"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E9D43-2773-4A70-AB9B-9D23503BF310}" type="slidenum">
              <a:rPr lang="en-US" smtClean="0"/>
              <a:t>‹#›</a:t>
            </a:fld>
            <a:endParaRPr lang="en-US"/>
          </a:p>
        </p:txBody>
      </p:sp>
    </p:spTree>
    <p:extLst>
      <p:ext uri="{BB962C8B-B14F-4D97-AF65-F5344CB8AC3E}">
        <p14:creationId xmlns:p14="http://schemas.microsoft.com/office/powerpoint/2010/main" val="2156719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8ABCBD-8C6E-48AD-A4F6-C051B65F7209}"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E9D43-2773-4A70-AB9B-9D23503BF310}" type="slidenum">
              <a:rPr lang="en-US" smtClean="0"/>
              <a:t>‹#›</a:t>
            </a:fld>
            <a:endParaRPr lang="en-US"/>
          </a:p>
        </p:txBody>
      </p:sp>
    </p:spTree>
    <p:extLst>
      <p:ext uri="{BB962C8B-B14F-4D97-AF65-F5344CB8AC3E}">
        <p14:creationId xmlns:p14="http://schemas.microsoft.com/office/powerpoint/2010/main" val="4229043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8ABCBD-8C6E-48AD-A4F6-C051B65F7209}"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E9D43-2773-4A70-AB9B-9D23503BF310}" type="slidenum">
              <a:rPr lang="en-US" smtClean="0"/>
              <a:t>‹#›</a:t>
            </a:fld>
            <a:endParaRPr lang="en-US"/>
          </a:p>
        </p:txBody>
      </p:sp>
    </p:spTree>
    <p:extLst>
      <p:ext uri="{BB962C8B-B14F-4D97-AF65-F5344CB8AC3E}">
        <p14:creationId xmlns:p14="http://schemas.microsoft.com/office/powerpoint/2010/main" val="3266640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8ABCBD-8C6E-48AD-A4F6-C051B65F7209}"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E9D43-2773-4A70-AB9B-9D23503BF310}" type="slidenum">
              <a:rPr lang="en-US" smtClean="0"/>
              <a:t>‹#›</a:t>
            </a:fld>
            <a:endParaRPr lang="en-US"/>
          </a:p>
        </p:txBody>
      </p:sp>
    </p:spTree>
    <p:extLst>
      <p:ext uri="{BB962C8B-B14F-4D97-AF65-F5344CB8AC3E}">
        <p14:creationId xmlns:p14="http://schemas.microsoft.com/office/powerpoint/2010/main" val="310746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8ABCBD-8C6E-48AD-A4F6-C051B65F7209}"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E9D43-2773-4A70-AB9B-9D23503BF310}" type="slidenum">
              <a:rPr lang="en-US" smtClean="0"/>
              <a:t>‹#›</a:t>
            </a:fld>
            <a:endParaRPr lang="en-US"/>
          </a:p>
        </p:txBody>
      </p:sp>
    </p:spTree>
    <p:extLst>
      <p:ext uri="{BB962C8B-B14F-4D97-AF65-F5344CB8AC3E}">
        <p14:creationId xmlns:p14="http://schemas.microsoft.com/office/powerpoint/2010/main" val="1035081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8ABCBD-8C6E-48AD-A4F6-C051B65F7209}"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E9D43-2773-4A70-AB9B-9D23503BF310}" type="slidenum">
              <a:rPr lang="en-US" smtClean="0"/>
              <a:t>‹#›</a:t>
            </a:fld>
            <a:endParaRPr lang="en-US"/>
          </a:p>
        </p:txBody>
      </p:sp>
    </p:spTree>
    <p:extLst>
      <p:ext uri="{BB962C8B-B14F-4D97-AF65-F5344CB8AC3E}">
        <p14:creationId xmlns:p14="http://schemas.microsoft.com/office/powerpoint/2010/main" val="3471825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8ABCBD-8C6E-48AD-A4F6-C051B65F7209}" type="datetimeFigureOut">
              <a:rPr lang="en-US" smtClean="0"/>
              <a:t>12/29/2024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FE9D43-2773-4A70-AB9B-9D23503BF310}" type="slidenum">
              <a:rPr lang="en-US" smtClean="0"/>
              <a:t>‹#›</a:t>
            </a:fld>
            <a:endParaRPr lang="en-US"/>
          </a:p>
        </p:txBody>
      </p:sp>
    </p:spTree>
    <p:extLst>
      <p:ext uri="{BB962C8B-B14F-4D97-AF65-F5344CB8AC3E}">
        <p14:creationId xmlns:p14="http://schemas.microsoft.com/office/powerpoint/2010/main" val="3432024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8ABCBD-8C6E-48AD-A4F6-C051B65F7209}" type="datetimeFigureOut">
              <a:rPr lang="en-US" smtClean="0"/>
              <a:t>12/29/2024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FE9D43-2773-4A70-AB9B-9D23503BF310}" type="slidenum">
              <a:rPr lang="en-US" smtClean="0"/>
              <a:t>‹#›</a:t>
            </a:fld>
            <a:endParaRPr lang="en-US"/>
          </a:p>
        </p:txBody>
      </p:sp>
    </p:spTree>
    <p:extLst>
      <p:ext uri="{BB962C8B-B14F-4D97-AF65-F5344CB8AC3E}">
        <p14:creationId xmlns:p14="http://schemas.microsoft.com/office/powerpoint/2010/main" val="2930852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ABCBD-8C6E-48AD-A4F6-C051B65F7209}" type="datetimeFigureOut">
              <a:rPr lang="en-US" smtClean="0"/>
              <a:t>12/29/2024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FE9D43-2773-4A70-AB9B-9D23503BF310}" type="slidenum">
              <a:rPr lang="en-US" smtClean="0"/>
              <a:t>‹#›</a:t>
            </a:fld>
            <a:endParaRPr lang="en-US"/>
          </a:p>
        </p:txBody>
      </p:sp>
    </p:spTree>
    <p:extLst>
      <p:ext uri="{BB962C8B-B14F-4D97-AF65-F5344CB8AC3E}">
        <p14:creationId xmlns:p14="http://schemas.microsoft.com/office/powerpoint/2010/main" val="44264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8ABCBD-8C6E-48AD-A4F6-C051B65F7209}"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E9D43-2773-4A70-AB9B-9D23503BF310}" type="slidenum">
              <a:rPr lang="en-US" smtClean="0"/>
              <a:t>‹#›</a:t>
            </a:fld>
            <a:endParaRPr lang="en-US"/>
          </a:p>
        </p:txBody>
      </p:sp>
    </p:spTree>
    <p:extLst>
      <p:ext uri="{BB962C8B-B14F-4D97-AF65-F5344CB8AC3E}">
        <p14:creationId xmlns:p14="http://schemas.microsoft.com/office/powerpoint/2010/main" val="249819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8ABCBD-8C6E-48AD-A4F6-C051B65F7209}"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E9D43-2773-4A70-AB9B-9D23503BF310}" type="slidenum">
              <a:rPr lang="en-US" smtClean="0"/>
              <a:t>‹#›</a:t>
            </a:fld>
            <a:endParaRPr lang="en-US"/>
          </a:p>
        </p:txBody>
      </p:sp>
    </p:spTree>
    <p:extLst>
      <p:ext uri="{BB962C8B-B14F-4D97-AF65-F5344CB8AC3E}">
        <p14:creationId xmlns:p14="http://schemas.microsoft.com/office/powerpoint/2010/main" val="2409058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8ABCBD-8C6E-48AD-A4F6-C051B65F7209}" type="datetimeFigureOut">
              <a:rPr lang="en-US" smtClean="0"/>
              <a:t>12/29/2024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E9D43-2773-4A70-AB9B-9D23503BF310}" type="slidenum">
              <a:rPr lang="en-US" smtClean="0"/>
              <a:t>‹#›</a:t>
            </a:fld>
            <a:endParaRPr lang="en-US"/>
          </a:p>
        </p:txBody>
      </p:sp>
    </p:spTree>
    <p:extLst>
      <p:ext uri="{BB962C8B-B14F-4D97-AF65-F5344CB8AC3E}">
        <p14:creationId xmlns:p14="http://schemas.microsoft.com/office/powerpoint/2010/main" val="4175300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avatpoint.com/aws-creating-s3-bucke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latin typeface="Arial Unicode MS" panose="020B0604020202020204" pitchFamily="34" charset="-128"/>
                <a:ea typeface="Arial Unicode MS" panose="020B0604020202020204" pitchFamily="34" charset="-128"/>
                <a:cs typeface="Arial Unicode MS" panose="020B0604020202020204" pitchFamily="34" charset="-128"/>
              </a:rPr>
              <a:t>AWS</a:t>
            </a:r>
            <a:endParaRPr lang="en-US" sz="4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ubtitle 2"/>
          <p:cNvSpPr>
            <a:spLocks noGrp="1"/>
          </p:cNvSpPr>
          <p:nvPr>
            <p:ph type="subTitle" idx="1"/>
          </p:nvPr>
        </p:nvSpPr>
        <p:spPr/>
        <p:txBody>
          <a:bodyPr>
            <a:normAutofit/>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Lecture-4</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259648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S3 Data Consistency Model</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647132" y="1690688"/>
            <a:ext cx="10515600" cy="5092412"/>
          </a:xfrm>
        </p:spPr>
        <p:txBody>
          <a:bodyPr>
            <a:normAutofit fontScale="775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Amazon S3 replicates the data to multiple servers to achieve high availability.</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Two types of model: </a:t>
            </a:r>
          </a:p>
          <a:p>
            <a:pPr algn="just"/>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Read-after-write consistency for PUTS of new objects.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lvl="1"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For a PUT request, S3 stores the data across multiple servers to achieve high availability.</a:t>
            </a:r>
          </a:p>
          <a:p>
            <a:pPr lvl="1"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 process stores an object to S3 and will be immediately available to read the object.</a:t>
            </a:r>
          </a:p>
          <a:p>
            <a:pPr lvl="1"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 process stores a new object to S3, it will immediately list the keys within the bucket.</a:t>
            </a:r>
          </a:p>
          <a:p>
            <a:pPr lvl="1"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It does not take time for propagation, the changes are reflected immediately.</a:t>
            </a:r>
          </a:p>
          <a:p>
            <a:pPr algn="just"/>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Eventual consistency for overwrite PUTS and DELETES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lvl="1"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For PUTS and DELETES to objects, the changes are reflected eventually, and they are not available immediately.</a:t>
            </a:r>
          </a:p>
          <a:p>
            <a:pPr lvl="1"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If the process replaces an existing object with the new object, you try to read it immediately. Until the change is fully propagated, the S3 might return prior data.</a:t>
            </a:r>
          </a:p>
          <a:p>
            <a:pPr lvl="1"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If the process deletes an existing object, immediately try to read it. Until the change is fully propagated, the S3 might return the deleted data.</a:t>
            </a:r>
          </a:p>
          <a:p>
            <a:pPr lvl="1"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If the process deletes an existing object, immediately list all the keys within the bucket. Until the change is fully propagated, the S3 might return the list of the deleted key.</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26968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803" y="332119"/>
            <a:ext cx="10515600" cy="770948"/>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Advantages of Amazon S3</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330039"/>
            <a:ext cx="10515600" cy="5273962"/>
          </a:xfrm>
        </p:spPr>
        <p:txBody>
          <a:bodyPr>
            <a:normAutofit fontScale="77500" lnSpcReduction="20000"/>
          </a:bodyPr>
          <a:lstStyle/>
          <a:p>
            <a:pPr algn="just"/>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Create Buckets: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Firstly, we create a bucket and provide a name to the bucket. Buckets are the containers in S3 that stores the data. Buckets must have a unique name to generate a unique DNS address. </a:t>
            </a:r>
          </a:p>
          <a:p>
            <a:pPr algn="just"/>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Storing data in buckets: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Bucket can be used to store an infinite amount of data. You can upload the files as much you want into an Amazon S3 bucket, i.e., there is no maximum limit to store the files. Each object can contain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upto</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5 TB of data. Each object can be stored and retrieved by using a unique developer assigned-key.</a:t>
            </a:r>
          </a:p>
          <a:p>
            <a:pPr algn="just"/>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Download data:</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You can also download your data from a bucket and can also give permission to others to download the same data. You can download the data at any time whenever you want.</a:t>
            </a:r>
          </a:p>
          <a:p>
            <a:pPr algn="just"/>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Permissions: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You can also grant or deny access to others who want to download or upload the data from your Amazon S3 bucket. Authentication mechanism keeps the data secure from unauthorized access.</a:t>
            </a:r>
          </a:p>
          <a:p>
            <a:pPr algn="just"/>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Standard interfaces: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S3 is used with the standard interfaces REST and SOAP interfaces which are designed in such a way that they can work with any development toolkit.</a:t>
            </a:r>
          </a:p>
          <a:p>
            <a:pPr algn="just"/>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Security:</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Amazon S3 offers security features by protecting unauthorized users from accessing your data.</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724754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508" y="1119544"/>
            <a:ext cx="10515600" cy="1325563"/>
          </a:xfrm>
        </p:spPr>
        <p:txBody>
          <a:bodyPr>
            <a:normAutofit/>
          </a:bodyPr>
          <a:lstStyle/>
          <a:p>
            <a:r>
              <a:rPr lang="en-US" sz="3200" dirty="0" smtClean="0"/>
              <a:t>Creating S3 Bucket</a:t>
            </a:r>
            <a:endParaRPr lang="en-US" sz="3200" dirty="0"/>
          </a:p>
        </p:txBody>
      </p:sp>
      <p:sp>
        <p:nvSpPr>
          <p:cNvPr id="3" name="Content Placeholder 2"/>
          <p:cNvSpPr>
            <a:spLocks noGrp="1"/>
          </p:cNvSpPr>
          <p:nvPr>
            <p:ph idx="1"/>
          </p:nvPr>
        </p:nvSpPr>
        <p:spPr>
          <a:xfrm>
            <a:off x="866603" y="2506662"/>
            <a:ext cx="10515600" cy="4351338"/>
          </a:xfrm>
        </p:spPr>
        <p:txBody>
          <a:bodyPr/>
          <a:lstStyle/>
          <a:p>
            <a:r>
              <a:rPr lang="en-US" dirty="0" smtClean="0">
                <a:hlinkClick r:id="rId3"/>
              </a:rPr>
              <a:t>https://www.javatpoint.com/aws-creating-s3-bucket</a:t>
            </a:r>
            <a:endParaRPr lang="en-US" dirty="0" smtClean="0"/>
          </a:p>
          <a:p>
            <a:endParaRPr lang="en-US" dirty="0"/>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4"/>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70104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212" y="4473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Versioning </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fontScale="85000" lnSpcReduction="20000"/>
          </a:bodyPr>
          <a:lstStyle/>
          <a:p>
            <a:pPr algn="just"/>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Versioning</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is a means of keeping the multiple forms of an object in the same S3 bucket. Versioning can be used to retrieve, preserve and restore every version of an object in S3 bucket.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For example, bucket consists of two objects with the same key but with different version ID's such as photo.jpg (version ID is 11) and photo.jpg (version ID is 12).</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Versioning-enabled buckets allow you to recover the objects from the deletion or overwrite. It serves two purposes:</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If you delete an object, instead of deleting the object permanently, it creates a delete marker which becomes a current version of an object.</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If you overwrite an object, it creates a new version of the object and also restores the previous version of the object.</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Once you enable the versioning of a bucket, then it cannot be disabled. You can suspend the versioning.</a:t>
            </a:r>
          </a:p>
          <a:p>
            <a:pPr algn="just"/>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25669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155" y="325040"/>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Versioning </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Versioning state can be applied to all the objects in a bucket. Once the versioning state is enabled, all the objects in a bucket will remain versioned, and they are provided with the unique version ID.</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If the versioning state is not enabled, then the version ID of the objects is set to null. When the versioning is not enabled, existing objects are not changed or are not affected.</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The bucket owner can suspend the versioning to stop the object versions. When you suspend the versioning, existing objects are not affected.</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Versioning's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MFA</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Delete capability uses multi-factor authentication that can be used to provide the additional layer of security.</a:t>
            </a:r>
          </a:p>
          <a:p>
            <a:pPr algn="just"/>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317721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65" y="4473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S3 Multipart Upload</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Is used to upload an object in parts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Parts are uploaded independently and in parallel in any order</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It is recommended for objects sizes of 100 MB or larger. Minimum 5 MB data can be upload as multipart</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You must use it for objects larger than 5 GB</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This is done through S3 Multipart Upload API</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62101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6" y="325040"/>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Copying S3 Objects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copy operation creates a copy of an object that is already stored in Amazon S3</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can create a copy of your object up to 5 GB in size in a single atomic operation</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However to copy an object greater than 5 GB you must use the multipart upload API</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Incur charges if copy to another region.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Use the copy operation to generate additional copies of the subject</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Renaming object (copy to a new name)</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Changing the copy’s storage class or encrypt it at rest</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Move object across AWS location/ Region</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Change object Metadata</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722616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7" y="500062"/>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Cross Region Replication</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fontScale="625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Cross Region Replication is a feature that replicates the data from one bucket to another bucket which could be in a different region.</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It provides asynchronous copying of objects across buckets. Suppose X is a source bucket and Y is a destination bucket. If X wants to copy its objects to Y bucket, then the objects are not copied immediately. </a:t>
            </a:r>
          </a:p>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Some points to be remembered for Cross Region Replication</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Create two buckets: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Create two buckets within AWS Management Console, where one bucket is a source bucket, and other is a destination bucket.</a:t>
            </a:r>
          </a:p>
          <a:p>
            <a:pPr algn="just"/>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Enable versioning:</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Cross Region Replication can be implemented only when the versioning of both the buckets is enabled.</a:t>
            </a:r>
          </a:p>
          <a:p>
            <a:pPr algn="just"/>
            <a:r>
              <a:rPr lang="en-US" b="1" dirty="0" err="1" smtClean="0">
                <a:latin typeface="Arial Unicode MS" panose="020B0604020202020204" pitchFamily="34" charset="-128"/>
                <a:ea typeface="Arial Unicode MS" panose="020B0604020202020204" pitchFamily="34" charset="-128"/>
                <a:cs typeface="Arial Unicode MS" panose="020B0604020202020204" pitchFamily="34" charset="-128"/>
              </a:rPr>
              <a:t>Amazo</a:t>
            </a:r>
            <a:endPar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n S3 encrypts the data in transit across AWS regions using SSL:</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It also provides security when data traverse across the different regions.</a:t>
            </a:r>
          </a:p>
          <a:p>
            <a:pPr algn="just"/>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Already uploaded objects will not be replicated:</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If any kind of data already exists in the bucket, then that data will not be replicated when you perform the cross region replication. We can configure this option though</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9950204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Cross Region Replication</a:t>
            </a:r>
          </a:p>
        </p:txBody>
      </p:sp>
      <p:sp>
        <p:nvSpPr>
          <p:cNvPr id="3" name="Content Placeholder 2"/>
          <p:cNvSpPr>
            <a:spLocks noGrp="1"/>
          </p:cNvSpPr>
          <p:nvPr>
            <p:ph idx="1"/>
          </p:nvPr>
        </p:nvSpPr>
        <p:spPr/>
        <p:txBody>
          <a:bodyPr>
            <a:normAutofit/>
          </a:bodyPr>
          <a:lstStyle/>
          <a:p>
            <a:pPr marL="0" indent="0">
              <a:buNone/>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Important points to be remembered</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Versioning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must be enabled on both the source and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destination buckets</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regions of both the buckets must be unique.</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All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the files in an original bucket are not replicated automatically, and they can be replicated through AWS CLI. All the subsequent files are replicated automatically.</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Files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in a file cannot be replicated to multiple buckets.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Delete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markers are not replicated.</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Delete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versions or Delete markers are not replicated.</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885411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212" y="365230"/>
            <a:ext cx="10515600" cy="687820"/>
          </a:xfrm>
        </p:spPr>
        <p:txBody>
          <a:bodyPr>
            <a:normAutofit/>
          </a:bodyPr>
          <a:lstStyle/>
          <a:p>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Cross Region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Replication CLI</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322441"/>
            <a:ext cx="10515600" cy="5227782"/>
          </a:xfrm>
        </p:spPr>
        <p:txBody>
          <a:bodyPr>
            <a:normAutofit fontScale="77500" lnSpcReduction="20000"/>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Objects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do not replicate from one bucket to another bucket automatically, we can replicate only by using AWS CLI (Command Line Interface). </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To use the AWS CLI, you need to install the CLI tool. (https://aws.amazon.com/cli</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We need to generate the Access Key ID which is a user name and secret access key which is a password in order to access AWS Console from our local machine. </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You can create it from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IaM</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Service. </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Go to user and then in security tab and configure it. </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Give Administrator Access to the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User</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aws</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configure (to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confgure</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access key and other important info</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Now create 2 S3 buckets in different region with versioning enabled on both buckets. </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Create Replication Rule. </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Add files to Source S3 bucket</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aws</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s3 </a:t>
            </a:r>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cp</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--recursive s3://tkys3buck s3://syds3buck </a:t>
            </a: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38042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59" y="88987"/>
            <a:ext cx="10515600" cy="1325563"/>
          </a:xfrm>
        </p:spPr>
        <p:txBody>
          <a:bodyPr>
            <a:normAutofit/>
          </a:bodyPr>
          <a:lstStyle/>
          <a:p>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T</a:t>
            </a: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opics</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944732" y="1225399"/>
            <a:ext cx="10515600" cy="4351338"/>
          </a:xfrm>
        </p:spPr>
        <p:txBody>
          <a:bodyPr>
            <a:noAutofit/>
          </a:bodyPr>
          <a:lstStyle/>
          <a:p>
            <a:r>
              <a:rPr lang="en-US" sz="1900" dirty="0" smtClean="0">
                <a:latin typeface="Arial Unicode MS" panose="020B0604020202020204" pitchFamily="34" charset="-128"/>
                <a:ea typeface="Arial Unicode MS" panose="020B0604020202020204" pitchFamily="34" charset="-128"/>
                <a:cs typeface="Arial Unicode MS" panose="020B0604020202020204" pitchFamily="34" charset="-128"/>
              </a:rPr>
              <a:t>AWS Storage Services</a:t>
            </a:r>
          </a:p>
          <a:p>
            <a:r>
              <a:rPr lang="en-US" sz="1900" dirty="0" smtClean="0">
                <a:latin typeface="Arial Unicode MS" panose="020B0604020202020204" pitchFamily="34" charset="-128"/>
                <a:ea typeface="Arial Unicode MS" panose="020B0604020202020204" pitchFamily="34" charset="-128"/>
                <a:cs typeface="Arial Unicode MS" panose="020B0604020202020204" pitchFamily="34" charset="-128"/>
              </a:rPr>
              <a:t>AWS Storage Types</a:t>
            </a:r>
            <a:endParaRPr lang="en-US" sz="19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900" dirty="0" smtClean="0">
                <a:latin typeface="Arial Unicode MS" panose="020B0604020202020204" pitchFamily="34" charset="-128"/>
                <a:ea typeface="Arial Unicode MS" panose="020B0604020202020204" pitchFamily="34" charset="-128"/>
                <a:cs typeface="Arial Unicode MS" panose="020B0604020202020204" pitchFamily="34" charset="-128"/>
              </a:rPr>
              <a:t>Block vs Object Storage</a:t>
            </a:r>
          </a:p>
          <a:p>
            <a:r>
              <a:rPr lang="en-US" sz="1900" dirty="0" smtClean="0">
                <a:latin typeface="Arial Unicode MS" panose="020B0604020202020204" pitchFamily="34" charset="-128"/>
                <a:ea typeface="Arial Unicode MS" panose="020B0604020202020204" pitchFamily="34" charset="-128"/>
                <a:cs typeface="Arial Unicode MS" panose="020B0604020202020204" pitchFamily="34" charset="-128"/>
              </a:rPr>
              <a:t>Simple Storage Service (S3)</a:t>
            </a:r>
          </a:p>
          <a:p>
            <a:r>
              <a:rPr lang="en-US" sz="1900" dirty="0" smtClean="0">
                <a:latin typeface="Arial Unicode MS" panose="020B0604020202020204" pitchFamily="34" charset="-128"/>
                <a:ea typeface="Arial Unicode MS" panose="020B0604020202020204" pitchFamily="34" charset="-128"/>
                <a:cs typeface="Arial Unicode MS" panose="020B0604020202020204" pitchFamily="34" charset="-128"/>
              </a:rPr>
              <a:t>S3 Objects</a:t>
            </a:r>
          </a:p>
          <a:p>
            <a:r>
              <a:rPr lang="en-US" sz="1900" dirty="0" smtClean="0">
                <a:latin typeface="Arial Unicode MS" panose="020B0604020202020204" pitchFamily="34" charset="-128"/>
                <a:ea typeface="Arial Unicode MS" panose="020B0604020202020204" pitchFamily="34" charset="-128"/>
                <a:cs typeface="Arial Unicode MS" panose="020B0604020202020204" pitchFamily="34" charset="-128"/>
              </a:rPr>
              <a:t>S3 Data Consistency Model</a:t>
            </a:r>
          </a:p>
          <a:p>
            <a:r>
              <a:rPr lang="en-US" sz="1900" dirty="0" smtClean="0">
                <a:latin typeface="Arial Unicode MS" panose="020B0604020202020204" pitchFamily="34" charset="-128"/>
                <a:ea typeface="Arial Unicode MS" panose="020B0604020202020204" pitchFamily="34" charset="-128"/>
                <a:cs typeface="Arial Unicode MS" panose="020B0604020202020204" pitchFamily="34" charset="-128"/>
              </a:rPr>
              <a:t>Advantages of Amazon S3</a:t>
            </a:r>
          </a:p>
          <a:p>
            <a:r>
              <a:rPr lang="en-US" sz="1900" dirty="0" smtClean="0">
                <a:latin typeface="Arial Unicode MS" panose="020B0604020202020204" pitchFamily="34" charset="-128"/>
                <a:ea typeface="Arial Unicode MS" panose="020B0604020202020204" pitchFamily="34" charset="-128"/>
                <a:cs typeface="Arial Unicode MS" panose="020B0604020202020204" pitchFamily="34" charset="-128"/>
              </a:rPr>
              <a:t>Versioning</a:t>
            </a:r>
          </a:p>
          <a:p>
            <a:r>
              <a:rPr lang="en-US" sz="1900" dirty="0" smtClean="0">
                <a:latin typeface="Arial Unicode MS" panose="020B0604020202020204" pitchFamily="34" charset="-128"/>
                <a:ea typeface="Arial Unicode MS" panose="020B0604020202020204" pitchFamily="34" charset="-128"/>
                <a:cs typeface="Arial Unicode MS" panose="020B0604020202020204" pitchFamily="34" charset="-128"/>
              </a:rPr>
              <a:t>S3 Multipart Upload</a:t>
            </a:r>
          </a:p>
          <a:p>
            <a:r>
              <a:rPr lang="en-US" sz="1900" dirty="0" smtClean="0">
                <a:latin typeface="Arial Unicode MS" panose="020B0604020202020204" pitchFamily="34" charset="-128"/>
                <a:ea typeface="Arial Unicode MS" panose="020B0604020202020204" pitchFamily="34" charset="-128"/>
                <a:cs typeface="Arial Unicode MS" panose="020B0604020202020204" pitchFamily="34" charset="-128"/>
              </a:rPr>
              <a:t>Copying S3 Objects</a:t>
            </a:r>
          </a:p>
          <a:p>
            <a:r>
              <a:rPr lang="en-US" sz="1900" dirty="0" smtClean="0">
                <a:latin typeface="Arial Unicode MS" panose="020B0604020202020204" pitchFamily="34" charset="-128"/>
                <a:ea typeface="Arial Unicode MS" panose="020B0604020202020204" pitchFamily="34" charset="-128"/>
                <a:cs typeface="Arial Unicode MS" panose="020B0604020202020204" pitchFamily="34" charset="-128"/>
              </a:rPr>
              <a:t>Cross Region Replication</a:t>
            </a:r>
          </a:p>
          <a:p>
            <a:r>
              <a:rPr lang="en-US" sz="1900" dirty="0" smtClean="0">
                <a:latin typeface="Arial Unicode MS" panose="020B0604020202020204" pitchFamily="34" charset="-128"/>
                <a:ea typeface="Arial Unicode MS" panose="020B0604020202020204" pitchFamily="34" charset="-128"/>
                <a:cs typeface="Arial Unicode MS" panose="020B0604020202020204" pitchFamily="34" charset="-128"/>
              </a:rPr>
              <a:t>AWS Storage Classes</a:t>
            </a:r>
          </a:p>
          <a:p>
            <a:r>
              <a:rPr lang="en-US" sz="1900" dirty="0">
                <a:latin typeface="Arial Unicode MS" panose="020B0604020202020204" pitchFamily="34" charset="-128"/>
                <a:ea typeface="Arial Unicode MS" panose="020B0604020202020204" pitchFamily="34" charset="-128"/>
                <a:cs typeface="Arial Unicode MS" panose="020B0604020202020204" pitchFamily="34" charset="-128"/>
              </a:rPr>
              <a:t>Hosting Static Website on S3 Bucket</a:t>
            </a:r>
            <a:endParaRPr lang="en-US" sz="19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9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9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2814391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212" y="447365"/>
            <a:ext cx="10515600" cy="1325563"/>
          </a:xfrm>
        </p:spPr>
        <p:txBody>
          <a:bodyPr>
            <a:normAutofit/>
          </a:bodyPr>
          <a:lstStyle/>
          <a:p>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AWS Storage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Classes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a:bodyPr>
          <a:lstStyle/>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S3 storage classes are used to assist the concurrent loss of data in one or two facilities.</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S3 storage classes maintain the integrity of the data using checksums.</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S3 provides lifecycle management for the automatic migration of objects for cost savings.</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S3 contains four types of storage classes</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lgn="just">
              <a:buNone/>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 S3 Standard</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 S3 Standard IA</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 S3 one zone-infrequent access</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 S3 Glacier</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7928961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64" y="579139"/>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S3 Standard</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944786"/>
            <a:ext cx="10515600" cy="4351338"/>
          </a:xfrm>
        </p:spPr>
        <p:txBody>
          <a:bodyPr>
            <a:normAutofit/>
          </a:bodyPr>
          <a:lstStyle/>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Standard storage class stores the data redundantly across multiple devices in multiple facilities.</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It is designed to sustain the loss of 2 facilities concurrently.</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Standard is a default storage class if none of the storage class is specified during upload.</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It provides low latency and high throughput performance.</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It designed for 99.99% availability and 99.999999999% durability</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5220014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60" y="447365"/>
            <a:ext cx="10515600" cy="1325563"/>
          </a:xfrm>
        </p:spPr>
        <p:txBody>
          <a:bodyPr>
            <a:normAutofit/>
          </a:bodyPr>
          <a:lstStyle/>
          <a:p>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S3 Standard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IA</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a:bodyPr>
          <a:lstStyle/>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IA stands for infrequently accessed.</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Standard IA storage class is used when data is accessed less frequently but requires rapid access when needed.</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It has a lower fee than S3, but you will be charged for a retrieval fee.</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It is designed to sustain the loss of 2 facilities concurrently.</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It is mainly used for larger objects greater than 128 KB kept for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atleast</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30 days.</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It provides low latency and high throughput performance.</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It designed for 99.99% availability and 99.999999999% durability</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125875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507" y="551756"/>
            <a:ext cx="10515600" cy="687820"/>
          </a:xfrm>
        </p:spPr>
        <p:txBody>
          <a:bodyPr>
            <a:normAutofit/>
          </a:bodyPr>
          <a:lstStyle/>
          <a:p>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S3 one zone-infrequent </a:t>
            </a:r>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access</a:t>
            </a:r>
            <a:endParaRPr lang="en-US" sz="3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491330"/>
            <a:ext cx="10515600" cy="5124017"/>
          </a:xfrm>
        </p:spPr>
        <p:txBody>
          <a:bodyPr>
            <a:normAutofit fontScale="70000" lnSpcReduction="20000"/>
          </a:bodyPr>
          <a:lstStyle/>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S3 one zone-infrequent access storage class is used when data is accessed less frequently but requires rapid access when needed.</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It stores the data in a single availability zone while other storage classes store the data in a minimum of three availability zones. Due to this reason, its cost is 20% less than Standard IA storage class.</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It is an optimal choice for the less frequently accessed data but does not require the availability of Standard or Standard IA storage class.</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It is a good choice for storing the backup data.</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It is cost-effective storage which is replicated from other AWS region using S3 Cross Region replication.</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It has the same durability, high performance, and low latency, with a low storage price and low retrieval fee.</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It designed for 99.5% availability and 99.999999999% durability of objects in a single availability zone.</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It provides lifecycle management for the automatic migration of objects to other S3 storage classes.</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 data can be lost at the time of the destruction of an availability zone as it stores the data in a single availability zone.</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265091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212" y="447365"/>
            <a:ext cx="10515600" cy="1325563"/>
          </a:xfrm>
        </p:spPr>
        <p:txBody>
          <a:bodyPr>
            <a:normAutofit/>
          </a:bodyPr>
          <a:lstStyle/>
          <a:p>
            <a:r>
              <a:rPr lang="en-US" sz="3400" dirty="0">
                <a:latin typeface="Arial Unicode MS" panose="020B0604020202020204" pitchFamily="34" charset="-128"/>
                <a:ea typeface="Arial Unicode MS" panose="020B0604020202020204" pitchFamily="34" charset="-128"/>
                <a:cs typeface="Arial Unicode MS" panose="020B0604020202020204" pitchFamily="34" charset="-128"/>
              </a:rPr>
              <a:t>S3 </a:t>
            </a:r>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Glacier</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fontScale="92500" lnSpcReduction="20000"/>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S3 Glacier storage class is the cheapest storage class, but it can be used for archive only.</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You can store any amount of data at a lower cost than other storage classes.</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S3 Glacier provides three types of models: </a:t>
            </a:r>
          </a:p>
          <a:p>
            <a:pPr lvl="1"/>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Expedited:</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In this model, data is stored for a few minutes, and it has a very higher fee.</a:t>
            </a:r>
          </a:p>
          <a:p>
            <a:pPr lvl="1"/>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Standard:</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The retrieval time of the standard model is 3 to 5 hours.</a:t>
            </a:r>
          </a:p>
          <a:p>
            <a:pPr lvl="1"/>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Bulk:</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The retrieval time of the bulk model is 5 to 12 hours.</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You can upload the objects directly to the S3 Glacier.</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It is designed for 99.999999999% durability of objects across multiple availability zones. </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165791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6"/>
            <a:ext cx="10515600" cy="475383"/>
          </a:xfrm>
        </p:spPr>
        <p:txBody>
          <a:bodyPr>
            <a:noAutofit/>
          </a:bodyPr>
          <a:lstStyle/>
          <a:p>
            <a:r>
              <a:rPr lang="en-US" sz="2500" dirty="0" smtClean="0">
                <a:latin typeface="Arial Unicode MS" panose="020B0604020202020204" pitchFamily="34" charset="-128"/>
                <a:ea typeface="Arial Unicode MS" panose="020B0604020202020204" pitchFamily="34" charset="-128"/>
                <a:cs typeface="Arial Unicode MS" panose="020B0604020202020204" pitchFamily="34" charset="-128"/>
              </a:rPr>
              <a:t>Storage Classes Comparison</a:t>
            </a:r>
            <a:endParaRPr lang="en-US" sz="25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8084356"/>
              </p:ext>
            </p:extLst>
          </p:nvPr>
        </p:nvGraphicFramePr>
        <p:xfrm>
          <a:off x="838200" y="642492"/>
          <a:ext cx="9356680" cy="5943600"/>
        </p:xfrm>
        <a:graphic>
          <a:graphicData uri="http://schemas.openxmlformats.org/drawingml/2006/table">
            <a:tbl>
              <a:tblPr firstRow="1" bandRow="1">
                <a:tableStyleId>{5940675A-B579-460E-94D1-54222C63F5DA}</a:tableStyleId>
              </a:tblPr>
              <a:tblGrid>
                <a:gridCol w="1871336">
                  <a:extLst>
                    <a:ext uri="{9D8B030D-6E8A-4147-A177-3AD203B41FA5}">
                      <a16:colId xmlns:a16="http://schemas.microsoft.com/office/drawing/2014/main" xmlns="" val="1568083911"/>
                    </a:ext>
                  </a:extLst>
                </a:gridCol>
                <a:gridCol w="1871336">
                  <a:extLst>
                    <a:ext uri="{9D8B030D-6E8A-4147-A177-3AD203B41FA5}">
                      <a16:colId xmlns:a16="http://schemas.microsoft.com/office/drawing/2014/main" xmlns="" val="3155448618"/>
                    </a:ext>
                  </a:extLst>
                </a:gridCol>
                <a:gridCol w="1871336">
                  <a:extLst>
                    <a:ext uri="{9D8B030D-6E8A-4147-A177-3AD203B41FA5}">
                      <a16:colId xmlns:a16="http://schemas.microsoft.com/office/drawing/2014/main" xmlns="" val="1866922777"/>
                    </a:ext>
                  </a:extLst>
                </a:gridCol>
                <a:gridCol w="1871336">
                  <a:extLst>
                    <a:ext uri="{9D8B030D-6E8A-4147-A177-3AD203B41FA5}">
                      <a16:colId xmlns:a16="http://schemas.microsoft.com/office/drawing/2014/main" xmlns="" val="3514102625"/>
                    </a:ext>
                  </a:extLst>
                </a:gridCol>
                <a:gridCol w="1871336">
                  <a:extLst>
                    <a:ext uri="{9D8B030D-6E8A-4147-A177-3AD203B41FA5}">
                      <a16:colId xmlns:a16="http://schemas.microsoft.com/office/drawing/2014/main" xmlns="" val="4176190348"/>
                    </a:ext>
                  </a:extLst>
                </a:gridCol>
              </a:tblGrid>
              <a:tr h="351215">
                <a:tc>
                  <a:txBody>
                    <a:bodyPr/>
                    <a:lstStyle/>
                    <a:p>
                      <a:endParaRPr lang="en-US" dirty="0"/>
                    </a:p>
                  </a:txBody>
                  <a:tcPr/>
                </a:tc>
                <a:tc>
                  <a:txBody>
                    <a:bodyPr/>
                    <a:lstStyle/>
                    <a:p>
                      <a:r>
                        <a:rPr lang="en-US" dirty="0"/>
                        <a:t>S3 Standard</a:t>
                      </a:r>
                    </a:p>
                  </a:txBody>
                  <a:tcPr anchor="ctr"/>
                </a:tc>
                <a:tc>
                  <a:txBody>
                    <a:bodyPr/>
                    <a:lstStyle/>
                    <a:p>
                      <a:r>
                        <a:rPr lang="en-US" dirty="0"/>
                        <a:t>S3 Standard IA</a:t>
                      </a:r>
                    </a:p>
                  </a:txBody>
                  <a:tcPr anchor="ctr"/>
                </a:tc>
                <a:tc>
                  <a:txBody>
                    <a:bodyPr/>
                    <a:lstStyle/>
                    <a:p>
                      <a:r>
                        <a:rPr lang="en-US"/>
                        <a:t>S3 One Zone-IA</a:t>
                      </a:r>
                    </a:p>
                  </a:txBody>
                  <a:tcPr anchor="ctr"/>
                </a:tc>
                <a:tc>
                  <a:txBody>
                    <a:bodyPr/>
                    <a:lstStyle/>
                    <a:p>
                      <a:r>
                        <a:rPr lang="en-US" dirty="0"/>
                        <a:t>S3 Glacier</a:t>
                      </a:r>
                    </a:p>
                  </a:txBody>
                  <a:tcPr anchor="ctr"/>
                </a:tc>
                <a:extLst>
                  <a:ext uri="{0D108BD9-81ED-4DB2-BD59-A6C34878D82A}">
                    <a16:rowId xmlns:a16="http://schemas.microsoft.com/office/drawing/2014/main" xmlns="" val="4166001798"/>
                  </a:ext>
                </a:extLst>
              </a:tr>
              <a:tr h="614626">
                <a:tc>
                  <a:txBody>
                    <a:bodyPr/>
                    <a:lstStyle/>
                    <a:p>
                      <a:r>
                        <a:rPr lang="en-US" b="1" dirty="0"/>
                        <a:t>Designed for durability</a:t>
                      </a:r>
                      <a:endParaRPr lang="en-US" dirty="0"/>
                    </a:p>
                  </a:txBody>
                  <a:tcPr anchor="ctr"/>
                </a:tc>
                <a:tc>
                  <a:txBody>
                    <a:bodyPr/>
                    <a:lstStyle/>
                    <a:p>
                      <a:r>
                        <a:rPr lang="en-US"/>
                        <a:t>99.99999999%</a:t>
                      </a:r>
                    </a:p>
                  </a:txBody>
                  <a:tcPr anchor="ctr"/>
                </a:tc>
                <a:tc>
                  <a:txBody>
                    <a:bodyPr/>
                    <a:lstStyle/>
                    <a:p>
                      <a:r>
                        <a:rPr lang="en-US" dirty="0"/>
                        <a:t>99.99999999%</a:t>
                      </a:r>
                    </a:p>
                  </a:txBody>
                  <a:tcPr anchor="ctr"/>
                </a:tc>
                <a:tc>
                  <a:txBody>
                    <a:bodyPr/>
                    <a:lstStyle/>
                    <a:p>
                      <a:r>
                        <a:rPr lang="en-US"/>
                        <a:t>99.99999999%</a:t>
                      </a:r>
                    </a:p>
                  </a:txBody>
                  <a:tcPr anchor="ctr"/>
                </a:tc>
                <a:tc>
                  <a:txBody>
                    <a:bodyPr/>
                    <a:lstStyle/>
                    <a:p>
                      <a:r>
                        <a:rPr lang="en-US" dirty="0"/>
                        <a:t>99.99999999%</a:t>
                      </a:r>
                    </a:p>
                  </a:txBody>
                  <a:tcPr anchor="ctr"/>
                </a:tc>
                <a:extLst>
                  <a:ext uri="{0D108BD9-81ED-4DB2-BD59-A6C34878D82A}">
                    <a16:rowId xmlns:a16="http://schemas.microsoft.com/office/drawing/2014/main" xmlns="" val="3981364098"/>
                  </a:ext>
                </a:extLst>
              </a:tr>
              <a:tr h="614626">
                <a:tc>
                  <a:txBody>
                    <a:bodyPr/>
                    <a:lstStyle/>
                    <a:p>
                      <a:r>
                        <a:rPr lang="en-US" b="1"/>
                        <a:t>Designed for availability</a:t>
                      </a:r>
                      <a:endParaRPr lang="en-US"/>
                    </a:p>
                  </a:txBody>
                  <a:tcPr anchor="ctr"/>
                </a:tc>
                <a:tc>
                  <a:txBody>
                    <a:bodyPr/>
                    <a:lstStyle/>
                    <a:p>
                      <a:r>
                        <a:rPr lang="en-US"/>
                        <a:t>99.99%</a:t>
                      </a:r>
                    </a:p>
                  </a:txBody>
                  <a:tcPr anchor="ctr"/>
                </a:tc>
                <a:tc>
                  <a:txBody>
                    <a:bodyPr/>
                    <a:lstStyle/>
                    <a:p>
                      <a:r>
                        <a:rPr lang="en-US"/>
                        <a:t>99.9%</a:t>
                      </a:r>
                    </a:p>
                  </a:txBody>
                  <a:tcPr anchor="ctr"/>
                </a:tc>
                <a:tc>
                  <a:txBody>
                    <a:bodyPr/>
                    <a:lstStyle/>
                    <a:p>
                      <a:r>
                        <a:rPr lang="en-US"/>
                        <a:t>99.5%</a:t>
                      </a:r>
                    </a:p>
                  </a:txBody>
                  <a:tcPr anchor="ctr"/>
                </a:tc>
                <a:tc>
                  <a:txBody>
                    <a:bodyPr/>
                    <a:lstStyle/>
                    <a:p>
                      <a:r>
                        <a:rPr lang="en-US"/>
                        <a:t>N/A</a:t>
                      </a:r>
                    </a:p>
                  </a:txBody>
                  <a:tcPr anchor="ctr"/>
                </a:tc>
                <a:extLst>
                  <a:ext uri="{0D108BD9-81ED-4DB2-BD59-A6C34878D82A}">
                    <a16:rowId xmlns:a16="http://schemas.microsoft.com/office/drawing/2014/main" xmlns="" val="2804842114"/>
                  </a:ext>
                </a:extLst>
              </a:tr>
              <a:tr h="351215">
                <a:tc>
                  <a:txBody>
                    <a:bodyPr/>
                    <a:lstStyle/>
                    <a:p>
                      <a:r>
                        <a:rPr lang="en-US" b="1"/>
                        <a:t>Availability SLA</a:t>
                      </a:r>
                      <a:endParaRPr lang="en-US"/>
                    </a:p>
                  </a:txBody>
                  <a:tcPr anchor="ctr"/>
                </a:tc>
                <a:tc>
                  <a:txBody>
                    <a:bodyPr/>
                    <a:lstStyle/>
                    <a:p>
                      <a:r>
                        <a:rPr lang="en-US"/>
                        <a:t>99.9%</a:t>
                      </a:r>
                    </a:p>
                  </a:txBody>
                  <a:tcPr anchor="ctr"/>
                </a:tc>
                <a:tc>
                  <a:txBody>
                    <a:bodyPr/>
                    <a:lstStyle/>
                    <a:p>
                      <a:r>
                        <a:rPr lang="en-US"/>
                        <a:t>99%</a:t>
                      </a:r>
                    </a:p>
                  </a:txBody>
                  <a:tcPr anchor="ctr"/>
                </a:tc>
                <a:tc>
                  <a:txBody>
                    <a:bodyPr/>
                    <a:lstStyle/>
                    <a:p>
                      <a:r>
                        <a:rPr lang="en-US"/>
                        <a:t>99%</a:t>
                      </a:r>
                    </a:p>
                  </a:txBody>
                  <a:tcPr anchor="ctr"/>
                </a:tc>
                <a:tc>
                  <a:txBody>
                    <a:bodyPr/>
                    <a:lstStyle/>
                    <a:p>
                      <a:r>
                        <a:rPr lang="en-US"/>
                        <a:t>N/A</a:t>
                      </a:r>
                    </a:p>
                  </a:txBody>
                  <a:tcPr anchor="ctr"/>
                </a:tc>
                <a:extLst>
                  <a:ext uri="{0D108BD9-81ED-4DB2-BD59-A6C34878D82A}">
                    <a16:rowId xmlns:a16="http://schemas.microsoft.com/office/drawing/2014/main" xmlns="" val="1161900351"/>
                  </a:ext>
                </a:extLst>
              </a:tr>
              <a:tr h="351215">
                <a:tc>
                  <a:txBody>
                    <a:bodyPr/>
                    <a:lstStyle/>
                    <a:p>
                      <a:r>
                        <a:rPr lang="en-US" b="1"/>
                        <a:t>Availability zones</a:t>
                      </a:r>
                      <a:endParaRPr lang="en-US"/>
                    </a:p>
                  </a:txBody>
                  <a:tcPr anchor="ctr"/>
                </a:tc>
                <a:tc>
                  <a:txBody>
                    <a:bodyPr/>
                    <a:lstStyle/>
                    <a:p>
                      <a:r>
                        <a:rPr lang="en-US"/>
                        <a:t>&gt;=3</a:t>
                      </a:r>
                    </a:p>
                  </a:txBody>
                  <a:tcPr anchor="ctr"/>
                </a:tc>
                <a:tc>
                  <a:txBody>
                    <a:bodyPr/>
                    <a:lstStyle/>
                    <a:p>
                      <a:r>
                        <a:rPr lang="en-US"/>
                        <a:t>&gt;=3</a:t>
                      </a:r>
                    </a:p>
                  </a:txBody>
                  <a:tcPr anchor="ctr"/>
                </a:tc>
                <a:tc>
                  <a:txBody>
                    <a:bodyPr/>
                    <a:lstStyle/>
                    <a:p>
                      <a:r>
                        <a:rPr lang="en-US"/>
                        <a:t>1</a:t>
                      </a:r>
                    </a:p>
                  </a:txBody>
                  <a:tcPr anchor="ctr"/>
                </a:tc>
                <a:tc>
                  <a:txBody>
                    <a:bodyPr/>
                    <a:lstStyle/>
                    <a:p>
                      <a:r>
                        <a:rPr lang="en-US"/>
                        <a:t>&gt;=3</a:t>
                      </a:r>
                    </a:p>
                  </a:txBody>
                  <a:tcPr anchor="ctr"/>
                </a:tc>
                <a:extLst>
                  <a:ext uri="{0D108BD9-81ED-4DB2-BD59-A6C34878D82A}">
                    <a16:rowId xmlns:a16="http://schemas.microsoft.com/office/drawing/2014/main" xmlns="" val="1615283612"/>
                  </a:ext>
                </a:extLst>
              </a:tr>
              <a:tr h="878037">
                <a:tc>
                  <a:txBody>
                    <a:bodyPr/>
                    <a:lstStyle/>
                    <a:p>
                      <a:r>
                        <a:rPr lang="en-US" b="1"/>
                        <a:t>Minimum capacity charge per object</a:t>
                      </a:r>
                      <a:endParaRPr lang="en-US"/>
                    </a:p>
                  </a:txBody>
                  <a:tcPr anchor="ctr"/>
                </a:tc>
                <a:tc>
                  <a:txBody>
                    <a:bodyPr/>
                    <a:lstStyle/>
                    <a:p>
                      <a:r>
                        <a:rPr lang="en-US"/>
                        <a:t>N/A</a:t>
                      </a:r>
                    </a:p>
                  </a:txBody>
                  <a:tcPr anchor="ctr"/>
                </a:tc>
                <a:tc>
                  <a:txBody>
                    <a:bodyPr/>
                    <a:lstStyle/>
                    <a:p>
                      <a:r>
                        <a:rPr lang="en-US"/>
                        <a:t>128KB</a:t>
                      </a:r>
                    </a:p>
                  </a:txBody>
                  <a:tcPr anchor="ctr"/>
                </a:tc>
                <a:tc>
                  <a:txBody>
                    <a:bodyPr/>
                    <a:lstStyle/>
                    <a:p>
                      <a:r>
                        <a:rPr lang="en-US"/>
                        <a:t>128KB</a:t>
                      </a:r>
                    </a:p>
                  </a:txBody>
                  <a:tcPr anchor="ctr"/>
                </a:tc>
                <a:tc>
                  <a:txBody>
                    <a:bodyPr/>
                    <a:lstStyle/>
                    <a:p>
                      <a:r>
                        <a:rPr lang="en-US"/>
                        <a:t>40KB</a:t>
                      </a:r>
                    </a:p>
                  </a:txBody>
                  <a:tcPr anchor="ctr"/>
                </a:tc>
                <a:extLst>
                  <a:ext uri="{0D108BD9-81ED-4DB2-BD59-A6C34878D82A}">
                    <a16:rowId xmlns:a16="http://schemas.microsoft.com/office/drawing/2014/main" xmlns="" val="2989478191"/>
                  </a:ext>
                </a:extLst>
              </a:tr>
              <a:tr h="614626">
                <a:tc>
                  <a:txBody>
                    <a:bodyPr/>
                    <a:lstStyle/>
                    <a:p>
                      <a:r>
                        <a:rPr lang="en-US" b="1"/>
                        <a:t>Minimum storage duration charge</a:t>
                      </a:r>
                      <a:endParaRPr lang="en-US"/>
                    </a:p>
                  </a:txBody>
                  <a:tcPr anchor="ctr"/>
                </a:tc>
                <a:tc>
                  <a:txBody>
                    <a:bodyPr/>
                    <a:lstStyle/>
                    <a:p>
                      <a:r>
                        <a:rPr lang="en-US"/>
                        <a:t>N/A</a:t>
                      </a:r>
                    </a:p>
                  </a:txBody>
                  <a:tcPr anchor="ctr"/>
                </a:tc>
                <a:tc>
                  <a:txBody>
                    <a:bodyPr/>
                    <a:lstStyle/>
                    <a:p>
                      <a:r>
                        <a:rPr lang="en-US"/>
                        <a:t>30 days</a:t>
                      </a:r>
                    </a:p>
                  </a:txBody>
                  <a:tcPr anchor="ctr"/>
                </a:tc>
                <a:tc>
                  <a:txBody>
                    <a:bodyPr/>
                    <a:lstStyle/>
                    <a:p>
                      <a:r>
                        <a:rPr lang="en-US"/>
                        <a:t>30 days</a:t>
                      </a:r>
                    </a:p>
                  </a:txBody>
                  <a:tcPr anchor="ctr"/>
                </a:tc>
                <a:tc>
                  <a:txBody>
                    <a:bodyPr/>
                    <a:lstStyle/>
                    <a:p>
                      <a:r>
                        <a:rPr lang="en-US"/>
                        <a:t>90 days</a:t>
                      </a:r>
                    </a:p>
                  </a:txBody>
                  <a:tcPr anchor="ctr"/>
                </a:tc>
                <a:extLst>
                  <a:ext uri="{0D108BD9-81ED-4DB2-BD59-A6C34878D82A}">
                    <a16:rowId xmlns:a16="http://schemas.microsoft.com/office/drawing/2014/main" xmlns="" val="2978628535"/>
                  </a:ext>
                </a:extLst>
              </a:tr>
              <a:tr h="351215">
                <a:tc>
                  <a:txBody>
                    <a:bodyPr/>
                    <a:lstStyle/>
                    <a:p>
                      <a:r>
                        <a:rPr lang="en-US" b="1"/>
                        <a:t>Retrieval fee</a:t>
                      </a:r>
                      <a:endParaRPr lang="en-US"/>
                    </a:p>
                  </a:txBody>
                  <a:tcPr anchor="ctr"/>
                </a:tc>
                <a:tc>
                  <a:txBody>
                    <a:bodyPr/>
                    <a:lstStyle/>
                    <a:p>
                      <a:r>
                        <a:rPr lang="en-US"/>
                        <a:t>N/A</a:t>
                      </a:r>
                    </a:p>
                  </a:txBody>
                  <a:tcPr anchor="ctr"/>
                </a:tc>
                <a:tc>
                  <a:txBody>
                    <a:bodyPr/>
                    <a:lstStyle/>
                    <a:p>
                      <a:r>
                        <a:rPr lang="en-US"/>
                        <a:t>per GB retrieved</a:t>
                      </a:r>
                    </a:p>
                  </a:txBody>
                  <a:tcPr anchor="ctr"/>
                </a:tc>
                <a:tc>
                  <a:txBody>
                    <a:bodyPr/>
                    <a:lstStyle/>
                    <a:p>
                      <a:r>
                        <a:rPr lang="en-US"/>
                        <a:t>per GB retrieved</a:t>
                      </a:r>
                    </a:p>
                  </a:txBody>
                  <a:tcPr anchor="ctr"/>
                </a:tc>
                <a:tc>
                  <a:txBody>
                    <a:bodyPr/>
                    <a:lstStyle/>
                    <a:p>
                      <a:r>
                        <a:rPr lang="en-US"/>
                        <a:t>per GB retrieved</a:t>
                      </a:r>
                    </a:p>
                  </a:txBody>
                  <a:tcPr anchor="ctr"/>
                </a:tc>
                <a:extLst>
                  <a:ext uri="{0D108BD9-81ED-4DB2-BD59-A6C34878D82A}">
                    <a16:rowId xmlns:a16="http://schemas.microsoft.com/office/drawing/2014/main" xmlns="" val="344231853"/>
                  </a:ext>
                </a:extLst>
              </a:tr>
              <a:tr h="614626">
                <a:tc>
                  <a:txBody>
                    <a:bodyPr/>
                    <a:lstStyle/>
                    <a:p>
                      <a:r>
                        <a:rPr lang="en-US" b="1"/>
                        <a:t>First byte latency</a:t>
                      </a:r>
                      <a:endParaRPr lang="en-US"/>
                    </a:p>
                  </a:txBody>
                  <a:tcPr anchor="ctr"/>
                </a:tc>
                <a:tc>
                  <a:txBody>
                    <a:bodyPr/>
                    <a:lstStyle/>
                    <a:p>
                      <a:r>
                        <a:rPr lang="en-US"/>
                        <a:t>milliseconds</a:t>
                      </a:r>
                    </a:p>
                  </a:txBody>
                  <a:tcPr anchor="ctr"/>
                </a:tc>
                <a:tc>
                  <a:txBody>
                    <a:bodyPr/>
                    <a:lstStyle/>
                    <a:p>
                      <a:r>
                        <a:rPr lang="en-US"/>
                        <a:t>milliseconds</a:t>
                      </a:r>
                    </a:p>
                  </a:txBody>
                  <a:tcPr anchor="ctr"/>
                </a:tc>
                <a:tc>
                  <a:txBody>
                    <a:bodyPr/>
                    <a:lstStyle/>
                    <a:p>
                      <a:r>
                        <a:rPr lang="en-US"/>
                        <a:t>milliseconds</a:t>
                      </a:r>
                    </a:p>
                  </a:txBody>
                  <a:tcPr anchor="ctr"/>
                </a:tc>
                <a:tc>
                  <a:txBody>
                    <a:bodyPr/>
                    <a:lstStyle/>
                    <a:p>
                      <a:r>
                        <a:rPr lang="en-US"/>
                        <a:t>Select minutes or hours</a:t>
                      </a:r>
                    </a:p>
                  </a:txBody>
                  <a:tcPr anchor="ctr"/>
                </a:tc>
                <a:extLst>
                  <a:ext uri="{0D108BD9-81ED-4DB2-BD59-A6C34878D82A}">
                    <a16:rowId xmlns:a16="http://schemas.microsoft.com/office/drawing/2014/main" xmlns="" val="1750528450"/>
                  </a:ext>
                </a:extLst>
              </a:tr>
              <a:tr h="351215">
                <a:tc>
                  <a:txBody>
                    <a:bodyPr/>
                    <a:lstStyle/>
                    <a:p>
                      <a:r>
                        <a:rPr lang="en-US" b="1"/>
                        <a:t>Storage type</a:t>
                      </a:r>
                      <a:endParaRPr lang="en-US"/>
                    </a:p>
                  </a:txBody>
                  <a:tcPr anchor="ctr"/>
                </a:tc>
                <a:tc>
                  <a:txBody>
                    <a:bodyPr/>
                    <a:lstStyle/>
                    <a:p>
                      <a:r>
                        <a:rPr lang="en-US"/>
                        <a:t>Object</a:t>
                      </a:r>
                    </a:p>
                  </a:txBody>
                  <a:tcPr anchor="ctr"/>
                </a:tc>
                <a:tc>
                  <a:txBody>
                    <a:bodyPr/>
                    <a:lstStyle/>
                    <a:p>
                      <a:r>
                        <a:rPr lang="en-US"/>
                        <a:t>Object</a:t>
                      </a:r>
                    </a:p>
                  </a:txBody>
                  <a:tcPr anchor="ctr"/>
                </a:tc>
                <a:tc>
                  <a:txBody>
                    <a:bodyPr/>
                    <a:lstStyle/>
                    <a:p>
                      <a:r>
                        <a:rPr lang="en-US"/>
                        <a:t>Object</a:t>
                      </a:r>
                    </a:p>
                  </a:txBody>
                  <a:tcPr anchor="ctr"/>
                </a:tc>
                <a:tc>
                  <a:txBody>
                    <a:bodyPr/>
                    <a:lstStyle/>
                    <a:p>
                      <a:r>
                        <a:rPr lang="en-US"/>
                        <a:t>Object</a:t>
                      </a:r>
                    </a:p>
                  </a:txBody>
                  <a:tcPr anchor="ctr"/>
                </a:tc>
                <a:extLst>
                  <a:ext uri="{0D108BD9-81ED-4DB2-BD59-A6C34878D82A}">
                    <a16:rowId xmlns:a16="http://schemas.microsoft.com/office/drawing/2014/main" xmlns="" val="952593512"/>
                  </a:ext>
                </a:extLst>
              </a:tr>
              <a:tr h="614626">
                <a:tc>
                  <a:txBody>
                    <a:bodyPr/>
                    <a:lstStyle/>
                    <a:p>
                      <a:r>
                        <a:rPr lang="en-US" b="1"/>
                        <a:t>Lifecycle transitions</a:t>
                      </a:r>
                      <a:endParaRPr lang="en-US"/>
                    </a:p>
                  </a:txBody>
                  <a:tcPr anchor="ctr"/>
                </a:tc>
                <a:tc>
                  <a:txBody>
                    <a:bodyPr/>
                    <a:lstStyle/>
                    <a:p>
                      <a:r>
                        <a:rPr lang="en-US"/>
                        <a:t>Yes</a:t>
                      </a:r>
                    </a:p>
                  </a:txBody>
                  <a:tcPr anchor="ctr"/>
                </a:tc>
                <a:tc>
                  <a:txBody>
                    <a:bodyPr/>
                    <a:lstStyle/>
                    <a:p>
                      <a:r>
                        <a:rPr lang="en-US"/>
                        <a:t>Yes</a:t>
                      </a:r>
                    </a:p>
                  </a:txBody>
                  <a:tcPr anchor="ctr"/>
                </a:tc>
                <a:tc>
                  <a:txBody>
                    <a:bodyPr/>
                    <a:lstStyle/>
                    <a:p>
                      <a:r>
                        <a:rPr lang="en-US"/>
                        <a:t>Yes</a:t>
                      </a:r>
                    </a:p>
                  </a:txBody>
                  <a:tcPr anchor="ctr"/>
                </a:tc>
                <a:tc>
                  <a:txBody>
                    <a:bodyPr/>
                    <a:lstStyle/>
                    <a:p>
                      <a:r>
                        <a:rPr lang="en-US" dirty="0"/>
                        <a:t>Yes</a:t>
                      </a:r>
                    </a:p>
                  </a:txBody>
                  <a:tcPr anchor="ctr"/>
                </a:tc>
                <a:extLst>
                  <a:ext uri="{0D108BD9-81ED-4DB2-BD59-A6C34878D82A}">
                    <a16:rowId xmlns:a16="http://schemas.microsoft.com/office/drawing/2014/main" xmlns="" val="1668517328"/>
                  </a:ext>
                </a:extLst>
              </a:tr>
            </a:tbl>
          </a:graphicData>
        </a:graphic>
      </p:graphicFrame>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662537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131373"/>
            <a:ext cx="10515600" cy="586220"/>
          </a:xfrm>
        </p:spPr>
        <p:txBody>
          <a:bodyPr>
            <a:normAutofit/>
          </a:bodyPr>
          <a:lstStyle/>
          <a:p>
            <a:r>
              <a:rPr lang="en-US" sz="2500" dirty="0" smtClean="0">
                <a:latin typeface="Arial Unicode MS" panose="020B0604020202020204" pitchFamily="34" charset="-128"/>
                <a:ea typeface="Arial Unicode MS" panose="020B0604020202020204" pitchFamily="34" charset="-128"/>
                <a:cs typeface="Arial Unicode MS" panose="020B0604020202020204" pitchFamily="34" charset="-128"/>
              </a:rPr>
              <a:t>Hosting Static Website on S3 Bucket</a:t>
            </a:r>
            <a:endParaRPr lang="en-US" sz="25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785090"/>
            <a:ext cx="10515600" cy="5661891"/>
          </a:xfrm>
        </p:spPr>
        <p:txBody>
          <a:bodyPr>
            <a:normAutofit fontScale="47500" lnSpcReduction="20000"/>
          </a:bodyPr>
          <a:lstStyle/>
          <a:p>
            <a:pPr algn="just"/>
            <a:r>
              <a:rPr lang="en-US" dirty="0"/>
              <a:t>Purchase a </a:t>
            </a:r>
            <a:r>
              <a:rPr lang="en-US" dirty="0" smtClean="0"/>
              <a:t>Domain</a:t>
            </a:r>
            <a:endParaRPr lang="en-US" dirty="0"/>
          </a:p>
          <a:p>
            <a:pPr algn="just"/>
            <a:r>
              <a:rPr lang="en-US" dirty="0"/>
              <a:t>Create a S3 Bucket with the exact domain name. </a:t>
            </a:r>
          </a:p>
          <a:p>
            <a:pPr algn="just"/>
            <a:r>
              <a:rPr lang="en-US" dirty="0"/>
              <a:t>Allow All Public Access</a:t>
            </a:r>
          </a:p>
          <a:p>
            <a:pPr algn="just"/>
            <a:r>
              <a:rPr lang="en-US" dirty="0" smtClean="0"/>
              <a:t>Enable </a:t>
            </a:r>
            <a:r>
              <a:rPr lang="en-US" dirty="0"/>
              <a:t>versioning </a:t>
            </a:r>
          </a:p>
          <a:p>
            <a:pPr algn="just"/>
            <a:r>
              <a:rPr lang="en-US" dirty="0"/>
              <a:t>Create index.html</a:t>
            </a:r>
          </a:p>
          <a:p>
            <a:pPr algn="just"/>
            <a:r>
              <a:rPr lang="en-US" dirty="0"/>
              <a:t>Create error.html</a:t>
            </a:r>
          </a:p>
          <a:p>
            <a:pPr algn="just"/>
            <a:r>
              <a:rPr lang="en-US" dirty="0"/>
              <a:t>Upload both files to S3 Bucket</a:t>
            </a:r>
          </a:p>
          <a:p>
            <a:pPr algn="just"/>
            <a:r>
              <a:rPr lang="en-US" dirty="0"/>
              <a:t>Make both files public </a:t>
            </a:r>
          </a:p>
          <a:p>
            <a:pPr algn="just"/>
            <a:r>
              <a:rPr lang="en-US" dirty="0"/>
              <a:t>Go to S3 Bucket and Select Properties. </a:t>
            </a:r>
          </a:p>
          <a:p>
            <a:pPr algn="just"/>
            <a:r>
              <a:rPr lang="en-US" dirty="0"/>
              <a:t>Click on Static Web Hosting </a:t>
            </a:r>
          </a:p>
          <a:p>
            <a:pPr algn="just"/>
            <a:r>
              <a:rPr lang="en-US" dirty="0" smtClean="0"/>
              <a:t>Enable </a:t>
            </a:r>
            <a:r>
              <a:rPr lang="en-US" dirty="0"/>
              <a:t>this option and add index.html and error.html in configs</a:t>
            </a:r>
          </a:p>
          <a:p>
            <a:pPr algn="just"/>
            <a:r>
              <a:rPr lang="en-US" dirty="0"/>
              <a:t>Edit Bucket Policy (Search "Granting Read-Only Permission to an Anonymous User" policy on Internet and copy paste it)</a:t>
            </a:r>
          </a:p>
          <a:p>
            <a:pPr algn="just"/>
            <a:r>
              <a:rPr lang="en-US" dirty="0"/>
              <a:t>Change the name of bucket and save </a:t>
            </a:r>
          </a:p>
          <a:p>
            <a:pPr algn="just"/>
            <a:r>
              <a:rPr lang="en-US" dirty="0"/>
              <a:t>Go to Route 53 </a:t>
            </a:r>
          </a:p>
          <a:p>
            <a:pPr algn="just"/>
            <a:r>
              <a:rPr lang="en-US" dirty="0"/>
              <a:t>Click on Create Hosted Zone </a:t>
            </a:r>
          </a:p>
          <a:p>
            <a:pPr algn="just"/>
            <a:r>
              <a:rPr lang="en-US" dirty="0" smtClean="0"/>
              <a:t>Give </a:t>
            </a:r>
            <a:r>
              <a:rPr lang="en-US" dirty="0"/>
              <a:t>domain same as purchased with public hosted zone option and create </a:t>
            </a:r>
          </a:p>
          <a:p>
            <a:pPr algn="just"/>
            <a:r>
              <a:rPr lang="en-US" dirty="0"/>
              <a:t>Select DNS/</a:t>
            </a:r>
            <a:r>
              <a:rPr lang="en-US" dirty="0" err="1"/>
              <a:t>Namesevers</a:t>
            </a:r>
            <a:r>
              <a:rPr lang="en-US" dirty="0"/>
              <a:t> from your domain </a:t>
            </a:r>
            <a:r>
              <a:rPr lang="en-US" dirty="0" smtClean="0"/>
              <a:t>management. </a:t>
            </a:r>
            <a:r>
              <a:rPr lang="en-US" dirty="0"/>
              <a:t>Change </a:t>
            </a:r>
            <a:r>
              <a:rPr lang="en-US" dirty="0" smtClean="0"/>
              <a:t>name servers </a:t>
            </a:r>
            <a:r>
              <a:rPr lang="en-US" dirty="0"/>
              <a:t>and copy </a:t>
            </a:r>
            <a:r>
              <a:rPr lang="en-US" dirty="0" smtClean="0"/>
              <a:t>name servers </a:t>
            </a:r>
            <a:r>
              <a:rPr lang="en-US" dirty="0"/>
              <a:t>from Hosted Zone to your domain. Remove . for each entry</a:t>
            </a:r>
          </a:p>
          <a:p>
            <a:pPr algn="just"/>
            <a:r>
              <a:rPr lang="en-US" dirty="0"/>
              <a:t>Create Record set at your Route 53. Go with simple routing. If you had created S3 with www then you need to add www in Record name otherwise you can left it empty and just click on alias.</a:t>
            </a:r>
          </a:p>
          <a:p>
            <a:pPr algn="just"/>
            <a:r>
              <a:rPr lang="en-US" dirty="0"/>
              <a:t>Record type Default (A-Route traffic to an Ipv4 address and so...)</a:t>
            </a:r>
          </a:p>
          <a:p>
            <a:pPr algn="just"/>
            <a:r>
              <a:rPr lang="en-US" dirty="0"/>
              <a:t>For Route Traffic select Alias to S3 website endpoint. Enter details for S3 bucket and create record. </a:t>
            </a: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44609" y="349764"/>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63189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a:t>
            </a:r>
          </a:p>
          <a:p>
            <a:r>
              <a:rPr lang="en-US" dirty="0"/>
              <a:t>    "Version": "2012-10-17",</a:t>
            </a:r>
          </a:p>
          <a:p>
            <a:r>
              <a:rPr lang="en-US" dirty="0"/>
              <a:t>    "Statement": [</a:t>
            </a:r>
          </a:p>
          <a:p>
            <a:r>
              <a:rPr lang="en-US" dirty="0"/>
              <a:t>        {</a:t>
            </a:r>
          </a:p>
          <a:p>
            <a:r>
              <a:rPr lang="en-US" dirty="0"/>
              <a:t>            "Effect": "Allow",</a:t>
            </a:r>
          </a:p>
          <a:p>
            <a:r>
              <a:rPr lang="en-US" dirty="0"/>
              <a:t>            "Principal": "*",</a:t>
            </a:r>
          </a:p>
          <a:p>
            <a:r>
              <a:rPr lang="en-US" dirty="0"/>
              <a:t>            "Action": "s3:GetObject",</a:t>
            </a:r>
          </a:p>
          <a:p>
            <a:r>
              <a:rPr lang="en-US" dirty="0"/>
              <a:t>            "Resource": "arn:aws:s3:::</a:t>
            </a:r>
            <a:r>
              <a:rPr lang="en-US" dirty="0" err="1"/>
              <a:t>this_is_bucket</a:t>
            </a:r>
            <a:r>
              <a:rPr lang="en-US" dirty="0"/>
              <a:t>/*"</a:t>
            </a:r>
          </a:p>
          <a:p>
            <a:r>
              <a:rPr lang="en-US" dirty="0"/>
              <a:t>        }</a:t>
            </a:r>
          </a:p>
          <a:p>
            <a:r>
              <a:rPr lang="en-US" dirty="0"/>
              <a:t>    ]</a:t>
            </a:r>
          </a:p>
          <a:p>
            <a:r>
              <a:rPr lang="en-US"/>
              <a:t>}</a:t>
            </a:r>
            <a:endParaRPr lang="en-US" dirty="0"/>
          </a:p>
        </p:txBody>
      </p:sp>
    </p:spTree>
    <p:extLst>
      <p:ext uri="{BB962C8B-B14F-4D97-AF65-F5344CB8AC3E}">
        <p14:creationId xmlns:p14="http://schemas.microsoft.com/office/powerpoint/2010/main" val="119585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60" y="761578"/>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AWS Storage Services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24553" y="2327679"/>
            <a:ext cx="9875293"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AWS offers a complete Range of Cloud Storage Services to support both application and archival compliance requirements.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You can select from objects, file and Block Storage services as well as Cloud data Migration options to start designing the foundation of your cloud IT environment.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450584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508" y="325040"/>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AWS Storage Types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593354"/>
            <a:ext cx="9847997" cy="4351338"/>
          </a:xfrm>
        </p:spPr>
        <p:txBody>
          <a:bodyPr>
            <a:normAutofit/>
          </a:bodyPr>
          <a:lstStyle/>
          <a:p>
            <a:pPr algn="just"/>
            <a:r>
              <a:rPr lang="en-US"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Simple Storage Service (S3): </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Object level storage, can be accessed from anywhere. Videos, PDF etc. </a:t>
            </a:r>
          </a:p>
          <a:p>
            <a:pPr algn="just"/>
            <a:r>
              <a:rPr lang="en-US"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Elastic File System  (EFS): </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Only available for Linux systems. Used by Multinational companies which have offices all around globe but one single centralized storage space where all employees can access files.</a:t>
            </a:r>
          </a:p>
          <a:p>
            <a:pPr algn="just"/>
            <a:r>
              <a:rPr lang="en-US"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Elastic Block Storage (EBS): </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Are attached to instances and can only be access by the instances. Just like hard disk which is attached to our machine. </a:t>
            </a:r>
          </a:p>
          <a:p>
            <a:pPr algn="just"/>
            <a:r>
              <a:rPr lang="en-US"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Glacier: </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Included in S3 now. It has high latency than S3 but cheaper. Used to host data which is not required on daily basis. </a:t>
            </a:r>
          </a:p>
          <a:p>
            <a:pPr algn="just"/>
            <a:r>
              <a:rPr lang="en-US"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Snowball: </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Are portable device used to Migrate huge data from on site to Cloud.</a:t>
            </a:r>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753836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603" y="505321"/>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Block vs Object Storage</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Text Placeholder 3"/>
          <p:cNvSpPr>
            <a:spLocks noGrp="1"/>
          </p:cNvSpPr>
          <p:nvPr>
            <p:ph type="body" idx="1"/>
          </p:nvPr>
        </p:nvSpPr>
        <p:spPr/>
        <p:txBody>
          <a:bodyPr/>
          <a:lstStyle/>
          <a:p>
            <a:r>
              <a:rPr lang="en-US" dirty="0" smtClean="0"/>
              <a:t>Block Storage</a:t>
            </a:r>
            <a:endParaRPr lang="en-US" dirty="0"/>
          </a:p>
        </p:txBody>
      </p:sp>
      <p:sp>
        <p:nvSpPr>
          <p:cNvPr id="5" name="Content Placeholder 4"/>
          <p:cNvSpPr>
            <a:spLocks noGrp="1"/>
          </p:cNvSpPr>
          <p:nvPr>
            <p:ph sz="half" idx="2"/>
          </p:nvPr>
        </p:nvSpPr>
        <p:spPr/>
        <p:txBody>
          <a:bodyPr>
            <a:normAutofit fontScale="70000" lnSpcReduction="20000"/>
          </a:bodyPr>
          <a:lstStyle/>
          <a:p>
            <a:pPr algn="just"/>
            <a:r>
              <a:rPr lang="en-US" dirty="0" smtClean="0"/>
              <a:t>Block Storage is suitable for transactional databases, random read/write loads and structured database storage. </a:t>
            </a:r>
          </a:p>
          <a:p>
            <a:pPr algn="just"/>
            <a:r>
              <a:rPr lang="en-US" dirty="0" smtClean="0"/>
              <a:t>Block storage divides the data to be stored in evenly sized blocks (data chunk) for instance a file can be split into evenly sized block before it is stored. </a:t>
            </a:r>
          </a:p>
          <a:p>
            <a:pPr algn="just"/>
            <a:r>
              <a:rPr lang="en-US" dirty="0" smtClean="0"/>
              <a:t>Data Blocks stored in Bock Storage would not contain Metadata (data created, data modified, content type etc.)</a:t>
            </a:r>
          </a:p>
          <a:p>
            <a:pPr algn="just"/>
            <a:r>
              <a:rPr lang="en-US" dirty="0" smtClean="0"/>
              <a:t>Block Storage only keeps the address (index) where data Blocks are stored. It does not care what is in that block, just know how to retrieve it when required. </a:t>
            </a:r>
            <a:endParaRPr lang="en-US" dirty="0"/>
          </a:p>
        </p:txBody>
      </p:sp>
      <p:sp>
        <p:nvSpPr>
          <p:cNvPr id="6" name="Text Placeholder 5"/>
          <p:cNvSpPr>
            <a:spLocks noGrp="1"/>
          </p:cNvSpPr>
          <p:nvPr>
            <p:ph type="body" sz="quarter" idx="3"/>
          </p:nvPr>
        </p:nvSpPr>
        <p:spPr/>
        <p:txBody>
          <a:bodyPr/>
          <a:lstStyle/>
          <a:p>
            <a:r>
              <a:rPr lang="en-US" dirty="0" smtClean="0"/>
              <a:t>Object Storage</a:t>
            </a:r>
            <a:endParaRPr lang="en-US" dirty="0"/>
          </a:p>
        </p:txBody>
      </p:sp>
      <p:sp>
        <p:nvSpPr>
          <p:cNvPr id="7" name="Content Placeholder 6"/>
          <p:cNvSpPr>
            <a:spLocks noGrp="1"/>
          </p:cNvSpPr>
          <p:nvPr>
            <p:ph sz="quarter" idx="4"/>
          </p:nvPr>
        </p:nvSpPr>
        <p:spPr/>
        <p:txBody>
          <a:bodyPr>
            <a:normAutofit fontScale="77500" lnSpcReduction="20000"/>
          </a:bodyPr>
          <a:lstStyle/>
          <a:p>
            <a:pPr algn="just"/>
            <a:r>
              <a:rPr lang="en-US" dirty="0" smtClean="0"/>
              <a:t>Object Storage Stores the files as a whole and does not divide them</a:t>
            </a:r>
          </a:p>
          <a:p>
            <a:pPr algn="just"/>
            <a:r>
              <a:rPr lang="en-US" dirty="0" smtClean="0"/>
              <a:t>On object storage an object is a file, data itself, its metadata and object Global unique ID</a:t>
            </a:r>
          </a:p>
          <a:p>
            <a:pPr algn="just"/>
            <a:r>
              <a:rPr lang="en-US" dirty="0" smtClean="0"/>
              <a:t>The object Global unique ID is a unique identifier for object (can be object name itself) and it must be unique such that it can be retrieved disregarding where its physical storage location is</a:t>
            </a:r>
          </a:p>
          <a:p>
            <a:pPr algn="just"/>
            <a:r>
              <a:rPr lang="en-US" dirty="0" smtClean="0"/>
              <a:t>Object storage cannot be Mounted as a drive</a:t>
            </a:r>
          </a:p>
          <a:p>
            <a:pPr algn="just"/>
            <a:r>
              <a:rPr lang="en-US" dirty="0" smtClean="0"/>
              <a:t>Dropbox, AWS S3 are examples. </a:t>
            </a:r>
            <a:endParaRPr lang="en-US" dirty="0"/>
          </a:p>
        </p:txBody>
      </p:sp>
      <p:pic>
        <p:nvPicPr>
          <p:cNvPr id="8" name="Picture 7">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9" name="TextBox 8">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463196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11155" y="4473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Simple Storage Service (S3)</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Content Placeholder 7"/>
          <p:cNvSpPr>
            <a:spLocks noGrp="1"/>
          </p:cNvSpPr>
          <p:nvPr>
            <p:ph idx="1"/>
          </p:nvPr>
        </p:nvSpPr>
        <p:spPr>
          <a:xfrm>
            <a:off x="838200" y="1825625"/>
            <a:ext cx="10034813" cy="4351338"/>
          </a:xfrm>
        </p:spPr>
        <p:txBody>
          <a:bodyPr>
            <a:normAutofit fontScale="775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S3 is one of the first services that has been produced by AWS.</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S3 stands for Simple Storage Service.</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S3 provides developers and IT teams with secure, durable, highly scalable object storage.</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It is easy to use with a simple web services interface to store and retrieve any amount of data from anywhere on the web</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S3 is a safe place to store the files.</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It is Object-based storage, i.e., you can store the images, word files, pdf files, etc.</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files which are stored in S3 can be from 0 Bytes to 5 TB.</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It has unlimited storage means that you can store the data as much you want.</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Files are stored in Bucket. A bucket is like a folder available in S3 that stores the files.</a:t>
            </a:r>
          </a:p>
          <a:p>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263778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60" y="615006"/>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Simple Storage Service (S3)</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084672"/>
            <a:ext cx="10515600"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S3 is a universal namespace, i.e., the names must be unique globally. Bucket contains a DNS address. Therefore, the bucket must contain a unique name to generate a unique DNS address.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If you create a bucket, URL look like:</a:t>
            </a:r>
          </a:p>
          <a:p>
            <a:pPr algn="just"/>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If you upload a file to S3 bucket, then you will receive an HTTP 200 code means that the uploading of a file is successful.</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2"/>
          <a:stretch>
            <a:fillRect/>
          </a:stretch>
        </p:blipFill>
        <p:spPr>
          <a:xfrm>
            <a:off x="1728932" y="3698442"/>
            <a:ext cx="4152900" cy="809625"/>
          </a:xfrm>
          <a:prstGeom prst="rect">
            <a:avLst/>
          </a:prstGeom>
        </p:spPr>
      </p:pic>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175631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325039"/>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S3 Objects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742666" y="1593353"/>
            <a:ext cx="10515600" cy="4351338"/>
          </a:xfrm>
        </p:spPr>
        <p:txBody>
          <a:bodyPr>
            <a:normAutofit/>
          </a:bodyPr>
          <a:lstStyle/>
          <a:p>
            <a:pPr algn="just"/>
            <a:r>
              <a:rPr lang="en-US"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Key:</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 It is simply the name of the object. For example, hello.txt, spreadsheet.xlsx, etc. You can use the key to retrieve the object.</a:t>
            </a:r>
          </a:p>
          <a:p>
            <a:pPr algn="just"/>
            <a:r>
              <a:rPr lang="en-US"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Value:</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 It is simply the data which is made up of a sequence of bytes. It is actually a data inside the file.</a:t>
            </a:r>
          </a:p>
          <a:p>
            <a:pPr algn="just"/>
            <a:r>
              <a:rPr lang="en-US"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Version ID:</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 Version ID uniquely identifies the object. It is a string generated by S3 when you add an object to the S3 bucket.</a:t>
            </a:r>
          </a:p>
          <a:p>
            <a:pPr algn="just"/>
            <a:r>
              <a:rPr lang="en-US"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Metadata:</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 It is the data about data that you are storing. A set of a name-value pair with which you can store the information regarding an object. Metadata can be assigned to the objects in Amazon S3 bucket.</a:t>
            </a:r>
          </a:p>
          <a:p>
            <a:pPr algn="just"/>
            <a:r>
              <a:rPr lang="en-US"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Sub resources:</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 Sub resource mechanism is used to store object-specific information.</a:t>
            </a:r>
          </a:p>
          <a:p>
            <a:pPr algn="just"/>
            <a:r>
              <a:rPr lang="en-US"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Access control information:</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 You can put the permissions individually on your files.</a:t>
            </a:r>
          </a:p>
          <a:p>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652685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378301"/>
            <a:ext cx="10515600" cy="678584"/>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S3 Objects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701722" y="1363772"/>
            <a:ext cx="10515600" cy="5133253"/>
          </a:xfrm>
        </p:spPr>
        <p:txBody>
          <a:bodyPr>
            <a:normAutofit fontScale="77500" lnSpcReduction="20000"/>
          </a:bodyPr>
          <a:lstStyle/>
          <a:p>
            <a:pPr algn="just"/>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Buckets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lvl="1"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 bucket is a container used for storing the objects.</a:t>
            </a:r>
          </a:p>
          <a:p>
            <a:pPr lvl="1"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Every object is incorporated in a bucket.</a:t>
            </a:r>
          </a:p>
          <a:p>
            <a:pPr lvl="1"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For example, if the object named photos/tree.jpg is stored in the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treeimage</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bucket, then it can be addressed by using the URL http://treeimage.s3.amazonaws.com/photos/tree.jpg.</a:t>
            </a:r>
          </a:p>
          <a:p>
            <a:pPr lvl="1"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 bucket has no limit to the amount of objects that it can store. No bucket can exist inside of other buckets.</a:t>
            </a:r>
          </a:p>
          <a:p>
            <a:pPr lvl="1"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S3 performance remains the same regardless of how many buckets have been created. </a:t>
            </a:r>
          </a:p>
          <a:p>
            <a:pPr lvl="1"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AWS user that creates a bucket owns it, and no other AWS user cannot own it. Therefore, we can say that the ownership of a bucket is not transferrable.</a:t>
            </a:r>
          </a:p>
          <a:p>
            <a:pPr lvl="1"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AWS account that creates a bucket can delete a bucket, but no other AWS user can delete the bucket.</a:t>
            </a:r>
          </a:p>
          <a:p>
            <a:pPr algn="just"/>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Regions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lvl="1"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can choose a geographical region in which you want to store the buckets that you have created.</a:t>
            </a:r>
          </a:p>
          <a:p>
            <a:pPr lvl="1"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 region is chosen in such a way that it optimizes the latency, minimize costs or address regulatory requirements.</a:t>
            </a:r>
          </a:p>
          <a:p>
            <a:pPr lvl="1"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Objects will not leave the region unless you explicitly transfer the objects to another region.</a:t>
            </a:r>
          </a:p>
          <a:p>
            <a:pPr marL="457200" lvl="1" indent="0">
              <a:buNone/>
            </a:pP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732213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1856</TotalTime>
  <Words>3103</Words>
  <Application>Microsoft Office PowerPoint</Application>
  <PresentationFormat>Widescreen</PresentationFormat>
  <Paragraphs>314</Paragraphs>
  <Slides>27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 Unicode MS</vt:lpstr>
      <vt:lpstr>Arial</vt:lpstr>
      <vt:lpstr>Calibri</vt:lpstr>
      <vt:lpstr>Calibri Light</vt:lpstr>
      <vt:lpstr>Office Theme</vt:lpstr>
      <vt:lpstr>AWS</vt:lpstr>
      <vt:lpstr>Topics</vt:lpstr>
      <vt:lpstr>AWS Storage Services</vt:lpstr>
      <vt:lpstr>AWS Storage Types</vt:lpstr>
      <vt:lpstr>Block vs Object Storage</vt:lpstr>
      <vt:lpstr>Simple Storage Service (S3)</vt:lpstr>
      <vt:lpstr>Simple Storage Service (S3)</vt:lpstr>
      <vt:lpstr>S3 Objects</vt:lpstr>
      <vt:lpstr>S3 Objects</vt:lpstr>
      <vt:lpstr>S3 Data Consistency Model</vt:lpstr>
      <vt:lpstr>Advantages of Amazon S3</vt:lpstr>
      <vt:lpstr>Creating S3 Bucket</vt:lpstr>
      <vt:lpstr>Versioning </vt:lpstr>
      <vt:lpstr>Versioning </vt:lpstr>
      <vt:lpstr>S3 Multipart Upload</vt:lpstr>
      <vt:lpstr>Copying S3 Objects</vt:lpstr>
      <vt:lpstr>Cross Region Replication</vt:lpstr>
      <vt:lpstr>Cross Region Replication</vt:lpstr>
      <vt:lpstr>Cross Region Replication CLI</vt:lpstr>
      <vt:lpstr>AWS Storage Classes</vt:lpstr>
      <vt:lpstr>S3 Standard</vt:lpstr>
      <vt:lpstr>S3 Standard IA</vt:lpstr>
      <vt:lpstr>S3 one zone-infrequent access</vt:lpstr>
      <vt:lpstr>S3 Glacier</vt:lpstr>
      <vt:lpstr>Storage Classes Comparison</vt:lpstr>
      <vt:lpstr>Hosting Static Website on S3 Bucket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c:title>
  <dc:creator>Muhammad Faran Tahir</dc:creator>
  <cp:lastModifiedBy>Microsoft account</cp:lastModifiedBy>
  <cp:revision>117</cp:revision>
  <dcterms:created xsi:type="dcterms:W3CDTF">2023-03-07T09:36:14Z</dcterms:created>
  <dcterms:modified xsi:type="dcterms:W3CDTF">2024-12-29T11:30:20Z</dcterms:modified>
</cp:coreProperties>
</file>