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8" r:id="rId2"/>
    <p:sldId id="257" r:id="rId3"/>
    <p:sldId id="261" r:id="rId4"/>
    <p:sldId id="262" r:id="rId5"/>
    <p:sldId id="263" r:id="rId6"/>
    <p:sldId id="265" r:id="rId7"/>
    <p:sldId id="266" r:id="rId8"/>
    <p:sldId id="267" r:id="rId9"/>
    <p:sldId id="268" r:id="rId10"/>
    <p:sldId id="269" r:id="rId11"/>
    <p:sldId id="270" r:id="rId12"/>
    <p:sldId id="271" r:id="rId13"/>
    <p:sldId id="272" r:id="rId14"/>
    <p:sldId id="273" r:id="rId15"/>
    <p:sldId id="274" r:id="rId16"/>
    <p:sldId id="264" r:id="rId17"/>
    <p:sldId id="276" r:id="rId18"/>
    <p:sldId id="277" r:id="rId19"/>
    <p:sldId id="278" r:id="rId20"/>
    <p:sldId id="279" r:id="rId21"/>
    <p:sldId id="280" r:id="rId22"/>
    <p:sldId id="281" r:id="rId23"/>
    <p:sldId id="282" r:id="rId24"/>
    <p:sldId id="28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0608" autoAdjust="0"/>
  </p:normalViewPr>
  <p:slideViewPr>
    <p:cSldViewPr snapToGrid="0">
      <p:cViewPr varScale="1">
        <p:scale>
          <a:sx n="67" d="100"/>
          <a:sy n="67" d="100"/>
        </p:scale>
        <p:origin x="85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0A0562-63BC-4828-9BC1-87326ADF9E40}" type="datetimeFigureOut">
              <a:rPr lang="x-none" smtClean="0"/>
              <a:t>2/11/2023</a:t>
            </a:fld>
            <a:endParaRPr lang="x-non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x-non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56834-06B3-4218-B45D-AC928EE70F84}" type="slidenum">
              <a:rPr lang="x-none" smtClean="0"/>
              <a:t>‹#›</a:t>
            </a:fld>
            <a:endParaRPr lang="x-none" dirty="0"/>
          </a:p>
        </p:txBody>
      </p:sp>
    </p:spTree>
    <p:extLst>
      <p:ext uri="{BB962C8B-B14F-4D97-AF65-F5344CB8AC3E}">
        <p14:creationId xmlns:p14="http://schemas.microsoft.com/office/powerpoint/2010/main" val="3945674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igitalocean.com/community/tutorials/how-to-install-and-configure-openldap-and-phpldapadmin-on-ubuntu-16-04"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www.openldap.org/doc/admin24/slapdconf2.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u="sng" kern="1200" dirty="0">
                <a:solidFill>
                  <a:schemeClr val="tx1"/>
                </a:solidFill>
                <a:effectLst/>
                <a:latin typeface="+mn-lt"/>
                <a:ea typeface="+mn-ea"/>
                <a:cs typeface="+mn-cs"/>
                <a:hlinkClick r:id="rId3"/>
              </a:rPr>
              <a:t>https://www.digitalocean.com/community/tutorials/how-to-install-and-configure-openldap-and-phpldapadmin-on-ubuntu-16-04</a:t>
            </a:r>
            <a:endParaRPr lang="x-none" sz="1200" kern="1200" dirty="0">
              <a:solidFill>
                <a:schemeClr val="tx1"/>
              </a:solidFill>
              <a:effectLst/>
              <a:latin typeface="+mn-lt"/>
              <a:ea typeface="+mn-ea"/>
              <a:cs typeface="+mn-cs"/>
            </a:endParaRPr>
          </a:p>
          <a:p>
            <a:pPr marL="171450" indent="-171450">
              <a:buFont typeface="Wingdings" panose="05000000000000000000" pitchFamily="2" charset="2"/>
              <a:buChar char="Ø"/>
            </a:pPr>
            <a:r>
              <a:rPr lang="en-US" sz="1200" u="sng" kern="1200" dirty="0">
                <a:solidFill>
                  <a:schemeClr val="tx1"/>
                </a:solidFill>
                <a:effectLst/>
                <a:latin typeface="+mn-lt"/>
                <a:ea typeface="+mn-ea"/>
                <a:cs typeface="+mn-cs"/>
                <a:hlinkClick r:id="rId4"/>
              </a:rPr>
              <a:t>https://www.openldap.org/doc/admin24/slapdconf2.html</a:t>
            </a:r>
            <a:endParaRPr lang="x-none" dirty="0"/>
          </a:p>
        </p:txBody>
      </p:sp>
      <p:sp>
        <p:nvSpPr>
          <p:cNvPr id="4" name="Slide Number Placeholder 3"/>
          <p:cNvSpPr>
            <a:spLocks noGrp="1"/>
          </p:cNvSpPr>
          <p:nvPr>
            <p:ph type="sldNum" sz="quarter" idx="5"/>
          </p:nvPr>
        </p:nvSpPr>
        <p:spPr/>
        <p:txBody>
          <a:bodyPr/>
          <a:lstStyle/>
          <a:p>
            <a:fld id="{53256834-06B3-4218-B45D-AC928EE70F84}" type="slidenum">
              <a:rPr lang="x-none" smtClean="0"/>
              <a:t>21</a:t>
            </a:fld>
            <a:endParaRPr lang="x-none" dirty="0"/>
          </a:p>
        </p:txBody>
      </p:sp>
    </p:spTree>
    <p:extLst>
      <p:ext uri="{BB962C8B-B14F-4D97-AF65-F5344CB8AC3E}">
        <p14:creationId xmlns:p14="http://schemas.microsoft.com/office/powerpoint/2010/main" val="4212744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endParaRPr lang="x-none" dirty="0"/>
          </a:p>
        </p:txBody>
      </p:sp>
      <p:sp>
        <p:nvSpPr>
          <p:cNvPr id="4" name="Slide Number Placeholder 3"/>
          <p:cNvSpPr>
            <a:spLocks noGrp="1"/>
          </p:cNvSpPr>
          <p:nvPr>
            <p:ph type="sldNum" sz="quarter" idx="5"/>
          </p:nvPr>
        </p:nvSpPr>
        <p:spPr/>
        <p:txBody>
          <a:bodyPr/>
          <a:lstStyle/>
          <a:p>
            <a:fld id="{53256834-06B3-4218-B45D-AC928EE70F84}" type="slidenum">
              <a:rPr lang="x-none" smtClean="0"/>
              <a:t>22</a:t>
            </a:fld>
            <a:endParaRPr lang="x-none" dirty="0"/>
          </a:p>
        </p:txBody>
      </p:sp>
    </p:spTree>
    <p:extLst>
      <p:ext uri="{BB962C8B-B14F-4D97-AF65-F5344CB8AC3E}">
        <p14:creationId xmlns:p14="http://schemas.microsoft.com/office/powerpoint/2010/main" val="603862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AF113-C7C1-4200-B676-AC70E8002C48}"/>
              </a:ext>
            </a:extLst>
          </p:cNvPr>
          <p:cNvSpPr>
            <a:spLocks noGrp="1"/>
          </p:cNvSpPr>
          <p:nvPr>
            <p:ph type="title"/>
          </p:nvPr>
        </p:nvSpPr>
        <p:spPr>
          <a:xfrm>
            <a:off x="1313438" y="2516807"/>
            <a:ext cx="8596668" cy="2439505"/>
          </a:xfrm>
        </p:spPr>
        <p:txBody>
          <a:bodyPr>
            <a:noAutofit/>
          </a:bodyPr>
          <a:lstStyle/>
          <a:p>
            <a:pPr algn="ctr"/>
            <a:r>
              <a:rPr lang="en-US" sz="4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Directory Services</a:t>
            </a: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53748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300038" y="447365"/>
            <a:ext cx="8596668" cy="1320800"/>
          </a:xfrm>
        </p:spPr>
        <p:txBody>
          <a:bodyPr>
            <a:normAutofit/>
          </a:bodyPr>
          <a:lstStyle/>
          <a:p>
            <a:pPr algn="ctr"/>
            <a:r>
              <a:rPr lang="en-US" sz="30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RBAC ( Role Based Access Control )</a:t>
            </a:r>
            <a:endParaRPr lang="en-US" sz="30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358074" y="1361997"/>
            <a:ext cx="11024129" cy="5188226"/>
          </a:xfrm>
        </p:spPr>
        <p:txBody>
          <a:bodyPr>
            <a:noAutofit/>
          </a:bodyPr>
          <a:lstStyle/>
          <a:p>
            <a:pPr>
              <a:lnSpc>
                <a:spcPct val="115000"/>
              </a:lnSpc>
              <a:spcAft>
                <a:spcPts val="1000"/>
              </a:spcAft>
              <a:buClr>
                <a:schemeClr val="tx1"/>
              </a:buClr>
              <a:buFont typeface="Wingdings" panose="05000000000000000000" pitchFamily="2" charset="2"/>
              <a:buChar char="Ø"/>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700" b="1" kern="1800" dirty="0">
                <a:latin typeface="Arial Unicode MS" panose="020B0604020202020204" pitchFamily="34" charset="-128"/>
                <a:ea typeface="Arial Unicode MS" panose="020B0604020202020204" pitchFamily="34" charset="-128"/>
                <a:cs typeface="Arial Unicode MS" panose="020B0604020202020204" pitchFamily="34" charset="-128"/>
              </a:rPr>
              <a:t>Role-based access control :</a:t>
            </a:r>
          </a:p>
          <a:p>
            <a:pPr marL="0" indent="0">
              <a:lnSpc>
                <a:spcPct val="115000"/>
              </a:lnSpc>
              <a:spcAft>
                <a:spcPts val="1000"/>
              </a:spcAft>
              <a:buNone/>
            </a:pPr>
            <a:r>
              <a:rPr lang="en-US" sz="1700" dirty="0">
                <a:solidFill>
                  <a:srgbClr val="333333"/>
                </a:solidFill>
                <a:latin typeface="Arial Unicode MS" panose="020B0604020202020204" pitchFamily="34" charset="-128"/>
                <a:ea typeface="Arial Unicode MS" panose="020B0604020202020204" pitchFamily="34" charset="-128"/>
                <a:cs typeface="Arial Unicode MS" panose="020B0604020202020204" pitchFamily="34" charset="-128"/>
              </a:rPr>
              <a:t> Role-based access control (RBAC) is a policy-neutral access-control mechanism defined around roles and privileges. The components of RBAC such as role-permissions, user-role and role-role relationships make it simple to perform user assignments. </a:t>
            </a:r>
          </a:p>
          <a:p>
            <a:pPr lvl="0">
              <a:lnSpc>
                <a:spcPct val="115000"/>
              </a:lnSpc>
              <a:spcAft>
                <a:spcPts val="1000"/>
              </a:spcAft>
              <a:buClr>
                <a:schemeClr val="tx1"/>
              </a:buClr>
              <a:buFont typeface="Wingdings" panose="05000000000000000000" pitchFamily="2" charset="2"/>
              <a:buChar char="Ø"/>
              <a:tabLst>
                <a:tab pos="457200" algn="l"/>
              </a:tabLst>
            </a:pPr>
            <a:r>
              <a:rPr lang="en-US" sz="1700" b="1" dirty="0">
                <a:latin typeface="Arial Unicode MS" panose="020B0604020202020204" pitchFamily="34" charset="-128"/>
                <a:ea typeface="Arial Unicode MS" panose="020B0604020202020204" pitchFamily="34" charset="-128"/>
                <a:cs typeface="Arial Unicode MS" panose="020B0604020202020204" pitchFamily="34" charset="-128"/>
              </a:rPr>
              <a:t>Three primary rules are defined for RBAC :</a:t>
            </a:r>
          </a:p>
          <a:p>
            <a:pPr lvl="0" algn="just">
              <a:lnSpc>
                <a:spcPct val="115000"/>
              </a:lnSpc>
              <a:spcAft>
                <a:spcPts val="1000"/>
              </a:spcAft>
              <a:buClr>
                <a:schemeClr val="tx1"/>
              </a:buClr>
              <a:buFont typeface="Wingdings" panose="05000000000000000000" pitchFamily="2" charset="2"/>
              <a:buChar char="Ø"/>
              <a:tabLst>
                <a:tab pos="457200" algn="l"/>
              </a:tabLst>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Role assignment: A subject can exercise a permission only if the subject has selected or been assigned a role.</a:t>
            </a:r>
            <a:endParaRPr lang="en-GB"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gn="just">
              <a:lnSpc>
                <a:spcPct val="115000"/>
              </a:lnSpc>
              <a:spcAft>
                <a:spcPts val="1000"/>
              </a:spcAft>
              <a:buClr>
                <a:schemeClr val="tx1"/>
              </a:buClr>
              <a:buFont typeface="Wingdings" panose="05000000000000000000" pitchFamily="2" charset="2"/>
              <a:buChar char="Ø"/>
              <a:tabLst>
                <a:tab pos="457200" algn="l"/>
              </a:tabLst>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Role authorization: A subject's active role must be authorized for the subject. With rule 1 above, this rule ensures that users can take on only roles for which they are authorized.</a:t>
            </a:r>
            <a:endParaRPr lang="en-GB" sz="17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gn="just">
              <a:lnSpc>
                <a:spcPct val="115000"/>
              </a:lnSpc>
              <a:spcAft>
                <a:spcPts val="1000"/>
              </a:spcAft>
              <a:buClr>
                <a:schemeClr val="tx1"/>
              </a:buClr>
              <a:buFont typeface="Wingdings" panose="05000000000000000000" pitchFamily="2" charset="2"/>
              <a:buChar char="Ø"/>
              <a:tabLst>
                <a:tab pos="457200" algn="l"/>
              </a:tabLst>
            </a:pPr>
            <a:r>
              <a:rPr lang="en-US" sz="1700" dirty="0">
                <a:latin typeface="Arial Unicode MS" panose="020B0604020202020204" pitchFamily="34" charset="-128"/>
                <a:ea typeface="Arial Unicode MS" panose="020B0604020202020204" pitchFamily="34" charset="-128"/>
                <a:cs typeface="Arial Unicode MS" panose="020B0604020202020204" pitchFamily="34" charset="-128"/>
              </a:rPr>
              <a:t>Permission authorization: A subject can exercise a permission only if the permission is authorized for the subject's active role. With rules 1 and 2, this rule ensures that users can exercise only permissions for which they are authorized.</a:t>
            </a:r>
            <a:endParaRPr lang="en-GB" sz="17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6806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948796" y="2218298"/>
            <a:ext cx="8596668" cy="1320800"/>
          </a:xfrm>
        </p:spPr>
        <p:txBody>
          <a:bodyPr/>
          <a:lstStyle/>
          <a:p>
            <a:pPr algn="ctr"/>
            <a:r>
              <a:rPr lang="en-US"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LDAP</a:t>
            </a:r>
            <a:endParaRPr lang="en-US"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420284" y="3226490"/>
            <a:ext cx="8596668" cy="2232991"/>
          </a:xfrm>
        </p:spPr>
        <p:txBody>
          <a:bodyPr>
            <a:normAutofit/>
          </a:bodyPr>
          <a:lstStyle/>
          <a:p>
            <a:pPr marL="0" indent="0" algn="ctr">
              <a:buNone/>
            </a:pPr>
            <a:r>
              <a:rPr lang="en-US" sz="2800"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Lightweight </a:t>
            </a:r>
            <a:r>
              <a:rPr lang="en-US" sz="2800"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Directory </a:t>
            </a:r>
            <a:r>
              <a:rPr lang="en-US" sz="2800"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A</a:t>
            </a:r>
            <a:r>
              <a:rPr lang="en-US" sz="2800"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ccess </a:t>
            </a:r>
            <a:r>
              <a:rPr lang="en-US" sz="2800"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P</a:t>
            </a:r>
            <a:r>
              <a:rPr lang="en-US" sz="2800" dirty="0" smtClean="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rotocol</a:t>
            </a:r>
            <a:endParaRPr lang="en-US" sz="2800" dirty="0">
              <a:solidFill>
                <a:schemeClr val="tx1">
                  <a:lumMod val="65000"/>
                  <a:lumOff val="3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15000"/>
              </a:lnSpc>
              <a:buSzPts val="1000"/>
              <a:buFont typeface="Symbol" panose="05050102010706020507" pitchFamily="18" charset="2"/>
              <a:buChar char=""/>
              <a:tabLst>
                <a:tab pos="457200" algn="l"/>
              </a:tabLst>
            </a:pP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5826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1451504" y="576676"/>
            <a:ext cx="8596668" cy="1320800"/>
          </a:xfrm>
        </p:spPr>
        <p:txBody>
          <a:bodyPr/>
          <a:lstStyle/>
          <a:p>
            <a:pPr algn="ctr"/>
            <a:r>
              <a:rPr lang="en-US"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IS LDAP?</a:t>
            </a:r>
            <a:endParaRPr lang="en-US"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677334" y="1897476"/>
            <a:ext cx="10452629" cy="4470401"/>
          </a:xfrm>
        </p:spPr>
        <p:txBody>
          <a:bodyPr>
            <a:normAutofit fontScale="92500" lnSpcReduction="10000"/>
          </a:bodyPr>
          <a:lstStyle/>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It is used to access information in directory services like over a network.</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LDAP conveys directory content as a set of records, one record for each object (or entry). It also represents update requests, such as Add, Modify, Delete, and Rename, as a set of records, one record for each update request.</a:t>
            </a:r>
            <a:endParaRPr lang="en-US" sz="28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Directory services</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Two of most popular directory services are used in LDAP that are</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Active directory</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Open LDAP</a:t>
            </a:r>
          </a:p>
          <a:p>
            <a:pPr lvl="0">
              <a:lnSpc>
                <a:spcPct val="115000"/>
              </a:lnSpc>
              <a:buClr>
                <a:schemeClr val="tx1"/>
              </a:buClr>
              <a:buSzPts val="1000"/>
              <a:buFont typeface="Symbol" panose="05050102010706020507" pitchFamily="18" charset="2"/>
              <a:buChar char=""/>
              <a:tabLst>
                <a:tab pos="457200" algn="l"/>
              </a:tabLst>
            </a:pP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28141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465666" y="447365"/>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LDAP Data Interchange Format</a:t>
            </a:r>
            <a:endPar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634471" y="1456518"/>
            <a:ext cx="10138304" cy="4625009"/>
          </a:xfrm>
        </p:spPr>
        <p:txBody>
          <a:bodyPr>
            <a:normAutofit fontScale="92500" lnSpcReduction="20000"/>
          </a:bodyPr>
          <a:lstStyle/>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The LDAP Data Interchange Format (LDIF) is a standard plain text data interchange format for representing Lightweight Directory Access Protocol (LDAP) directory content and update requests. </a:t>
            </a:r>
          </a:p>
          <a:p>
            <a:pPr>
              <a:buClr>
                <a:schemeClr val="tx1"/>
              </a:buClr>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Example</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den: CN=john Smithson=legal, DC=example, DC=com</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Look at an other example</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den: can=The Postmaster, dc=example, dc=com object Class: organizational Role can: The Postmaster</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This  is an example of an LDIF record that modifies multiple single-valued attributes for two different directory entries (this format is used by Microsoft's LDIFDE tool):</a:t>
            </a:r>
          </a:p>
          <a:p>
            <a:pPr lvl="0">
              <a:lnSpc>
                <a:spcPct val="115000"/>
              </a:lnSpc>
              <a:buClr>
                <a:schemeClr val="tx1"/>
              </a:buClr>
              <a:buSzPts val="1000"/>
              <a:buFont typeface="Symbol" panose="05050102010706020507" pitchFamily="18" charset="2"/>
              <a:buChar char=""/>
              <a:tabLst>
                <a:tab pos="457200" algn="l"/>
              </a:tabLst>
            </a:pP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67261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1008591" y="576676"/>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LDAP Authentication </a:t>
            </a:r>
            <a:endPar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005946" y="1790513"/>
            <a:ext cx="10024004" cy="3980071"/>
          </a:xfrm>
        </p:spPr>
        <p:txBody>
          <a:bodyPr>
            <a:normAutofit lnSpcReduction="10000"/>
          </a:bodyPr>
          <a:lstStyle/>
          <a:p>
            <a:pPr>
              <a:buClr>
                <a:schemeClr val="tx1"/>
              </a:buClr>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The LDAP is one of the core authentication protocols that was developed for directory services. LDAP historically has been used as a database of information, primarily storing information like:</a:t>
            </a:r>
          </a:p>
          <a:p>
            <a:pPr>
              <a:buClr>
                <a:schemeClr val="tx1"/>
              </a:buClr>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Users</a:t>
            </a:r>
          </a:p>
          <a:p>
            <a:pPr>
              <a:buClr>
                <a:schemeClr val="tx1"/>
              </a:buClr>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Attributes about those users</a:t>
            </a:r>
          </a:p>
          <a:p>
            <a:pPr>
              <a:buClr>
                <a:schemeClr val="tx1"/>
              </a:buClr>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Group membership privileges</a:t>
            </a:r>
          </a:p>
          <a:p>
            <a:pPr>
              <a:buClr>
                <a:schemeClr val="tx1"/>
              </a:buClr>
            </a:pPr>
            <a:r>
              <a:rPr lang="en-US" sz="28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and more</a:t>
            </a:r>
          </a:p>
          <a:p>
            <a:pPr lvl="0">
              <a:lnSpc>
                <a:spcPct val="115000"/>
              </a:lnSpc>
              <a:buClr>
                <a:schemeClr val="tx1"/>
              </a:buClr>
              <a:buSzPts val="1000"/>
              <a:buFont typeface="Symbol" panose="05050102010706020507" pitchFamily="18" charset="2"/>
              <a:buChar char=""/>
              <a:tabLst>
                <a:tab pos="457200" algn="l"/>
              </a:tabLst>
            </a:pPr>
            <a:endParaRPr lang="en-GB" sz="24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498572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1005947" y="508384"/>
            <a:ext cx="8596668" cy="1320800"/>
          </a:xfrm>
        </p:spPr>
        <p:txBody>
          <a:bodyPr>
            <a:normAutofit/>
          </a:bodyPr>
          <a:lstStyle/>
          <a:p>
            <a:pPr algn="ctr"/>
            <a:r>
              <a:rPr lang="en-US" sz="30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Basic LDAP Authentication and Common Challenges</a:t>
            </a:r>
            <a:endParaRPr lang="en-US" sz="30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994747" y="1752915"/>
            <a:ext cx="9738254" cy="2065130"/>
          </a:xfrm>
        </p:spPr>
        <p:txBody>
          <a:bodyPr>
            <a:normAutofit fontScale="70000" lnSpcReduction="20000"/>
          </a:bodyPr>
          <a:lstStyle/>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LDAP authentication follows the client/server model. In this scenario, the client is generally an LDAP-ready system or application that is requesting information from an associated LDAP database and the server is, of course, the LDAP server.</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The server side of LDAP is a database that has a flexible schema. In other words, not only can LDAP store username and password information, but it can also store a variety of attributes including address, telephone number, group associations, and more. </a:t>
            </a:r>
          </a:p>
        </p:txBody>
      </p:sp>
      <p:pic>
        <p:nvPicPr>
          <p:cNvPr id="4" name="Picture 3">
            <a:extLst>
              <a:ext uri="{FF2B5EF4-FFF2-40B4-BE49-F238E27FC236}">
                <a16:creationId xmlns:a16="http://schemas.microsoft.com/office/drawing/2014/main" xmlns="" id="{45A05DBD-294B-4089-96F3-06770B302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198" y="3580532"/>
            <a:ext cx="8596668" cy="2987261"/>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64552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EAF113-C7C1-4200-B676-AC70E8002C48}"/>
              </a:ext>
            </a:extLst>
          </p:cNvPr>
          <p:cNvSpPr>
            <a:spLocks noGrp="1"/>
          </p:cNvSpPr>
          <p:nvPr>
            <p:ph type="title"/>
          </p:nvPr>
        </p:nvSpPr>
        <p:spPr>
          <a:xfrm>
            <a:off x="1303706" y="2448223"/>
            <a:ext cx="8596668" cy="1320800"/>
          </a:xfrm>
        </p:spPr>
        <p:txBody>
          <a:bodyPr>
            <a:noAutofit/>
          </a:bodyPr>
          <a:lstStyle/>
          <a:p>
            <a:pPr algn="ctr"/>
            <a:r>
              <a:rPr lang="en-GB" sz="4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a:t>
            </a:r>
            <a:br>
              <a:rPr lang="en-GB" sz="4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br>
            <a:r>
              <a:rPr lang="en-GB" sz="4000"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Active Directory</a:t>
            </a:r>
            <a:endParaRPr lang="en-US" sz="4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49913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677334" y="697536"/>
            <a:ext cx="8596668" cy="1320800"/>
          </a:xfrm>
        </p:spPr>
        <p:txBody>
          <a:bodyPr>
            <a:normAutofit/>
          </a:bodyPr>
          <a:lstStyle/>
          <a:p>
            <a:pPr algn="ctr"/>
            <a:r>
              <a:rPr lang="en-GB"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is Active Directory?</a:t>
            </a: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677334" y="1819088"/>
            <a:ext cx="10466916" cy="3980071"/>
          </a:xfrm>
        </p:spPr>
        <p:txBody>
          <a:bodyPr>
            <a:normAutofit fontScale="85000" lnSpcReduction="10000"/>
          </a:bodyPr>
          <a:lstStyle/>
          <a:p>
            <a:pPr marL="0" indent="0" algn="just">
              <a:buNone/>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Active Directory (AD) is a database and set of services that connect users with the network resources they need to get their work done. The database contains critical information about your environment, including what users and computers there are and who's allowed to do what</a:t>
            </a:r>
          </a:p>
          <a:p>
            <a:pPr marL="0" indent="0" algn="just">
              <a:buNone/>
            </a:pP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600" b="1" dirty="0">
                <a:latin typeface="Arial Unicode MS" panose="020B0604020202020204" pitchFamily="34" charset="-128"/>
                <a:ea typeface="Arial Unicode MS" panose="020B0604020202020204" pitchFamily="34" charset="-128"/>
                <a:cs typeface="Arial Unicode MS" panose="020B0604020202020204" pitchFamily="34" charset="-128"/>
              </a:rPr>
              <a:t>Why it use ?</a:t>
            </a:r>
          </a:p>
          <a:p>
            <a:pPr marL="0" indent="0" algn="just">
              <a:buNone/>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                                Active Directory uses a structured data store as the basis for a logical, hierarchical organization of directory information . Active Directory was used only for centralized domain management.</a:t>
            </a:r>
          </a:p>
          <a:p>
            <a:pPr lvl="0">
              <a:lnSpc>
                <a:spcPct val="115000"/>
              </a:lnSpc>
              <a:buSzPts val="1000"/>
              <a:buFont typeface="Symbol" panose="05050102010706020507" pitchFamily="18" charset="2"/>
              <a:buChar char=""/>
              <a:tabLst>
                <a:tab pos="457200" algn="l"/>
              </a:tabLst>
            </a:pP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4698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1686535" y="749307"/>
            <a:ext cx="8596668" cy="1320800"/>
          </a:xfrm>
        </p:spPr>
        <p:txBody>
          <a:bodyPr>
            <a:normAutofit/>
          </a:bodyPr>
          <a:lstStyle/>
          <a:p>
            <a:pPr algn="ctr"/>
            <a:r>
              <a:rPr lang="en-GB"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 Active Directory Best Practices</a:t>
            </a:r>
          </a:p>
        </p:txBody>
      </p:sp>
      <p:pic>
        <p:nvPicPr>
          <p:cNvPr id="5" name="Content Placeholder 3">
            <a:extLst>
              <a:ext uri="{FF2B5EF4-FFF2-40B4-BE49-F238E27FC236}">
                <a16:creationId xmlns:a16="http://schemas.microsoft.com/office/drawing/2014/main" xmlns="" id="{09201B57-258A-44C8-8986-2B13ADAC43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3177" y="1691929"/>
            <a:ext cx="7863384" cy="4373217"/>
          </a:xfrm>
        </p:spPr>
      </p:pic>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48516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963084" y="447365"/>
            <a:ext cx="10138303" cy="5883965"/>
          </a:xfrm>
        </p:spPr>
        <p:txBody>
          <a:bodyPr>
            <a:normAutofit fontScale="70000" lnSpcReduction="20000"/>
          </a:bodyPr>
          <a:lstStyle/>
          <a:p>
            <a:pPr marL="0" indent="0">
              <a:buNone/>
            </a:pPr>
            <a:r>
              <a:rPr lang="en-US" sz="3400" b="1" dirty="0">
                <a:latin typeface="Arial Unicode MS" panose="020B0604020202020204" pitchFamily="34" charset="-128"/>
                <a:ea typeface="Arial Unicode MS" panose="020B0604020202020204" pitchFamily="34" charset="-128"/>
                <a:cs typeface="Arial Unicode MS" panose="020B0604020202020204" pitchFamily="34" charset="-128"/>
              </a:rPr>
              <a:t>What are the 5 roles of Active Directory?</a:t>
            </a:r>
          </a:p>
          <a:p>
            <a:pPr marL="0" indent="0">
              <a:buNone/>
            </a:pP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GB" sz="2800" dirty="0">
                <a:latin typeface="Arial Unicode MS" panose="020B0604020202020204" pitchFamily="34" charset="-128"/>
                <a:ea typeface="Arial Unicode MS" panose="020B0604020202020204" pitchFamily="34" charset="-128"/>
                <a:cs typeface="Arial Unicode MS" panose="020B0604020202020204" pitchFamily="34" charset="-128"/>
              </a:rPr>
              <a:t>Schema master.</a:t>
            </a:r>
          </a:p>
          <a:p>
            <a:pPr>
              <a:buClr>
                <a:schemeClr val="tx1"/>
              </a:buClr>
            </a:pPr>
            <a:r>
              <a:rPr lang="en-GB" sz="2800" dirty="0">
                <a:latin typeface="Arial Unicode MS" panose="020B0604020202020204" pitchFamily="34" charset="-128"/>
                <a:ea typeface="Arial Unicode MS" panose="020B0604020202020204" pitchFamily="34" charset="-128"/>
                <a:cs typeface="Arial Unicode MS" panose="020B0604020202020204" pitchFamily="34" charset="-128"/>
              </a:rPr>
              <a:t>Domain naming master.</a:t>
            </a:r>
          </a:p>
          <a:p>
            <a:pPr>
              <a:buClr>
                <a:schemeClr val="tx1"/>
              </a:buClr>
            </a:pPr>
            <a:r>
              <a:rPr lang="en-GB" sz="2800" dirty="0">
                <a:latin typeface="Arial Unicode MS" panose="020B0604020202020204" pitchFamily="34" charset="-128"/>
                <a:ea typeface="Arial Unicode MS" panose="020B0604020202020204" pitchFamily="34" charset="-128"/>
                <a:cs typeface="Arial Unicode MS" panose="020B0604020202020204" pitchFamily="34" charset="-128"/>
              </a:rPr>
              <a:t>RID master.</a:t>
            </a:r>
          </a:p>
          <a:p>
            <a:pPr>
              <a:buClr>
                <a:schemeClr val="tx1"/>
              </a:buClr>
            </a:pPr>
            <a:r>
              <a:rPr lang="en-GB" sz="2800" dirty="0">
                <a:latin typeface="Arial Unicode MS" panose="020B0604020202020204" pitchFamily="34" charset="-128"/>
                <a:ea typeface="Arial Unicode MS" panose="020B0604020202020204" pitchFamily="34" charset="-128"/>
                <a:cs typeface="Arial Unicode MS" panose="020B0604020202020204" pitchFamily="34" charset="-128"/>
              </a:rPr>
              <a:t>PDC emulator.</a:t>
            </a:r>
          </a:p>
          <a:p>
            <a:pPr>
              <a:buClr>
                <a:schemeClr val="tx1"/>
              </a:buClr>
            </a:pPr>
            <a:r>
              <a:rPr lang="en-GB" sz="2800" dirty="0">
                <a:latin typeface="Arial Unicode MS" panose="020B0604020202020204" pitchFamily="34" charset="-128"/>
                <a:ea typeface="Arial Unicode MS" panose="020B0604020202020204" pitchFamily="34" charset="-128"/>
                <a:cs typeface="Arial Unicode MS" panose="020B0604020202020204" pitchFamily="34" charset="-128"/>
              </a:rPr>
              <a:t>Infrastructure master.</a:t>
            </a:r>
          </a:p>
          <a:p>
            <a:pPr marL="0" indent="0">
              <a:buNone/>
            </a:pPr>
            <a:endParaRPr lang="en-GB"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GB" sz="28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3400" b="1" dirty="0">
                <a:latin typeface="Arial Unicode MS" panose="020B0604020202020204" pitchFamily="34" charset="-128"/>
                <a:ea typeface="Arial Unicode MS" panose="020B0604020202020204" pitchFamily="34" charset="-128"/>
                <a:cs typeface="Arial Unicode MS" panose="020B0604020202020204" pitchFamily="34" charset="-128"/>
              </a:rPr>
              <a:t>What is Active Directory step by step?</a:t>
            </a:r>
          </a:p>
          <a:p>
            <a:pPr marL="0" indent="0">
              <a:buNone/>
            </a:pP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Create a new user account.</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From the Start menu, go to Programs &gt; Administration Tools.</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Choose “Active Directory Users and Computers.”</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Enter a user name and password for the new user, and create the user.</a:t>
            </a:r>
          </a:p>
          <a:p>
            <a:pPr>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Verify that the Kerberos ticket is returned by the Kerberos Authentication Server properly.</a:t>
            </a:r>
            <a:endParaRPr lang="en-GB"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15000"/>
              </a:lnSpc>
              <a:buSzPts val="1000"/>
              <a:buFont typeface="Symbol" panose="05050102010706020507" pitchFamily="18" charset="2"/>
              <a:buChar char=""/>
              <a:tabLst>
                <a:tab pos="457200" algn="l"/>
              </a:tabLst>
            </a:pP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77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A9D4F6-0267-442E-BE2D-838EE8DE7BBE}"/>
              </a:ext>
            </a:extLst>
          </p:cNvPr>
          <p:cNvSpPr>
            <a:spLocks noGrp="1"/>
          </p:cNvSpPr>
          <p:nvPr>
            <p:ph type="title"/>
          </p:nvPr>
        </p:nvSpPr>
        <p:spPr>
          <a:xfrm>
            <a:off x="377297" y="987822"/>
            <a:ext cx="8596668" cy="1320800"/>
          </a:xfrm>
        </p:spPr>
        <p:txBody>
          <a:bodyPr>
            <a:normAutofit/>
          </a:bodyPr>
          <a:lstStyle/>
          <a:p>
            <a:pPr algn="ctr"/>
            <a:r>
              <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Introduction to Directory Service </a:t>
            </a:r>
          </a:p>
        </p:txBody>
      </p:sp>
      <p:sp>
        <p:nvSpPr>
          <p:cNvPr id="3" name="Content Placeholder 2">
            <a:extLst>
              <a:ext uri="{FF2B5EF4-FFF2-40B4-BE49-F238E27FC236}">
                <a16:creationId xmlns:a16="http://schemas.microsoft.com/office/drawing/2014/main" xmlns="" id="{E0B6EFAE-04C3-48AE-822D-D1FCF7D048B4}"/>
              </a:ext>
            </a:extLst>
          </p:cNvPr>
          <p:cNvSpPr>
            <a:spLocks noGrp="1"/>
          </p:cNvSpPr>
          <p:nvPr>
            <p:ph idx="1"/>
          </p:nvPr>
        </p:nvSpPr>
        <p:spPr>
          <a:xfrm>
            <a:off x="1720321" y="2074864"/>
            <a:ext cx="8596668" cy="3880773"/>
          </a:xfrm>
        </p:spPr>
        <p:style>
          <a:lnRef idx="2">
            <a:schemeClr val="dk1"/>
          </a:lnRef>
          <a:fillRef idx="1">
            <a:schemeClr val="lt1"/>
          </a:fillRef>
          <a:effectRef idx="0">
            <a:schemeClr val="dk1"/>
          </a:effectRef>
          <a:fontRef idx="minor">
            <a:schemeClr val="dk1"/>
          </a:fontRef>
        </p:style>
        <p:txBody>
          <a:bodyPr>
            <a:normAutofit/>
          </a:bodyPr>
          <a:lstStyle/>
          <a:p>
            <a:pPr>
              <a:buClr>
                <a:schemeClr val="tx1"/>
              </a:buClr>
            </a:pP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of directory services : Have you ever lookup of phone number on phone directory or on a store products directory .</a:t>
            </a:r>
          </a:p>
          <a:p>
            <a:pPr>
              <a:buClr>
                <a:schemeClr val="tx1"/>
              </a:buClr>
            </a:pPr>
            <a:endPar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Directory services are useful for organizing data and making it searchable for an organization.</a:t>
            </a:r>
          </a:p>
          <a:p>
            <a:pPr>
              <a:buClr>
                <a:schemeClr val="tx1"/>
              </a:buClr>
            </a:pPr>
            <a:endPar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000"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Instead of managing user accounts and computer information locally on every machine all that information can be store on a directory server for easy access and management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www.corvit.com</a:t>
            </a:r>
          </a:p>
        </p:txBody>
      </p:sp>
    </p:spTree>
    <p:extLst>
      <p:ext uri="{BB962C8B-B14F-4D97-AF65-F5344CB8AC3E}">
        <p14:creationId xmlns:p14="http://schemas.microsoft.com/office/powerpoint/2010/main" val="1511984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865716" y="491371"/>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What </a:t>
            </a:r>
            <a:r>
              <a:rPr lang="en-US" sz="3200" b="1"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 </a:t>
            </a: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Open LDAP</a:t>
            </a:r>
            <a:endParaRPr lang="x-none"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220259" y="1684407"/>
            <a:ext cx="8596668" cy="4563164"/>
          </a:xfrm>
        </p:spPr>
        <p:txBody>
          <a:bodyPr>
            <a:normAutofit/>
          </a:bodyPr>
          <a:lstStyle/>
          <a:p>
            <a:pPr lvl="0">
              <a:lnSpc>
                <a:spcPct val="150000"/>
              </a:lnSpc>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Directory Service like Active Directory </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50000"/>
              </a:lnSpc>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Open Source </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50000"/>
              </a:lnSpc>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Supports Windows, Linux and MacOS</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50000"/>
              </a:lnSpc>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Operates very Similar to Active Directory</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50000"/>
              </a:lnSpc>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Uses LDAP notation or LDAP data interchange format for authentication and management.</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819351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677334" y="344557"/>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Ways </a:t>
            </a: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T</a:t>
            </a:r>
            <a:r>
              <a:rPr lang="en-US" sz="3200" b="1"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 </a:t>
            </a: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Access Open LDAP</a:t>
            </a:r>
            <a:endParaRPr lang="x-none"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677334" y="1083877"/>
            <a:ext cx="8596668" cy="958573"/>
          </a:xfrm>
        </p:spPr>
        <p:txBody>
          <a:bodyPr>
            <a:normAutofit/>
          </a:bodyPr>
          <a:lstStyle/>
          <a:p>
            <a:pPr lvl="0">
              <a:buClr>
                <a:schemeClr val="tx1"/>
              </a:buCl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Command Line Interface </a:t>
            </a:r>
            <a:endParaRPr lang="x-none"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phpLDAPadmin</a:t>
            </a:r>
            <a:endParaRPr lang="x-none"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FBC3F706-475B-459C-BBEB-73B4F418280B}"/>
              </a:ext>
            </a:extLst>
          </p:cNvPr>
          <p:cNvPicPr/>
          <p:nvPr/>
        </p:nvPicPr>
        <p:blipFill>
          <a:blip r:embed="rId3"/>
          <a:stretch>
            <a:fillRect/>
          </a:stretch>
        </p:blipFill>
        <p:spPr>
          <a:xfrm>
            <a:off x="677334" y="1933161"/>
            <a:ext cx="8426908" cy="4407535"/>
          </a:xfrm>
          <a:prstGeom prst="rect">
            <a:avLst/>
          </a:prstGeom>
        </p:spPr>
      </p:pic>
      <p:pic>
        <p:nvPicPr>
          <p:cNvPr id="5" name="Picture 4">
            <a:extLst>
              <a:ext uri="{FF2B5EF4-FFF2-40B4-BE49-F238E27FC236}">
                <a16:creationId xmlns:a16="http://schemas.microsoft.com/office/drawing/2014/main" xmlns=""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4477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779561" y="601525"/>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Managing Open LDAP</a:t>
            </a:r>
            <a:endParaRPr lang="x-none"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225077" y="1679438"/>
            <a:ext cx="8596668" cy="1527312"/>
          </a:xfrm>
        </p:spPr>
        <p:txBody>
          <a:bodyPr>
            <a:noAutofit/>
          </a:bodyPr>
          <a:lstStyle/>
          <a:p>
            <a:pPr lvl="0">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phpLDAPadmin</a:t>
            </a:r>
            <a:endParaRPr lang="x-none" sz="28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LDIF Format </a:t>
            </a:r>
            <a:endParaRPr lang="x-none"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a16="http://schemas.microsoft.com/office/drawing/2014/main" xmlns="" id="{A4AA704A-4774-4071-9F66-DDB904107EF6}"/>
              </a:ext>
            </a:extLst>
          </p:cNvPr>
          <p:cNvPicPr/>
          <p:nvPr/>
        </p:nvPicPr>
        <p:blipFill>
          <a:blip r:embed="rId3"/>
          <a:stretch>
            <a:fillRect/>
          </a:stretch>
        </p:blipFill>
        <p:spPr>
          <a:xfrm>
            <a:off x="1025051" y="3206750"/>
            <a:ext cx="8351178" cy="2569028"/>
          </a:xfrm>
          <a:prstGeom prst="rect">
            <a:avLst/>
          </a:prstGeom>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198411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198966" y="707487"/>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Managing Open LDAP (Cont.)</a:t>
            </a:r>
            <a:endParaRPr lang="x-none"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963084" y="1987059"/>
            <a:ext cx="10066866" cy="4563164"/>
          </a:xfrm>
        </p:spPr>
        <p:txBody>
          <a:bodyPr>
            <a:normAutofit/>
          </a:bodyPr>
          <a:lstStyle/>
          <a:p>
            <a:pPr lvl="0">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Ldapadd: this takes the input of an LDIF file, and adds the context of the files.</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Ldapmodify: this modifies an existing object. </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Ldapdelete: this will remove the object that the LDIF file refers to. </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Ldapsearch: this will search for entries in your directory database. </a:t>
            </a:r>
            <a:endParaRPr lang="x-none"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390174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829734" y="447365"/>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Out-Comings</a:t>
            </a:r>
            <a:endParaRPr lang="x-none"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5365448" y="1498443"/>
            <a:ext cx="3139923" cy="1818072"/>
          </a:xfrm>
        </p:spPr>
        <p:txBody>
          <a:bodyPr>
            <a:normAutofit fontScale="92500" lnSpcReduction="20000"/>
          </a:bodyPr>
          <a:lstStyle/>
          <a:p>
            <a:pPr marL="0"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Cons:</a:t>
            </a:r>
            <a:endParaRPr lang="x-none"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Manual-Intensive Configuration Management</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More Limited Toolset than Competitors</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Limited Scope</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2">
            <a:extLst>
              <a:ext uri="{FF2B5EF4-FFF2-40B4-BE49-F238E27FC236}">
                <a16:creationId xmlns:a16="http://schemas.microsoft.com/office/drawing/2014/main" xmlns="" id="{765C13FD-8F9C-46B2-B992-8888CAFA7EC3}"/>
              </a:ext>
            </a:extLst>
          </p:cNvPr>
          <p:cNvSpPr txBox="1">
            <a:spLocks/>
          </p:cNvSpPr>
          <p:nvPr/>
        </p:nvSpPr>
        <p:spPr>
          <a:xfrm>
            <a:off x="1304494" y="1432086"/>
            <a:ext cx="3139923" cy="18180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Pros: </a:t>
            </a:r>
            <a:endParaRPr lang="x-none"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Cost</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OS-Agnosticism</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Flexibility </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5" name="Content Placeholder 2">
            <a:extLst>
              <a:ext uri="{FF2B5EF4-FFF2-40B4-BE49-F238E27FC236}">
                <a16:creationId xmlns:a16="http://schemas.microsoft.com/office/drawing/2014/main" xmlns="" id="{2ED7CD50-DEAA-4C96-9EA0-BC316FE1C3BC}"/>
              </a:ext>
            </a:extLst>
          </p:cNvPr>
          <p:cNvSpPr txBox="1">
            <a:spLocks/>
          </p:cNvSpPr>
          <p:nvPr/>
        </p:nvSpPr>
        <p:spPr>
          <a:xfrm>
            <a:off x="1304493" y="3424151"/>
            <a:ext cx="3139923" cy="295207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Open LDAP:</a:t>
            </a:r>
            <a:endParaRPr lang="x-none"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Single Protocol (LDAP)</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Less Functionality through GUI </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Works same on different Operating Systems. </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Open LDAP incurs hidden costs in its maintenance and management.</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Content Placeholder 2">
            <a:extLst>
              <a:ext uri="{FF2B5EF4-FFF2-40B4-BE49-F238E27FC236}">
                <a16:creationId xmlns:a16="http://schemas.microsoft.com/office/drawing/2014/main" xmlns="" id="{A29BC6B6-F83B-42CB-B128-9B9B912F6168}"/>
              </a:ext>
            </a:extLst>
          </p:cNvPr>
          <p:cNvSpPr txBox="1">
            <a:spLocks/>
          </p:cNvSpPr>
          <p:nvPr/>
        </p:nvSpPr>
        <p:spPr>
          <a:xfrm>
            <a:off x="5365448" y="3316515"/>
            <a:ext cx="3749524" cy="29713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Active Directory: </a:t>
            </a:r>
            <a:endParaRPr lang="x-none"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Multi-Protocol (uses LDAP and many others like Kerberos for authentication)</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Rich GUI provides more functionality and flexibility</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AD’s features set can be limiting to Windows only </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buClr>
                <a:schemeClr val="tx1"/>
              </a:buClr>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AD comes at a per-user cost</a:t>
            </a:r>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a:p>
            <a:endParaRPr lang="x-none"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7" name="Picture 6">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8" name="TextBox 7">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3937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0" y="763673"/>
            <a:ext cx="8596668" cy="1320800"/>
          </a:xfrm>
        </p:spPr>
        <p:txBody>
          <a:bodyPr>
            <a:normAutofit/>
          </a:bodyPr>
          <a:lstStyle/>
          <a:p>
            <a:pPr algn="ctr"/>
            <a:r>
              <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Quality Directory Server  </a:t>
            </a: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791165" y="2038393"/>
            <a:ext cx="8596668" cy="3846420"/>
          </a:xfrm>
        </p:spPr>
        <p:txBody>
          <a:bodyPr>
            <a:noAutofit/>
          </a:bodyPr>
          <a:lstStyle/>
          <a:p>
            <a:pPr>
              <a:buClr>
                <a:schemeClr val="tx1"/>
              </a:buCl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quality directory server should support replication.</a:t>
            </a:r>
          </a:p>
          <a:p>
            <a:pPr>
              <a:buClr>
                <a:schemeClr val="tx1"/>
              </a:buClr>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The stored directory data can be copied and distributed across a number of physical distributed servers , but still appear as one unified datastore for querying and administrating. </a:t>
            </a:r>
          </a:p>
          <a:p>
            <a:pPr>
              <a:buClr>
                <a:schemeClr val="tx1"/>
              </a:buClr>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This increases the speed and decreases disruption and latency .</a:t>
            </a:r>
          </a:p>
          <a:p>
            <a:pPr>
              <a:buClr>
                <a:schemeClr val="tx1"/>
              </a:buClr>
            </a:pPr>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Data stored on directory server should be accessible to machines with different operating systems. </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003863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38E7CB-7194-4B06-ABA8-7F30BFF0A869}"/>
              </a:ext>
            </a:extLst>
          </p:cNvPr>
          <p:cNvSpPr>
            <a:spLocks noGrp="1"/>
          </p:cNvSpPr>
          <p:nvPr>
            <p:ph type="title"/>
          </p:nvPr>
        </p:nvSpPr>
        <p:spPr>
          <a:xfrm>
            <a:off x="213064" y="447365"/>
            <a:ext cx="8596668" cy="1320800"/>
          </a:xfrm>
        </p:spPr>
        <p:txBody>
          <a:bodyPr>
            <a:normAutofit/>
          </a:bodyPr>
          <a:lstStyle/>
          <a:p>
            <a:pPr algn="ctr"/>
            <a:r>
              <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Hierarchal </a:t>
            </a:r>
            <a:r>
              <a:rPr lang="en-US" sz="3200"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Structure </a:t>
            </a:r>
            <a:r>
              <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O</a:t>
            </a:r>
            <a:r>
              <a:rPr lang="en-US" sz="3200"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f </a:t>
            </a:r>
            <a:r>
              <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Directory Server</a:t>
            </a:r>
          </a:p>
        </p:txBody>
      </p:sp>
      <p:pic>
        <p:nvPicPr>
          <p:cNvPr id="4" name="Content Placeholder 3">
            <a:extLst>
              <a:ext uri="{FF2B5EF4-FFF2-40B4-BE49-F238E27FC236}">
                <a16:creationId xmlns:a16="http://schemas.microsoft.com/office/drawing/2014/main" xmlns="" id="{E032AF9C-A301-4873-81CC-6EF00C2AC9A1}"/>
              </a:ext>
            </a:extLst>
          </p:cNvPr>
          <p:cNvPicPr>
            <a:picLocks noGrp="1" noChangeAspect="1"/>
          </p:cNvPicPr>
          <p:nvPr>
            <p:ph idx="1"/>
          </p:nvPr>
        </p:nvPicPr>
        <p:blipFill>
          <a:blip r:embed="rId2"/>
          <a:stretch>
            <a:fillRect/>
          </a:stretch>
        </p:blipFill>
        <p:spPr>
          <a:xfrm>
            <a:off x="852132" y="1335314"/>
            <a:ext cx="9086998" cy="4383315"/>
          </a:xfrm>
          <a:prstGeom prst="rect">
            <a:avLst/>
          </a:prstGeom>
        </p:spPr>
      </p:pic>
      <p:sp>
        <p:nvSpPr>
          <p:cNvPr id="6" name="Content Placeholder 2">
            <a:extLst>
              <a:ext uri="{FF2B5EF4-FFF2-40B4-BE49-F238E27FC236}">
                <a16:creationId xmlns:a16="http://schemas.microsoft.com/office/drawing/2014/main" xmlns="" id="{A7342925-FEA9-49A7-B577-3DCACA04E924}"/>
              </a:ext>
            </a:extLst>
          </p:cNvPr>
          <p:cNvSpPr txBox="1">
            <a:spLocks/>
          </p:cNvSpPr>
          <p:nvPr/>
        </p:nvSpPr>
        <p:spPr>
          <a:xfrm>
            <a:off x="852132" y="4982817"/>
            <a:ext cx="8596668" cy="21358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sz="2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2">
            <a:extLst>
              <a:ext uri="{FF2B5EF4-FFF2-40B4-BE49-F238E27FC236}">
                <a16:creationId xmlns:a16="http://schemas.microsoft.com/office/drawing/2014/main" xmlns="" id="{07E96C54-F68C-450C-A29A-3D7CCD4F1C52}"/>
              </a:ext>
            </a:extLst>
          </p:cNvPr>
          <p:cNvSpPr txBox="1">
            <a:spLocks/>
          </p:cNvSpPr>
          <p:nvPr/>
        </p:nvSpPr>
        <p:spPr>
          <a:xfrm>
            <a:off x="852132" y="5752074"/>
            <a:ext cx="8841833" cy="68763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Clr>
                <a:schemeClr val="tx1"/>
              </a:buClr>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Hierarchal structure of directory server contain container or organizational unit and objects.</a:t>
            </a:r>
          </a:p>
        </p:txBody>
      </p:sp>
      <p:pic>
        <p:nvPicPr>
          <p:cNvPr id="8" name="Picture 7">
            <a:extLst>
              <a:ext uri="{FF2B5EF4-FFF2-40B4-BE49-F238E27FC236}">
                <a16:creationId xmlns:a16="http://schemas.microsoft.com/office/drawing/2014/main" xmlns=""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9" name="TextBox 8">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8762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DF6AF8-431C-4706-94E6-FD00E7723982}"/>
              </a:ext>
            </a:extLst>
          </p:cNvPr>
          <p:cNvSpPr>
            <a:spLocks noGrp="1"/>
          </p:cNvSpPr>
          <p:nvPr>
            <p:ph type="title"/>
          </p:nvPr>
        </p:nvSpPr>
        <p:spPr>
          <a:xfrm>
            <a:off x="620183" y="1020910"/>
            <a:ext cx="9652529" cy="1320800"/>
          </a:xfrm>
        </p:spPr>
        <p:txBody>
          <a:bodyPr>
            <a:normAutofit/>
          </a:bodyPr>
          <a:lstStyle/>
          <a:p>
            <a:pPr algn="ctr"/>
            <a:r>
              <a:rPr lang="en-US" sz="30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Protocols and software for active directory services</a:t>
            </a:r>
          </a:p>
        </p:txBody>
      </p:sp>
      <p:sp>
        <p:nvSpPr>
          <p:cNvPr id="3" name="Content Placeholder 2">
            <a:extLst>
              <a:ext uri="{FF2B5EF4-FFF2-40B4-BE49-F238E27FC236}">
                <a16:creationId xmlns:a16="http://schemas.microsoft.com/office/drawing/2014/main" xmlns="" id="{4200D49D-60C0-4934-ACBB-762620ACD29A}"/>
              </a:ext>
            </a:extLst>
          </p:cNvPr>
          <p:cNvSpPr>
            <a:spLocks noGrp="1"/>
          </p:cNvSpPr>
          <p:nvPr>
            <p:ph idx="1"/>
          </p:nvPr>
        </p:nvSpPr>
        <p:spPr>
          <a:xfrm>
            <a:off x="891646" y="2006139"/>
            <a:ext cx="8596668" cy="3847595"/>
          </a:xfrm>
        </p:spPr>
        <p:txBody>
          <a:bodyPr>
            <a:normAutofit/>
          </a:bodyPr>
          <a:lstStyle/>
          <a:p>
            <a:pPr>
              <a:buClr>
                <a:schemeClr val="tx1"/>
              </a:buCl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Directory Access Protocol (DAP)</a:t>
            </a:r>
          </a:p>
          <a:p>
            <a:pPr>
              <a:buClr>
                <a:schemeClr val="tx1"/>
              </a:buCl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Directory System Protocol (DSP)</a:t>
            </a:r>
          </a:p>
          <a:p>
            <a:pPr>
              <a:buClr>
                <a:schemeClr val="tx1"/>
              </a:buCl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Directory Information Shadowing Protocol (DISP)</a:t>
            </a:r>
          </a:p>
          <a:p>
            <a:pPr>
              <a:buClr>
                <a:schemeClr val="tx1"/>
              </a:buCl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Directory Operational Bindings Management Protocol (DOP)</a:t>
            </a:r>
          </a:p>
          <a:p>
            <a:pPr>
              <a:buClr>
                <a:schemeClr val="tx1"/>
              </a:buCl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Alternative to DAP there is Lightweight Directory Access Protocol (LDAP) that is used by Microsoft Active Directory software.</a:t>
            </a:r>
          </a:p>
          <a:p>
            <a:pPr>
              <a:buClr>
                <a:schemeClr val="tx1"/>
              </a:buClr>
            </a:pP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OpenLDAP is another software that is used as open-source implementation of LDAP.</a:t>
            </a:r>
          </a:p>
          <a:p>
            <a:pPr>
              <a:buClr>
                <a:schemeClr val="tx1"/>
              </a:buClr>
            </a:pPr>
            <a:endParaRPr lang="en-US" sz="2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79885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565678" y="447365"/>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Centralization  </a:t>
            </a:r>
            <a:r>
              <a:rPr lang="en-US" sz="3200" b="1"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Management</a:t>
            </a:r>
            <a:endPar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105365" y="1386117"/>
            <a:ext cx="9324735" cy="3846420"/>
          </a:xfrm>
        </p:spPr>
        <p:txBody>
          <a:bodyPr>
            <a:noAutofit/>
          </a:bodyPr>
          <a:lstStyle/>
          <a:p>
            <a:pPr marL="0" indent="0">
              <a:buNone/>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What is centralization management ?</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Centralized management is the organizational structure where a small handful of individuals make most of the decisions in a company. As a company with centralized management grows, they add new levels of mid and lower level managers, each of whom answers to a superior, with very strictly defined roles in the company</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Centralization refers to that organizational structure where decision-making power is confined to the top management, and the subordinates need to follow the instructions of their seniors. Centralization of authority is essential for the small-scale organizations which lack resources and finance.</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Example 1 :</a:t>
            </a:r>
          </a:p>
          <a:p>
            <a:pPr marL="0" indent="0" algn="just">
              <a:lnSpc>
                <a:spcPct val="100000"/>
              </a:lnSpc>
              <a:buNone/>
            </a:pPr>
            <a:r>
              <a:rPr 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A person running a departmental store appoints a manager, a cleaning staff, a salesperson and a helper. The owner delegates the work among the staff according to their skills and positions.</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69367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2051578" y="320237"/>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Example 2</a:t>
            </a:r>
            <a:endPar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120247" y="1264270"/>
            <a:ext cx="8596668" cy="4341920"/>
          </a:xfrm>
        </p:spPr>
        <p:txBody>
          <a:bodyPr>
            <a:noAutofit/>
          </a:bodyPr>
          <a:lstStyle/>
          <a:p>
            <a:pPr marL="0" indent="0">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 small family diner owned by a married couple probably uses centralized management.</a:t>
            </a:r>
          </a:p>
          <a:p>
            <a:pPr marL="0" indent="0">
              <a:buNone/>
            </a:pPr>
            <a:endParaRPr lang="en-US"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500" b="1" dirty="0">
                <a:latin typeface="Arial Unicode MS" panose="020B0604020202020204" pitchFamily="34" charset="-128"/>
                <a:ea typeface="Arial Unicode MS" panose="020B0604020202020204" pitchFamily="34" charset="-128"/>
                <a:cs typeface="Arial Unicode MS" panose="020B0604020202020204" pitchFamily="34" charset="-128"/>
              </a:rPr>
              <a:t>What are features of centralized management?</a:t>
            </a:r>
          </a:p>
          <a:p>
            <a:pPr marL="0" indent="0">
              <a:buNone/>
            </a:pPr>
            <a:endParaRPr lang="en-US" sz="15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buFont typeface="Wingdings" panose="05000000000000000000" pitchFamily="2" charset="2"/>
              <a:buChar char="Ø"/>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Top  management.</a:t>
            </a:r>
          </a:p>
          <a:p>
            <a:pPr>
              <a:buClr>
                <a:schemeClr val="tx1"/>
              </a:buClr>
              <a:buFont typeface="Wingdings" panose="05000000000000000000" pitchFamily="2" charset="2"/>
              <a:buChar char="Ø"/>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Authority to make a decision is in the hand of top management only.</a:t>
            </a:r>
          </a:p>
          <a:p>
            <a:pPr>
              <a:buClr>
                <a:schemeClr val="tx1"/>
              </a:buClr>
              <a:buFont typeface="Wingdings" panose="05000000000000000000" pitchFamily="2" charset="2"/>
              <a:buChar char="Ø"/>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Information flows from the upper level to lower levels.</a:t>
            </a:r>
          </a:p>
          <a:p>
            <a:pPr>
              <a:buClr>
                <a:schemeClr val="tx1"/>
              </a:buClr>
              <a:buFont typeface="Wingdings" panose="05000000000000000000" pitchFamily="2" charset="2"/>
              <a:buChar char="Ø"/>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Longer time to make decisions.</a:t>
            </a:r>
          </a:p>
          <a:p>
            <a:pPr>
              <a:buClr>
                <a:schemeClr val="tx1"/>
              </a:buClr>
              <a:buFont typeface="Wingdings" panose="05000000000000000000" pitchFamily="2" charset="2"/>
              <a:buChar char="Ø"/>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Centralization is suitable for a small organization.</a:t>
            </a:r>
          </a:p>
          <a:p>
            <a:pPr>
              <a:buClr>
                <a:schemeClr val="tx1"/>
              </a:buClr>
              <a:buFont typeface="Wingdings" panose="05000000000000000000" pitchFamily="2" charset="2"/>
              <a:buChar char="Ø"/>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GB" sz="1500" dirty="0">
                <a:latin typeface="Arial Unicode MS" panose="020B0604020202020204" pitchFamily="34" charset="-128"/>
                <a:ea typeface="Arial Unicode MS" panose="020B0604020202020204" pitchFamily="34" charset="-128"/>
                <a:cs typeface="Arial Unicode MS" panose="020B0604020202020204" pitchFamily="34" charset="-128"/>
              </a:rPr>
              <a:t>Inflexible in nature.</a:t>
            </a:r>
          </a:p>
          <a:p>
            <a:pPr marL="0" indent="0">
              <a:buNone/>
            </a:pPr>
            <a:endParaRPr lang="en-GB" sz="15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buClr>
                <a:schemeClr val="tx1"/>
              </a:buClr>
              <a:buFont typeface="Wingdings" panose="05000000000000000000" pitchFamily="2" charset="2"/>
              <a:buChar char="v"/>
            </a:pPr>
            <a:r>
              <a:rPr lang="en-GB" sz="1500" b="1" dirty="0">
                <a:latin typeface="Arial Unicode MS" panose="020B0604020202020204" pitchFamily="34" charset="-128"/>
                <a:ea typeface="Arial Unicode MS" panose="020B0604020202020204" pitchFamily="34" charset="-128"/>
                <a:cs typeface="Arial Unicode MS" panose="020B0604020202020204" pitchFamily="34" charset="-128"/>
              </a:rPr>
              <a:t> Advantages of centralization:</a:t>
            </a:r>
          </a:p>
          <a:p>
            <a:pPr>
              <a:buFont typeface="Wingdings" panose="05000000000000000000" pitchFamily="2" charset="2"/>
              <a:buChar char="v"/>
            </a:pPr>
            <a:endParaRPr lang="en-GB" sz="15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lgn="just">
              <a:buNone/>
            </a:pPr>
            <a:r>
              <a:rPr lang="en-US" sz="1500" dirty="0">
                <a:latin typeface="Arial Unicode MS" panose="020B0604020202020204" pitchFamily="34" charset="-128"/>
                <a:ea typeface="Arial Unicode MS" panose="020B0604020202020204" pitchFamily="34" charset="-128"/>
                <a:cs typeface="Arial Unicode MS" panose="020B0604020202020204" pitchFamily="34" charset="-128"/>
              </a:rPr>
              <a:t>                 Centralized control of a business can have several downsides, including stifled creativity, limited communication, inflexible decision-making, and the danger of losing a key decision-maker.</a:t>
            </a: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93699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677334" y="561008"/>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Advantages </a:t>
            </a:r>
            <a:r>
              <a:rPr lang="en-US" sz="3200" b="1"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And </a:t>
            </a: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D</a:t>
            </a:r>
            <a:r>
              <a:rPr lang="en-US" sz="3200" b="1"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isadvantages</a:t>
            </a:r>
            <a:endPar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781499" y="5128856"/>
            <a:ext cx="8596668" cy="1320801"/>
          </a:xfrm>
        </p:spPr>
        <p:txBody>
          <a:bodyPr>
            <a:normAutofit fontScale="55000" lnSpcReduction="20000"/>
          </a:bodyPr>
          <a:lstStyle/>
          <a:p>
            <a:pPr marL="0" lvl="0" indent="0">
              <a:buNone/>
            </a:pPr>
            <a:r>
              <a:rPr lang="en-US" sz="3200" b="1" dirty="0">
                <a:solidFill>
                  <a:prstClr val="black"/>
                </a:solidFill>
              </a:rPr>
              <a:t>What are disadvantages of centralization?</a:t>
            </a:r>
          </a:p>
          <a:p>
            <a:pPr marL="0" lvl="0" indent="0" algn="just">
              <a:buNone/>
            </a:pPr>
            <a:r>
              <a:rPr lang="en-US" sz="2800" dirty="0">
                <a:solidFill>
                  <a:srgbClr val="202124"/>
                </a:solidFill>
              </a:rPr>
              <a:t>                                                                                  Centralized control of a business can have several downsides, including stifled creativity, limited communication, inflexible decision-making, and the danger of losing a key decision-maker.</a:t>
            </a:r>
          </a:p>
        </p:txBody>
      </p:sp>
      <p:pic>
        <p:nvPicPr>
          <p:cNvPr id="4" name="Picture 3">
            <a:extLst>
              <a:ext uri="{FF2B5EF4-FFF2-40B4-BE49-F238E27FC236}">
                <a16:creationId xmlns:a16="http://schemas.microsoft.com/office/drawing/2014/main" xmlns="" id="{CCE8AE4B-F6EE-470F-8F0A-7EB028C3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1499" y="1778497"/>
            <a:ext cx="3810000" cy="3108959"/>
          </a:xfrm>
          <a:prstGeom prst="rect">
            <a:avLst/>
          </a:prstGeom>
        </p:spPr>
      </p:pic>
      <p:pic>
        <p:nvPicPr>
          <p:cNvPr id="5" name="Picture 4">
            <a:extLst>
              <a:ext uri="{FF2B5EF4-FFF2-40B4-BE49-F238E27FC236}">
                <a16:creationId xmlns:a16="http://schemas.microsoft.com/office/drawing/2014/main" xmlns="" id="{6A8BC697-F3AF-437F-BEB0-92EADB2F3BC8}"/>
              </a:ext>
            </a:extLst>
          </p:cNvPr>
          <p:cNvPicPr>
            <a:picLocks noChangeAspect="1"/>
          </p:cNvPicPr>
          <p:nvPr/>
        </p:nvPicPr>
        <p:blipFill rotWithShape="1">
          <a:blip r:embed="rId3">
            <a:extLst>
              <a:ext uri="{28A0092B-C50C-407E-A947-70E740481C1C}">
                <a14:useLocalDpi xmlns:a14="http://schemas.microsoft.com/office/drawing/2010/main" val="0"/>
              </a:ext>
            </a:extLst>
          </a:blip>
          <a:srcRect l="629" t="-3661" r="-286" b="-1408"/>
          <a:stretch/>
        </p:blipFill>
        <p:spPr>
          <a:xfrm>
            <a:off x="5702034" y="1708079"/>
            <a:ext cx="3796938" cy="324979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xmlns="" id="{74B69264-9C5D-ADEF-98CB-1AF7FA690EE4}"/>
              </a:ext>
            </a:extLst>
          </p:cNvPr>
          <p:cNvPicPr>
            <a:picLocks noChangeAspect="1"/>
          </p:cNvPicPr>
          <p:nvPr/>
        </p:nvPicPr>
        <p:blipFill>
          <a:blip r:embed="rId4"/>
          <a:stretch>
            <a:fillRect/>
          </a:stretch>
        </p:blipFill>
        <p:spPr>
          <a:xfrm>
            <a:off x="10873013" y="447365"/>
            <a:ext cx="1018381" cy="540457"/>
          </a:xfrm>
          <a:prstGeom prst="rect">
            <a:avLst/>
          </a:prstGeom>
        </p:spPr>
      </p:pic>
      <p:sp>
        <p:nvSpPr>
          <p:cNvPr id="7" name="TextBox 6">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830421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6C91CA-D299-4B61-A681-EDEE44443E1B}"/>
              </a:ext>
            </a:extLst>
          </p:cNvPr>
          <p:cNvSpPr>
            <a:spLocks noGrp="1"/>
          </p:cNvSpPr>
          <p:nvPr>
            <p:ph type="title"/>
          </p:nvPr>
        </p:nvSpPr>
        <p:spPr>
          <a:xfrm>
            <a:off x="-951441" y="605252"/>
            <a:ext cx="8596668" cy="1320800"/>
          </a:xfrm>
        </p:spPr>
        <p:txBody>
          <a:bodyPr>
            <a:normAutofit/>
          </a:bodyPr>
          <a:lstStyle/>
          <a:p>
            <a:pPr algn="ctr"/>
            <a:r>
              <a:rPr lang="en-US" sz="3200" b="1"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Configuration </a:t>
            </a:r>
            <a:r>
              <a:rPr lang="en-US" sz="3200" b="1" u="sng" dirty="0" smtClean="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rPr>
              <a:t>Manager</a:t>
            </a:r>
            <a:endParaRPr lang="en-US" sz="3200" u="sng" dirty="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a:extLst>
              <a:ext uri="{FF2B5EF4-FFF2-40B4-BE49-F238E27FC236}">
                <a16:creationId xmlns:a16="http://schemas.microsoft.com/office/drawing/2014/main" xmlns="" id="{CFF32FC4-2B0D-4C3A-8260-A546F4CF3AF6}"/>
              </a:ext>
            </a:extLst>
          </p:cNvPr>
          <p:cNvSpPr>
            <a:spLocks noGrp="1"/>
          </p:cNvSpPr>
          <p:nvPr>
            <p:ph idx="1"/>
          </p:nvPr>
        </p:nvSpPr>
        <p:spPr>
          <a:xfrm>
            <a:off x="1120245" y="1778987"/>
            <a:ext cx="9595379" cy="3980071"/>
          </a:xfrm>
        </p:spPr>
        <p:txBody>
          <a:bodyPr>
            <a:normAutofit fontScale="92500" lnSpcReduction="10000"/>
          </a:bodyPr>
          <a:lstStyle/>
          <a:p>
            <a:pPr marL="0" indent="0">
              <a:buNone/>
            </a:pPr>
            <a:r>
              <a:rPr lang="en-US" sz="2800" b="1" dirty="0">
                <a:latin typeface="Arial Unicode MS" panose="020B0604020202020204" pitchFamily="34" charset="-128"/>
                <a:ea typeface="Arial Unicode MS" panose="020B0604020202020204" pitchFamily="34" charset="-128"/>
                <a:cs typeface="Arial Unicode MS" panose="020B0604020202020204" pitchFamily="34" charset="-128"/>
              </a:rPr>
              <a:t>what is Configuration Manager ?</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Configuration Manager to help you with the following systems management activities:</a:t>
            </a:r>
          </a:p>
          <a:p>
            <a:pPr marL="0" indent="0">
              <a:buNone/>
            </a:pP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15000"/>
              </a:lnSpc>
              <a:buSzPts val="1000"/>
              <a:buFont typeface="Wingdings" panose="05000000000000000000" pitchFamily="2" charset="2"/>
              <a:buChar char="Ø"/>
              <a:tabLst>
                <a:tab pos="4572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Increase IT productivity and efficiency by reducing manual tasks and letting you focus on high-value projects.</a:t>
            </a: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15000"/>
              </a:lnSpc>
              <a:buSzPts val="1000"/>
              <a:buFont typeface="Wingdings" panose="05000000000000000000" pitchFamily="2" charset="2"/>
              <a:buChar char="Ø"/>
              <a:tabLst>
                <a:tab pos="4572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Maximize hardware and software investments.</a:t>
            </a: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lnSpc>
                <a:spcPct val="115000"/>
              </a:lnSpc>
              <a:buSzPts val="1000"/>
              <a:buFont typeface="Wingdings" panose="05000000000000000000" pitchFamily="2" charset="2"/>
              <a:buChar char="Ø"/>
              <a:tabLst>
                <a:tab pos="457200" algn="l"/>
              </a:tabLst>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Empower user productivity by providing the right software at the right time.</a:t>
            </a:r>
          </a:p>
          <a:p>
            <a:pPr lvl="0">
              <a:lnSpc>
                <a:spcPct val="115000"/>
              </a:lnSpc>
              <a:buSzPts val="1000"/>
              <a:buFont typeface="Symbol" panose="05050102010706020507" pitchFamily="18" charset="2"/>
              <a:buChar char=""/>
              <a:tabLst>
                <a:tab pos="457200" algn="l"/>
              </a:tabLst>
            </a:pPr>
            <a:endParaRPr lang="en-GB"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a16="http://schemas.microsoft.com/office/drawing/2014/main" xmlns=""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a16="http://schemas.microsoft.com/office/drawing/2014/main" xmlns=""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324135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1436</TotalTime>
  <Words>1092</Words>
  <Application>Microsoft Office PowerPoint</Application>
  <PresentationFormat>Widescreen</PresentationFormat>
  <Paragraphs>173</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Unicode MS</vt:lpstr>
      <vt:lpstr>Arial</vt:lpstr>
      <vt:lpstr>Calibri</vt:lpstr>
      <vt:lpstr>Symbol</vt:lpstr>
      <vt:lpstr>Trebuchet MS</vt:lpstr>
      <vt:lpstr>Wingdings</vt:lpstr>
      <vt:lpstr>Wingdings 3</vt:lpstr>
      <vt:lpstr>Facet</vt:lpstr>
      <vt:lpstr>Directory Services</vt:lpstr>
      <vt:lpstr>Introduction to Directory Service </vt:lpstr>
      <vt:lpstr>Quality Directory Server  </vt:lpstr>
      <vt:lpstr>Hierarchal Structure Of Directory Server</vt:lpstr>
      <vt:lpstr>Protocols and software for active directory services</vt:lpstr>
      <vt:lpstr>Centralization  Management</vt:lpstr>
      <vt:lpstr>Example 2</vt:lpstr>
      <vt:lpstr>Advantages And Disadvantages</vt:lpstr>
      <vt:lpstr>Configuration Manager</vt:lpstr>
      <vt:lpstr>RBAC ( Role Based Access Control )</vt:lpstr>
      <vt:lpstr>LDAP</vt:lpstr>
      <vt:lpstr>WHAT IS LDAP?</vt:lpstr>
      <vt:lpstr>LDAP Data Interchange Format</vt:lpstr>
      <vt:lpstr>LDAP Authentication </vt:lpstr>
      <vt:lpstr>Basic LDAP Authentication and Common Challenges</vt:lpstr>
      <vt:lpstr>AD   Active Directory</vt:lpstr>
      <vt:lpstr>What is Active Directory?</vt:lpstr>
      <vt:lpstr> Active Directory Best Practices</vt:lpstr>
      <vt:lpstr>PowerPoint Presentation</vt:lpstr>
      <vt:lpstr>What Is Open LDAP</vt:lpstr>
      <vt:lpstr>Ways To Access Open LDAP</vt:lpstr>
      <vt:lpstr>Managing Open LDAP</vt:lpstr>
      <vt:lpstr>Managing Open LDAP (Cont.)</vt:lpstr>
      <vt:lpstr>Out-Comings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Tawhid in Social Life</dc:title>
  <dc:creator>Microsoft account</dc:creator>
  <cp:lastModifiedBy>Mehar Hamid Majeed</cp:lastModifiedBy>
  <cp:revision>120</cp:revision>
  <dcterms:created xsi:type="dcterms:W3CDTF">2021-06-16T04:43:45Z</dcterms:created>
  <dcterms:modified xsi:type="dcterms:W3CDTF">2023-02-10T20:51:32Z</dcterms:modified>
</cp:coreProperties>
</file>