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71" r:id="rId6"/>
    <p:sldId id="269" r:id="rId7"/>
    <p:sldId id="259" r:id="rId8"/>
    <p:sldId id="270" r:id="rId9"/>
    <p:sldId id="258" r:id="rId10"/>
    <p:sldId id="260" r:id="rId11"/>
    <p:sldId id="261" r:id="rId12"/>
    <p:sldId id="262" r:id="rId13"/>
    <p:sldId id="263" r:id="rId14"/>
    <p:sldId id="264" r:id="rId15"/>
    <p:sldId id="265" r:id="rId16"/>
    <p:sldId id="266" r:id="rId17"/>
    <p:sldId id="267" r:id="rId18"/>
    <p:sldId id="268"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7C549F-D77C-4345-8F51-5DAA7E241C9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227730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C549F-D77C-4345-8F51-5DAA7E241C9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172853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C549F-D77C-4345-8F51-5DAA7E241C9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47305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C549F-D77C-4345-8F51-5DAA7E241C9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18176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7C549F-D77C-4345-8F51-5DAA7E241C9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160135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C549F-D77C-4345-8F51-5DAA7E241C97}"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266899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7C549F-D77C-4345-8F51-5DAA7E241C97}"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225346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7C549F-D77C-4345-8F51-5DAA7E241C97}"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276117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C549F-D77C-4345-8F51-5DAA7E241C97}"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60598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7C549F-D77C-4345-8F51-5DAA7E241C97}"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45763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7C549F-D77C-4345-8F51-5DAA7E241C97}"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F5580-AFEF-445A-9B6E-4570EB4ACA88}" type="slidenum">
              <a:rPr lang="en-US" smtClean="0"/>
              <a:t>‹#›</a:t>
            </a:fld>
            <a:endParaRPr lang="en-US"/>
          </a:p>
        </p:txBody>
      </p:sp>
    </p:spTree>
    <p:extLst>
      <p:ext uri="{BB962C8B-B14F-4D97-AF65-F5344CB8AC3E}">
        <p14:creationId xmlns:p14="http://schemas.microsoft.com/office/powerpoint/2010/main" val="96202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549F-D77C-4345-8F51-5DAA7E241C97}" type="datetimeFigureOut">
              <a:rPr lang="en-US" smtClean="0"/>
              <a:t>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F5580-AFEF-445A-9B6E-4570EB4ACA88}" type="slidenum">
              <a:rPr lang="en-US" smtClean="0"/>
              <a:t>‹#›</a:t>
            </a:fld>
            <a:endParaRPr lang="en-US"/>
          </a:p>
        </p:txBody>
      </p:sp>
    </p:spTree>
    <p:extLst>
      <p:ext uri="{BB962C8B-B14F-4D97-AF65-F5344CB8AC3E}">
        <p14:creationId xmlns:p14="http://schemas.microsoft.com/office/powerpoint/2010/main" val="287582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docker.com/desktop/install/windows-insta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Docker</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Lecture-1</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1543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50" y="378301"/>
            <a:ext cx="10515600" cy="678584"/>
          </a:xfrm>
        </p:spPr>
        <p:txBody>
          <a:bodyPr>
            <a:normAutofit/>
          </a:bodyPr>
          <a:lstStyle/>
          <a:p>
            <a:r>
              <a:rPr lang="en-US" sz="3800" dirty="0" smtClean="0">
                <a:latin typeface="Arial Unicode MS" panose="020B0604020202020204" pitchFamily="34" charset="-128"/>
                <a:ea typeface="Arial Unicode MS" panose="020B0604020202020204" pitchFamily="34" charset="-128"/>
                <a:cs typeface="Arial Unicode MS" panose="020B0604020202020204" pitchFamily="34" charset="-128"/>
              </a:rPr>
              <a:t>Fragile IT</a:t>
            </a: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992427" y="1433015"/>
            <a:ext cx="9607631" cy="4989078"/>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0251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90" y="364446"/>
            <a:ext cx="10515600" cy="706293"/>
          </a:xfrm>
        </p:spPr>
        <p:txBody>
          <a:bodyPr>
            <a:normAutofit/>
          </a:bodyPr>
          <a:lstStyle/>
          <a:p>
            <a:r>
              <a:rPr lang="en-US" sz="3800" dirty="0" smtClean="0">
                <a:latin typeface="Arial Unicode MS" panose="020B0604020202020204" pitchFamily="34" charset="-128"/>
                <a:ea typeface="Arial Unicode MS" panose="020B0604020202020204" pitchFamily="34" charset="-128"/>
                <a:cs typeface="Arial Unicode MS" panose="020B0604020202020204" pitchFamily="34" charset="-128"/>
              </a:rPr>
              <a:t>Fragile IT</a:t>
            </a: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283854"/>
            <a:ext cx="10302497" cy="5142398"/>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28553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373683"/>
            <a:ext cx="10515600" cy="687820"/>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Transporting Cargo Pre-1960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176899" y="1351370"/>
            <a:ext cx="9559636" cy="4835305"/>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010977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428272"/>
            <a:ext cx="10515600" cy="578641"/>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Cargo Transport Matrix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182253" y="1241945"/>
            <a:ext cx="9264073" cy="5344643"/>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80051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235" y="447365"/>
            <a:ext cx="10515600" cy="586220"/>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Intermodal Transport Solution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218787" y="1334021"/>
            <a:ext cx="9162473" cy="4870003"/>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50515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382919"/>
            <a:ext cx="10515600" cy="669348"/>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Intermodal Shipping Containers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042469" y="1398021"/>
            <a:ext cx="9236362" cy="4788654"/>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22528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29259"/>
            <a:ext cx="10515600" cy="761711"/>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IT Transport Solution: Containers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258076" y="1287183"/>
            <a:ext cx="9227127" cy="5074304"/>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492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588" y="382919"/>
            <a:ext cx="10515600" cy="669348"/>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IT Matrix Solution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652251" y="1228299"/>
            <a:ext cx="10074890" cy="5393399"/>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37413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536653"/>
            <a:ext cx="10515600" cy="512330"/>
          </a:xfrm>
        </p:spPr>
        <p:txBody>
          <a:bodyPr>
            <a:no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Advantages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O</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f Using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651243" y="1438199"/>
            <a:ext cx="10089546" cy="4989703"/>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89561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65124"/>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Developer Benefits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33483" y="1944786"/>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Build the application stack once and run it anywhere.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Eliminate concerns about compatibility on different hardware platforms.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The application will run in dev, testing, and at the customer site.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 worries about missing application dependencies like required packages.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Each application runs in its own container to eliminate conflicts like different shared libraries.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Easy to automate application testing and deployments using scripting.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Much less performance penalty than virtual machines.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6183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197828"/>
            <a:ext cx="10515600" cy="4351338"/>
          </a:xfrm>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SDLC</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Source Code Deployment Phases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Software Applications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Web Applications Execution Components </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Software Delivery Cycle</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Concept</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Advantages of using Containers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Containerization Architecture</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Terms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How Docker Works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account on Docker Hub</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Client Installation</a:t>
            </a:r>
          </a:p>
          <a:p>
            <a:pPr algn="just"/>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23319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IT Operations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Benefits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551597" y="1772928"/>
            <a:ext cx="10321416" cy="4351338"/>
          </a:xfrm>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Configure the application once, run it anywhere.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Application lifecycle (develop/test/deploy) becomes much more repeatable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Eliminate inconsistencies between development, testing, and production environments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Simplifies continuous integration/deployment practices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Addresses performance and financial costs associated with virtual machines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3560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2113" y="1120157"/>
            <a:ext cx="9144000" cy="2387600"/>
          </a:xfrm>
        </p:spPr>
        <p:txBody>
          <a:bodyPr>
            <a:normAutofit/>
          </a:bodyPr>
          <a:lstStyle/>
          <a:p>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Containerization Architecture</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13130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6551" y="987822"/>
            <a:ext cx="9946462" cy="5194558"/>
          </a:xfrm>
          <a:prstGeom prst="rect">
            <a:avLst/>
          </a:prstGeom>
        </p:spPr>
      </p:pic>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013071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064" y="717592"/>
            <a:ext cx="11069383" cy="5587673"/>
          </a:xfrm>
          <a:prstGeom prst="rect">
            <a:avLst/>
          </a:prstGeom>
        </p:spPr>
      </p:pic>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0131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668741"/>
            <a:ext cx="9958613" cy="5581934"/>
          </a:xfrm>
          <a:prstGeom prst="rect">
            <a:avLst/>
          </a:prstGeom>
        </p:spPr>
      </p:pic>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4" name="TextBox 3">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69118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32504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High Level Overview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772928"/>
            <a:ext cx="10515600" cy="4351338"/>
          </a:xfrm>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container feels like a lightweight VM.</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You can log into it and get a shell.</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It has its own process space.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You can run commands within the container as root.</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You can install packages in the container.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The container can run services.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You can modify network settings in the container.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19284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32504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Low Level Overview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But… it’s not quite like a virtual machine.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uses the host kernel.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can’t run a different OS than the host.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can’t load its own kernel modules.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can’t emulate devices like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usb</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etc.</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using port forwarding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doesn’t need to run OS-type processes like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syslogd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and cron.</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47668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484"/>
            <a:ext cx="10515600" cy="946439"/>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advantages over VMs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67904"/>
            <a:ext cx="10034813" cy="4351338"/>
          </a:xfrm>
        </p:spPr>
        <p:txBody>
          <a:bodyPr>
            <a:normAutofit/>
          </a:bodyPr>
          <a:lstStyle/>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What can a container do that a VM cannot?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Really simple app deployment with a single command line.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“Boot” in a fraction of a second compared to a minute for a VM.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Enables very granular services (micro-service architecture).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Significantly reduce testing and development footprint.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Imagine the resource savings when launching hundreds of containers vs VMs.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41597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17679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502353"/>
            <a:ext cx="10034813"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An open-source Linux-based container implementation started by Solomon Hykes in France.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Initially released in 2013 and now in widespread use by cloud providers and enterprises.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It’s really an API and toolset that utilizes existing Linux facilities like cgroups and namespaces.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wasn’t the first Linux-based container solution </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Google developed cgroups 10 years earlier.</a:t>
            </a:r>
          </a:p>
          <a:p>
            <a:pPr marL="0" indent="0">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OpenVZ </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Virtuozzo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38797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Traditional vs. Docker Application Deployment</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 Placeholder 3"/>
          <p:cNvSpPr>
            <a:spLocks noGrp="1"/>
          </p:cNvSpPr>
          <p:nvPr>
            <p:ph type="body" idx="1"/>
          </p:nvPr>
        </p:nvSpPr>
        <p:spPr>
          <a:xfrm>
            <a:off x="697103" y="1385163"/>
            <a:ext cx="5157787" cy="823912"/>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Traditional</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sz="half" idx="2"/>
          </p:nvPr>
        </p:nvSpPr>
        <p:spPr>
          <a:xfrm>
            <a:off x="689663" y="2665594"/>
            <a:ext cx="5165227" cy="3684588"/>
          </a:xfrm>
        </p:spPr>
        <p:txBody>
          <a:bodyPr>
            <a:normAutofit/>
          </a:bodyPr>
          <a:lstStyle/>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Ship packages via rpm, gem, jar, etc.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Deal with dependency conflicts.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“Works on my machine.</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 Placeholder 5"/>
          <p:cNvSpPr>
            <a:spLocks noGrp="1"/>
          </p:cNvSpPr>
          <p:nvPr>
            <p:ph type="body" sz="quarter" idx="3"/>
          </p:nvPr>
        </p:nvSpPr>
        <p:spPr>
          <a:xfrm>
            <a:off x="6199015" y="1384834"/>
            <a:ext cx="5183188" cy="823912"/>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quarter" idx="4"/>
          </p:nvPr>
        </p:nvSpPr>
        <p:spPr>
          <a:xfrm>
            <a:off x="6199015" y="2665594"/>
            <a:ext cx="5183188" cy="3684588"/>
          </a:xfrm>
        </p:spPr>
        <p:txBody>
          <a:bodyPr>
            <a:normAutofit/>
          </a:bodyPr>
          <a:lstStyle/>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Ship containers with all dependencies.</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Break application stack into layers and only ship layers that change. </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“Works on any machine.”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9" name="TextBox 8">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24381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a:stretch>
            <a:fillRect/>
          </a:stretch>
        </p:blipFill>
        <p:spPr>
          <a:xfrm>
            <a:off x="1376218" y="364074"/>
            <a:ext cx="9421091" cy="5736396"/>
          </a:xfrm>
          <a:prstGeom prst="rect">
            <a:avLst/>
          </a:prstGeom>
        </p:spPr>
      </p:pic>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4" name="TextBox 3">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4166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6603" y="55073"/>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Terms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idx="1"/>
          </p:nvPr>
        </p:nvSpPr>
        <p:spPr>
          <a:xfrm>
            <a:off x="838200" y="1493115"/>
            <a:ext cx="10515600" cy="4944629"/>
          </a:xfrm>
        </p:spPr>
        <p:txBody>
          <a:bodyPr>
            <a:normAutofit fontScale="62500" lnSpcReduction="20000"/>
          </a:bodyPr>
          <a:lstStyle/>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Daemon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Docker daemon (dockerd) listens for Docker API requests and manages Docker objects such as images, containers, networks, and volumes.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Client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client can be present on either Docker Host or any other machine.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Docker client (docker) is the primary way that many Docker users interact with Docker.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you use commands such as docker run, the client sends these commands to dockerd (Docker Daemon), which carries them out.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docker command uses the Docker API.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Docker client can communicate with more than one daemon.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Images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 image is a read-only template with instructions for creating a Docker container.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Often, an image is based on another image, with some additional customization.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example, we may build an image which is based on the ubuntu image, but installs the Apache web server and our application, as well as the configuration details needed to make our application run.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75339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Terms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88075" y="1435187"/>
            <a:ext cx="10515600" cy="4963103"/>
          </a:xfrm>
        </p:spPr>
        <p:txBody>
          <a:bodyPr>
            <a:normAutofit fontScale="62500" lnSpcReduction="20000"/>
          </a:bodyPr>
          <a:lstStyle/>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Containers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container is a runnable instance of an image.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 can create, start, stop, move, or delete a container using the Docker API or CLI.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 can connect a container to one or more networks, attach storage to it, or even create a new image based on its current state.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a container is removed, any changes to its state that are not stored in persistent storage disappear.</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Registry or Docker Hub</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Docker registry stores Docker images.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Hub is a public registry that anyone can use, and Docker is configured to look for images on Docker Hub by default.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 can even run our own private registry.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we use the docker pull or docker run commands, the required images are pulled from our configured registry.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we use the docker push command, our image is pushed to our configured registry.</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Host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machine running containers. </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69179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84425"/>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How Docker Works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sz="half" idx="1"/>
          </p:nvPr>
        </p:nvPicPr>
        <p:blipFill>
          <a:blip r:embed="rId2"/>
          <a:stretch>
            <a:fillRect/>
          </a:stretch>
        </p:blipFill>
        <p:spPr>
          <a:xfrm>
            <a:off x="838200" y="1409988"/>
            <a:ext cx="5181600" cy="4351338"/>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19800" y="1350762"/>
            <a:ext cx="5181600" cy="4351338"/>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76688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1242654"/>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Client Installation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idx="1"/>
          </p:nvPr>
        </p:nvSpPr>
        <p:spPr>
          <a:xfrm>
            <a:off x="1124803" y="2823049"/>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https://docs.docker.com/desktop/install/windows-install/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8077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6603" y="560581"/>
            <a:ext cx="10515600" cy="1325563"/>
          </a:xfrm>
        </p:spPr>
        <p:txBody>
          <a:bodyPr>
            <a:normAutofit/>
          </a:bodyPr>
          <a:lstStyle/>
          <a:p>
            <a:r>
              <a:rPr lang="en-US" sz="3800" dirty="0" smtClean="0">
                <a:latin typeface="Arial Unicode MS" panose="020B0604020202020204" pitchFamily="34" charset="-128"/>
                <a:ea typeface="Arial Unicode MS" panose="020B0604020202020204" pitchFamily="34" charset="-128"/>
                <a:cs typeface="Arial Unicode MS" panose="020B0604020202020204" pitchFamily="34" charset="-128"/>
              </a:rPr>
              <a:t>Source Code Deployment Phases</a:t>
            </a: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idx="1"/>
          </p:nvPr>
        </p:nvPicPr>
        <p:blipFill>
          <a:blip r:embed="rId2"/>
          <a:stretch>
            <a:fillRect/>
          </a:stretch>
        </p:blipFill>
        <p:spPr>
          <a:xfrm>
            <a:off x="319075" y="2207490"/>
            <a:ext cx="11553850" cy="2216727"/>
          </a:xfrm>
          <a:prstGeom prst="rect">
            <a:avLst/>
          </a:prstGeom>
        </p:spPr>
      </p:pic>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79551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325040"/>
            <a:ext cx="10515600" cy="1325563"/>
          </a:xfrm>
        </p:spPr>
        <p:txBody>
          <a:bodyPr>
            <a:normAutofit/>
          </a:bodyPr>
          <a:lstStyle/>
          <a:p>
            <a:r>
              <a:rPr lang="en-US" sz="3800" dirty="0" smtClean="0">
                <a:latin typeface="Arial Unicode MS" panose="020B0604020202020204" pitchFamily="34" charset="-128"/>
                <a:ea typeface="Arial Unicode MS" panose="020B0604020202020204" pitchFamily="34" charset="-128"/>
                <a:cs typeface="Arial Unicode MS" panose="020B0604020202020204" pitchFamily="34" charset="-128"/>
              </a:rPr>
              <a:t>Software Applications</a:t>
            </a: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Web Sites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Web Applications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Desktop Applications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Mobile Applications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APIs (Application Programming Interface)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pic>
        <p:nvPicPr>
          <p:cNvPr id="6" name="Picture 5">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1025413" y="599765"/>
            <a:ext cx="1018381" cy="540457"/>
          </a:xfrm>
          <a:prstGeom prst="rect">
            <a:avLst/>
          </a:prstGeom>
        </p:spPr>
      </p:pic>
    </p:spTree>
    <p:extLst>
      <p:ext uri="{BB962C8B-B14F-4D97-AF65-F5344CB8AC3E}">
        <p14:creationId xmlns:p14="http://schemas.microsoft.com/office/powerpoint/2010/main" val="389066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242" y="440662"/>
            <a:ext cx="10515600" cy="770948"/>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Web Applications Execution Components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Content Placeholder 5"/>
          <p:cNvPicPr>
            <a:picLocks noGrp="1" noChangeAspect="1"/>
          </p:cNvPicPr>
          <p:nvPr>
            <p:ph idx="1"/>
          </p:nvPr>
        </p:nvPicPr>
        <p:blipFill>
          <a:blip r:embed="rId2"/>
          <a:stretch>
            <a:fillRect/>
          </a:stretch>
        </p:blipFill>
        <p:spPr>
          <a:xfrm>
            <a:off x="1783888" y="1314841"/>
            <a:ext cx="8591630" cy="5028919"/>
          </a:xfrm>
          <a:prstGeom prst="rect">
            <a:avLst/>
          </a:prstGeom>
        </p:spPr>
      </p:pic>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549357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544" y="325040"/>
            <a:ext cx="10515600" cy="1325563"/>
          </a:xfrm>
        </p:spPr>
        <p:txBody>
          <a:bodyPr>
            <a:normAutofit/>
          </a:bodyPr>
          <a:lstStyle/>
          <a:p>
            <a:r>
              <a:rPr lang="en-US" sz="3800" dirty="0" smtClean="0">
                <a:latin typeface="Arial Unicode MS" panose="020B0604020202020204" pitchFamily="34" charset="-128"/>
                <a:ea typeface="Arial Unicode MS" panose="020B0604020202020204" pitchFamily="34" charset="-128"/>
                <a:cs typeface="Arial Unicode MS" panose="020B0604020202020204" pitchFamily="34" charset="-128"/>
              </a:rPr>
              <a:t>Software Delivery Cycle</a:t>
            </a: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1576425" y="2011660"/>
            <a:ext cx="8795873" cy="3514725"/>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92574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03" y="21931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What problems we have with Traditional Infra?</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idx="1"/>
          </p:nvPr>
        </p:nvSpPr>
        <p:spPr>
          <a:xfrm>
            <a:off x="838200" y="1690688"/>
            <a:ext cx="10515600" cy="4713720"/>
          </a:xfrm>
        </p:spPr>
        <p:txBody>
          <a:bodyPr>
            <a:normAutofit fontScale="62500" lnSpcReduction="20000"/>
          </a:bodyPr>
          <a:lstStyle/>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Installation &amp; Configuration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Time consuming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Need to perform install/</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configs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on every server and every environment (dev,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qa</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staging, production)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Compatibility &amp; Dependency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Need to keep resolving issues related to libraries and dependencies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Inconsistencies across Environments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Very hard to track changes across Dev/QA/Staging and Prod environments and they end up with inconsistencies</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Operational Support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Need more resources to handle operational issues on day to day basis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Server Support (hardware, software) </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Patching releases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Developer Environments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a new developer joins the team, time it takes to provision his development environment in traditional approach is time taking.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93317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Concept</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15370" y="1368678"/>
            <a:ext cx="10515600" cy="4956944"/>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Lets say you create an application and that is working fine on your machine.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But in production it doesn’t work fine; developers experience it a lot.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That is when the famous Developer’s words are spoken. “It is not working, but its working on my machine, we cannot handover your machine to the client”.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reason could be due to dependencies, libraries and versions, framework, OS level features and microservices that the developers machine have but not there in the production environment.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 need a standardized way to package the application with its dependencies and deploy it on any environment.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is a tool designed to make it easier to create, deploy and run applications by using containers.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packages an application and all its dependencies in a virtual container that can run on any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erver.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Each container runs and isolated process in the user space and take up less space than regular VMs due to their layered architecture.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So it will always work the same regardless of its environment </a:t>
            </a:r>
          </a:p>
          <a:p>
            <a:pPr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7763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1199</Words>
  <Application>Microsoft Office PowerPoint</Application>
  <PresentationFormat>Widescreen</PresentationFormat>
  <Paragraphs>176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Docker</vt:lpstr>
      <vt:lpstr>Topics</vt:lpstr>
      <vt:lpstr>PowerPoint Presentation</vt:lpstr>
      <vt:lpstr>Source Code Deployment Phases</vt:lpstr>
      <vt:lpstr>Software Applications</vt:lpstr>
      <vt:lpstr>Web Applications Execution Components  </vt:lpstr>
      <vt:lpstr>Software Delivery Cycle</vt:lpstr>
      <vt:lpstr>What problems we have with Traditional Infra?</vt:lpstr>
      <vt:lpstr>Container Concept</vt:lpstr>
      <vt:lpstr>Fragile IT</vt:lpstr>
      <vt:lpstr>Fragile IT</vt:lpstr>
      <vt:lpstr>Transporting Cargo Pre-1960 </vt:lpstr>
      <vt:lpstr>Cargo Transport Matrix </vt:lpstr>
      <vt:lpstr>Intermodal Transport Solution </vt:lpstr>
      <vt:lpstr>Intermodal Shipping Containers</vt:lpstr>
      <vt:lpstr>IT Transport Solution: Containers </vt:lpstr>
      <vt:lpstr>IT Matrix Solution </vt:lpstr>
      <vt:lpstr>Advantages Of Using Containers</vt:lpstr>
      <vt:lpstr>Developer Benefits </vt:lpstr>
      <vt:lpstr>IT Operations Benefits</vt:lpstr>
      <vt:lpstr>Containerization Architecture</vt:lpstr>
      <vt:lpstr>PowerPoint Presentation</vt:lpstr>
      <vt:lpstr>PowerPoint Presentation</vt:lpstr>
      <vt:lpstr>PowerPoint Presentation</vt:lpstr>
      <vt:lpstr>High Level Overview </vt:lpstr>
      <vt:lpstr>Low Level Overview </vt:lpstr>
      <vt:lpstr>Container advantages over VMs </vt:lpstr>
      <vt:lpstr>Docker</vt:lpstr>
      <vt:lpstr>Traditional vs. Docker Application Deployment</vt:lpstr>
      <vt:lpstr>Docker Terms</vt:lpstr>
      <vt:lpstr>Docker Terms</vt:lpstr>
      <vt:lpstr>How Docker Works </vt:lpstr>
      <vt:lpstr>Docker Client Installation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Muhammad Faran Tahir</dc:creator>
  <cp:lastModifiedBy>Mehar Hamid Majeed</cp:lastModifiedBy>
  <cp:revision>97</cp:revision>
  <dcterms:created xsi:type="dcterms:W3CDTF">2023-02-06T07:57:57Z</dcterms:created>
  <dcterms:modified xsi:type="dcterms:W3CDTF">2023-02-10T21:16:39Z</dcterms:modified>
</cp:coreProperties>
</file>