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 id="270" r:id="rId14"/>
    <p:sldId id="263"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F5614-711A-4266-AD63-4536524823F2}" type="datetimeFigureOut">
              <a:rPr lang="en-US" smtClean="0"/>
              <a:t>4/20/2024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B0F43-4827-42BB-ACB5-14C5E1F64BDF}" type="slidenum">
              <a:rPr lang="en-US" smtClean="0"/>
              <a:t>‹#›</a:t>
            </a:fld>
            <a:endParaRPr lang="en-US"/>
          </a:p>
        </p:txBody>
      </p:sp>
    </p:spTree>
    <p:extLst>
      <p:ext uri="{BB962C8B-B14F-4D97-AF65-F5344CB8AC3E}">
        <p14:creationId xmlns:p14="http://schemas.microsoft.com/office/powerpoint/2010/main" val="468710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https://www.howtogeek.com/devops/what-are-docker-image-layers/</a:t>
            </a:r>
          </a:p>
          <a:p>
            <a:r>
              <a:rPr lang="en-US" dirty="0" smtClean="0"/>
              <a:t>https://pikanpie.wordpress.com/2019/03/16/docker-image/</a:t>
            </a:r>
          </a:p>
          <a:p>
            <a:r>
              <a:rPr lang="en-US" dirty="0" smtClean="0"/>
              <a:t>https://ragin.medium.com/docker-what-it-is-how-images-are-structured-docker-vs-vm-and-some-tips-part-1-d9686303590f</a:t>
            </a:r>
          </a:p>
          <a:p>
            <a:endParaRPr lang="en-US" dirty="0"/>
          </a:p>
        </p:txBody>
      </p:sp>
      <p:sp>
        <p:nvSpPr>
          <p:cNvPr id="4" name="Slide Number Placeholder 3"/>
          <p:cNvSpPr>
            <a:spLocks noGrp="1"/>
          </p:cNvSpPr>
          <p:nvPr>
            <p:ph type="sldNum" sz="quarter" idx="10"/>
          </p:nvPr>
        </p:nvSpPr>
        <p:spPr/>
        <p:txBody>
          <a:bodyPr/>
          <a:lstStyle/>
          <a:p>
            <a:fld id="{BF6B0F43-4827-42BB-ACB5-14C5E1F64BDF}" type="slidenum">
              <a:rPr lang="en-US" smtClean="0"/>
              <a:t>7</a:t>
            </a:fld>
            <a:endParaRPr lang="en-US"/>
          </a:p>
        </p:txBody>
      </p:sp>
    </p:spTree>
    <p:extLst>
      <p:ext uri="{BB962C8B-B14F-4D97-AF65-F5344CB8AC3E}">
        <p14:creationId xmlns:p14="http://schemas.microsoft.com/office/powerpoint/2010/main" val="2919232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https://www.tutorialspoint.com/docker/docker_setting_mongodb.htm</a:t>
            </a:r>
          </a:p>
          <a:p>
            <a:r>
              <a:rPr lang="en-US" dirty="0" smtClean="0"/>
              <a:t>https://jojozhuang.github.io/programming/creating-mongodb-image-with-dockerfile/</a:t>
            </a:r>
          </a:p>
          <a:p>
            <a:endParaRPr lang="en-US" dirty="0"/>
          </a:p>
        </p:txBody>
      </p:sp>
      <p:sp>
        <p:nvSpPr>
          <p:cNvPr id="4" name="Slide Number Placeholder 3"/>
          <p:cNvSpPr>
            <a:spLocks noGrp="1"/>
          </p:cNvSpPr>
          <p:nvPr>
            <p:ph type="sldNum" sz="quarter" idx="10"/>
          </p:nvPr>
        </p:nvSpPr>
        <p:spPr/>
        <p:txBody>
          <a:bodyPr/>
          <a:lstStyle/>
          <a:p>
            <a:fld id="{BF6B0F43-4827-42BB-ACB5-14C5E1F64BDF}" type="slidenum">
              <a:rPr lang="en-US" smtClean="0"/>
              <a:t>10</a:t>
            </a:fld>
            <a:endParaRPr lang="en-US"/>
          </a:p>
        </p:txBody>
      </p:sp>
    </p:spTree>
    <p:extLst>
      <p:ext uri="{BB962C8B-B14F-4D97-AF65-F5344CB8AC3E}">
        <p14:creationId xmlns:p14="http://schemas.microsoft.com/office/powerpoint/2010/main" val="839407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https://www.tutorialspoint.com/docker/docker_setting_mongodb.htm</a:t>
            </a:r>
            <a:endParaRPr lang="en-US" dirty="0"/>
          </a:p>
        </p:txBody>
      </p:sp>
      <p:sp>
        <p:nvSpPr>
          <p:cNvPr id="4" name="Slide Number Placeholder 3"/>
          <p:cNvSpPr>
            <a:spLocks noGrp="1"/>
          </p:cNvSpPr>
          <p:nvPr>
            <p:ph type="sldNum" sz="quarter" idx="10"/>
          </p:nvPr>
        </p:nvSpPr>
        <p:spPr/>
        <p:txBody>
          <a:bodyPr/>
          <a:lstStyle/>
          <a:p>
            <a:fld id="{BF6B0F43-4827-42BB-ACB5-14C5E1F64BDF}" type="slidenum">
              <a:rPr lang="en-US" smtClean="0"/>
              <a:t>15</a:t>
            </a:fld>
            <a:endParaRPr lang="en-US"/>
          </a:p>
        </p:txBody>
      </p:sp>
    </p:spTree>
    <p:extLst>
      <p:ext uri="{BB962C8B-B14F-4D97-AF65-F5344CB8AC3E}">
        <p14:creationId xmlns:p14="http://schemas.microsoft.com/office/powerpoint/2010/main" val="4216973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FEB8EF-0493-4214-8D6E-09084C49C016}"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4B51-EC2D-4C6D-8C3F-2438DA0AF5B5}" type="slidenum">
              <a:rPr lang="en-US" smtClean="0"/>
              <a:t>‹#›</a:t>
            </a:fld>
            <a:endParaRPr lang="en-US"/>
          </a:p>
        </p:txBody>
      </p:sp>
    </p:spTree>
    <p:extLst>
      <p:ext uri="{BB962C8B-B14F-4D97-AF65-F5344CB8AC3E}">
        <p14:creationId xmlns:p14="http://schemas.microsoft.com/office/powerpoint/2010/main" val="222386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FEB8EF-0493-4214-8D6E-09084C49C016}"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4B51-EC2D-4C6D-8C3F-2438DA0AF5B5}" type="slidenum">
              <a:rPr lang="en-US" smtClean="0"/>
              <a:t>‹#›</a:t>
            </a:fld>
            <a:endParaRPr lang="en-US"/>
          </a:p>
        </p:txBody>
      </p:sp>
    </p:spTree>
    <p:extLst>
      <p:ext uri="{BB962C8B-B14F-4D97-AF65-F5344CB8AC3E}">
        <p14:creationId xmlns:p14="http://schemas.microsoft.com/office/powerpoint/2010/main" val="1380668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FEB8EF-0493-4214-8D6E-09084C49C016}"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4B51-EC2D-4C6D-8C3F-2438DA0AF5B5}" type="slidenum">
              <a:rPr lang="en-US" smtClean="0"/>
              <a:t>‹#›</a:t>
            </a:fld>
            <a:endParaRPr lang="en-US"/>
          </a:p>
        </p:txBody>
      </p:sp>
    </p:spTree>
    <p:extLst>
      <p:ext uri="{BB962C8B-B14F-4D97-AF65-F5344CB8AC3E}">
        <p14:creationId xmlns:p14="http://schemas.microsoft.com/office/powerpoint/2010/main" val="3586016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FEB8EF-0493-4214-8D6E-09084C49C016}"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4B51-EC2D-4C6D-8C3F-2438DA0AF5B5}" type="slidenum">
              <a:rPr lang="en-US" smtClean="0"/>
              <a:t>‹#›</a:t>
            </a:fld>
            <a:endParaRPr lang="en-US"/>
          </a:p>
        </p:txBody>
      </p:sp>
    </p:spTree>
    <p:extLst>
      <p:ext uri="{BB962C8B-B14F-4D97-AF65-F5344CB8AC3E}">
        <p14:creationId xmlns:p14="http://schemas.microsoft.com/office/powerpoint/2010/main" val="136366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2FEB8EF-0493-4214-8D6E-09084C49C016}"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74B51-EC2D-4C6D-8C3F-2438DA0AF5B5}" type="slidenum">
              <a:rPr lang="en-US" smtClean="0"/>
              <a:t>‹#›</a:t>
            </a:fld>
            <a:endParaRPr lang="en-US"/>
          </a:p>
        </p:txBody>
      </p:sp>
    </p:spTree>
    <p:extLst>
      <p:ext uri="{BB962C8B-B14F-4D97-AF65-F5344CB8AC3E}">
        <p14:creationId xmlns:p14="http://schemas.microsoft.com/office/powerpoint/2010/main" val="179485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FEB8EF-0493-4214-8D6E-09084C49C016}"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74B51-EC2D-4C6D-8C3F-2438DA0AF5B5}" type="slidenum">
              <a:rPr lang="en-US" smtClean="0"/>
              <a:t>‹#›</a:t>
            </a:fld>
            <a:endParaRPr lang="en-US"/>
          </a:p>
        </p:txBody>
      </p:sp>
    </p:spTree>
    <p:extLst>
      <p:ext uri="{BB962C8B-B14F-4D97-AF65-F5344CB8AC3E}">
        <p14:creationId xmlns:p14="http://schemas.microsoft.com/office/powerpoint/2010/main" val="391234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FEB8EF-0493-4214-8D6E-09084C49C016}" type="datetimeFigureOut">
              <a:rPr lang="en-US" smtClean="0"/>
              <a:t>4/20/2024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74B51-EC2D-4C6D-8C3F-2438DA0AF5B5}" type="slidenum">
              <a:rPr lang="en-US" smtClean="0"/>
              <a:t>‹#›</a:t>
            </a:fld>
            <a:endParaRPr lang="en-US"/>
          </a:p>
        </p:txBody>
      </p:sp>
    </p:spTree>
    <p:extLst>
      <p:ext uri="{BB962C8B-B14F-4D97-AF65-F5344CB8AC3E}">
        <p14:creationId xmlns:p14="http://schemas.microsoft.com/office/powerpoint/2010/main" val="156046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FEB8EF-0493-4214-8D6E-09084C49C016}" type="datetimeFigureOut">
              <a:rPr lang="en-US" smtClean="0"/>
              <a:t>4/20/2024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74B51-EC2D-4C6D-8C3F-2438DA0AF5B5}" type="slidenum">
              <a:rPr lang="en-US" smtClean="0"/>
              <a:t>‹#›</a:t>
            </a:fld>
            <a:endParaRPr lang="en-US"/>
          </a:p>
        </p:txBody>
      </p:sp>
    </p:spTree>
    <p:extLst>
      <p:ext uri="{BB962C8B-B14F-4D97-AF65-F5344CB8AC3E}">
        <p14:creationId xmlns:p14="http://schemas.microsoft.com/office/powerpoint/2010/main" val="4248056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EB8EF-0493-4214-8D6E-09084C49C016}" type="datetimeFigureOut">
              <a:rPr lang="en-US" smtClean="0"/>
              <a:t>4/20/2024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74B51-EC2D-4C6D-8C3F-2438DA0AF5B5}" type="slidenum">
              <a:rPr lang="en-US" smtClean="0"/>
              <a:t>‹#›</a:t>
            </a:fld>
            <a:endParaRPr lang="en-US"/>
          </a:p>
        </p:txBody>
      </p:sp>
    </p:spTree>
    <p:extLst>
      <p:ext uri="{BB962C8B-B14F-4D97-AF65-F5344CB8AC3E}">
        <p14:creationId xmlns:p14="http://schemas.microsoft.com/office/powerpoint/2010/main" val="2339838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FEB8EF-0493-4214-8D6E-09084C49C016}"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74B51-EC2D-4C6D-8C3F-2438DA0AF5B5}" type="slidenum">
              <a:rPr lang="en-US" smtClean="0"/>
              <a:t>‹#›</a:t>
            </a:fld>
            <a:endParaRPr lang="en-US"/>
          </a:p>
        </p:txBody>
      </p:sp>
    </p:spTree>
    <p:extLst>
      <p:ext uri="{BB962C8B-B14F-4D97-AF65-F5344CB8AC3E}">
        <p14:creationId xmlns:p14="http://schemas.microsoft.com/office/powerpoint/2010/main" val="232266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FEB8EF-0493-4214-8D6E-09084C49C016}" type="datetimeFigureOut">
              <a:rPr lang="en-US" smtClean="0"/>
              <a:t>4/20/2024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74B51-EC2D-4C6D-8C3F-2438DA0AF5B5}" type="slidenum">
              <a:rPr lang="en-US" smtClean="0"/>
              <a:t>‹#›</a:t>
            </a:fld>
            <a:endParaRPr lang="en-US"/>
          </a:p>
        </p:txBody>
      </p:sp>
    </p:spTree>
    <p:extLst>
      <p:ext uri="{BB962C8B-B14F-4D97-AF65-F5344CB8AC3E}">
        <p14:creationId xmlns:p14="http://schemas.microsoft.com/office/powerpoint/2010/main" val="184651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EB8EF-0493-4214-8D6E-09084C49C016}" type="datetimeFigureOut">
              <a:rPr lang="en-US" smtClean="0"/>
              <a:t>4/20/2024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74B51-EC2D-4C6D-8C3F-2438DA0AF5B5}" type="slidenum">
              <a:rPr lang="en-US" smtClean="0"/>
              <a:t>‹#›</a:t>
            </a:fld>
            <a:endParaRPr lang="en-US"/>
          </a:p>
        </p:txBody>
      </p:sp>
    </p:spTree>
    <p:extLst>
      <p:ext uri="{BB962C8B-B14F-4D97-AF65-F5344CB8AC3E}">
        <p14:creationId xmlns:p14="http://schemas.microsoft.com/office/powerpoint/2010/main" val="3872718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Docker</a:t>
            </a:r>
            <a:endParaRPr lang="en-US" sz="4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ubtitle 2"/>
          <p:cNvSpPr>
            <a:spLocks noGrp="1"/>
          </p:cNvSpPr>
          <p:nvPr>
            <p:ph type="subTitle" idx="1"/>
          </p:nvPr>
        </p:nvSpPr>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Lecture-2</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172553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068" y="2593156"/>
            <a:ext cx="10515600" cy="1325563"/>
          </a:xfrm>
        </p:spPr>
        <p:txBody>
          <a:bodyPr>
            <a:normAutofit/>
          </a:bodyPr>
          <a:lstStyle/>
          <a:p>
            <a:pPr algn="ctr"/>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Mongo DB </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4" name="TextBox 3">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706922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492173"/>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Container logging</a:t>
            </a:r>
          </a:p>
        </p:txBody>
      </p:sp>
      <p:sp>
        <p:nvSpPr>
          <p:cNvPr id="3" name="Content Placeholder 2"/>
          <p:cNvSpPr>
            <a:spLocks noGrp="1"/>
          </p:cNvSpPr>
          <p:nvPr>
            <p:ph idx="1"/>
          </p:nvPr>
        </p:nvSpPr>
        <p:spPr>
          <a:xfrm>
            <a:off x="838200" y="1944786"/>
            <a:ext cx="10034813" cy="4351338"/>
          </a:xfrm>
        </p:spPr>
        <p:txBody>
          <a:bodyPr>
            <a:normAutofit lnSpcReduction="10000"/>
          </a:bodyPr>
          <a:lstStyle/>
          <a:p>
            <a:pPr marL="0" indent="0">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the daemon logging level, there are four levels of logging available:</a:t>
            </a:r>
          </a:p>
          <a:p>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Debug</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It details all the possible information handled by the daemon process.</a:t>
            </a:r>
          </a:p>
          <a:p>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Info</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It details all the errors + Information handled by the daemon process.</a:t>
            </a:r>
          </a:p>
          <a:p>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Errors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It details all the errors handled by the daemon process.</a:t>
            </a:r>
          </a:p>
          <a:p>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Fatal</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It only details all the fatal errors handled by the daemon process.</a:t>
            </a:r>
          </a:p>
          <a:p>
            <a:pPr marL="0" indent="0">
              <a:buNone/>
            </a:pP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838887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610445"/>
            <a:ext cx="10515600" cy="632402"/>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Debugging</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742666" y="1497872"/>
            <a:ext cx="10515600" cy="5237017"/>
          </a:xfrm>
        </p:spPr>
        <p:txBody>
          <a:bodyPr>
            <a:normAutofit fontScale="700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First, we need to stop the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docker</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daemon process, if it is already running. It can be done using the following command</a:t>
            </a:r>
          </a:p>
          <a:p>
            <a:pPr marL="0" indent="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sudo</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service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docker</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stop</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Now we need to start the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docker</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daemon process. But this time, we need to append the –l parameter to specify the logging option. So let’s issue the following command when starting the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docker</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daemon process</a:t>
            </a:r>
          </a:p>
          <a:p>
            <a:pPr marL="0" indent="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sudo</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dockerd</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–l debug &amp;</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following points need to be noted about the above command −</a:t>
            </a:r>
          </a:p>
          <a:p>
            <a:pPr marL="0" indent="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dockerd</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is the executable for the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docker</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daemon process.</a:t>
            </a:r>
          </a:p>
          <a:p>
            <a:pPr marL="0" indent="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The –l option is used to specify the logging level. In our case, we are putting this as debug</a:t>
            </a:r>
          </a:p>
          <a:p>
            <a:pPr marL="0" indent="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&amp; is used to come back to the command prompt after the logging has been enabled.</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Once you start the Docker process with logging, you will also now see the Debug Logs being sent to the console.</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Now, if you execute any Docker command such as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docker</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images, the Debug information will also be sent to the console. </a:t>
            </a:r>
          </a:p>
          <a:p>
            <a:pPr marL="0" indent="0" algn="just">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docker</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images</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614774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60" y="590546"/>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Container Logging</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825625"/>
            <a:ext cx="9929884" cy="4351338"/>
          </a:xfrm>
        </p:spPr>
        <p:txBody>
          <a:bodyPr>
            <a:norm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Logging is also available at the container level. So in our example, let’s spin up an Ubuntu container first. We can do it by using the following command.</a:t>
            </a:r>
          </a:p>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docker</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run –it </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ubuntu</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/bin/bash</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Run few commands  </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Now, we can use the </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docker</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log command to see the logs of the container.</a:t>
            </a:r>
          </a:p>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docker</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logs &lt;Container ID&gt;</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984623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523591"/>
            <a:ext cx="10515600" cy="743239"/>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Running Multiple Services in a Container</a:t>
            </a:r>
          </a:p>
        </p:txBody>
      </p:sp>
      <p:sp>
        <p:nvSpPr>
          <p:cNvPr id="3" name="Content Placeholder 2"/>
          <p:cNvSpPr>
            <a:spLocks noGrp="1"/>
          </p:cNvSpPr>
          <p:nvPr>
            <p:ph sz="half" idx="1"/>
          </p:nvPr>
        </p:nvSpPr>
        <p:spPr>
          <a:xfrm>
            <a:off x="715370" y="1535125"/>
            <a:ext cx="5181600" cy="4736090"/>
          </a:xfrm>
        </p:spPr>
        <p:txBody>
          <a:bodyPr>
            <a:noAutofit/>
          </a:bodyPr>
          <a:lstStyle/>
          <a:p>
            <a:pPr algn="just"/>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A container’s main running process is the ENTRYPOINT and/or CMD at the end of the Dockerfile. </a:t>
            </a:r>
          </a:p>
          <a:p>
            <a:pPr algn="just"/>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It is generally recommended that you separate areas of concern by using one service per container. That service may fork into multiple processes (for example, Apache web server starts multiple worker processes). </a:t>
            </a:r>
          </a:p>
          <a:p>
            <a:pPr algn="just"/>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It’s ok to have multiple processes, but to get the most benefit out of Docker, avoid one container being responsible for multiple aspects of your overall application. </a:t>
            </a:r>
          </a:p>
          <a:p>
            <a:pPr algn="just"/>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You can connect multiple containers using user-defined networks and shared volumes.</a:t>
            </a: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Content Placeholder 3"/>
          <p:cNvSpPr>
            <a:spLocks noGrp="1"/>
          </p:cNvSpPr>
          <p:nvPr>
            <p:ph sz="half" idx="2"/>
          </p:nvPr>
        </p:nvSpPr>
        <p:spPr>
          <a:xfrm>
            <a:off x="6035723" y="1535125"/>
            <a:ext cx="5181600" cy="4736090"/>
          </a:xfrm>
        </p:spPr>
        <p:txBody>
          <a:bodyPr>
            <a:noAutofit/>
          </a:bodyPr>
          <a:lstStyle/>
          <a:p>
            <a:pPr algn="just"/>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The container’s main process is responsible for managing all processes that it starts. In some cases, the main process isn’t well-designed, and doesn’t handle “reaping” (stopping) child processes gracefully when the container exits.</a:t>
            </a:r>
          </a:p>
          <a:p>
            <a:pPr algn="just"/>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 If your process falls into this category, you can use the --</a:t>
            </a:r>
            <a:r>
              <a:rPr lang="en-US" sz="1800" dirty="0" err="1" smtClean="0">
                <a:latin typeface="Arial Unicode MS" panose="020B0604020202020204" pitchFamily="34" charset="-128"/>
                <a:ea typeface="Arial Unicode MS" panose="020B0604020202020204" pitchFamily="34" charset="-128"/>
                <a:cs typeface="Arial Unicode MS" panose="020B0604020202020204" pitchFamily="34" charset="-128"/>
              </a:rPr>
              <a:t>init</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 option when you run the container. </a:t>
            </a:r>
          </a:p>
          <a:p>
            <a:pPr algn="just"/>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The --</a:t>
            </a:r>
            <a:r>
              <a:rPr lang="en-US" sz="1800" dirty="0" err="1" smtClean="0">
                <a:latin typeface="Arial Unicode MS" panose="020B0604020202020204" pitchFamily="34" charset="-128"/>
                <a:ea typeface="Arial Unicode MS" panose="020B0604020202020204" pitchFamily="34" charset="-128"/>
                <a:cs typeface="Arial Unicode MS" panose="020B0604020202020204" pitchFamily="34" charset="-128"/>
              </a:rPr>
              <a:t>init</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 flag inserts a tiny </a:t>
            </a:r>
            <a:r>
              <a:rPr lang="en-US" sz="1800" dirty="0" err="1" smtClean="0">
                <a:latin typeface="Arial Unicode MS" panose="020B0604020202020204" pitchFamily="34" charset="-128"/>
                <a:ea typeface="Arial Unicode MS" panose="020B0604020202020204" pitchFamily="34" charset="-128"/>
                <a:cs typeface="Arial Unicode MS" panose="020B0604020202020204" pitchFamily="34" charset="-128"/>
              </a:rPr>
              <a:t>init</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-process into the container as the main process, and handles reaping of all processes when the container exits. </a:t>
            </a:r>
          </a:p>
          <a:p>
            <a:pPr algn="just"/>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Handling such processes this way is superior to using a full-fledged </a:t>
            </a:r>
            <a:r>
              <a:rPr lang="en-US" sz="1800" dirty="0" err="1" smtClean="0">
                <a:latin typeface="Arial Unicode MS" panose="020B0604020202020204" pitchFamily="34" charset="-128"/>
                <a:ea typeface="Arial Unicode MS" panose="020B0604020202020204" pitchFamily="34" charset="-128"/>
                <a:cs typeface="Arial Unicode MS" panose="020B0604020202020204" pitchFamily="34" charset="-128"/>
              </a:rPr>
              <a:t>init</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 process such as </a:t>
            </a:r>
            <a:r>
              <a:rPr lang="en-US" sz="1800" dirty="0" err="1" smtClean="0">
                <a:latin typeface="Arial Unicode MS" panose="020B0604020202020204" pitchFamily="34" charset="-128"/>
                <a:ea typeface="Arial Unicode MS" panose="020B0604020202020204" pitchFamily="34" charset="-128"/>
                <a:cs typeface="Arial Unicode MS" panose="020B0604020202020204" pitchFamily="34" charset="-128"/>
              </a:rPr>
              <a:t>sysvinit</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 upstart, or </a:t>
            </a:r>
            <a:r>
              <a:rPr lang="en-US" sz="1800" dirty="0" err="1" smtClean="0">
                <a:latin typeface="Arial Unicode MS" panose="020B0604020202020204" pitchFamily="34" charset="-128"/>
                <a:ea typeface="Arial Unicode MS" panose="020B0604020202020204" pitchFamily="34" charset="-128"/>
                <a:cs typeface="Arial Unicode MS" panose="020B0604020202020204" pitchFamily="34" charset="-128"/>
              </a:rPr>
              <a:t>systemd</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 to handle process lifecycle within your container.</a:t>
            </a: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181904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451" y="717593"/>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Container Linking</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Content Placeholder 5"/>
          <p:cNvSpPr>
            <a:spLocks noGrp="1"/>
          </p:cNvSpPr>
          <p:nvPr>
            <p:ph idx="1"/>
          </p:nvPr>
        </p:nvSpPr>
        <p:spPr>
          <a:xfrm>
            <a:off x="947383" y="2084932"/>
            <a:ext cx="9247496" cy="4351338"/>
          </a:xfrm>
        </p:spPr>
        <p:txBody>
          <a:bodyPr>
            <a:norm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Container Linking allows multiple containers to link with each other. It is a better option than exposing ports or running services in a single container</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In this lab we would link Jenkins container with a Ubuntu image container</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716845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7" y="346665"/>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Topics</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66603" y="1593353"/>
            <a:ext cx="10515600" cy="4351338"/>
          </a:xfrm>
        </p:spPr>
        <p:txBody>
          <a:bodyPr>
            <a:noAutofit/>
          </a:bodyPr>
          <a:lstStyle/>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Ways to Create Docker Images</a:t>
            </a:r>
          </a:p>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Creating Images from Container and making New Containers</a:t>
            </a:r>
          </a:p>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Dockerfile</a:t>
            </a:r>
          </a:p>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Dockerfile Components</a:t>
            </a:r>
          </a:p>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Docker Image Layers</a:t>
            </a:r>
          </a:p>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Configuring Apache Server</a:t>
            </a:r>
          </a:p>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Configuring Node.js App</a:t>
            </a:r>
          </a:p>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Configuring Mongo DB</a:t>
            </a:r>
          </a:p>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Container logging</a:t>
            </a:r>
          </a:p>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Running Multiple Services in a Container</a:t>
            </a:r>
          </a:p>
          <a:p>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Container Linking </a:t>
            </a:r>
          </a:p>
          <a:p>
            <a:endPar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826433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982" y="1330267"/>
            <a:ext cx="10515600" cy="1325563"/>
          </a:xfrm>
        </p:spPr>
        <p:txBody>
          <a:bodyPr>
            <a:normAutofit/>
          </a:bodyPr>
          <a:lstStyle/>
          <a:p>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Ways to Create Docker Images</a:t>
            </a:r>
            <a:endParaRPr lang="en-US" sz="3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1053914" y="2711098"/>
            <a:ext cx="10515600" cy="4351338"/>
          </a:xfrm>
        </p:spPr>
        <p:txBody>
          <a:bodyPr>
            <a:norm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There are 3 ways to create Docker Images :</a:t>
            </a:r>
          </a:p>
          <a:p>
            <a:pPr>
              <a:buFontTx/>
              <a:buChar char="-"/>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Pull Image form Docker Hub and run it</a:t>
            </a:r>
          </a:p>
          <a:p>
            <a:pPr>
              <a:buFontTx/>
              <a:buChar char="-"/>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From Dockerfile</a:t>
            </a:r>
          </a:p>
          <a:p>
            <a:pPr>
              <a:buFontTx/>
              <a:buChar char="-"/>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From the Container</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679952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7562" y="873322"/>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Creating Images from Container and making New Containers</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944732" y="2198885"/>
            <a:ext cx="10324561" cy="4351338"/>
          </a:xfrm>
        </p:spPr>
        <p:txBody>
          <a:bodyPr>
            <a:normAutofit/>
          </a:bodyPr>
          <a:lstStyle/>
          <a:p>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docker</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run –it --name </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mycontainer</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ubuntu</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/bin/bash</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cd </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tmp</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touch </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myfile</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docker</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diff </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mycontainer</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(In output C means Change, A means Append or Add, D means deleted)</a:t>
            </a:r>
          </a:p>
          <a:p>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d</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ocker</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commit </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mycontainer</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updateimage</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d</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ocker</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run –it --name </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farancontainer</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updateimage</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/bin/bash</a:t>
            </a:r>
          </a:p>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c</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 </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tmp</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ls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49015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6" y="447365"/>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Dockerfile</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825625"/>
            <a:ext cx="10034813"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 Docker File is a simple text file with instructions on how to build your images.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Dockerfile is abasically a test file.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It contains some set of instructions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Automation of Docker image creation.</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Create a file called </a:t>
            </a: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Dockerfile</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Please note that the name of the file has to be "Dockerfile" with "D" as capital.</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You Configure the Dockerfile with using Dockerfile components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Build image from the Dockerfile and run containers using that image. </a:t>
            </a: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720803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792"/>
            <a:ext cx="10515600" cy="835602"/>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Dockerfile Components</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211605"/>
            <a:ext cx="10515600" cy="5338618"/>
          </a:xfrm>
        </p:spPr>
        <p:txBody>
          <a:bodyPr>
            <a:normAutofit fontScale="62500" lnSpcReduction="20000"/>
          </a:bodyPr>
          <a:lstStyle/>
          <a:p>
            <a:pPr marL="0" indent="0" algn="just">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FROM: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For base image. This command must be on top of the Dockerfile</a:t>
            </a:r>
          </a:p>
          <a:p>
            <a:pPr marL="0" indent="0" algn="just">
              <a:buNone/>
            </a:pPr>
            <a:r>
              <a:rPr lang="en-US" b="1" smtClean="0">
                <a:latin typeface="Arial Unicode MS" panose="020B0604020202020204" pitchFamily="34" charset="-128"/>
                <a:ea typeface="Arial Unicode MS" panose="020B0604020202020204" pitchFamily="34" charset="-128"/>
                <a:cs typeface="Arial Unicode MS" panose="020B0604020202020204" pitchFamily="34" charset="-128"/>
              </a:rPr>
              <a:t>RUN: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To execute Commands. It will create a layer in image. </a:t>
            </a:r>
          </a:p>
          <a:p>
            <a:pPr marL="0" indent="0" algn="just">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MAINTAINER: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Author/ Owner/ Description.</a:t>
            </a:r>
          </a:p>
          <a:p>
            <a:pPr marL="0" indent="0" algn="just">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COPY: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Copy files from local system. We need to provide Source, Destination. We can’t download file from internet and any remote repo. </a:t>
            </a:r>
          </a:p>
          <a:p>
            <a:pPr marL="0" indent="0" algn="just">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ADD: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Similar to Copy but it provides a feature to download file from internet, also we extract file at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docker</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image side. </a:t>
            </a:r>
          </a:p>
          <a:p>
            <a:pPr marL="0" indent="0" algn="just">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EXPOSE: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to expose ports such as port 8080 for tomcat, port 80 for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nginx</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etc.</a:t>
            </a:r>
          </a:p>
          <a:p>
            <a:pPr marL="0" indent="0" algn="just">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WORKDIR: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to set working directory for a Container</a:t>
            </a:r>
          </a:p>
          <a:p>
            <a:pPr marL="0" indent="0" algn="just">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CMD: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Execute Commands but during Container Creation </a:t>
            </a:r>
          </a:p>
          <a:p>
            <a:pPr marL="0" indent="0" algn="just">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ENTRYPOINT: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Similar to CMD but has higher priority over CMD. First commands will be executed by ENTRYPOINT only</a:t>
            </a:r>
          </a:p>
          <a:p>
            <a:pPr marL="0" indent="0" algn="just">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ENV: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Environment Variables. </a:t>
            </a:r>
          </a:p>
          <a:p>
            <a:pPr marL="0" indent="0" algn="just">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ARG: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ARG are also known as build-time variables. They are only available from the moment they are ‘announced’ in the Dockerfile with an ARG instruction up to the moment when the image is built. Running containers can’t access values of ARG variables.</a:t>
            </a:r>
          </a:p>
          <a:p>
            <a:pPr marL="0" indent="0" algn="just">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Note: Use Capital Letters for all these Components while configuring in Dockerfile. </a:t>
            </a:r>
          </a:p>
          <a:p>
            <a:pPr marL="0" indent="0" algn="just">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Example: Ubuntu Base Image Through Dockerfile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138584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5794" y="325040"/>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Docker Image Layers</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6" name="Content Placeholder 5"/>
          <p:cNvPicPr>
            <a:picLocks noGrp="1" noChangeAspect="1"/>
          </p:cNvPicPr>
          <p:nvPr>
            <p:ph sz="half" idx="1"/>
          </p:nvPr>
        </p:nvPicPr>
        <p:blipFill>
          <a:blip r:embed="rId3"/>
          <a:stretch>
            <a:fillRect/>
          </a:stretch>
        </p:blipFill>
        <p:spPr>
          <a:xfrm>
            <a:off x="625491" y="1699433"/>
            <a:ext cx="5181600" cy="3680482"/>
          </a:xfrm>
          <a:prstGeom prst="rect">
            <a:avLst/>
          </a:prstGeom>
        </p:spPr>
      </p:pic>
      <p:pic>
        <p:nvPicPr>
          <p:cNvPr id="7" name="Content Placeholder 6"/>
          <p:cNvPicPr>
            <a:picLocks noGrp="1" noChangeAspect="1"/>
          </p:cNvPicPr>
          <p:nvPr>
            <p:ph sz="half" idx="2"/>
          </p:nvPr>
        </p:nvPicPr>
        <p:blipFill>
          <a:blip r:embed="rId4"/>
          <a:stretch>
            <a:fillRect/>
          </a:stretch>
        </p:blipFill>
        <p:spPr>
          <a:xfrm>
            <a:off x="5566697" y="1699433"/>
            <a:ext cx="5815506" cy="3920176"/>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5"/>
          <a:stretch>
            <a:fillRect/>
          </a:stretch>
        </p:blipFill>
        <p:spPr>
          <a:xfrm>
            <a:off x="10873013" y="447365"/>
            <a:ext cx="1018381" cy="540457"/>
          </a:xfrm>
          <a:prstGeom prst="rect">
            <a:avLst/>
          </a:prstGeom>
        </p:spPr>
      </p:pic>
      <p:sp>
        <p:nvSpPr>
          <p:cNvPr id="8" name="TextBox 7">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27762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66603" y="2443459"/>
            <a:ext cx="10515600" cy="1325563"/>
          </a:xfrm>
        </p:spPr>
        <p:txBody>
          <a:bodyPr>
            <a:normAutofit/>
          </a:bodyPr>
          <a:lstStyle/>
          <a:p>
            <a:pPr algn="ct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Configuring Apache Web Server with Dockerfile</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4" name="TextBox 3">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594086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433" y="2550973"/>
            <a:ext cx="10515600" cy="1325563"/>
          </a:xfrm>
        </p:spPr>
        <p:txBody>
          <a:bodyPr>
            <a:normAutofit/>
          </a:bodyPr>
          <a:lstStyle/>
          <a:p>
            <a:pPr algn="ct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Configuring Node.js App with Dockerfile</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4" name="TextBox 3">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828198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1578</TotalTime>
  <Words>1083</Words>
  <Application>Microsoft Office PowerPoint</Application>
  <PresentationFormat>Widescreen</PresentationFormat>
  <Paragraphs>114</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 Unicode MS</vt:lpstr>
      <vt:lpstr>Arial</vt:lpstr>
      <vt:lpstr>Calibri</vt:lpstr>
      <vt:lpstr>Calibri Light</vt:lpstr>
      <vt:lpstr>Office Theme</vt:lpstr>
      <vt:lpstr>Docker</vt:lpstr>
      <vt:lpstr>Topics</vt:lpstr>
      <vt:lpstr>Ways to Create Docker Images</vt:lpstr>
      <vt:lpstr>Creating Images from Container and making New Containers</vt:lpstr>
      <vt:lpstr>Dockerfile</vt:lpstr>
      <vt:lpstr>Dockerfile Components</vt:lpstr>
      <vt:lpstr>Docker Image Layers</vt:lpstr>
      <vt:lpstr>Configuring Apache Web Server with Dockerfile</vt:lpstr>
      <vt:lpstr>Configuring Node.js App with Dockerfile</vt:lpstr>
      <vt:lpstr>Mongo DB </vt:lpstr>
      <vt:lpstr>Container logging</vt:lpstr>
      <vt:lpstr>Debugging</vt:lpstr>
      <vt:lpstr>Container Logging</vt:lpstr>
      <vt:lpstr>Running Multiple Services in a Container</vt:lpstr>
      <vt:lpstr>Container Linking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Muhammad Faran Tahir</dc:creator>
  <cp:lastModifiedBy>Microsoft account</cp:lastModifiedBy>
  <cp:revision>93</cp:revision>
  <dcterms:created xsi:type="dcterms:W3CDTF">2023-03-02T06:56:31Z</dcterms:created>
  <dcterms:modified xsi:type="dcterms:W3CDTF">2024-04-20T15:47:38Z</dcterms:modified>
</cp:coreProperties>
</file>