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2" r:id="rId7"/>
    <p:sldId id="263" r:id="rId8"/>
    <p:sldId id="260"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86A748-B41A-4C25-9F40-801DF2D44C01}"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430331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6A748-B41A-4C25-9F40-801DF2D44C01}"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4006486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6A748-B41A-4C25-9F40-801DF2D44C01}"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4109295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86A748-B41A-4C25-9F40-801DF2D44C01}"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1057872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86A748-B41A-4C25-9F40-801DF2D44C01}" type="datetimeFigureOut">
              <a:rPr lang="en-US" smtClean="0"/>
              <a:t>7/13/2023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85892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86A748-B41A-4C25-9F40-801DF2D44C01}"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4168590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86A748-B41A-4C25-9F40-801DF2D44C01}" type="datetimeFigureOut">
              <a:rPr lang="en-US" smtClean="0"/>
              <a:t>7/13/2023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1487095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86A748-B41A-4C25-9F40-801DF2D44C01}" type="datetimeFigureOut">
              <a:rPr lang="en-US" smtClean="0"/>
              <a:t>7/13/2023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1238722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6A748-B41A-4C25-9F40-801DF2D44C01}" type="datetimeFigureOut">
              <a:rPr lang="en-US" smtClean="0"/>
              <a:t>7/13/2023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291065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6A748-B41A-4C25-9F40-801DF2D44C01}"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68632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86A748-B41A-4C25-9F40-801DF2D44C01}" type="datetimeFigureOut">
              <a:rPr lang="en-US" smtClean="0"/>
              <a:t>7/13/2023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FD392-267B-4506-845F-9BA4D2CA8DD2}" type="slidenum">
              <a:rPr lang="en-US" smtClean="0"/>
              <a:t>‹#›</a:t>
            </a:fld>
            <a:endParaRPr lang="en-US"/>
          </a:p>
        </p:txBody>
      </p:sp>
    </p:spTree>
    <p:extLst>
      <p:ext uri="{BB962C8B-B14F-4D97-AF65-F5344CB8AC3E}">
        <p14:creationId xmlns:p14="http://schemas.microsoft.com/office/powerpoint/2010/main" val="132073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86A748-B41A-4C25-9F40-801DF2D44C01}" type="datetimeFigureOut">
              <a:rPr lang="en-US" smtClean="0"/>
              <a:t>7/13/2023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4FD392-267B-4506-845F-9BA4D2CA8DD2}" type="slidenum">
              <a:rPr lang="en-US" smtClean="0"/>
              <a:t>‹#›</a:t>
            </a:fld>
            <a:endParaRPr lang="en-US"/>
          </a:p>
        </p:txBody>
      </p:sp>
    </p:spTree>
    <p:extLst>
      <p:ext uri="{BB962C8B-B14F-4D97-AF65-F5344CB8AC3E}">
        <p14:creationId xmlns:p14="http://schemas.microsoft.com/office/powerpoint/2010/main" val="61403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azure/azure-resource-manager/templates/deploy-cl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Template</a:t>
            </a:r>
            <a:endParaRPr lang="en-US" dirty="0"/>
          </a:p>
        </p:txBody>
      </p:sp>
    </p:spTree>
    <p:extLst>
      <p:ext uri="{BB962C8B-B14F-4D97-AF65-F5344CB8AC3E}">
        <p14:creationId xmlns:p14="http://schemas.microsoft.com/office/powerpoint/2010/main" val="1948412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a:t>
            </a:r>
            <a:endParaRPr lang="en-US" dirty="0"/>
          </a:p>
        </p:txBody>
      </p:sp>
      <p:sp>
        <p:nvSpPr>
          <p:cNvPr id="3" name="Content Placeholder 2"/>
          <p:cNvSpPr>
            <a:spLocks noGrp="1"/>
          </p:cNvSpPr>
          <p:nvPr>
            <p:ph sz="half" idx="1"/>
          </p:nvPr>
        </p:nvSpPr>
        <p:spPr/>
        <p:txBody>
          <a:bodyPr/>
          <a:lstStyle/>
          <a:p>
            <a:pPr algn="just"/>
            <a:r>
              <a:rPr lang="en-US" dirty="0" smtClean="0"/>
              <a:t>In a template, the function contains the steps and procedures to be followed. It is just like a variable that defines the steps performed when called in templates. The below example of the function defines the unique name for the resources.</a:t>
            </a:r>
            <a:endParaRPr lang="en-US" dirty="0"/>
          </a:p>
        </p:txBody>
      </p:sp>
      <p:pic>
        <p:nvPicPr>
          <p:cNvPr id="5" name="Content Placeholder 4"/>
          <p:cNvPicPr>
            <a:picLocks noGrp="1" noChangeAspect="1"/>
          </p:cNvPicPr>
          <p:nvPr>
            <p:ph sz="half" idx="2"/>
          </p:nvPr>
        </p:nvPicPr>
        <p:blipFill>
          <a:blip r:embed="rId2"/>
          <a:stretch>
            <a:fillRect/>
          </a:stretch>
        </p:blipFill>
        <p:spPr>
          <a:xfrm>
            <a:off x="6025651" y="1579418"/>
            <a:ext cx="6164631" cy="3666837"/>
          </a:xfrm>
          <a:prstGeom prst="rect">
            <a:avLst/>
          </a:prstGeom>
        </p:spPr>
      </p:pic>
    </p:spTree>
    <p:extLst>
      <p:ext uri="{BB962C8B-B14F-4D97-AF65-F5344CB8AC3E}">
        <p14:creationId xmlns:p14="http://schemas.microsoft.com/office/powerpoint/2010/main" val="1732598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half" idx="1"/>
          </p:nvPr>
        </p:nvSpPr>
        <p:spPr/>
        <p:txBody>
          <a:bodyPr>
            <a:normAutofit fontScale="92500" lnSpcReduction="10000"/>
          </a:bodyPr>
          <a:lstStyle/>
          <a:p>
            <a:pPr algn="just"/>
            <a:r>
              <a:rPr lang="en-US" dirty="0" smtClean="0"/>
              <a:t>All the azure resources are defined here which makes the deployment. </a:t>
            </a:r>
          </a:p>
          <a:p>
            <a:pPr algn="just"/>
            <a:r>
              <a:rPr lang="en-US" dirty="0" smtClean="0"/>
              <a:t>For creating a resource, we need to set up the type, name, location, version, and properties of the resource that needs to be deployed. </a:t>
            </a:r>
          </a:p>
          <a:p>
            <a:pPr algn="just"/>
            <a:r>
              <a:rPr lang="en-US" dirty="0" smtClean="0"/>
              <a:t>We can also use the variables and parameters here that are defined in the ‘variables’ section. Below is an example of declaring the resources in templates.</a:t>
            </a:r>
            <a:endParaRPr lang="en-US" dirty="0"/>
          </a:p>
        </p:txBody>
      </p:sp>
      <p:pic>
        <p:nvPicPr>
          <p:cNvPr id="5" name="Content Placeholder 4"/>
          <p:cNvPicPr>
            <a:picLocks noGrp="1" noChangeAspect="1"/>
          </p:cNvPicPr>
          <p:nvPr>
            <p:ph sz="half" idx="2"/>
          </p:nvPr>
        </p:nvPicPr>
        <p:blipFill>
          <a:blip r:embed="rId2"/>
          <a:stretch>
            <a:fillRect/>
          </a:stretch>
        </p:blipFill>
        <p:spPr>
          <a:xfrm>
            <a:off x="6019801" y="1825625"/>
            <a:ext cx="5876636" cy="3925021"/>
          </a:xfrm>
          <a:prstGeom prst="rect">
            <a:avLst/>
          </a:prstGeom>
        </p:spPr>
      </p:pic>
    </p:spTree>
    <p:extLst>
      <p:ext uri="{BB962C8B-B14F-4D97-AF65-F5344CB8AC3E}">
        <p14:creationId xmlns:p14="http://schemas.microsoft.com/office/powerpoint/2010/main" val="62482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Outputs</a:t>
            </a:r>
            <a:endParaRPr lang="en-US" dirty="0"/>
          </a:p>
        </p:txBody>
      </p:sp>
      <p:sp>
        <p:nvSpPr>
          <p:cNvPr id="3" name="Content Placeholder 2"/>
          <p:cNvSpPr>
            <a:spLocks noGrp="1"/>
          </p:cNvSpPr>
          <p:nvPr>
            <p:ph sz="half" idx="1"/>
          </p:nvPr>
        </p:nvSpPr>
        <p:spPr/>
        <p:txBody>
          <a:bodyPr/>
          <a:lstStyle/>
          <a:p>
            <a:pPr algn="just"/>
            <a:r>
              <a:rPr lang="en-US" dirty="0" smtClean="0"/>
              <a:t>Output defines the result that you want to see when a template runs. In simple words, the final words that you want to see when a template is successfully deployed. In the below example, the hostname with a value fetched from the public IP address name.</a:t>
            </a:r>
            <a:endParaRPr lang="en-US" dirty="0"/>
          </a:p>
        </p:txBody>
      </p:sp>
      <p:pic>
        <p:nvPicPr>
          <p:cNvPr id="5" name="Content Placeholder 4"/>
          <p:cNvPicPr>
            <a:picLocks noGrp="1" noChangeAspect="1"/>
          </p:cNvPicPr>
          <p:nvPr>
            <p:ph sz="half" idx="2"/>
          </p:nvPr>
        </p:nvPicPr>
        <p:blipFill>
          <a:blip r:embed="rId2"/>
          <a:stretch>
            <a:fillRect/>
          </a:stretch>
        </p:blipFill>
        <p:spPr>
          <a:xfrm>
            <a:off x="6180883" y="1981693"/>
            <a:ext cx="5918250" cy="1832925"/>
          </a:xfrm>
          <a:prstGeom prst="rect">
            <a:avLst/>
          </a:prstGeom>
        </p:spPr>
      </p:pic>
    </p:spTree>
    <p:extLst>
      <p:ext uri="{BB962C8B-B14F-4D97-AF65-F5344CB8AC3E}">
        <p14:creationId xmlns:p14="http://schemas.microsoft.com/office/powerpoint/2010/main" val="40377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a:t>
            </a:r>
            <a:r>
              <a:rPr lang="en-US" dirty="0" err="1" smtClean="0"/>
              <a:t>Quickstart</a:t>
            </a:r>
            <a:r>
              <a:rPr lang="en-US" dirty="0" smtClean="0"/>
              <a:t> Template</a:t>
            </a:r>
            <a:endParaRPr lang="en-US" dirty="0"/>
          </a:p>
        </p:txBody>
      </p:sp>
      <p:sp>
        <p:nvSpPr>
          <p:cNvPr id="3" name="Content Placeholder 2"/>
          <p:cNvSpPr>
            <a:spLocks noGrp="1"/>
          </p:cNvSpPr>
          <p:nvPr>
            <p:ph sz="half" idx="1"/>
          </p:nvPr>
        </p:nvSpPr>
        <p:spPr/>
        <p:txBody>
          <a:bodyPr>
            <a:normAutofit fontScale="92500"/>
          </a:bodyPr>
          <a:lstStyle/>
          <a:p>
            <a:pPr algn="just"/>
            <a:r>
              <a:rPr lang="en-US" dirty="0" smtClean="0"/>
              <a:t>Azure </a:t>
            </a:r>
            <a:r>
              <a:rPr lang="en-US" dirty="0" err="1" smtClean="0"/>
              <a:t>Quickstart</a:t>
            </a:r>
            <a:r>
              <a:rPr lang="en-US" dirty="0" smtClean="0"/>
              <a:t> Templates are ready to deploy sample templates. </a:t>
            </a:r>
          </a:p>
          <a:p>
            <a:pPr algn="just"/>
            <a:r>
              <a:rPr lang="en-US" dirty="0" smtClean="0"/>
              <a:t>The Microsoft community creates these templates. You will find various Azure </a:t>
            </a:r>
            <a:r>
              <a:rPr lang="en-US" dirty="0" err="1" smtClean="0"/>
              <a:t>Quickstart</a:t>
            </a:r>
            <a:r>
              <a:rPr lang="en-US" dirty="0" smtClean="0"/>
              <a:t> templates on Microsoft’s official site like creating a VM (Virtual Machine), deploying the VM, etc. </a:t>
            </a:r>
          </a:p>
          <a:p>
            <a:pPr algn="just"/>
            <a:r>
              <a:rPr lang="en-US" dirty="0" smtClean="0"/>
              <a:t>A beginner can use these </a:t>
            </a:r>
            <a:r>
              <a:rPr lang="en-US" dirty="0" err="1" smtClean="0"/>
              <a:t>quickstart</a:t>
            </a:r>
            <a:r>
              <a:rPr lang="en-US" dirty="0" smtClean="0"/>
              <a:t> templates to get familiar with the concept.</a:t>
            </a:r>
            <a:endParaRPr lang="en-US" dirty="0"/>
          </a:p>
        </p:txBody>
      </p:sp>
      <p:sp>
        <p:nvSpPr>
          <p:cNvPr id="4" name="Content Placeholder 3"/>
          <p:cNvSpPr>
            <a:spLocks noGrp="1"/>
          </p:cNvSpPr>
          <p:nvPr>
            <p:ph sz="half" idx="2"/>
          </p:nvPr>
        </p:nvSpPr>
        <p:spPr/>
        <p:txBody>
          <a:bodyPr>
            <a:normAutofit fontScale="92500"/>
          </a:bodyPr>
          <a:lstStyle/>
          <a:p>
            <a:pPr algn="just"/>
            <a:r>
              <a:rPr lang="en-US" dirty="0" smtClean="0"/>
              <a:t>After visiting the Azure </a:t>
            </a:r>
            <a:r>
              <a:rPr lang="en-US" dirty="0" err="1" smtClean="0"/>
              <a:t>QuickStart</a:t>
            </a:r>
            <a:r>
              <a:rPr lang="en-US" dirty="0" smtClean="0"/>
              <a:t> Template portal, you will see some template samples. </a:t>
            </a:r>
          </a:p>
          <a:p>
            <a:pPr algn="just"/>
            <a:r>
              <a:rPr lang="en-US" dirty="0" smtClean="0"/>
              <a:t>Click on any sample and then choose ‘</a:t>
            </a:r>
            <a:r>
              <a:rPr lang="en-US" i="1" dirty="0" smtClean="0"/>
              <a:t>Browse on </a:t>
            </a:r>
            <a:r>
              <a:rPr lang="en-US" i="1" dirty="0" err="1" smtClean="0"/>
              <a:t>Github</a:t>
            </a:r>
            <a:r>
              <a:rPr lang="en-US" dirty="0" smtClean="0"/>
              <a:t>‘. Next, you can click on the ‘</a:t>
            </a:r>
            <a:r>
              <a:rPr lang="en-US" i="1" dirty="0" smtClean="0"/>
              <a:t>Visualize</a:t>
            </a:r>
            <a:r>
              <a:rPr lang="en-US" dirty="0" smtClean="0"/>
              <a:t>‘ button to see the preview of templates. </a:t>
            </a:r>
          </a:p>
          <a:p>
            <a:pPr algn="just"/>
            <a:r>
              <a:rPr lang="en-US" dirty="0" smtClean="0"/>
              <a:t>Finally, you can choose the ‘</a:t>
            </a:r>
            <a:r>
              <a:rPr lang="en-US" i="1" dirty="0" smtClean="0"/>
              <a:t>Deploy</a:t>
            </a:r>
            <a:r>
              <a:rPr lang="en-US" dirty="0" smtClean="0"/>
              <a:t>‘ option to deploy the template to your Azure Portal.</a:t>
            </a:r>
            <a:endParaRPr lang="en-US" dirty="0"/>
          </a:p>
        </p:txBody>
      </p:sp>
    </p:spTree>
    <p:extLst>
      <p:ext uri="{BB962C8B-B14F-4D97-AF65-F5344CB8AC3E}">
        <p14:creationId xmlns:p14="http://schemas.microsoft.com/office/powerpoint/2010/main" val="4143467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and Deploy ARM Template</a:t>
            </a:r>
            <a:endParaRPr lang="en-US" dirty="0"/>
          </a:p>
        </p:txBody>
      </p:sp>
      <p:pic>
        <p:nvPicPr>
          <p:cNvPr id="5" name="Content Placeholder 4"/>
          <p:cNvPicPr>
            <a:picLocks noGrp="1" noChangeAspect="1"/>
          </p:cNvPicPr>
          <p:nvPr>
            <p:ph sz="half" idx="1"/>
          </p:nvPr>
        </p:nvPicPr>
        <p:blipFill>
          <a:blip r:embed="rId2"/>
          <a:stretch>
            <a:fillRect/>
          </a:stretch>
        </p:blipFill>
        <p:spPr>
          <a:xfrm>
            <a:off x="607290" y="1328788"/>
            <a:ext cx="5612865" cy="4710096"/>
          </a:xfrm>
          <a:prstGeom prst="rect">
            <a:avLst/>
          </a:prstGeom>
        </p:spPr>
      </p:pic>
      <p:pic>
        <p:nvPicPr>
          <p:cNvPr id="6" name="Content Placeholder 5"/>
          <p:cNvPicPr>
            <a:picLocks noGrp="1" noChangeAspect="1"/>
          </p:cNvPicPr>
          <p:nvPr>
            <p:ph sz="half" idx="2"/>
          </p:nvPr>
        </p:nvPicPr>
        <p:blipFill>
          <a:blip r:embed="rId3"/>
          <a:stretch>
            <a:fillRect/>
          </a:stretch>
        </p:blipFill>
        <p:spPr>
          <a:xfrm>
            <a:off x="6428508" y="1328787"/>
            <a:ext cx="4544292" cy="5073330"/>
          </a:xfrm>
          <a:prstGeom prst="rect">
            <a:avLst/>
          </a:prstGeom>
        </p:spPr>
      </p:pic>
    </p:spTree>
    <p:extLst>
      <p:ext uri="{BB962C8B-B14F-4D97-AF65-F5344CB8AC3E}">
        <p14:creationId xmlns:p14="http://schemas.microsoft.com/office/powerpoint/2010/main" val="398401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Official Docs</a:t>
            </a:r>
            <a:endParaRPr lang="en-US" dirty="0"/>
          </a:p>
        </p:txBody>
      </p:sp>
      <p:sp>
        <p:nvSpPr>
          <p:cNvPr id="6" name="Content Placeholder 5"/>
          <p:cNvSpPr>
            <a:spLocks noGrp="1"/>
          </p:cNvSpPr>
          <p:nvPr>
            <p:ph idx="1"/>
          </p:nvPr>
        </p:nvSpPr>
        <p:spPr/>
        <p:txBody>
          <a:bodyPr/>
          <a:lstStyle/>
          <a:p>
            <a:r>
              <a:rPr lang="en-US" dirty="0" smtClean="0">
                <a:hlinkClick r:id="rId2"/>
              </a:rPr>
              <a:t>https://learn.microsoft.com/en-us/azure/azure-resource-manager/templates/deploy-cli</a:t>
            </a:r>
            <a:endParaRPr lang="en-US" dirty="0" smtClean="0"/>
          </a:p>
          <a:p>
            <a:endParaRPr lang="en-US" dirty="0"/>
          </a:p>
        </p:txBody>
      </p:sp>
    </p:spTree>
    <p:extLst>
      <p:ext uri="{BB962C8B-B14F-4D97-AF65-F5344CB8AC3E}">
        <p14:creationId xmlns:p14="http://schemas.microsoft.com/office/powerpoint/2010/main" val="251438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lnSpcReduction="10000"/>
          </a:bodyPr>
          <a:lstStyle/>
          <a:p>
            <a:r>
              <a:rPr lang="en-US" dirty="0" smtClean="0"/>
              <a:t>ARM Template</a:t>
            </a:r>
          </a:p>
          <a:p>
            <a:r>
              <a:rPr lang="en-US" dirty="0" smtClean="0"/>
              <a:t>Advantages of ARM</a:t>
            </a:r>
          </a:p>
          <a:p>
            <a:r>
              <a:rPr lang="en-US" dirty="0" smtClean="0"/>
              <a:t>Template Format</a:t>
            </a:r>
          </a:p>
          <a:p>
            <a:r>
              <a:rPr lang="en-US" dirty="0" smtClean="0"/>
              <a:t>Parameters</a:t>
            </a:r>
          </a:p>
          <a:p>
            <a:r>
              <a:rPr lang="en-US" dirty="0" smtClean="0"/>
              <a:t>Variables</a:t>
            </a:r>
          </a:p>
          <a:p>
            <a:r>
              <a:rPr lang="en-US" dirty="0" smtClean="0"/>
              <a:t>Functions</a:t>
            </a:r>
          </a:p>
          <a:p>
            <a:r>
              <a:rPr lang="en-US" dirty="0" smtClean="0"/>
              <a:t>Output</a:t>
            </a:r>
          </a:p>
          <a:p>
            <a:r>
              <a:rPr lang="en-US" dirty="0" smtClean="0"/>
              <a:t>Azure </a:t>
            </a:r>
            <a:r>
              <a:rPr lang="en-US" dirty="0" err="1" smtClean="0"/>
              <a:t>Quickstart</a:t>
            </a:r>
            <a:r>
              <a:rPr lang="en-US" dirty="0" smtClean="0"/>
              <a:t> Template</a:t>
            </a:r>
          </a:p>
          <a:p>
            <a:r>
              <a:rPr lang="en-US" dirty="0" smtClean="0"/>
              <a:t>Create and Deploy ARM Template</a:t>
            </a:r>
          </a:p>
          <a:p>
            <a:endParaRPr lang="en-US" dirty="0" smtClean="0"/>
          </a:p>
          <a:p>
            <a:endParaRPr lang="en-US" dirty="0" smtClean="0"/>
          </a:p>
          <a:p>
            <a:endParaRPr lang="en-US" dirty="0"/>
          </a:p>
        </p:txBody>
      </p:sp>
    </p:spTree>
    <p:extLst>
      <p:ext uri="{BB962C8B-B14F-4D97-AF65-F5344CB8AC3E}">
        <p14:creationId xmlns:p14="http://schemas.microsoft.com/office/powerpoint/2010/main" val="1898055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Template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Azure Resource Manager (ARM) is a management framework used in Microsoft Azure to deploy, manage, and organize Azure resources.</a:t>
            </a:r>
          </a:p>
          <a:p>
            <a:pPr algn="just"/>
            <a:r>
              <a:rPr lang="en-US" dirty="0" smtClean="0"/>
              <a:t>ARM provides a way to create and manage resources consistently and predictably. In this blog, we will discuss what ARM is and how to use Azure Resource Manager Template (ARM Template), and how they are beneficial in automating the deployment.</a:t>
            </a:r>
          </a:p>
          <a:p>
            <a:pPr algn="just"/>
            <a:r>
              <a:rPr lang="en-US" dirty="0" smtClean="0"/>
              <a:t>Azure Resource Manager is a service that provides a way to organize resources in Azure. With ARM, you can define and deploy Azure resources as a single logical unit called a resource group. </a:t>
            </a:r>
          </a:p>
          <a:p>
            <a:pPr algn="just"/>
            <a:r>
              <a:rPr lang="en-US" dirty="0" smtClean="0"/>
              <a:t>This resource group can contain various Azure resources such as virtual machines, storage accounts, and network interfaces.</a:t>
            </a:r>
            <a:endParaRPr lang="en-US" dirty="0"/>
          </a:p>
        </p:txBody>
      </p:sp>
    </p:spTree>
    <p:extLst>
      <p:ext uri="{BB962C8B-B14F-4D97-AF65-F5344CB8AC3E}">
        <p14:creationId xmlns:p14="http://schemas.microsoft.com/office/powerpoint/2010/main" val="110678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Template</a:t>
            </a:r>
            <a:endParaRPr lang="en-US" dirty="0"/>
          </a:p>
        </p:txBody>
      </p:sp>
      <p:pic>
        <p:nvPicPr>
          <p:cNvPr id="4" name="Content Placeholder 3"/>
          <p:cNvPicPr>
            <a:picLocks noGrp="1" noChangeAspect="1"/>
          </p:cNvPicPr>
          <p:nvPr>
            <p:ph idx="1"/>
          </p:nvPr>
        </p:nvPicPr>
        <p:blipFill>
          <a:blip r:embed="rId2"/>
          <a:stretch>
            <a:fillRect/>
          </a:stretch>
        </p:blipFill>
        <p:spPr>
          <a:xfrm>
            <a:off x="1709737" y="2015331"/>
            <a:ext cx="8772525" cy="3971925"/>
          </a:xfrm>
          <a:prstGeom prst="rect">
            <a:avLst/>
          </a:prstGeom>
        </p:spPr>
      </p:pic>
    </p:spTree>
    <p:extLst>
      <p:ext uri="{BB962C8B-B14F-4D97-AF65-F5344CB8AC3E}">
        <p14:creationId xmlns:p14="http://schemas.microsoft.com/office/powerpoint/2010/main" val="2378053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ARM</a:t>
            </a:r>
            <a:endParaRPr lang="en-US" dirty="0"/>
          </a:p>
        </p:txBody>
      </p:sp>
      <p:sp>
        <p:nvSpPr>
          <p:cNvPr id="3" name="Content Placeholder 2"/>
          <p:cNvSpPr>
            <a:spLocks noGrp="1"/>
          </p:cNvSpPr>
          <p:nvPr>
            <p:ph idx="1"/>
          </p:nvPr>
        </p:nvSpPr>
        <p:spPr/>
        <p:txBody>
          <a:bodyPr/>
          <a:lstStyle/>
          <a:p>
            <a:pPr algn="just"/>
            <a:r>
              <a:rPr lang="en-US" b="1" dirty="0" smtClean="0"/>
              <a:t>Consistency:</a:t>
            </a:r>
            <a:r>
              <a:rPr lang="en-US" dirty="0" smtClean="0"/>
              <a:t> ARM provides a consistent way to create, deploy, and manage Azure resources.</a:t>
            </a:r>
          </a:p>
          <a:p>
            <a:pPr algn="just"/>
            <a:r>
              <a:rPr lang="en-US" b="1" dirty="0" smtClean="0"/>
              <a:t>Modularity:</a:t>
            </a:r>
            <a:r>
              <a:rPr lang="en-US" dirty="0" smtClean="0"/>
              <a:t> ARM enables you to define your infrastructure as a set of reusable templates, making it easier to manage and maintain.</a:t>
            </a:r>
          </a:p>
          <a:p>
            <a:pPr algn="just"/>
            <a:r>
              <a:rPr lang="en-US" b="1" dirty="0" smtClean="0"/>
              <a:t>Automation:</a:t>
            </a:r>
            <a:r>
              <a:rPr lang="en-US" dirty="0" smtClean="0"/>
              <a:t> ARM enables you to automate the deployment and management of your infrastructure, saving time and reducing errors.</a:t>
            </a:r>
          </a:p>
          <a:p>
            <a:pPr algn="just"/>
            <a:r>
              <a:rPr lang="en-US" b="1" dirty="0" smtClean="0"/>
              <a:t>Tagging:</a:t>
            </a:r>
            <a:r>
              <a:rPr lang="en-US" dirty="0" smtClean="0"/>
              <a:t> ARM enables you to tag your resources, making it easier to organize, track, and manage them.</a:t>
            </a:r>
          </a:p>
          <a:p>
            <a:endParaRPr lang="en-US" dirty="0"/>
          </a:p>
        </p:txBody>
      </p:sp>
    </p:spTree>
    <p:extLst>
      <p:ext uri="{BB962C8B-B14F-4D97-AF65-F5344CB8AC3E}">
        <p14:creationId xmlns:p14="http://schemas.microsoft.com/office/powerpoint/2010/main" val="2245151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Format</a:t>
            </a:r>
            <a:endParaRPr lang="en-US" dirty="0"/>
          </a:p>
        </p:txBody>
      </p:sp>
      <p:sp>
        <p:nvSpPr>
          <p:cNvPr id="3" name="Content Placeholder 2"/>
          <p:cNvSpPr>
            <a:spLocks noGrp="1"/>
          </p:cNvSpPr>
          <p:nvPr>
            <p:ph idx="1"/>
          </p:nvPr>
        </p:nvSpPr>
        <p:spPr/>
        <p:txBody>
          <a:bodyPr/>
          <a:lstStyle/>
          <a:p>
            <a:pPr algn="just"/>
            <a:r>
              <a:rPr lang="en-US" dirty="0" smtClean="0"/>
              <a:t>The ARM Templates file contains various key-value pairs in JSON format. For example, below, you can see a format of ARM Templates.</a:t>
            </a:r>
            <a:endParaRPr lang="en-US" dirty="0"/>
          </a:p>
        </p:txBody>
      </p:sp>
      <p:pic>
        <p:nvPicPr>
          <p:cNvPr id="4" name="Picture 3"/>
          <p:cNvPicPr>
            <a:picLocks noChangeAspect="1"/>
          </p:cNvPicPr>
          <p:nvPr/>
        </p:nvPicPr>
        <p:blipFill>
          <a:blip r:embed="rId2"/>
          <a:stretch>
            <a:fillRect/>
          </a:stretch>
        </p:blipFill>
        <p:spPr>
          <a:xfrm>
            <a:off x="921038" y="2770187"/>
            <a:ext cx="9315450" cy="2943225"/>
          </a:xfrm>
          <a:prstGeom prst="rect">
            <a:avLst/>
          </a:prstGeom>
        </p:spPr>
      </p:pic>
    </p:spTree>
    <p:extLst>
      <p:ext uri="{BB962C8B-B14F-4D97-AF65-F5344CB8AC3E}">
        <p14:creationId xmlns:p14="http://schemas.microsoft.com/office/powerpoint/2010/main" val="59099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Template Format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Schema – </a:t>
            </a:r>
            <a:r>
              <a:rPr lang="en-US" dirty="0" smtClean="0"/>
              <a:t>This ‘schema’ defines the location of the JSON file and specifies the version of the template language that you want to use in this template. This schema depends on the purpose of your deployment. Some schema types are listed below. </a:t>
            </a:r>
          </a:p>
          <a:p>
            <a:pPr lvl="1"/>
            <a:r>
              <a:rPr lang="en-US" b="1" dirty="0" smtClean="0"/>
              <a:t>Resource Group Deployment</a:t>
            </a:r>
            <a:r>
              <a:rPr lang="en-US" dirty="0" smtClean="0"/>
              <a:t> – https://schema.management.azure.com/schemas/2019-04-01/deploymentTemplate.json#</a:t>
            </a:r>
          </a:p>
          <a:p>
            <a:pPr lvl="1"/>
            <a:r>
              <a:rPr lang="en-US" b="1" dirty="0" smtClean="0"/>
              <a:t>Subscription Group Deployment</a:t>
            </a:r>
            <a:r>
              <a:rPr lang="en-US" dirty="0" smtClean="0"/>
              <a:t> – https://schema.management.azure.com/schemas/2018-05-01/subscriptionDeploymentTemplate.json#</a:t>
            </a:r>
          </a:p>
          <a:p>
            <a:pPr lvl="1"/>
            <a:r>
              <a:rPr lang="en-US" b="1" dirty="0" smtClean="0"/>
              <a:t>Management Group Deployment </a:t>
            </a:r>
            <a:r>
              <a:rPr lang="en-US" dirty="0" smtClean="0"/>
              <a:t>– https://schema.management.azure.com/schemas/2019-08-01/managementGroupDeploymentTemplate.json#</a:t>
            </a:r>
          </a:p>
          <a:p>
            <a:pPr lvl="1"/>
            <a:r>
              <a:rPr lang="en-US" b="1" dirty="0" smtClean="0"/>
              <a:t>Tenant Group Deployment</a:t>
            </a:r>
            <a:r>
              <a:rPr lang="en-US" dirty="0" smtClean="0"/>
              <a:t> – https://schema.management.azure.com/schemas/2019-08-01/tenantDeploymentTemplate.json#</a:t>
            </a:r>
          </a:p>
          <a:p>
            <a:r>
              <a:rPr lang="en-US" b="1" dirty="0" smtClean="0"/>
              <a:t>Content Version</a:t>
            </a:r>
            <a:r>
              <a:rPr lang="en-US" dirty="0" smtClean="0"/>
              <a:t> – It specifies the version of the templates. This version can be any number that you want to give to your template.</a:t>
            </a:r>
          </a:p>
          <a:p>
            <a:endParaRPr lang="en-US" dirty="0"/>
          </a:p>
        </p:txBody>
      </p:sp>
    </p:spTree>
    <p:extLst>
      <p:ext uri="{BB962C8B-B14F-4D97-AF65-F5344CB8AC3E}">
        <p14:creationId xmlns:p14="http://schemas.microsoft.com/office/powerpoint/2010/main" val="114470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Parameters</a:t>
            </a:r>
            <a:endParaRPr lang="en-US" dirty="0"/>
          </a:p>
        </p:txBody>
      </p:sp>
      <p:sp>
        <p:nvSpPr>
          <p:cNvPr id="3" name="Content Placeholder 2"/>
          <p:cNvSpPr>
            <a:spLocks noGrp="1"/>
          </p:cNvSpPr>
          <p:nvPr>
            <p:ph sz="half" idx="1"/>
          </p:nvPr>
        </p:nvSpPr>
        <p:spPr/>
        <p:txBody>
          <a:bodyPr>
            <a:normAutofit fontScale="85000" lnSpcReduction="20000"/>
          </a:bodyPr>
          <a:lstStyle/>
          <a:p>
            <a:pPr algn="just"/>
            <a:r>
              <a:rPr lang="en-US" dirty="0" smtClean="0"/>
              <a:t>Parameters in templates define the configuration. These parameters are used in run time or during deployment. In a parameter, we need to define the name, type, values, and properties. </a:t>
            </a:r>
          </a:p>
          <a:p>
            <a:pPr algn="just"/>
            <a:r>
              <a:rPr lang="en-US" dirty="0" smtClean="0"/>
              <a:t>We can also set some allowed values and default values to the parameters, so when a value is not passed during deployment, then the default or allowed values will be used. </a:t>
            </a:r>
          </a:p>
          <a:p>
            <a:pPr algn="just"/>
            <a:r>
              <a:rPr lang="en-US" dirty="0" smtClean="0"/>
              <a:t>Below is an example of parameters that defines the type and the default value of username and password for the VM (Virtual Machine).</a:t>
            </a:r>
            <a:endParaRPr lang="en-US" dirty="0"/>
          </a:p>
        </p:txBody>
      </p:sp>
      <p:pic>
        <p:nvPicPr>
          <p:cNvPr id="5" name="Content Placeholder 4"/>
          <p:cNvPicPr>
            <a:picLocks noGrp="1" noChangeAspect="1"/>
          </p:cNvPicPr>
          <p:nvPr>
            <p:ph sz="half" idx="2"/>
          </p:nvPr>
        </p:nvPicPr>
        <p:blipFill>
          <a:blip r:embed="rId2"/>
          <a:stretch>
            <a:fillRect/>
          </a:stretch>
        </p:blipFill>
        <p:spPr>
          <a:xfrm>
            <a:off x="6534954" y="1825625"/>
            <a:ext cx="4456092" cy="4351338"/>
          </a:xfrm>
          <a:prstGeom prst="rect">
            <a:avLst/>
          </a:prstGeom>
        </p:spPr>
      </p:pic>
    </p:spTree>
    <p:extLst>
      <p:ext uri="{BB962C8B-B14F-4D97-AF65-F5344CB8AC3E}">
        <p14:creationId xmlns:p14="http://schemas.microsoft.com/office/powerpoint/2010/main" val="762097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sz="half" idx="1"/>
          </p:nvPr>
        </p:nvSpPr>
        <p:spPr/>
        <p:txBody>
          <a:bodyPr>
            <a:normAutofit lnSpcReduction="10000"/>
          </a:bodyPr>
          <a:lstStyle/>
          <a:p>
            <a:pPr algn="just"/>
            <a:r>
              <a:rPr lang="en-US" dirty="0" smtClean="0"/>
              <a:t>Variables define values used throughout the template. In simple words, you can define a short name for a specific value that can be used anywhere in the template. </a:t>
            </a:r>
          </a:p>
          <a:p>
            <a:pPr algn="just"/>
            <a:r>
              <a:rPr lang="en-US" dirty="0" smtClean="0"/>
              <a:t>Variables also become an advantage when you want to update all the values and references in a template. Then you can update the variable and its value only.</a:t>
            </a:r>
            <a:endParaRPr lang="en-US" dirty="0"/>
          </a:p>
        </p:txBody>
      </p:sp>
      <p:pic>
        <p:nvPicPr>
          <p:cNvPr id="5" name="Content Placeholder 4"/>
          <p:cNvPicPr>
            <a:picLocks noGrp="1" noChangeAspect="1"/>
          </p:cNvPicPr>
          <p:nvPr>
            <p:ph sz="half" idx="2"/>
          </p:nvPr>
        </p:nvPicPr>
        <p:blipFill>
          <a:blip r:embed="rId2"/>
          <a:stretch>
            <a:fillRect/>
          </a:stretch>
        </p:blipFill>
        <p:spPr>
          <a:xfrm>
            <a:off x="6627523" y="2054875"/>
            <a:ext cx="4086225" cy="2581275"/>
          </a:xfrm>
          <a:prstGeom prst="rect">
            <a:avLst/>
          </a:prstGeom>
        </p:spPr>
      </p:pic>
    </p:spTree>
    <p:extLst>
      <p:ext uri="{BB962C8B-B14F-4D97-AF65-F5344CB8AC3E}">
        <p14:creationId xmlns:p14="http://schemas.microsoft.com/office/powerpoint/2010/main" val="2343176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835</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ARM Template</vt:lpstr>
      <vt:lpstr>Topics</vt:lpstr>
      <vt:lpstr>ARM Template</vt:lpstr>
      <vt:lpstr>ARM Template</vt:lpstr>
      <vt:lpstr>Advantages of ARM</vt:lpstr>
      <vt:lpstr>Template Format</vt:lpstr>
      <vt:lpstr>Template Format</vt:lpstr>
      <vt:lpstr>Parameters</vt:lpstr>
      <vt:lpstr>Variables</vt:lpstr>
      <vt:lpstr>Functions</vt:lpstr>
      <vt:lpstr>Resources</vt:lpstr>
      <vt:lpstr>Outputs</vt:lpstr>
      <vt:lpstr>Azure Quickstart Template</vt:lpstr>
      <vt:lpstr>Create and Deploy ARM Template</vt:lpstr>
      <vt:lpstr>Official Docs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Template</dc:title>
  <dc:creator>Muhammad Faran Tahir</dc:creator>
  <cp:lastModifiedBy>Muhammad Faran Tahir</cp:lastModifiedBy>
  <cp:revision>43</cp:revision>
  <dcterms:created xsi:type="dcterms:W3CDTF">2023-07-13T11:14:41Z</dcterms:created>
  <dcterms:modified xsi:type="dcterms:W3CDTF">2023-07-13T11:40:24Z</dcterms:modified>
</cp:coreProperties>
</file>