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62" r:id="rId7"/>
    <p:sldId id="263" r:id="rId8"/>
    <p:sldId id="264" r:id="rId9"/>
    <p:sldId id="259"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660"/>
  </p:normalViewPr>
  <p:slideViewPr>
    <p:cSldViewPr snapToGrid="0">
      <p:cViewPr varScale="1">
        <p:scale>
          <a:sx n="83" d="100"/>
          <a:sy n="83" d="100"/>
        </p:scale>
        <p:origin x="6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520622-B5AD-4CE5-972D-B49C3CD26B9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ECD22-E3AC-4BE0-A909-AD048BBE23F2}" type="slidenum">
              <a:rPr lang="en-US" smtClean="0"/>
              <a:t>‹#›</a:t>
            </a:fld>
            <a:endParaRPr lang="en-US"/>
          </a:p>
        </p:txBody>
      </p:sp>
    </p:spTree>
    <p:extLst>
      <p:ext uri="{BB962C8B-B14F-4D97-AF65-F5344CB8AC3E}">
        <p14:creationId xmlns:p14="http://schemas.microsoft.com/office/powerpoint/2010/main" val="3341871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20622-B5AD-4CE5-972D-B49C3CD26B9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ECD22-E3AC-4BE0-A909-AD048BBE23F2}" type="slidenum">
              <a:rPr lang="en-US" smtClean="0"/>
              <a:t>‹#›</a:t>
            </a:fld>
            <a:endParaRPr lang="en-US"/>
          </a:p>
        </p:txBody>
      </p:sp>
    </p:spTree>
    <p:extLst>
      <p:ext uri="{BB962C8B-B14F-4D97-AF65-F5344CB8AC3E}">
        <p14:creationId xmlns:p14="http://schemas.microsoft.com/office/powerpoint/2010/main" val="1845413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20622-B5AD-4CE5-972D-B49C3CD26B9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ECD22-E3AC-4BE0-A909-AD048BBE23F2}" type="slidenum">
              <a:rPr lang="en-US" smtClean="0"/>
              <a:t>‹#›</a:t>
            </a:fld>
            <a:endParaRPr lang="en-US"/>
          </a:p>
        </p:txBody>
      </p:sp>
    </p:spTree>
    <p:extLst>
      <p:ext uri="{BB962C8B-B14F-4D97-AF65-F5344CB8AC3E}">
        <p14:creationId xmlns:p14="http://schemas.microsoft.com/office/powerpoint/2010/main" val="3637788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520622-B5AD-4CE5-972D-B49C3CD26B9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ECD22-E3AC-4BE0-A909-AD048BBE23F2}" type="slidenum">
              <a:rPr lang="en-US" smtClean="0"/>
              <a:t>‹#›</a:t>
            </a:fld>
            <a:endParaRPr lang="en-US"/>
          </a:p>
        </p:txBody>
      </p:sp>
    </p:spTree>
    <p:extLst>
      <p:ext uri="{BB962C8B-B14F-4D97-AF65-F5344CB8AC3E}">
        <p14:creationId xmlns:p14="http://schemas.microsoft.com/office/powerpoint/2010/main" val="1591760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520622-B5AD-4CE5-972D-B49C3CD26B9D}"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6ECD22-E3AC-4BE0-A909-AD048BBE23F2}" type="slidenum">
              <a:rPr lang="en-US" smtClean="0"/>
              <a:t>‹#›</a:t>
            </a:fld>
            <a:endParaRPr lang="en-US"/>
          </a:p>
        </p:txBody>
      </p:sp>
    </p:spTree>
    <p:extLst>
      <p:ext uri="{BB962C8B-B14F-4D97-AF65-F5344CB8AC3E}">
        <p14:creationId xmlns:p14="http://schemas.microsoft.com/office/powerpoint/2010/main" val="1203546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520622-B5AD-4CE5-972D-B49C3CD26B9D}"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ECD22-E3AC-4BE0-A909-AD048BBE23F2}" type="slidenum">
              <a:rPr lang="en-US" smtClean="0"/>
              <a:t>‹#›</a:t>
            </a:fld>
            <a:endParaRPr lang="en-US"/>
          </a:p>
        </p:txBody>
      </p:sp>
    </p:spTree>
    <p:extLst>
      <p:ext uri="{BB962C8B-B14F-4D97-AF65-F5344CB8AC3E}">
        <p14:creationId xmlns:p14="http://schemas.microsoft.com/office/powerpoint/2010/main" val="1230953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520622-B5AD-4CE5-972D-B49C3CD26B9D}" type="datetimeFigureOut">
              <a:rPr lang="en-US" smtClean="0"/>
              <a:t>6/15/2023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6ECD22-E3AC-4BE0-A909-AD048BBE23F2}" type="slidenum">
              <a:rPr lang="en-US" smtClean="0"/>
              <a:t>‹#›</a:t>
            </a:fld>
            <a:endParaRPr lang="en-US"/>
          </a:p>
        </p:txBody>
      </p:sp>
    </p:spTree>
    <p:extLst>
      <p:ext uri="{BB962C8B-B14F-4D97-AF65-F5344CB8AC3E}">
        <p14:creationId xmlns:p14="http://schemas.microsoft.com/office/powerpoint/2010/main" val="261322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520622-B5AD-4CE5-972D-B49C3CD26B9D}" type="datetimeFigureOut">
              <a:rPr lang="en-US" smtClean="0"/>
              <a:t>6/15/2023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6ECD22-E3AC-4BE0-A909-AD048BBE23F2}" type="slidenum">
              <a:rPr lang="en-US" smtClean="0"/>
              <a:t>‹#›</a:t>
            </a:fld>
            <a:endParaRPr lang="en-US"/>
          </a:p>
        </p:txBody>
      </p:sp>
    </p:spTree>
    <p:extLst>
      <p:ext uri="{BB962C8B-B14F-4D97-AF65-F5344CB8AC3E}">
        <p14:creationId xmlns:p14="http://schemas.microsoft.com/office/powerpoint/2010/main" val="198572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20622-B5AD-4CE5-972D-B49C3CD26B9D}" type="datetimeFigureOut">
              <a:rPr lang="en-US" smtClean="0"/>
              <a:t>6/15/2023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6ECD22-E3AC-4BE0-A909-AD048BBE23F2}" type="slidenum">
              <a:rPr lang="en-US" smtClean="0"/>
              <a:t>‹#›</a:t>
            </a:fld>
            <a:endParaRPr lang="en-US"/>
          </a:p>
        </p:txBody>
      </p:sp>
    </p:spTree>
    <p:extLst>
      <p:ext uri="{BB962C8B-B14F-4D97-AF65-F5344CB8AC3E}">
        <p14:creationId xmlns:p14="http://schemas.microsoft.com/office/powerpoint/2010/main" val="2124829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520622-B5AD-4CE5-972D-B49C3CD26B9D}"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ECD22-E3AC-4BE0-A909-AD048BBE23F2}" type="slidenum">
              <a:rPr lang="en-US" smtClean="0"/>
              <a:t>‹#›</a:t>
            </a:fld>
            <a:endParaRPr lang="en-US"/>
          </a:p>
        </p:txBody>
      </p:sp>
    </p:spTree>
    <p:extLst>
      <p:ext uri="{BB962C8B-B14F-4D97-AF65-F5344CB8AC3E}">
        <p14:creationId xmlns:p14="http://schemas.microsoft.com/office/powerpoint/2010/main" val="2057924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520622-B5AD-4CE5-972D-B49C3CD26B9D}"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6ECD22-E3AC-4BE0-A909-AD048BBE23F2}" type="slidenum">
              <a:rPr lang="en-US" smtClean="0"/>
              <a:t>‹#›</a:t>
            </a:fld>
            <a:endParaRPr lang="en-US"/>
          </a:p>
        </p:txBody>
      </p:sp>
    </p:spTree>
    <p:extLst>
      <p:ext uri="{BB962C8B-B14F-4D97-AF65-F5344CB8AC3E}">
        <p14:creationId xmlns:p14="http://schemas.microsoft.com/office/powerpoint/2010/main" val="34295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20622-B5AD-4CE5-972D-B49C3CD26B9D}" type="datetimeFigureOut">
              <a:rPr lang="en-US" smtClean="0"/>
              <a:t>6/15/2023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ECD22-E3AC-4BE0-A909-AD048BBE23F2}" type="slidenum">
              <a:rPr lang="en-US" smtClean="0"/>
              <a:t>‹#›</a:t>
            </a:fld>
            <a:endParaRPr lang="en-US"/>
          </a:p>
        </p:txBody>
      </p:sp>
    </p:spTree>
    <p:extLst>
      <p:ext uri="{BB962C8B-B14F-4D97-AF65-F5344CB8AC3E}">
        <p14:creationId xmlns:p14="http://schemas.microsoft.com/office/powerpoint/2010/main" val="366012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www.infoworld.com/article/3271126/what-is-cicd-continuous-integration-and-continuous-delivery-explained.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Jenkins</a:t>
            </a:r>
            <a:endParaRPr lang="en-US" dirty="0"/>
          </a:p>
        </p:txBody>
      </p:sp>
    </p:spTree>
    <p:extLst>
      <p:ext uri="{BB962C8B-B14F-4D97-AF65-F5344CB8AC3E}">
        <p14:creationId xmlns:p14="http://schemas.microsoft.com/office/powerpoint/2010/main" val="1670182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strategies</a:t>
            </a:r>
            <a:endParaRPr lang="en-US" dirty="0"/>
          </a:p>
        </p:txBody>
      </p:sp>
      <p:sp>
        <p:nvSpPr>
          <p:cNvPr id="3" name="Content Placeholder 2"/>
          <p:cNvSpPr>
            <a:spLocks noGrp="1"/>
          </p:cNvSpPr>
          <p:nvPr>
            <p:ph idx="1"/>
          </p:nvPr>
        </p:nvSpPr>
        <p:spPr/>
        <p:txBody>
          <a:bodyPr/>
          <a:lstStyle/>
          <a:p>
            <a:pPr algn="just"/>
            <a:r>
              <a:rPr lang="en-US" dirty="0" smtClean="0"/>
              <a:t>Once an application is built, how do we deploy it to distributed infrastructure? </a:t>
            </a:r>
          </a:p>
          <a:p>
            <a:pPr algn="just"/>
            <a:r>
              <a:rPr lang="en-US" dirty="0" smtClean="0"/>
              <a:t>Strategy for deploying to 1 server very different than 100’s. </a:t>
            </a:r>
          </a:p>
          <a:p>
            <a:pPr algn="just"/>
            <a:r>
              <a:rPr lang="en-US" dirty="0" smtClean="0"/>
              <a:t>Trade-offs between deployment speed and risk. </a:t>
            </a:r>
          </a:p>
          <a:p>
            <a:pPr algn="just"/>
            <a:r>
              <a:rPr lang="en-US" dirty="0" smtClean="0"/>
              <a:t>Cloud elasticity and pricing model supports new strategies.</a:t>
            </a:r>
            <a:endParaRPr lang="en-US" dirty="0"/>
          </a:p>
        </p:txBody>
      </p:sp>
    </p:spTree>
    <p:extLst>
      <p:ext uri="{BB962C8B-B14F-4D97-AF65-F5344CB8AC3E}">
        <p14:creationId xmlns:p14="http://schemas.microsoft.com/office/powerpoint/2010/main" val="2669155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Server Deployment</a:t>
            </a:r>
            <a:endParaRPr lang="en-US" dirty="0"/>
          </a:p>
        </p:txBody>
      </p:sp>
      <p:sp>
        <p:nvSpPr>
          <p:cNvPr id="4" name="Content Placeholder 3"/>
          <p:cNvSpPr>
            <a:spLocks noGrp="1"/>
          </p:cNvSpPr>
          <p:nvPr>
            <p:ph sz="half" idx="1"/>
          </p:nvPr>
        </p:nvSpPr>
        <p:spPr/>
        <p:txBody>
          <a:bodyPr>
            <a:normAutofit fontScale="77500" lnSpcReduction="20000"/>
          </a:bodyPr>
          <a:lstStyle/>
          <a:p>
            <a:pPr algn="just"/>
            <a:r>
              <a:rPr lang="en-US" dirty="0" smtClean="0"/>
              <a:t>Application is deployed to a single server. </a:t>
            </a:r>
          </a:p>
          <a:p>
            <a:pPr algn="just"/>
            <a:r>
              <a:rPr lang="en-US" dirty="0" smtClean="0"/>
              <a:t>Very common for testing and small production applications. </a:t>
            </a:r>
          </a:p>
          <a:p>
            <a:pPr marL="0" indent="0" algn="just">
              <a:buNone/>
            </a:pPr>
            <a:r>
              <a:rPr lang="en-US" b="1" dirty="0" smtClean="0"/>
              <a:t>Benefits: </a:t>
            </a:r>
          </a:p>
          <a:p>
            <a:pPr algn="just"/>
            <a:r>
              <a:rPr lang="en-US" dirty="0" smtClean="0"/>
              <a:t>Easy and quick to deploy app on a single server. </a:t>
            </a:r>
          </a:p>
          <a:p>
            <a:pPr marL="0" indent="0" algn="just">
              <a:buNone/>
            </a:pPr>
            <a:r>
              <a:rPr lang="en-US" b="1" dirty="0" smtClean="0"/>
              <a:t>Problems: </a:t>
            </a:r>
          </a:p>
          <a:p>
            <a:pPr algn="just"/>
            <a:r>
              <a:rPr lang="en-US" dirty="0" smtClean="0"/>
              <a:t>Service outage occurs during app deployment </a:t>
            </a:r>
          </a:p>
          <a:p>
            <a:pPr algn="just"/>
            <a:r>
              <a:rPr lang="en-US" dirty="0" smtClean="0"/>
              <a:t>No ability to test app in production before deployment </a:t>
            </a:r>
          </a:p>
          <a:p>
            <a:pPr algn="just"/>
            <a:r>
              <a:rPr lang="en-US" dirty="0" smtClean="0"/>
              <a:t>Rolling back app requires complete reinstallation</a:t>
            </a:r>
            <a:endParaRPr lang="en-US" dirty="0"/>
          </a:p>
        </p:txBody>
      </p:sp>
      <p:pic>
        <p:nvPicPr>
          <p:cNvPr id="6" name="Content Placeholder 5"/>
          <p:cNvPicPr>
            <a:picLocks noGrp="1" noChangeAspect="1"/>
          </p:cNvPicPr>
          <p:nvPr>
            <p:ph sz="half" idx="2"/>
          </p:nvPr>
        </p:nvPicPr>
        <p:blipFill>
          <a:blip r:embed="rId2"/>
          <a:stretch>
            <a:fillRect/>
          </a:stretch>
        </p:blipFill>
        <p:spPr>
          <a:xfrm>
            <a:off x="7053551" y="2803308"/>
            <a:ext cx="4619625" cy="1343025"/>
          </a:xfrm>
          <a:prstGeom prst="rect">
            <a:avLst/>
          </a:prstGeom>
        </p:spPr>
      </p:pic>
    </p:spTree>
    <p:extLst>
      <p:ext uri="{BB962C8B-B14F-4D97-AF65-F5344CB8AC3E}">
        <p14:creationId xmlns:p14="http://schemas.microsoft.com/office/powerpoint/2010/main" val="1026097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Bang Deployment</a:t>
            </a:r>
            <a:endParaRPr lang="en-US" dirty="0"/>
          </a:p>
        </p:txBody>
      </p:sp>
      <p:sp>
        <p:nvSpPr>
          <p:cNvPr id="4" name="Content Placeholder 3"/>
          <p:cNvSpPr>
            <a:spLocks noGrp="1"/>
          </p:cNvSpPr>
          <p:nvPr>
            <p:ph sz="half" idx="1"/>
          </p:nvPr>
        </p:nvSpPr>
        <p:spPr/>
        <p:txBody>
          <a:bodyPr>
            <a:normAutofit fontScale="77500" lnSpcReduction="20000"/>
          </a:bodyPr>
          <a:lstStyle/>
          <a:p>
            <a:pPr algn="just"/>
            <a:r>
              <a:rPr lang="en-US" dirty="0" smtClean="0"/>
              <a:t>Application is deployed to all servers at once. </a:t>
            </a:r>
          </a:p>
          <a:p>
            <a:pPr algn="just"/>
            <a:r>
              <a:rPr lang="en-US" dirty="0" smtClean="0"/>
              <a:t>Common for a small set of servers (2-5) </a:t>
            </a:r>
          </a:p>
          <a:p>
            <a:pPr marL="0" indent="0" algn="just">
              <a:buNone/>
            </a:pPr>
            <a:r>
              <a:rPr lang="en-US" b="1" dirty="0" smtClean="0"/>
              <a:t>Benefits: </a:t>
            </a:r>
          </a:p>
          <a:p>
            <a:pPr algn="just"/>
            <a:r>
              <a:rPr lang="en-US" dirty="0" smtClean="0"/>
              <a:t>Quick to deploy app on multiple servers, though requires orchestration.</a:t>
            </a:r>
          </a:p>
          <a:p>
            <a:pPr marL="0" indent="0" algn="just">
              <a:buNone/>
            </a:pPr>
            <a:r>
              <a:rPr lang="en-US" b="1" dirty="0" smtClean="0"/>
              <a:t>Problems: </a:t>
            </a:r>
          </a:p>
          <a:p>
            <a:pPr algn="just"/>
            <a:r>
              <a:rPr lang="en-US" dirty="0" smtClean="0"/>
              <a:t>Service outage occurs during app deployment. </a:t>
            </a:r>
          </a:p>
          <a:p>
            <a:pPr algn="just"/>
            <a:r>
              <a:rPr lang="en-US" dirty="0" smtClean="0"/>
              <a:t>No ability to test app in production before deployment. </a:t>
            </a:r>
          </a:p>
          <a:p>
            <a:pPr algn="just"/>
            <a:r>
              <a:rPr lang="en-US" dirty="0" smtClean="0"/>
              <a:t>Rolling back app requires complete reinstallation. </a:t>
            </a:r>
            <a:endParaRPr lang="en-US" dirty="0"/>
          </a:p>
        </p:txBody>
      </p:sp>
      <p:pic>
        <p:nvPicPr>
          <p:cNvPr id="5" name="Content Placeholder 4"/>
          <p:cNvPicPr>
            <a:picLocks noGrp="1" noChangeAspect="1"/>
          </p:cNvPicPr>
          <p:nvPr>
            <p:ph sz="half" idx="2"/>
          </p:nvPr>
        </p:nvPicPr>
        <p:blipFill>
          <a:blip r:embed="rId2"/>
          <a:stretch>
            <a:fillRect/>
          </a:stretch>
        </p:blipFill>
        <p:spPr>
          <a:xfrm>
            <a:off x="6362988" y="1576459"/>
            <a:ext cx="4781550" cy="3981450"/>
          </a:xfrm>
          <a:prstGeom prst="rect">
            <a:avLst/>
          </a:prstGeom>
        </p:spPr>
      </p:pic>
    </p:spTree>
    <p:extLst>
      <p:ext uri="{BB962C8B-B14F-4D97-AF65-F5344CB8AC3E}">
        <p14:creationId xmlns:p14="http://schemas.microsoft.com/office/powerpoint/2010/main" val="2703666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Minimum-in-service Deployment</a:t>
            </a:r>
            <a:endParaRPr lang="en-US" dirty="0"/>
          </a:p>
        </p:txBody>
      </p:sp>
      <p:sp>
        <p:nvSpPr>
          <p:cNvPr id="4" name="Content Placeholder 3"/>
          <p:cNvSpPr>
            <a:spLocks noGrp="1"/>
          </p:cNvSpPr>
          <p:nvPr>
            <p:ph sz="half" idx="1"/>
          </p:nvPr>
        </p:nvSpPr>
        <p:spPr>
          <a:xfrm>
            <a:off x="838200" y="1614776"/>
            <a:ext cx="5181600" cy="4351338"/>
          </a:xfrm>
        </p:spPr>
        <p:txBody>
          <a:bodyPr>
            <a:normAutofit fontScale="85000" lnSpcReduction="20000"/>
          </a:bodyPr>
          <a:lstStyle/>
          <a:p>
            <a:pPr algn="just"/>
            <a:r>
              <a:rPr lang="en-US" dirty="0" smtClean="0"/>
              <a:t>Application is deployed in multiple stages with a minimum set of servers supporting service. </a:t>
            </a:r>
            <a:endParaRPr lang="en-US" dirty="0"/>
          </a:p>
          <a:p>
            <a:pPr marL="0" indent="0" algn="just">
              <a:buNone/>
            </a:pPr>
            <a:r>
              <a:rPr lang="en-US" b="1" dirty="0" smtClean="0"/>
              <a:t>Benefits: </a:t>
            </a:r>
          </a:p>
          <a:p>
            <a:pPr algn="just"/>
            <a:r>
              <a:rPr lang="en-US" dirty="0" smtClean="0"/>
              <a:t>Supports large environments </a:t>
            </a:r>
          </a:p>
          <a:p>
            <a:pPr algn="just"/>
            <a:r>
              <a:rPr lang="en-US" dirty="0" smtClean="0"/>
              <a:t>No downtime </a:t>
            </a:r>
          </a:p>
          <a:p>
            <a:pPr algn="just"/>
            <a:r>
              <a:rPr lang="en-US" dirty="0" smtClean="0"/>
              <a:t>Fast, most systems updated </a:t>
            </a:r>
          </a:p>
          <a:p>
            <a:pPr algn="just"/>
            <a:r>
              <a:rPr lang="en-US" dirty="0" smtClean="0"/>
              <a:t>Deployments are tested in production</a:t>
            </a:r>
          </a:p>
          <a:p>
            <a:pPr marL="0" indent="0" algn="just">
              <a:buNone/>
            </a:pPr>
            <a:r>
              <a:rPr lang="en-US" b="1" dirty="0" smtClean="0"/>
              <a:t>Problems: </a:t>
            </a:r>
          </a:p>
          <a:p>
            <a:pPr algn="just"/>
            <a:r>
              <a:rPr lang="en-US" dirty="0" smtClean="0"/>
              <a:t>Requires significant automation and orchestration capabilities </a:t>
            </a:r>
          </a:p>
          <a:p>
            <a:pPr algn="just"/>
            <a:r>
              <a:rPr lang="en-US" dirty="0" smtClean="0"/>
              <a:t>May require rollback </a:t>
            </a:r>
            <a:endParaRPr lang="en-US" dirty="0"/>
          </a:p>
        </p:txBody>
      </p:sp>
      <p:pic>
        <p:nvPicPr>
          <p:cNvPr id="6" name="Content Placeholder 5"/>
          <p:cNvPicPr>
            <a:picLocks noGrp="1" noChangeAspect="1"/>
          </p:cNvPicPr>
          <p:nvPr>
            <p:ph sz="half" idx="2"/>
          </p:nvPr>
        </p:nvPicPr>
        <p:blipFill>
          <a:blip r:embed="rId2"/>
          <a:stretch>
            <a:fillRect/>
          </a:stretch>
        </p:blipFill>
        <p:spPr>
          <a:xfrm>
            <a:off x="7059656" y="1403927"/>
            <a:ext cx="3736838" cy="4773036"/>
          </a:xfrm>
          <a:prstGeom prst="rect">
            <a:avLst/>
          </a:prstGeom>
        </p:spPr>
      </p:pic>
    </p:spTree>
    <p:extLst>
      <p:ext uri="{BB962C8B-B14F-4D97-AF65-F5344CB8AC3E}">
        <p14:creationId xmlns:p14="http://schemas.microsoft.com/office/powerpoint/2010/main" val="3107926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2693"/>
          </a:xfrm>
        </p:spPr>
        <p:txBody>
          <a:bodyPr/>
          <a:lstStyle/>
          <a:p>
            <a:r>
              <a:rPr lang="en-US" dirty="0" smtClean="0"/>
              <a:t>Blue Green Deployment </a:t>
            </a:r>
            <a:endParaRPr lang="en-US" dirty="0"/>
          </a:p>
        </p:txBody>
      </p:sp>
      <p:sp>
        <p:nvSpPr>
          <p:cNvPr id="4" name="Content Placeholder 3"/>
          <p:cNvSpPr>
            <a:spLocks noGrp="1"/>
          </p:cNvSpPr>
          <p:nvPr>
            <p:ph sz="half" idx="1"/>
          </p:nvPr>
        </p:nvSpPr>
        <p:spPr>
          <a:xfrm>
            <a:off x="838200" y="1614776"/>
            <a:ext cx="5181600" cy="4351338"/>
          </a:xfrm>
        </p:spPr>
        <p:txBody>
          <a:bodyPr>
            <a:normAutofit fontScale="77500" lnSpcReduction="20000"/>
          </a:bodyPr>
          <a:lstStyle/>
          <a:p>
            <a:pPr algn="just"/>
            <a:r>
              <a:rPr lang="en-US" dirty="0" smtClean="0"/>
              <a:t>Application is deployed to a completely new production environment in parallel.</a:t>
            </a:r>
          </a:p>
          <a:p>
            <a:pPr marL="0" indent="0" algn="just">
              <a:buNone/>
            </a:pPr>
            <a:r>
              <a:rPr lang="en-US" b="1" dirty="0" smtClean="0"/>
              <a:t>Benefits: </a:t>
            </a:r>
          </a:p>
          <a:p>
            <a:pPr algn="just"/>
            <a:r>
              <a:rPr lang="en-US" dirty="0" smtClean="0"/>
              <a:t>Maintains health of service </a:t>
            </a:r>
          </a:p>
          <a:p>
            <a:pPr algn="just"/>
            <a:r>
              <a:rPr lang="en-US" dirty="0" smtClean="0"/>
              <a:t>Rapid cut-over deployment </a:t>
            </a:r>
          </a:p>
          <a:p>
            <a:pPr algn="just"/>
            <a:r>
              <a:rPr lang="en-US" dirty="0" smtClean="0"/>
              <a:t>Ability to test complete deployment in production </a:t>
            </a:r>
          </a:p>
          <a:p>
            <a:pPr algn="just"/>
            <a:r>
              <a:rPr lang="en-US" dirty="0" smtClean="0"/>
              <a:t>Easy to perform full rollback</a:t>
            </a:r>
          </a:p>
          <a:p>
            <a:pPr marL="0" indent="0" algn="just">
              <a:buNone/>
            </a:pPr>
            <a:r>
              <a:rPr lang="en-US" b="1" dirty="0" smtClean="0"/>
              <a:t>Problems: </a:t>
            </a:r>
          </a:p>
          <a:p>
            <a:pPr algn="just"/>
            <a:r>
              <a:rPr lang="en-US" dirty="0" smtClean="0"/>
              <a:t>Requires significant automation and orchestration capability </a:t>
            </a:r>
          </a:p>
          <a:p>
            <a:pPr algn="just"/>
            <a:r>
              <a:rPr lang="en-US" dirty="0" smtClean="0"/>
              <a:t>Extra cost, but manageable with cloud instances </a:t>
            </a:r>
            <a:endParaRPr lang="en-US" dirty="0"/>
          </a:p>
        </p:txBody>
      </p:sp>
      <p:pic>
        <p:nvPicPr>
          <p:cNvPr id="8" name="Content Placeholder 7"/>
          <p:cNvPicPr>
            <a:picLocks noGrp="1" noChangeAspect="1"/>
          </p:cNvPicPr>
          <p:nvPr>
            <p:ph sz="half" idx="2"/>
          </p:nvPr>
        </p:nvPicPr>
        <p:blipFill>
          <a:blip r:embed="rId2"/>
          <a:stretch>
            <a:fillRect/>
          </a:stretch>
        </p:blipFill>
        <p:spPr>
          <a:xfrm>
            <a:off x="7203945" y="608159"/>
            <a:ext cx="3990527" cy="5568804"/>
          </a:xfrm>
          <a:prstGeom prst="rect">
            <a:avLst/>
          </a:prstGeom>
        </p:spPr>
      </p:pic>
    </p:spTree>
    <p:extLst>
      <p:ext uri="{BB962C8B-B14F-4D97-AF65-F5344CB8AC3E}">
        <p14:creationId xmlns:p14="http://schemas.microsoft.com/office/powerpoint/2010/main" val="3301420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Jenkins</a:t>
            </a:r>
            <a:endParaRPr lang="en-US" dirty="0"/>
          </a:p>
        </p:txBody>
      </p:sp>
      <p:sp>
        <p:nvSpPr>
          <p:cNvPr id="6" name="Content Placeholder 5"/>
          <p:cNvSpPr>
            <a:spLocks noGrp="1"/>
          </p:cNvSpPr>
          <p:nvPr>
            <p:ph idx="1"/>
          </p:nvPr>
        </p:nvSpPr>
        <p:spPr/>
        <p:txBody>
          <a:bodyPr/>
          <a:lstStyle/>
          <a:p>
            <a:pPr algn="just"/>
            <a:r>
              <a:rPr lang="en-US" dirty="0" smtClean="0"/>
              <a:t>Jenkins offers a simple way to set up a continuous integration or continuous delivery (</a:t>
            </a:r>
            <a:r>
              <a:rPr lang="en-US" dirty="0" smtClean="0">
                <a:hlinkClick r:id="rId2"/>
              </a:rPr>
              <a:t>CI/CD</a:t>
            </a:r>
            <a:r>
              <a:rPr lang="en-US" dirty="0" smtClean="0"/>
              <a:t>) environment for almost any combination of languages and source code repositories using pipelines, as well as automating other routine development tasks. </a:t>
            </a:r>
          </a:p>
          <a:p>
            <a:pPr algn="just"/>
            <a:r>
              <a:rPr lang="en-US" dirty="0" smtClean="0"/>
              <a:t>While Jenkins doesn’t eliminate the need to create scripts for individual steps, it does give you a faster and more robust way to integrate your entire chain of build, test, and deployment tools than you can easily build yourself.</a:t>
            </a:r>
            <a:endParaRPr lang="en-US" dirty="0"/>
          </a:p>
        </p:txBody>
      </p:sp>
    </p:spTree>
    <p:extLst>
      <p:ext uri="{BB962C8B-B14F-4D97-AF65-F5344CB8AC3E}">
        <p14:creationId xmlns:p14="http://schemas.microsoft.com/office/powerpoint/2010/main" val="2280352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91" y="2591089"/>
            <a:ext cx="10515600" cy="1325563"/>
          </a:xfrm>
        </p:spPr>
        <p:txBody>
          <a:bodyPr/>
          <a:lstStyle/>
          <a:p>
            <a:pPr algn="ctr"/>
            <a:r>
              <a:rPr lang="en-US" dirty="0" smtClean="0"/>
              <a:t>Jenkins Setup</a:t>
            </a:r>
            <a:endParaRPr lang="en-US" dirty="0"/>
          </a:p>
        </p:txBody>
      </p:sp>
    </p:spTree>
    <p:extLst>
      <p:ext uri="{BB962C8B-B14F-4D97-AF65-F5344CB8AC3E}">
        <p14:creationId xmlns:p14="http://schemas.microsoft.com/office/powerpoint/2010/main" val="4150197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91" y="2591089"/>
            <a:ext cx="10515600" cy="1325563"/>
          </a:xfrm>
        </p:spPr>
        <p:txBody>
          <a:bodyPr/>
          <a:lstStyle/>
          <a:p>
            <a:pPr algn="ctr"/>
            <a:r>
              <a:rPr lang="en-US" dirty="0" smtClean="0"/>
              <a:t>Jenkins GUI Overview</a:t>
            </a:r>
            <a:endParaRPr lang="en-US" dirty="0"/>
          </a:p>
        </p:txBody>
      </p:sp>
    </p:spTree>
    <p:extLst>
      <p:ext uri="{BB962C8B-B14F-4D97-AF65-F5344CB8AC3E}">
        <p14:creationId xmlns:p14="http://schemas.microsoft.com/office/powerpoint/2010/main" val="2285249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91" y="2591089"/>
            <a:ext cx="10515600" cy="1325563"/>
          </a:xfrm>
        </p:spPr>
        <p:txBody>
          <a:bodyPr>
            <a:normAutofit/>
          </a:bodyPr>
          <a:lstStyle/>
          <a:p>
            <a:pPr algn="ctr"/>
            <a:r>
              <a:rPr lang="en-US" dirty="0" smtClean="0"/>
              <a:t>Create Jenkins Free Style Project</a:t>
            </a:r>
            <a:endParaRPr lang="en-US" dirty="0"/>
          </a:p>
        </p:txBody>
      </p:sp>
    </p:spTree>
    <p:extLst>
      <p:ext uri="{BB962C8B-B14F-4D97-AF65-F5344CB8AC3E}">
        <p14:creationId xmlns:p14="http://schemas.microsoft.com/office/powerpoint/2010/main" val="3161458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91" y="2591089"/>
            <a:ext cx="10515600" cy="1325563"/>
          </a:xfrm>
        </p:spPr>
        <p:txBody>
          <a:bodyPr>
            <a:normAutofit/>
          </a:bodyPr>
          <a:lstStyle/>
          <a:p>
            <a:pPr algn="ctr"/>
            <a:r>
              <a:rPr lang="en-US" dirty="0" smtClean="0"/>
              <a:t>Jenkins Pipelines Through Script</a:t>
            </a:r>
            <a:endParaRPr lang="en-US" dirty="0" smtClean="0"/>
          </a:p>
        </p:txBody>
      </p:sp>
    </p:spTree>
    <p:extLst>
      <p:ext uri="{BB962C8B-B14F-4D97-AF65-F5344CB8AC3E}">
        <p14:creationId xmlns:p14="http://schemas.microsoft.com/office/powerpoint/2010/main" val="1775956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Continuous Integration</a:t>
            </a:r>
            <a:endParaRPr lang="en-US" dirty="0" smtClean="0"/>
          </a:p>
          <a:p>
            <a:r>
              <a:rPr lang="en-US" dirty="0" smtClean="0"/>
              <a:t>Continuous Delivery</a:t>
            </a:r>
          </a:p>
          <a:p>
            <a:r>
              <a:rPr lang="en-US" dirty="0" smtClean="0"/>
              <a:t>Continuous Deployment</a:t>
            </a:r>
          </a:p>
          <a:p>
            <a:r>
              <a:rPr lang="en-US" dirty="0" smtClean="0"/>
              <a:t>Deployment strategies</a:t>
            </a:r>
          </a:p>
          <a:p>
            <a:r>
              <a:rPr lang="en-US" dirty="0" smtClean="0"/>
              <a:t>Jenkins</a:t>
            </a:r>
          </a:p>
          <a:p>
            <a:r>
              <a:rPr lang="en-US" dirty="0" smtClean="0"/>
              <a:t>Jenkins Setup</a:t>
            </a:r>
          </a:p>
          <a:p>
            <a:r>
              <a:rPr lang="en-US" dirty="0" smtClean="0"/>
              <a:t>Jenkins GUI Overview</a:t>
            </a:r>
          </a:p>
          <a:p>
            <a:r>
              <a:rPr lang="en-US" dirty="0" smtClean="0"/>
              <a:t>Create Jenkins Free Style Project </a:t>
            </a:r>
          </a:p>
          <a:p>
            <a:r>
              <a:rPr lang="en-US" dirty="0" smtClean="0"/>
              <a:t>Jenkins Pipelines Through Script</a:t>
            </a:r>
          </a:p>
          <a:p>
            <a:r>
              <a:rPr lang="en-US" dirty="0" smtClean="0"/>
              <a:t>Jenkins Pipelines Through </a:t>
            </a:r>
            <a:r>
              <a:rPr lang="en-US" dirty="0" err="1" smtClean="0"/>
              <a:t>JenkinsFile</a:t>
            </a:r>
            <a:endParaRPr lang="en-US" dirty="0" smtClean="0"/>
          </a:p>
          <a:p>
            <a:r>
              <a:rPr lang="en-US" dirty="0" smtClean="0"/>
              <a:t>Build &amp; Push Docker Image to AWS ECR with Jenkins Pipeline</a:t>
            </a:r>
            <a:endParaRPr lang="en-US" dirty="0" smtClean="0"/>
          </a:p>
          <a:p>
            <a:endParaRPr lang="en-US" dirty="0"/>
          </a:p>
        </p:txBody>
      </p:sp>
    </p:spTree>
    <p:extLst>
      <p:ext uri="{BB962C8B-B14F-4D97-AF65-F5344CB8AC3E}">
        <p14:creationId xmlns:p14="http://schemas.microsoft.com/office/powerpoint/2010/main" val="361392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91" y="2591089"/>
            <a:ext cx="10515600" cy="1325563"/>
          </a:xfrm>
        </p:spPr>
        <p:txBody>
          <a:bodyPr>
            <a:normAutofit/>
          </a:bodyPr>
          <a:lstStyle/>
          <a:p>
            <a:pPr algn="ctr"/>
            <a:r>
              <a:rPr lang="en-US" dirty="0" smtClean="0"/>
              <a:t>Jenkins Pipelines Through </a:t>
            </a:r>
            <a:r>
              <a:rPr lang="en-US" dirty="0" err="1" smtClean="0"/>
              <a:t>JenkinsFile</a:t>
            </a:r>
            <a:endParaRPr lang="en-US" dirty="0" smtClean="0"/>
          </a:p>
        </p:txBody>
      </p:sp>
    </p:spTree>
    <p:extLst>
      <p:ext uri="{BB962C8B-B14F-4D97-AF65-F5344CB8AC3E}">
        <p14:creationId xmlns:p14="http://schemas.microsoft.com/office/powerpoint/2010/main" val="3497774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091" y="2591089"/>
            <a:ext cx="10515600" cy="1325563"/>
          </a:xfrm>
        </p:spPr>
        <p:txBody>
          <a:bodyPr>
            <a:normAutofit/>
          </a:bodyPr>
          <a:lstStyle/>
          <a:p>
            <a:pPr algn="ctr"/>
            <a:r>
              <a:rPr lang="en-US" dirty="0" smtClean="0"/>
              <a:t>Build &amp; Push Docker Image to AWS ECR with Jenkins Pipeline</a:t>
            </a:r>
            <a:endParaRPr lang="en-US" dirty="0" smtClean="0"/>
          </a:p>
        </p:txBody>
      </p:sp>
    </p:spTree>
    <p:extLst>
      <p:ext uri="{BB962C8B-B14F-4D97-AF65-F5344CB8AC3E}">
        <p14:creationId xmlns:p14="http://schemas.microsoft.com/office/powerpoint/2010/main" val="2539811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a:t>
            </a:r>
            <a:endParaRPr lang="en-US" dirty="0"/>
          </a:p>
        </p:txBody>
      </p:sp>
      <p:sp>
        <p:nvSpPr>
          <p:cNvPr id="4" name="Content Placeholder 3"/>
          <p:cNvSpPr>
            <a:spLocks noGrp="1"/>
          </p:cNvSpPr>
          <p:nvPr>
            <p:ph sz="half" idx="1"/>
          </p:nvPr>
        </p:nvSpPr>
        <p:spPr/>
        <p:txBody>
          <a:bodyPr>
            <a:normAutofit fontScale="85000" lnSpcReduction="20000"/>
          </a:bodyPr>
          <a:lstStyle/>
          <a:p>
            <a:pPr algn="just"/>
            <a:r>
              <a:rPr lang="en-US" dirty="0" smtClean="0"/>
              <a:t>Continuous Integration is a software development practice that involves frequently merging code changes from multiple developers into a shared repository. The goal is to detect integration issues early by automating the process of building and testing the software. Whenever a developer makes a change, they commit their code to the shared repository, triggering an automated build and test process. The primary focus of CI is to ensure that the code integrates smoothly with the existing codebase.</a:t>
            </a:r>
            <a:endParaRPr lang="en-US" dirty="0"/>
          </a:p>
        </p:txBody>
      </p:sp>
      <p:pic>
        <p:nvPicPr>
          <p:cNvPr id="6" name="Content Placeholder 5"/>
          <p:cNvPicPr>
            <a:picLocks noGrp="1" noChangeAspect="1"/>
          </p:cNvPicPr>
          <p:nvPr>
            <p:ph sz="half" idx="2"/>
          </p:nvPr>
        </p:nvPicPr>
        <p:blipFill>
          <a:blip r:embed="rId2"/>
          <a:stretch>
            <a:fillRect/>
          </a:stretch>
        </p:blipFill>
        <p:spPr>
          <a:xfrm>
            <a:off x="6172200" y="1910989"/>
            <a:ext cx="5181600" cy="4180609"/>
          </a:xfrm>
          <a:prstGeom prst="rect">
            <a:avLst/>
          </a:prstGeom>
        </p:spPr>
      </p:pic>
    </p:spTree>
    <p:extLst>
      <p:ext uri="{BB962C8B-B14F-4D97-AF65-F5344CB8AC3E}">
        <p14:creationId xmlns:p14="http://schemas.microsoft.com/office/powerpoint/2010/main" val="1089172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Delivery</a:t>
            </a:r>
            <a:endParaRPr lang="en-US" dirty="0"/>
          </a:p>
        </p:txBody>
      </p:sp>
      <p:sp>
        <p:nvSpPr>
          <p:cNvPr id="3" name="Content Placeholder 2"/>
          <p:cNvSpPr>
            <a:spLocks noGrp="1"/>
          </p:cNvSpPr>
          <p:nvPr>
            <p:ph sz="half" idx="1"/>
          </p:nvPr>
        </p:nvSpPr>
        <p:spPr/>
        <p:txBody>
          <a:bodyPr>
            <a:normAutofit fontScale="85000" lnSpcReduction="20000"/>
          </a:bodyPr>
          <a:lstStyle/>
          <a:p>
            <a:pPr algn="just"/>
            <a:r>
              <a:rPr lang="en-US" dirty="0" smtClean="0"/>
              <a:t>Continuous Delivery is an extension of Continuous Integration that aims to automate the release process of software to various environments, such as staging or production. It involves continuously building, testing, and preparing software releases in a consistent and repeatable manner. CD focuses on ensuring that software is always in a releasable state, even if it's not immediately deployed to production. The decision to deploy the software is typically a manual one, allowing teams to control when the software is released.</a:t>
            </a:r>
            <a:endParaRPr lang="en-US" dirty="0"/>
          </a:p>
        </p:txBody>
      </p:sp>
      <p:pic>
        <p:nvPicPr>
          <p:cNvPr id="5" name="Content Placeholder 4"/>
          <p:cNvPicPr>
            <a:picLocks noGrp="1" noChangeAspect="1"/>
          </p:cNvPicPr>
          <p:nvPr>
            <p:ph sz="half" idx="2"/>
          </p:nvPr>
        </p:nvPicPr>
        <p:blipFill>
          <a:blip r:embed="rId2"/>
          <a:stretch>
            <a:fillRect/>
          </a:stretch>
        </p:blipFill>
        <p:spPr>
          <a:xfrm>
            <a:off x="6613491" y="1825625"/>
            <a:ext cx="4299017" cy="4351338"/>
          </a:xfrm>
          <a:prstGeom prst="rect">
            <a:avLst/>
          </a:prstGeom>
        </p:spPr>
      </p:pic>
    </p:spTree>
    <p:extLst>
      <p:ext uri="{BB962C8B-B14F-4D97-AF65-F5344CB8AC3E}">
        <p14:creationId xmlns:p14="http://schemas.microsoft.com/office/powerpoint/2010/main" val="3478294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Deployment</a:t>
            </a:r>
            <a:endParaRPr lang="en-US" dirty="0"/>
          </a:p>
        </p:txBody>
      </p:sp>
      <p:sp>
        <p:nvSpPr>
          <p:cNvPr id="4" name="Content Placeholder 3"/>
          <p:cNvSpPr>
            <a:spLocks noGrp="1"/>
          </p:cNvSpPr>
          <p:nvPr>
            <p:ph sz="half" idx="1"/>
          </p:nvPr>
        </p:nvSpPr>
        <p:spPr/>
        <p:txBody>
          <a:bodyPr>
            <a:normAutofit fontScale="92500" lnSpcReduction="20000"/>
          </a:bodyPr>
          <a:lstStyle/>
          <a:p>
            <a:pPr algn="just"/>
            <a:r>
              <a:rPr lang="en-US" dirty="0" smtClean="0"/>
              <a:t>Continuous Deployment takes the concept of Continuous Delivery a step further by automating the entire release process, including the deployment to production. With Continuous Deployment, every validated change that passes through the CI/CD pipeline is automatically deployed to production, typically without any manual intervention. This approach allows for rapid and frequent releases, enabling organizations to deliver new features and fixes to users more quickly.</a:t>
            </a:r>
            <a:endParaRPr lang="en-US" dirty="0"/>
          </a:p>
        </p:txBody>
      </p:sp>
      <p:pic>
        <p:nvPicPr>
          <p:cNvPr id="6" name="Content Placeholder 5"/>
          <p:cNvPicPr>
            <a:picLocks noGrp="1" noChangeAspect="1"/>
          </p:cNvPicPr>
          <p:nvPr>
            <p:ph sz="half" idx="2"/>
          </p:nvPr>
        </p:nvPicPr>
        <p:blipFill>
          <a:blip r:embed="rId2"/>
          <a:stretch>
            <a:fillRect/>
          </a:stretch>
        </p:blipFill>
        <p:spPr>
          <a:xfrm>
            <a:off x="6372891" y="1825625"/>
            <a:ext cx="4780217" cy="4351338"/>
          </a:xfrm>
          <a:prstGeom prst="rect">
            <a:avLst/>
          </a:prstGeom>
        </p:spPr>
      </p:pic>
    </p:spTree>
    <p:extLst>
      <p:ext uri="{BB962C8B-B14F-4D97-AF65-F5344CB8AC3E}">
        <p14:creationId xmlns:p14="http://schemas.microsoft.com/office/powerpoint/2010/main" val="518854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a:t>
            </a:r>
            <a:endParaRPr lang="en-US" dirty="0"/>
          </a:p>
        </p:txBody>
      </p:sp>
      <p:sp>
        <p:nvSpPr>
          <p:cNvPr id="5" name="Content Placeholder 2"/>
          <p:cNvSpPr>
            <a:spLocks noGrp="1"/>
          </p:cNvSpPr>
          <p:nvPr>
            <p:ph sz="half" idx="1"/>
          </p:nvPr>
        </p:nvSpPr>
        <p:spPr>
          <a:xfrm>
            <a:off x="4343399" y="1825625"/>
            <a:ext cx="3650673" cy="3697720"/>
          </a:xfrm>
        </p:spPr>
        <p:txBody>
          <a:bodyPr>
            <a:normAutofit fontScale="85000" lnSpcReduction="20000"/>
          </a:bodyPr>
          <a:lstStyle/>
          <a:p>
            <a:pPr marL="0" indent="0" algn="just">
              <a:buNone/>
            </a:pPr>
            <a:r>
              <a:rPr lang="en-US" b="1" dirty="0" smtClean="0"/>
              <a:t>Continuous Delivery</a:t>
            </a:r>
            <a:endParaRPr lang="en-US" b="1" dirty="0" smtClean="0"/>
          </a:p>
          <a:p>
            <a:pPr algn="just"/>
            <a:r>
              <a:rPr lang="en-US" dirty="0" smtClean="0"/>
              <a:t>Automated build, test, and release processes.</a:t>
            </a:r>
          </a:p>
          <a:p>
            <a:pPr algn="just"/>
            <a:r>
              <a:rPr lang="en-US" dirty="0" smtClean="0"/>
              <a:t>Software is always in a releasable state.</a:t>
            </a:r>
          </a:p>
          <a:p>
            <a:pPr algn="just"/>
            <a:r>
              <a:rPr lang="en-US" dirty="0" smtClean="0"/>
              <a:t>Frequent releases are possible, but the decision to deploy is manual.</a:t>
            </a:r>
          </a:p>
          <a:p>
            <a:pPr algn="just"/>
            <a:r>
              <a:rPr lang="en-US" dirty="0" smtClean="0"/>
              <a:t>Reduces the time and effort required to deliver software to production.</a:t>
            </a:r>
          </a:p>
          <a:p>
            <a:endParaRPr lang="en-US" dirty="0"/>
          </a:p>
        </p:txBody>
      </p:sp>
      <p:sp>
        <p:nvSpPr>
          <p:cNvPr id="6" name="Content Placeholder 2"/>
          <p:cNvSpPr>
            <a:spLocks noGrp="1"/>
          </p:cNvSpPr>
          <p:nvPr>
            <p:ph sz="half" idx="1"/>
          </p:nvPr>
        </p:nvSpPr>
        <p:spPr>
          <a:xfrm>
            <a:off x="440459" y="1825625"/>
            <a:ext cx="3651250" cy="3698442"/>
          </a:xfrm>
        </p:spPr>
        <p:txBody>
          <a:bodyPr>
            <a:normAutofit fontScale="77500" lnSpcReduction="20000"/>
          </a:bodyPr>
          <a:lstStyle/>
          <a:p>
            <a:pPr marL="0" indent="0" algn="just">
              <a:buNone/>
            </a:pPr>
            <a:r>
              <a:rPr lang="en-US" b="1" dirty="0" smtClean="0"/>
              <a:t>Continuous Integration</a:t>
            </a:r>
            <a:endParaRPr lang="en-US" b="1" dirty="0" smtClean="0"/>
          </a:p>
          <a:p>
            <a:pPr algn="just"/>
            <a:r>
              <a:rPr lang="en-US" dirty="0" smtClean="0"/>
              <a:t>Frequent integration of code changes into a shared repository.</a:t>
            </a:r>
          </a:p>
          <a:p>
            <a:pPr algn="just"/>
            <a:r>
              <a:rPr lang="en-US" dirty="0" smtClean="0"/>
              <a:t>Automated build and test processes to detect integration issues.</a:t>
            </a:r>
          </a:p>
          <a:p>
            <a:pPr algn="just"/>
            <a:r>
              <a:rPr lang="en-US" dirty="0" smtClean="0"/>
              <a:t>Quick feedback loop to developers about the status of their changes.</a:t>
            </a:r>
          </a:p>
          <a:p>
            <a:pPr algn="just"/>
            <a:r>
              <a:rPr lang="en-US" dirty="0" smtClean="0"/>
              <a:t>Helps maintain code quality and reduces the risk of integration problems.</a:t>
            </a:r>
          </a:p>
          <a:p>
            <a:endParaRPr lang="en-US" dirty="0"/>
          </a:p>
        </p:txBody>
      </p:sp>
      <p:sp>
        <p:nvSpPr>
          <p:cNvPr id="7" name="Content Placeholder 2"/>
          <p:cNvSpPr>
            <a:spLocks noGrp="1"/>
          </p:cNvSpPr>
          <p:nvPr>
            <p:ph sz="half" idx="1"/>
          </p:nvPr>
        </p:nvSpPr>
        <p:spPr>
          <a:xfrm>
            <a:off x="8319654" y="1825625"/>
            <a:ext cx="3650673" cy="3697720"/>
          </a:xfrm>
        </p:spPr>
        <p:txBody>
          <a:bodyPr>
            <a:normAutofit fontScale="77500" lnSpcReduction="20000"/>
          </a:bodyPr>
          <a:lstStyle/>
          <a:p>
            <a:pPr marL="0" indent="0" algn="just">
              <a:buNone/>
            </a:pPr>
            <a:r>
              <a:rPr lang="en-US" b="1" dirty="0" smtClean="0"/>
              <a:t>Continuous Deployment</a:t>
            </a:r>
            <a:endParaRPr lang="en-US" b="1" dirty="0" smtClean="0"/>
          </a:p>
          <a:p>
            <a:pPr algn="just"/>
            <a:r>
              <a:rPr lang="en-US" dirty="0" smtClean="0"/>
              <a:t>Automated build, test, release, and deployment processes.</a:t>
            </a:r>
          </a:p>
          <a:p>
            <a:pPr algn="just"/>
            <a:r>
              <a:rPr lang="en-US" dirty="0" smtClean="0"/>
              <a:t>Changes are automatically deployed to production once validated.</a:t>
            </a:r>
          </a:p>
          <a:p>
            <a:pPr algn="just"/>
            <a:r>
              <a:rPr lang="en-US" dirty="0" smtClean="0"/>
              <a:t>Enables rapid and frequent releases.</a:t>
            </a:r>
          </a:p>
          <a:p>
            <a:pPr algn="just"/>
            <a:r>
              <a:rPr lang="en-US" dirty="0" smtClean="0"/>
              <a:t>Requires a high level of confidence in the CI/CD pipeline and automated tests.</a:t>
            </a:r>
          </a:p>
          <a:p>
            <a:endParaRPr lang="en-US" dirty="0"/>
          </a:p>
        </p:txBody>
      </p:sp>
    </p:spTree>
    <p:extLst>
      <p:ext uri="{BB962C8B-B14F-4D97-AF65-F5344CB8AC3E}">
        <p14:creationId xmlns:p14="http://schemas.microsoft.com/office/powerpoint/2010/main" val="1426873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Architectural View</a:t>
            </a:r>
            <a:endParaRPr lang="en-US" dirty="0"/>
          </a:p>
        </p:txBody>
      </p:sp>
      <p:pic>
        <p:nvPicPr>
          <p:cNvPr id="6" name="Picture 5"/>
          <p:cNvPicPr>
            <a:picLocks noChangeAspect="1"/>
          </p:cNvPicPr>
          <p:nvPr/>
        </p:nvPicPr>
        <p:blipFill>
          <a:blip r:embed="rId2"/>
          <a:stretch>
            <a:fillRect/>
          </a:stretch>
        </p:blipFill>
        <p:spPr>
          <a:xfrm>
            <a:off x="1475508" y="1690688"/>
            <a:ext cx="9543473" cy="4489537"/>
          </a:xfrm>
          <a:prstGeom prst="rect">
            <a:avLst/>
          </a:prstGeom>
        </p:spPr>
      </p:pic>
    </p:spTree>
    <p:extLst>
      <p:ext uri="{BB962C8B-B14F-4D97-AF65-F5344CB8AC3E}">
        <p14:creationId xmlns:p14="http://schemas.microsoft.com/office/powerpoint/2010/main" val="3384098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Architectural View</a:t>
            </a:r>
            <a:endParaRPr lang="en-US" dirty="0"/>
          </a:p>
        </p:txBody>
      </p:sp>
      <p:pic>
        <p:nvPicPr>
          <p:cNvPr id="2" name="Picture 1"/>
          <p:cNvPicPr>
            <a:picLocks noChangeAspect="1"/>
          </p:cNvPicPr>
          <p:nvPr/>
        </p:nvPicPr>
        <p:blipFill>
          <a:blip r:embed="rId2"/>
          <a:stretch>
            <a:fillRect/>
          </a:stretch>
        </p:blipFill>
        <p:spPr>
          <a:xfrm>
            <a:off x="1908464" y="1480415"/>
            <a:ext cx="8796482" cy="5060627"/>
          </a:xfrm>
          <a:prstGeom prst="rect">
            <a:avLst/>
          </a:prstGeom>
        </p:spPr>
      </p:pic>
    </p:spTree>
    <p:extLst>
      <p:ext uri="{BB962C8B-B14F-4D97-AF65-F5344CB8AC3E}">
        <p14:creationId xmlns:p14="http://schemas.microsoft.com/office/powerpoint/2010/main" val="842414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Why CI/CD?</a:t>
            </a:r>
            <a:endParaRPr lang="en-US" dirty="0"/>
          </a:p>
        </p:txBody>
      </p:sp>
      <p:sp>
        <p:nvSpPr>
          <p:cNvPr id="3" name="Content Placeholder 2"/>
          <p:cNvSpPr>
            <a:spLocks noGrp="1"/>
          </p:cNvSpPr>
          <p:nvPr>
            <p:ph idx="1"/>
          </p:nvPr>
        </p:nvSpPr>
        <p:spPr/>
        <p:txBody>
          <a:bodyPr/>
          <a:lstStyle/>
          <a:p>
            <a:r>
              <a:rPr lang="en-US" dirty="0" smtClean="0"/>
              <a:t>Low risk releases</a:t>
            </a:r>
          </a:p>
          <a:p>
            <a:r>
              <a:rPr lang="en-US" dirty="0" smtClean="0"/>
              <a:t>Faster time to market</a:t>
            </a:r>
          </a:p>
          <a:p>
            <a:r>
              <a:rPr lang="en-US" dirty="0" smtClean="0"/>
              <a:t>Higher quality</a:t>
            </a:r>
          </a:p>
          <a:p>
            <a:r>
              <a:rPr lang="en-US" dirty="0" smtClean="0"/>
              <a:t>Lower costs</a:t>
            </a:r>
          </a:p>
          <a:p>
            <a:r>
              <a:rPr lang="en-US" dirty="0" smtClean="0"/>
              <a:t>Better products</a:t>
            </a:r>
          </a:p>
          <a:p>
            <a:r>
              <a:rPr lang="en-US" dirty="0" smtClean="0"/>
              <a:t>Happier teams</a:t>
            </a:r>
            <a:endParaRPr lang="en-US" dirty="0"/>
          </a:p>
        </p:txBody>
      </p:sp>
    </p:spTree>
    <p:extLst>
      <p:ext uri="{BB962C8B-B14F-4D97-AF65-F5344CB8AC3E}">
        <p14:creationId xmlns:p14="http://schemas.microsoft.com/office/powerpoint/2010/main" val="3937455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1603</TotalTime>
  <Words>816</Words>
  <Application>Microsoft Office PowerPoint</Application>
  <PresentationFormat>Widescreen</PresentationFormat>
  <Paragraphs>96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Jenkins</vt:lpstr>
      <vt:lpstr>Topics</vt:lpstr>
      <vt:lpstr>Continuous Integration</vt:lpstr>
      <vt:lpstr>Continuous Delivery</vt:lpstr>
      <vt:lpstr>Continuous Deployment</vt:lpstr>
      <vt:lpstr>Characteristics</vt:lpstr>
      <vt:lpstr>Architectural View</vt:lpstr>
      <vt:lpstr>Architectural View</vt:lpstr>
      <vt:lpstr>Why CI/CD?</vt:lpstr>
      <vt:lpstr>Deployment strategies</vt:lpstr>
      <vt:lpstr>Single Server Deployment</vt:lpstr>
      <vt:lpstr>Big Bang Deployment</vt:lpstr>
      <vt:lpstr>Minimum-in-service Deployment</vt:lpstr>
      <vt:lpstr>Blue Green Deployment </vt:lpstr>
      <vt:lpstr>Jenkins</vt:lpstr>
      <vt:lpstr>Jenkins Setup</vt:lpstr>
      <vt:lpstr>Jenkins GUI Overview</vt:lpstr>
      <vt:lpstr>Create Jenkins Free Style Project</vt:lpstr>
      <vt:lpstr>Jenkins Pipelines Through Script</vt:lpstr>
      <vt:lpstr>Jenkins Pipelines Through JenkinsFile</vt:lpstr>
      <vt:lpstr>Build &amp; Push Docker Image to AWS ECR with Jenkins Pipeline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Jenkins</dc:title>
  <dc:creator>Muhammad Faran Tahir</dc:creator>
  <cp:lastModifiedBy>Muhammad Faran Tahir</cp:lastModifiedBy>
  <cp:revision>74</cp:revision>
  <dcterms:created xsi:type="dcterms:W3CDTF">2023-06-15T14:37:00Z</dcterms:created>
  <dcterms:modified xsi:type="dcterms:W3CDTF">2023-06-16T17:20:35Z</dcterms:modified>
</cp:coreProperties>
</file>