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ixie One"/>
      <p:regular r:id="rId20"/>
    </p:embeddedFont>
    <p:embeddedFont>
      <p:font typeface="Helvetica Neue"/>
      <p:regular r:id="rId21"/>
      <p:bold r:id="rId22"/>
      <p:italic r:id="rId23"/>
      <p:boldItalic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ixieOne-regular.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09faa362f8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09faa362f8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09faa362f8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09faa362f8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0a0e6fa1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0a0e6fa1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0a459d54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0a459d54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09faa362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09faa362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0984965a4c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0984965a4c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09faa362f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09faa362f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0984965a4c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0984965a4c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984965a4c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0984965a4c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0984965a4c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0984965a4c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9faa362f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09faa362f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09faa362f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09faa362f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09faa362f8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09faa362f8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flipH="1" rot="10800000">
            <a:off x="3919993" y="3977033"/>
            <a:ext cx="1303500" cy="11283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 name="Google Shape;12;p2"/>
          <p:cNvSpPr txBox="1"/>
          <p:nvPr>
            <p:ph type="ctrTitle"/>
          </p:nvPr>
        </p:nvSpPr>
        <p:spPr>
          <a:xfrm>
            <a:off x="1400175" y="1991825"/>
            <a:ext cx="6343500" cy="1159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3" name="Google Shape;13;p2"/>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10800000">
            <a:off x="5278915" y="855279"/>
            <a:ext cx="944700" cy="818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rot="10800000">
            <a:off x="5365799" y="352324"/>
            <a:ext cx="493800" cy="4272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2"/>
          <p:cNvSpPr/>
          <p:nvPr/>
        </p:nvSpPr>
        <p:spPr>
          <a:xfrm>
            <a:off x="3253021" y="113273"/>
            <a:ext cx="225085" cy="38996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2"/>
          <p:cNvSpPr/>
          <p:nvPr/>
        </p:nvSpPr>
        <p:spPr>
          <a:xfrm flipH="1" rot="10800000">
            <a:off x="5010533" y="4576648"/>
            <a:ext cx="1032900" cy="894600"/>
          </a:xfrm>
          <a:prstGeom prst="hexagon">
            <a:avLst>
              <a:gd fmla="val 28678" name="adj"/>
              <a:gd fmla="val 115470" name="vf"/>
            </a:avLst>
          </a:prstGeom>
          <a:noFill/>
          <a:ln cap="flat"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flipH="1" rot="10800000">
            <a:off x="3530384" y="4576662"/>
            <a:ext cx="452100" cy="3912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370705" y="4867761"/>
            <a:ext cx="312503" cy="31248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2"/>
          <p:cNvGrpSpPr/>
          <p:nvPr/>
        </p:nvGrpSpPr>
        <p:grpSpPr>
          <a:xfrm>
            <a:off x="5772008" y="4056440"/>
            <a:ext cx="573943" cy="550550"/>
            <a:chOff x="5241175" y="4959100"/>
            <a:chExt cx="539775" cy="517775"/>
          </a:xfrm>
        </p:grpSpPr>
        <p:sp>
          <p:nvSpPr>
            <p:cNvPr id="41" name="Google Shape;41;p2"/>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2"/>
          <p:cNvSpPr/>
          <p:nvPr/>
        </p:nvSpPr>
        <p:spPr>
          <a:xfrm>
            <a:off x="3429208" y="3904791"/>
            <a:ext cx="377839" cy="34368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333" name="Shape 333"/>
        <p:cNvGrpSpPr/>
        <p:nvPr/>
      </p:nvGrpSpPr>
      <p:grpSpPr>
        <a:xfrm>
          <a:off x="0" y="0"/>
          <a:ext cx="0" cy="0"/>
          <a:chOff x="0" y="0"/>
          <a:chExt cx="0" cy="0"/>
        </a:xfrm>
      </p:grpSpPr>
      <p:sp>
        <p:nvSpPr>
          <p:cNvPr id="334" name="Google Shape;334;p1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5" name="Google Shape;335;p1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36" name="Google Shape;336;p1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8" name="Shape 48"/>
        <p:cNvGrpSpPr/>
        <p:nvPr/>
      </p:nvGrpSpPr>
      <p:grpSpPr>
        <a:xfrm>
          <a:off x="0" y="0"/>
          <a:ext cx="0" cy="0"/>
          <a:chOff x="0" y="0"/>
          <a:chExt cx="0" cy="0"/>
        </a:xfrm>
      </p:grpSpPr>
      <p:sp>
        <p:nvSpPr>
          <p:cNvPr id="49" name="Google Shape;49;p3"/>
          <p:cNvSpPr/>
          <p:nvPr/>
        </p:nvSpPr>
        <p:spPr>
          <a:xfrm flipH="1" rot="10800000">
            <a:off x="-94969" y="303826"/>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1" name="Google Shape;51;p3"/>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2" name="Google Shape;52;p3"/>
          <p:cNvSpPr txBox="1"/>
          <p:nvPr>
            <p:ph idx="1" type="subTitle"/>
          </p:nvPr>
        </p:nvSpPr>
        <p:spPr>
          <a:xfrm>
            <a:off x="2743200" y="2821004"/>
            <a:ext cx="5696100" cy="784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3"/>
          <p:cNvSpPr/>
          <p:nvPr/>
        </p:nvSpPr>
        <p:spPr>
          <a:xfrm flipH="1" rot="10800000">
            <a:off x="66674" y="313542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flipH="1" rot="10800000">
            <a:off x="828675" y="351655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flipH="1" rot="10800000">
            <a:off x="761999" y="8779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flipH="1" rot="10800000">
            <a:off x="793851" y="4692801"/>
            <a:ext cx="517500" cy="4479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3"/>
          <p:cNvSpPr/>
          <p:nvPr/>
        </p:nvSpPr>
        <p:spPr>
          <a:xfrm>
            <a:off x="393600" y="334662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3"/>
          <p:cNvSpPr/>
          <p:nvPr/>
        </p:nvSpPr>
        <p:spPr>
          <a:xfrm flipH="1" rot="10800000">
            <a:off x="733424" y="393602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flipH="1" rot="10800000">
            <a:off x="738525" y="10085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flipH="1" rot="10800000">
            <a:off x="-291325" y="4148475"/>
            <a:ext cx="1182300" cy="10236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flipH="1" rot="10800000">
            <a:off x="420725" y="-652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1019338" y="416705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3"/>
          <p:cNvSpPr/>
          <p:nvPr/>
        </p:nvSpPr>
        <p:spPr>
          <a:xfrm>
            <a:off x="47199" y="4430470"/>
            <a:ext cx="505231" cy="459562"/>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88" name="Shape 88"/>
        <p:cNvGrpSpPr/>
        <p:nvPr/>
      </p:nvGrpSpPr>
      <p:grpSpPr>
        <a:xfrm>
          <a:off x="0" y="0"/>
          <a:ext cx="0" cy="0"/>
          <a:chOff x="0" y="0"/>
          <a:chExt cx="0" cy="0"/>
        </a:xfrm>
      </p:grpSpPr>
      <p:sp>
        <p:nvSpPr>
          <p:cNvPr id="89" name="Google Shape;89;p4"/>
          <p:cNvSpPr/>
          <p:nvPr/>
        </p:nvSpPr>
        <p:spPr>
          <a:xfrm flipH="1" rot="10800000">
            <a:off x="-94969" y="619169"/>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1" name="Google Shape;91;p4"/>
          <p:cNvSpPr txBox="1"/>
          <p:nvPr>
            <p:ph idx="1" type="body"/>
          </p:nvPr>
        </p:nvSpPr>
        <p:spPr>
          <a:xfrm>
            <a:off x="2051200" y="2085600"/>
            <a:ext cx="6282300" cy="819900"/>
          </a:xfrm>
          <a:prstGeom prst="rect">
            <a:avLst/>
          </a:prstGeom>
        </p:spPr>
        <p:txBody>
          <a:bodyPr anchorCtr="0" anchor="ctr" bIns="91425" lIns="91425" spcFirstLastPara="1" rIns="91425" wrap="square" tIns="91425">
            <a:noAutofit/>
          </a:bodyPr>
          <a:lstStyle>
            <a:lvl1pPr indent="-381000" lvl="0" marL="457200" rtl="0">
              <a:spcBef>
                <a:spcPts val="600"/>
              </a:spcBef>
              <a:spcAft>
                <a:spcPts val="0"/>
              </a:spcAft>
              <a:buSzPts val="2400"/>
              <a:buFont typeface="Nixie One"/>
              <a:buChar char="◇"/>
              <a:defRPr sz="2400">
                <a:latin typeface="Nixie One"/>
                <a:ea typeface="Nixie One"/>
                <a:cs typeface="Nixie One"/>
                <a:sym typeface="Nixie One"/>
              </a:defRPr>
            </a:lvl1pPr>
            <a:lvl2pPr indent="-381000" lvl="1" marL="914400" rtl="0">
              <a:spcBef>
                <a:spcPts val="0"/>
              </a:spcBef>
              <a:spcAft>
                <a:spcPts val="0"/>
              </a:spcAft>
              <a:buSzPts val="2400"/>
              <a:buFont typeface="Nixie One"/>
              <a:buChar char="￭"/>
              <a:defRPr sz="2400">
                <a:latin typeface="Nixie One"/>
                <a:ea typeface="Nixie One"/>
                <a:cs typeface="Nixie One"/>
                <a:sym typeface="Nixie One"/>
              </a:defRPr>
            </a:lvl2pPr>
            <a:lvl3pPr indent="-381000" lvl="2" marL="1371600" rtl="0">
              <a:spcBef>
                <a:spcPts val="0"/>
              </a:spcBef>
              <a:spcAft>
                <a:spcPts val="0"/>
              </a:spcAft>
              <a:buSzPts val="2400"/>
              <a:buFont typeface="Nixie One"/>
              <a:buChar char="￮"/>
              <a:defRPr sz="2400">
                <a:latin typeface="Nixie One"/>
                <a:ea typeface="Nixie One"/>
                <a:cs typeface="Nixie One"/>
                <a:sym typeface="Nixie One"/>
              </a:defRPr>
            </a:lvl3pPr>
            <a:lvl4pPr indent="-381000" lvl="3" marL="1828800" rtl="0">
              <a:spcBef>
                <a:spcPts val="0"/>
              </a:spcBef>
              <a:spcAft>
                <a:spcPts val="0"/>
              </a:spcAft>
              <a:buSzPts val="2400"/>
              <a:buFont typeface="Nixie One"/>
              <a:buChar char="●"/>
              <a:defRPr sz="2400">
                <a:latin typeface="Nixie One"/>
                <a:ea typeface="Nixie One"/>
                <a:cs typeface="Nixie One"/>
                <a:sym typeface="Nixie One"/>
              </a:defRPr>
            </a:lvl4pPr>
            <a:lvl5pPr indent="-381000" lvl="4" marL="2286000" rtl="0">
              <a:spcBef>
                <a:spcPts val="0"/>
              </a:spcBef>
              <a:spcAft>
                <a:spcPts val="0"/>
              </a:spcAft>
              <a:buSzPts val="2400"/>
              <a:buFont typeface="Nixie One"/>
              <a:buChar char="○"/>
              <a:defRPr sz="2400">
                <a:latin typeface="Nixie One"/>
                <a:ea typeface="Nixie One"/>
                <a:cs typeface="Nixie One"/>
                <a:sym typeface="Nixie One"/>
              </a:defRPr>
            </a:lvl5pPr>
            <a:lvl6pPr indent="-381000" lvl="5" marL="2743200" rtl="0">
              <a:spcBef>
                <a:spcPts val="0"/>
              </a:spcBef>
              <a:spcAft>
                <a:spcPts val="0"/>
              </a:spcAft>
              <a:buSzPts val="2400"/>
              <a:buFont typeface="Nixie One"/>
              <a:buChar char="■"/>
              <a:defRPr sz="2400">
                <a:latin typeface="Nixie One"/>
                <a:ea typeface="Nixie One"/>
                <a:cs typeface="Nixie One"/>
                <a:sym typeface="Nixie One"/>
              </a:defRPr>
            </a:lvl6pPr>
            <a:lvl7pPr indent="-381000" lvl="6" marL="3200400" rtl="0">
              <a:spcBef>
                <a:spcPts val="0"/>
              </a:spcBef>
              <a:spcAft>
                <a:spcPts val="0"/>
              </a:spcAft>
              <a:buSzPts val="2400"/>
              <a:buFont typeface="Nixie One"/>
              <a:buChar char="●"/>
              <a:defRPr sz="2400">
                <a:latin typeface="Nixie One"/>
                <a:ea typeface="Nixie One"/>
                <a:cs typeface="Nixie One"/>
                <a:sym typeface="Nixie One"/>
              </a:defRPr>
            </a:lvl7pPr>
            <a:lvl8pPr indent="-381000" lvl="7" marL="3657600" rtl="0">
              <a:spcBef>
                <a:spcPts val="0"/>
              </a:spcBef>
              <a:spcAft>
                <a:spcPts val="0"/>
              </a:spcAft>
              <a:buSzPts val="2400"/>
              <a:buFont typeface="Nixie One"/>
              <a:buChar char="○"/>
              <a:defRPr sz="2400">
                <a:latin typeface="Nixie One"/>
                <a:ea typeface="Nixie One"/>
                <a:cs typeface="Nixie One"/>
                <a:sym typeface="Nixie One"/>
              </a:defRPr>
            </a:lvl8pPr>
            <a:lvl9pPr indent="-381000" lvl="8" marL="4114800">
              <a:spcBef>
                <a:spcPts val="0"/>
              </a:spcBef>
              <a:spcAft>
                <a:spcPts val="0"/>
              </a:spcAft>
              <a:buSzPts val="2400"/>
              <a:buFont typeface="Nixie One"/>
              <a:buChar char="■"/>
              <a:defRPr sz="2400">
                <a:latin typeface="Nixie One"/>
                <a:ea typeface="Nixie One"/>
                <a:cs typeface="Nixie One"/>
                <a:sym typeface="Nixie One"/>
              </a:defRPr>
            </a:lvl9pPr>
          </a:lstStyle>
          <a:p/>
        </p:txBody>
      </p:sp>
      <p:sp>
        <p:nvSpPr>
          <p:cNvPr id="92" name="Google Shape;92;p4"/>
          <p:cNvSpPr/>
          <p:nvPr/>
        </p:nvSpPr>
        <p:spPr>
          <a:xfrm flipH="1" rot="10800000">
            <a:off x="-123826" y="28115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flipH="1" rot="10800000">
            <a:off x="638175" y="31927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flipH="1" rot="10800000">
            <a:off x="752474" y="120180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flipH="1" rot="10800000">
            <a:off x="657225" y="438017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4"/>
          <p:cNvSpPr/>
          <p:nvPr/>
        </p:nvSpPr>
        <p:spPr>
          <a:xfrm>
            <a:off x="203100" y="30227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4"/>
          <p:cNvSpPr/>
          <p:nvPr/>
        </p:nvSpPr>
        <p:spPr>
          <a:xfrm flipH="1" rot="10800000">
            <a:off x="542924" y="36121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flipH="1" rot="10800000">
            <a:off x="729000" y="424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flipH="1" rot="10800000">
            <a:off x="-115052" y="3996025"/>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flipH="1" rot="10800000">
            <a:off x="411200" y="2586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828838" y="38432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4"/>
          <p:cNvSpPr/>
          <p:nvPr/>
        </p:nvSpPr>
        <p:spPr>
          <a:xfrm>
            <a:off x="144926" y="4214500"/>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txBox="1"/>
          <p:nvPr/>
        </p:nvSpPr>
        <p:spPr>
          <a:xfrm>
            <a:off x="94000" y="1929581"/>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29" name="Shape 129"/>
        <p:cNvGrpSpPr/>
        <p:nvPr/>
      </p:nvGrpSpPr>
      <p:grpSpPr>
        <a:xfrm>
          <a:off x="0" y="0"/>
          <a:ext cx="0" cy="0"/>
          <a:chOff x="0" y="0"/>
          <a:chExt cx="0" cy="0"/>
        </a:xfrm>
      </p:grpSpPr>
      <p:sp>
        <p:nvSpPr>
          <p:cNvPr id="130" name="Google Shape;130;p5"/>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2" name="Google Shape;132;p5"/>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33" name="Google Shape;133;p5"/>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Font typeface="Muli"/>
              <a:buChar char="◇"/>
              <a:defRPr>
                <a:latin typeface="Muli"/>
                <a:ea typeface="Muli"/>
                <a:cs typeface="Muli"/>
                <a:sym typeface="Muli"/>
              </a:defRPr>
            </a:lvl1pPr>
            <a:lvl2pPr indent="-317500" lvl="1" marL="914400">
              <a:spcBef>
                <a:spcPts val="0"/>
              </a:spcBef>
              <a:spcAft>
                <a:spcPts val="0"/>
              </a:spcAft>
              <a:buSzPts val="1400"/>
              <a:buFont typeface="Muli"/>
              <a:buChar char="￭"/>
              <a:defRPr>
                <a:latin typeface="Muli"/>
                <a:ea typeface="Muli"/>
                <a:cs typeface="Muli"/>
                <a:sym typeface="Muli"/>
              </a:defRPr>
            </a:lvl2pPr>
            <a:lvl3pPr indent="-317500" lvl="2" marL="1371600">
              <a:spcBef>
                <a:spcPts val="0"/>
              </a:spcBef>
              <a:spcAft>
                <a:spcPts val="0"/>
              </a:spcAft>
              <a:buSzPts val="1400"/>
              <a:buFont typeface="Muli"/>
              <a:buChar char="￮"/>
              <a:defRPr>
                <a:latin typeface="Muli"/>
                <a:ea typeface="Muli"/>
                <a:cs typeface="Muli"/>
                <a:sym typeface="Muli"/>
              </a:defRPr>
            </a:lvl3pPr>
            <a:lvl4pPr indent="-317500" lvl="3" marL="1828800">
              <a:spcBef>
                <a:spcPts val="0"/>
              </a:spcBef>
              <a:spcAft>
                <a:spcPts val="0"/>
              </a:spcAft>
              <a:buSzPts val="1400"/>
              <a:buFont typeface="Muli"/>
              <a:buChar char="●"/>
              <a:defRPr>
                <a:latin typeface="Muli"/>
                <a:ea typeface="Muli"/>
                <a:cs typeface="Muli"/>
                <a:sym typeface="Muli"/>
              </a:defRPr>
            </a:lvl4pPr>
            <a:lvl5pPr indent="-317500" lvl="4" marL="2286000">
              <a:spcBef>
                <a:spcPts val="0"/>
              </a:spcBef>
              <a:spcAft>
                <a:spcPts val="0"/>
              </a:spcAft>
              <a:buSzPts val="1400"/>
              <a:buFont typeface="Muli"/>
              <a:buChar char="○"/>
              <a:defRPr>
                <a:latin typeface="Muli"/>
                <a:ea typeface="Muli"/>
                <a:cs typeface="Muli"/>
                <a:sym typeface="Muli"/>
              </a:defRPr>
            </a:lvl5pPr>
            <a:lvl6pPr indent="-317500" lvl="5" marL="2743200">
              <a:spcBef>
                <a:spcPts val="0"/>
              </a:spcBef>
              <a:spcAft>
                <a:spcPts val="0"/>
              </a:spcAft>
              <a:buSzPts val="1400"/>
              <a:buFont typeface="Muli"/>
              <a:buChar char="■"/>
              <a:defRPr>
                <a:latin typeface="Muli"/>
                <a:ea typeface="Muli"/>
                <a:cs typeface="Muli"/>
                <a:sym typeface="Muli"/>
              </a:defRPr>
            </a:lvl6pPr>
            <a:lvl7pPr indent="-317500" lvl="6" marL="3200400">
              <a:spcBef>
                <a:spcPts val="0"/>
              </a:spcBef>
              <a:spcAft>
                <a:spcPts val="0"/>
              </a:spcAft>
              <a:buSzPts val="1400"/>
              <a:buFont typeface="Muli"/>
              <a:buChar char="●"/>
              <a:defRPr>
                <a:latin typeface="Muli"/>
                <a:ea typeface="Muli"/>
                <a:cs typeface="Muli"/>
                <a:sym typeface="Muli"/>
              </a:defRPr>
            </a:lvl7pPr>
            <a:lvl8pPr indent="-317500" lvl="7" marL="3657600">
              <a:spcBef>
                <a:spcPts val="0"/>
              </a:spcBef>
              <a:spcAft>
                <a:spcPts val="0"/>
              </a:spcAft>
              <a:buSzPts val="1400"/>
              <a:buFont typeface="Muli"/>
              <a:buChar char="○"/>
              <a:defRPr>
                <a:latin typeface="Muli"/>
                <a:ea typeface="Muli"/>
                <a:cs typeface="Muli"/>
                <a:sym typeface="Muli"/>
              </a:defRPr>
            </a:lvl8pPr>
            <a:lvl9pPr indent="-317500" lvl="8" marL="4114800">
              <a:spcBef>
                <a:spcPts val="0"/>
              </a:spcBef>
              <a:spcAft>
                <a:spcPts val="0"/>
              </a:spcAft>
              <a:buSzPts val="1400"/>
              <a:buFont typeface="Muli"/>
              <a:buChar char="■"/>
              <a:defRPr>
                <a:latin typeface="Muli"/>
                <a:ea typeface="Muli"/>
                <a:cs typeface="Muli"/>
                <a:sym typeface="Muli"/>
              </a:defRPr>
            </a:lvl9pPr>
          </a:lstStyle>
          <a:p/>
        </p:txBody>
      </p:sp>
      <p:sp>
        <p:nvSpPr>
          <p:cNvPr id="134" name="Google Shape;134;p5"/>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5"/>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5"/>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5"/>
          <p:cNvGrpSpPr/>
          <p:nvPr/>
        </p:nvGrpSpPr>
        <p:grpSpPr>
          <a:xfrm>
            <a:off x="904277" y="515192"/>
            <a:ext cx="382958" cy="607111"/>
            <a:chOff x="6718575" y="2318625"/>
            <a:chExt cx="256950" cy="407375"/>
          </a:xfrm>
        </p:grpSpPr>
        <p:sp>
          <p:nvSpPr>
            <p:cNvPr id="156" name="Google Shape;156;p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70" name="Shape 170"/>
        <p:cNvGrpSpPr/>
        <p:nvPr/>
      </p:nvGrpSpPr>
      <p:grpSpPr>
        <a:xfrm>
          <a:off x="0" y="0"/>
          <a:ext cx="0" cy="0"/>
          <a:chOff x="0" y="0"/>
          <a:chExt cx="0" cy="0"/>
        </a:xfrm>
      </p:grpSpPr>
      <p:sp>
        <p:nvSpPr>
          <p:cNvPr id="171" name="Google Shape;171;p6"/>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3" name="Google Shape;173;p6"/>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74" name="Google Shape;174;p6"/>
          <p:cNvSpPr txBox="1"/>
          <p:nvPr>
            <p:ph idx="1" type="body"/>
          </p:nvPr>
        </p:nvSpPr>
        <p:spPr>
          <a:xfrm>
            <a:off x="1734000" y="2414450"/>
            <a:ext cx="2667300" cy="26637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75" name="Google Shape;175;p6"/>
          <p:cNvSpPr txBox="1"/>
          <p:nvPr>
            <p:ph idx="2" type="body"/>
          </p:nvPr>
        </p:nvSpPr>
        <p:spPr>
          <a:xfrm>
            <a:off x="4562088" y="2414450"/>
            <a:ext cx="2667300" cy="26637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76" name="Google Shape;176;p6"/>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6"/>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6"/>
          <p:cNvGrpSpPr/>
          <p:nvPr/>
        </p:nvGrpSpPr>
        <p:grpSpPr>
          <a:xfrm>
            <a:off x="904277" y="515192"/>
            <a:ext cx="382958" cy="607111"/>
            <a:chOff x="6718575" y="2318625"/>
            <a:chExt cx="256950" cy="407375"/>
          </a:xfrm>
        </p:grpSpPr>
        <p:sp>
          <p:nvSpPr>
            <p:cNvPr id="185" name="Google Shape;185;p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6"/>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6"/>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12"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4" name="Google Shape;214;p7"/>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15" name="Google Shape;215;p7"/>
          <p:cNvSpPr txBox="1"/>
          <p:nvPr>
            <p:ph idx="1" type="body"/>
          </p:nvPr>
        </p:nvSpPr>
        <p:spPr>
          <a:xfrm>
            <a:off x="1732700"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6" name="Google Shape;216;p7"/>
          <p:cNvSpPr txBox="1"/>
          <p:nvPr>
            <p:ph idx="2" type="body"/>
          </p:nvPr>
        </p:nvSpPr>
        <p:spPr>
          <a:xfrm>
            <a:off x="4020972"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7" name="Google Shape;217;p7"/>
          <p:cNvSpPr txBox="1"/>
          <p:nvPr>
            <p:ph idx="3" type="body"/>
          </p:nvPr>
        </p:nvSpPr>
        <p:spPr>
          <a:xfrm>
            <a:off x="6309245"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8" name="Google Shape;218;p7"/>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7"/>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 name="Google Shape;226;p7"/>
          <p:cNvGrpSpPr/>
          <p:nvPr/>
        </p:nvGrpSpPr>
        <p:grpSpPr>
          <a:xfrm>
            <a:off x="904277" y="515192"/>
            <a:ext cx="382958" cy="607111"/>
            <a:chOff x="6718575" y="2318625"/>
            <a:chExt cx="256950" cy="407375"/>
          </a:xfrm>
        </p:grpSpPr>
        <p:sp>
          <p:nvSpPr>
            <p:cNvPr id="227" name="Google Shape;227;p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1" name="Shape 241"/>
        <p:cNvGrpSpPr/>
        <p:nvPr/>
      </p:nvGrpSpPr>
      <p:grpSpPr>
        <a:xfrm>
          <a:off x="0" y="0"/>
          <a:ext cx="0" cy="0"/>
          <a:chOff x="0" y="0"/>
          <a:chExt cx="0" cy="0"/>
        </a:xfrm>
      </p:grpSpPr>
      <p:sp>
        <p:nvSpPr>
          <p:cNvPr id="242" name="Google Shape;242;p8"/>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44" name="Google Shape;244;p8"/>
          <p:cNvSpPr txBox="1"/>
          <p:nvPr>
            <p:ph type="title"/>
          </p:nvPr>
        </p:nvSpPr>
        <p:spPr>
          <a:xfrm>
            <a:off x="1732700" y="821200"/>
            <a:ext cx="4944300" cy="6453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45" name="Google Shape;245;p8"/>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8"/>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8"/>
          <p:cNvGrpSpPr/>
          <p:nvPr/>
        </p:nvGrpSpPr>
        <p:grpSpPr>
          <a:xfrm>
            <a:off x="904277" y="515192"/>
            <a:ext cx="382958" cy="607111"/>
            <a:chOff x="6718575" y="2318625"/>
            <a:chExt cx="256950" cy="407375"/>
          </a:xfrm>
        </p:grpSpPr>
        <p:sp>
          <p:nvSpPr>
            <p:cNvPr id="254" name="Google Shape;254;p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8"/>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8"/>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8"/>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8"/>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8"/>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81" name="Shape 281"/>
        <p:cNvGrpSpPr/>
        <p:nvPr/>
      </p:nvGrpSpPr>
      <p:grpSpPr>
        <a:xfrm>
          <a:off x="0" y="0"/>
          <a:ext cx="0" cy="0"/>
          <a:chOff x="0" y="0"/>
          <a:chExt cx="0" cy="0"/>
        </a:xfrm>
      </p:grpSpPr>
      <p:sp>
        <p:nvSpPr>
          <p:cNvPr id="282" name="Google Shape;282;p9"/>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4" name="Google Shape;284;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400"/>
              <a:buNone/>
              <a:defRPr/>
            </a:lvl1pPr>
          </a:lstStyle>
          <a:p/>
        </p:txBody>
      </p:sp>
      <p:sp>
        <p:nvSpPr>
          <p:cNvPr id="285" name="Google Shape;285;p9"/>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9"/>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9"/>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9"/>
          <p:cNvGrpSpPr/>
          <p:nvPr/>
        </p:nvGrpSpPr>
        <p:grpSpPr>
          <a:xfrm>
            <a:off x="1729784" y="61068"/>
            <a:ext cx="351204" cy="324661"/>
            <a:chOff x="5975075" y="2327500"/>
            <a:chExt cx="420100" cy="388350"/>
          </a:xfrm>
        </p:grpSpPr>
        <p:sp>
          <p:nvSpPr>
            <p:cNvPr id="290" name="Google Shape;290;p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9"/>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9"/>
          <p:cNvGrpSpPr/>
          <p:nvPr/>
        </p:nvGrpSpPr>
        <p:grpSpPr>
          <a:xfrm>
            <a:off x="904277" y="515192"/>
            <a:ext cx="382958" cy="607111"/>
            <a:chOff x="6718575" y="2318625"/>
            <a:chExt cx="256950" cy="407375"/>
          </a:xfrm>
        </p:grpSpPr>
        <p:sp>
          <p:nvSpPr>
            <p:cNvPr id="294" name="Google Shape;294;p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9"/>
          <p:cNvGrpSpPr/>
          <p:nvPr/>
        </p:nvGrpSpPr>
        <p:grpSpPr>
          <a:xfrm>
            <a:off x="335759" y="1840531"/>
            <a:ext cx="342882" cy="350068"/>
            <a:chOff x="3951850" y="2985350"/>
            <a:chExt cx="407950" cy="416500"/>
          </a:xfrm>
        </p:grpSpPr>
        <p:sp>
          <p:nvSpPr>
            <p:cNvPr id="303" name="Google Shape;303;p9"/>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9"/>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9"/>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9"/>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9"/>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9"/>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9"/>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9"/>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9"/>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 name="Google Shape;312;p9"/>
          <p:cNvGrpSpPr/>
          <p:nvPr/>
        </p:nvGrpSpPr>
        <p:grpSpPr>
          <a:xfrm>
            <a:off x="7354067" y="3426715"/>
            <a:ext cx="455624" cy="437054"/>
            <a:chOff x="5241175" y="4959100"/>
            <a:chExt cx="539775" cy="517775"/>
          </a:xfrm>
        </p:grpSpPr>
        <p:sp>
          <p:nvSpPr>
            <p:cNvPr id="313" name="Google Shape;313;p9"/>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9"/>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9"/>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9"/>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9"/>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9"/>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9"/>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1" name="Shape 321"/>
        <p:cNvGrpSpPr/>
        <p:nvPr/>
      </p:nvGrpSpPr>
      <p:grpSpPr>
        <a:xfrm>
          <a:off x="0" y="0"/>
          <a:ext cx="0" cy="0"/>
          <a:chOff x="0" y="0"/>
          <a:chExt cx="0" cy="0"/>
        </a:xfrm>
      </p:grpSpPr>
      <p:sp>
        <p:nvSpPr>
          <p:cNvPr id="322" name="Google Shape;322;p10"/>
          <p:cNvSpPr/>
          <p:nvPr/>
        </p:nvSpPr>
        <p:spPr>
          <a:xfrm flipH="1" rot="10800000">
            <a:off x="8218352" y="4121459"/>
            <a:ext cx="685200" cy="5934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4" name="Google Shape;324;p10"/>
          <p:cNvSpPr/>
          <p:nvPr/>
        </p:nvSpPr>
        <p:spPr>
          <a:xfrm flipH="1" rot="10800000">
            <a:off x="-123825" y="847792"/>
            <a:ext cx="674400" cy="5844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0"/>
          <p:cNvSpPr/>
          <p:nvPr/>
        </p:nvSpPr>
        <p:spPr>
          <a:xfrm flipH="1" rot="10800000">
            <a:off x="503116" y="1161450"/>
            <a:ext cx="352800" cy="3054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0"/>
          <p:cNvSpPr/>
          <p:nvPr/>
        </p:nvSpPr>
        <p:spPr>
          <a:xfrm flipH="1" rot="10800000">
            <a:off x="1208424" y="-131812"/>
            <a:ext cx="674400" cy="5844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0"/>
          <p:cNvSpPr/>
          <p:nvPr/>
        </p:nvSpPr>
        <p:spPr>
          <a:xfrm flipH="1" rot="10800000">
            <a:off x="247753" y="49693"/>
            <a:ext cx="295200" cy="2556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0"/>
          <p:cNvSpPr/>
          <p:nvPr/>
        </p:nvSpPr>
        <p:spPr>
          <a:xfrm flipH="1" rot="10800000">
            <a:off x="8763568" y="4485979"/>
            <a:ext cx="543000" cy="4704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0"/>
          <p:cNvSpPr/>
          <p:nvPr/>
        </p:nvSpPr>
        <p:spPr>
          <a:xfrm flipH="1" rot="10800000">
            <a:off x="8523810" y="4741100"/>
            <a:ext cx="284100" cy="2457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0"/>
          <p:cNvSpPr/>
          <p:nvPr/>
        </p:nvSpPr>
        <p:spPr>
          <a:xfrm flipH="1" rot="10800000">
            <a:off x="8322785" y="3628023"/>
            <a:ext cx="543000" cy="470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0"/>
          <p:cNvSpPr/>
          <p:nvPr/>
        </p:nvSpPr>
        <p:spPr>
          <a:xfrm flipH="1" rot="10800000">
            <a:off x="8763569" y="4009882"/>
            <a:ext cx="237600" cy="2058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0E293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p:txBody>
      </p:sp>
      <p:sp>
        <p:nvSpPr>
          <p:cNvPr id="7" name="Google Shape;7;p1"/>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indent="-317500" lvl="1" marL="9144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indent="-317500" lvl="2" marL="13716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indent="-317500" lvl="3" marL="18288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indent="-317500" lvl="4" marL="22860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indent="-317500" lvl="5" marL="27432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indent="-317500" lvl="6" marL="32004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indent="-317500" lvl="7" marL="36576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indent="-317500" lvl="8" marL="41148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p:txBody>
      </p:sp>
      <p:sp>
        <p:nvSpPr>
          <p:cNvPr id="8" name="Google Shape;8;p1"/>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www.javatpoint.com/java-joptionpane" TargetMode="External"/><Relationship Id="rId4" Type="http://schemas.openxmlformats.org/officeDocument/2006/relationships/hyperlink" Target="https://www.randomlists.com/random-names?qty=40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2"/>
          <p:cNvSpPr txBox="1"/>
          <p:nvPr>
            <p:ph type="ctrTitle"/>
          </p:nvPr>
        </p:nvSpPr>
        <p:spPr>
          <a:xfrm>
            <a:off x="311708" y="5191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a:t>Data Structures</a:t>
            </a:r>
            <a:endParaRPr b="1"/>
          </a:p>
        </p:txBody>
      </p:sp>
      <p:sp>
        <p:nvSpPr>
          <p:cNvPr id="342" name="Google Shape;342;p12"/>
          <p:cNvSpPr txBox="1"/>
          <p:nvPr>
            <p:ph idx="1" type="subTitle"/>
          </p:nvPr>
        </p:nvSpPr>
        <p:spPr>
          <a:xfrm>
            <a:off x="311700" y="2571750"/>
            <a:ext cx="8520600" cy="792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GB"/>
              <a:t>Final Project</a:t>
            </a:r>
            <a:endParaRPr/>
          </a:p>
          <a:p>
            <a:pPr indent="0" lvl="0" marL="0" rtl="0" algn="ctr">
              <a:spcBef>
                <a:spcPts val="600"/>
              </a:spcBef>
              <a:spcAft>
                <a:spcPts val="0"/>
              </a:spcAft>
              <a:buNone/>
            </a:pPr>
            <a:r>
              <a:rPr lang="en-GB"/>
              <a:t>PhoneBook</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GB" sz="1500"/>
              <a:t>Abdul Ahad Imtiaz-22751</a:t>
            </a:r>
            <a:endParaRPr sz="1500"/>
          </a:p>
          <a:p>
            <a:pPr indent="0" lvl="0" marL="0" rtl="0" algn="l">
              <a:spcBef>
                <a:spcPts val="600"/>
              </a:spcBef>
              <a:spcAft>
                <a:spcPts val="0"/>
              </a:spcAft>
              <a:buNone/>
            </a:pPr>
            <a:r>
              <a:rPr lang="en-GB" sz="1500"/>
              <a:t>Muhammad Ahsan Ali Khan-22839</a:t>
            </a:r>
            <a:endParaRPr sz="1500"/>
          </a:p>
          <a:p>
            <a:pPr indent="0" lvl="0" marL="0" rtl="0" algn="l">
              <a:spcBef>
                <a:spcPts val="600"/>
              </a:spcBef>
              <a:spcAft>
                <a:spcPts val="0"/>
              </a:spcAft>
              <a:buNone/>
            </a:pPr>
            <a:r>
              <a:rPr lang="en-GB" sz="1500"/>
              <a:t>Sameer Alam-22739</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1"/>
          <p:cNvSpPr txBox="1"/>
          <p:nvPr>
            <p:ph type="title"/>
          </p:nvPr>
        </p:nvSpPr>
        <p:spPr>
          <a:xfrm>
            <a:off x="1747575" y="75705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500">
                <a:latin typeface="Oswald"/>
                <a:ea typeface="Oswald"/>
                <a:cs typeface="Oswald"/>
                <a:sym typeface="Oswald"/>
              </a:rPr>
              <a:t>Big-Oh Analysis</a:t>
            </a:r>
            <a:endParaRPr sz="2500">
              <a:latin typeface="Oswald"/>
              <a:ea typeface="Oswald"/>
              <a:cs typeface="Oswald"/>
              <a:sym typeface="Oswald"/>
            </a:endParaRPr>
          </a:p>
        </p:txBody>
      </p:sp>
      <p:sp>
        <p:nvSpPr>
          <p:cNvPr id="396" name="Google Shape;396;p21"/>
          <p:cNvSpPr txBox="1"/>
          <p:nvPr>
            <p:ph idx="1" type="body"/>
          </p:nvPr>
        </p:nvSpPr>
        <p:spPr>
          <a:xfrm>
            <a:off x="1633900" y="1402350"/>
            <a:ext cx="6101700" cy="23388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600"/>
              </a:spcBef>
              <a:spcAft>
                <a:spcPts val="0"/>
              </a:spcAft>
              <a:buSzPts val="1400"/>
              <a:buChar char="◇"/>
            </a:pPr>
            <a:r>
              <a:rPr lang="en-GB" u="sng"/>
              <a:t>Show </a:t>
            </a:r>
            <a:r>
              <a:rPr lang="en-GB" u="sng"/>
              <a:t>Contact:</a:t>
            </a:r>
            <a:r>
              <a:rPr lang="en-GB"/>
              <a:t> This operation calls custom method, </a:t>
            </a:r>
            <a:r>
              <a:rPr i="1" lang="en-GB"/>
              <a:t>list()</a:t>
            </a:r>
            <a:r>
              <a:rPr lang="en-GB"/>
              <a:t>. Which displays the data from the hashtable to the JTable in GUI. Since the whole hashtable is traversed for displaying all the contacts the big-oh is O(n).</a:t>
            </a:r>
            <a:endParaRPr/>
          </a:p>
          <a:p>
            <a:pPr indent="-317500" lvl="0" marL="457200" rtl="0" algn="l">
              <a:lnSpc>
                <a:spcPct val="150000"/>
              </a:lnSpc>
              <a:spcBef>
                <a:spcPts val="0"/>
              </a:spcBef>
              <a:spcAft>
                <a:spcPts val="0"/>
              </a:spcAft>
              <a:buSzPts val="1400"/>
              <a:buChar char="◇"/>
            </a:pPr>
            <a:r>
              <a:rPr lang="en-GB" u="sng"/>
              <a:t>Sort</a:t>
            </a:r>
            <a:r>
              <a:rPr lang="en-GB" u="sng"/>
              <a:t> Contact:</a:t>
            </a:r>
            <a:r>
              <a:rPr lang="en-GB"/>
              <a:t> This method first inserts the contacts from hashtable to a BST and then calls InOrder Traversal method, </a:t>
            </a:r>
            <a:r>
              <a:rPr i="1" lang="en-GB"/>
              <a:t>LNR(Node root).</a:t>
            </a:r>
            <a:r>
              <a:rPr lang="en-GB"/>
              <a:t> The big-Oh for insertion is O(nlogn) and for traversal (sorting) it is 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2"/>
          <p:cNvSpPr txBox="1"/>
          <p:nvPr>
            <p:ph type="title"/>
          </p:nvPr>
        </p:nvSpPr>
        <p:spPr>
          <a:xfrm>
            <a:off x="2304675" y="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500">
                <a:latin typeface="Oswald"/>
                <a:ea typeface="Oswald"/>
                <a:cs typeface="Oswald"/>
                <a:sym typeface="Oswald"/>
              </a:rPr>
              <a:t>Big-Oh Analysis</a:t>
            </a:r>
            <a:endParaRPr sz="2500">
              <a:latin typeface="Oswald"/>
              <a:ea typeface="Oswald"/>
              <a:cs typeface="Oswald"/>
              <a:sym typeface="Oswald"/>
            </a:endParaRPr>
          </a:p>
        </p:txBody>
      </p:sp>
      <p:pic>
        <p:nvPicPr>
          <p:cNvPr id="402" name="Google Shape;402;p22"/>
          <p:cNvPicPr preferRelativeResize="0"/>
          <p:nvPr/>
        </p:nvPicPr>
        <p:blipFill>
          <a:blip r:embed="rId3">
            <a:alphaModFix/>
          </a:blip>
          <a:stretch>
            <a:fillRect/>
          </a:stretch>
        </p:blipFill>
        <p:spPr>
          <a:xfrm>
            <a:off x="3176400" y="1576163"/>
            <a:ext cx="2791199" cy="1991186"/>
          </a:xfrm>
          <a:prstGeom prst="rect">
            <a:avLst/>
          </a:prstGeom>
          <a:noFill/>
          <a:ln>
            <a:noFill/>
          </a:ln>
        </p:spPr>
      </p:pic>
      <p:pic>
        <p:nvPicPr>
          <p:cNvPr id="403" name="Google Shape;403;p22"/>
          <p:cNvPicPr preferRelativeResize="0"/>
          <p:nvPr/>
        </p:nvPicPr>
        <p:blipFill>
          <a:blip r:embed="rId4">
            <a:alphaModFix/>
          </a:blip>
          <a:stretch>
            <a:fillRect/>
          </a:stretch>
        </p:blipFill>
        <p:spPr>
          <a:xfrm>
            <a:off x="6175600" y="1573437"/>
            <a:ext cx="2791200" cy="1996625"/>
          </a:xfrm>
          <a:prstGeom prst="rect">
            <a:avLst/>
          </a:prstGeom>
          <a:noFill/>
          <a:ln>
            <a:noFill/>
          </a:ln>
        </p:spPr>
      </p:pic>
      <p:pic>
        <p:nvPicPr>
          <p:cNvPr id="404" name="Google Shape;404;p22"/>
          <p:cNvPicPr preferRelativeResize="0"/>
          <p:nvPr/>
        </p:nvPicPr>
        <p:blipFill>
          <a:blip r:embed="rId5">
            <a:alphaModFix/>
          </a:blip>
          <a:stretch>
            <a:fillRect/>
          </a:stretch>
        </p:blipFill>
        <p:spPr>
          <a:xfrm>
            <a:off x="119325" y="1576150"/>
            <a:ext cx="2886350" cy="1991176"/>
          </a:xfrm>
          <a:prstGeom prst="rect">
            <a:avLst/>
          </a:prstGeom>
          <a:noFill/>
          <a:ln>
            <a:noFill/>
          </a:ln>
        </p:spPr>
      </p:pic>
      <p:sp>
        <p:nvSpPr>
          <p:cNvPr id="405" name="Google Shape;405;p22"/>
          <p:cNvSpPr txBox="1"/>
          <p:nvPr/>
        </p:nvSpPr>
        <p:spPr>
          <a:xfrm>
            <a:off x="729850" y="3757225"/>
            <a:ext cx="136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uli"/>
              <a:ea typeface="Muli"/>
              <a:cs typeface="Muli"/>
              <a:sym typeface="Muli"/>
            </a:endParaRPr>
          </a:p>
        </p:txBody>
      </p:sp>
      <p:sp>
        <p:nvSpPr>
          <p:cNvPr id="406" name="Google Shape;406;p22"/>
          <p:cNvSpPr txBox="1"/>
          <p:nvPr/>
        </p:nvSpPr>
        <p:spPr>
          <a:xfrm>
            <a:off x="882250" y="3909625"/>
            <a:ext cx="136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uli"/>
              <a:ea typeface="Muli"/>
              <a:cs typeface="Muli"/>
              <a:sym typeface="Muli"/>
            </a:endParaRPr>
          </a:p>
        </p:txBody>
      </p:sp>
      <p:sp>
        <p:nvSpPr>
          <p:cNvPr id="407" name="Google Shape;407;p22"/>
          <p:cNvSpPr txBox="1"/>
          <p:nvPr/>
        </p:nvSpPr>
        <p:spPr>
          <a:xfrm>
            <a:off x="6890950" y="1173213"/>
            <a:ext cx="1360500" cy="400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600"/>
              </a:spcBef>
              <a:spcAft>
                <a:spcPts val="0"/>
              </a:spcAft>
              <a:buNone/>
            </a:pPr>
            <a:r>
              <a:rPr lang="en-GB">
                <a:solidFill>
                  <a:srgbClr val="C6DAEC"/>
                </a:solidFill>
                <a:latin typeface="Muli"/>
                <a:ea typeface="Muli"/>
                <a:cs typeface="Muli"/>
                <a:sym typeface="Muli"/>
              </a:rPr>
              <a:t>O(nlogn)</a:t>
            </a:r>
            <a:endParaRPr>
              <a:latin typeface="Muli"/>
              <a:ea typeface="Muli"/>
              <a:cs typeface="Muli"/>
              <a:sym typeface="Muli"/>
            </a:endParaRPr>
          </a:p>
        </p:txBody>
      </p:sp>
      <p:sp>
        <p:nvSpPr>
          <p:cNvPr id="408" name="Google Shape;408;p22"/>
          <p:cNvSpPr txBox="1"/>
          <p:nvPr/>
        </p:nvSpPr>
        <p:spPr>
          <a:xfrm>
            <a:off x="844975" y="3757225"/>
            <a:ext cx="136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uli"/>
              <a:ea typeface="Muli"/>
              <a:cs typeface="Muli"/>
              <a:sym typeface="Muli"/>
            </a:endParaRPr>
          </a:p>
        </p:txBody>
      </p:sp>
      <p:sp>
        <p:nvSpPr>
          <p:cNvPr id="409" name="Google Shape;409;p22"/>
          <p:cNvSpPr txBox="1"/>
          <p:nvPr/>
        </p:nvSpPr>
        <p:spPr>
          <a:xfrm>
            <a:off x="4096575" y="1173213"/>
            <a:ext cx="1360500" cy="400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600"/>
              </a:spcBef>
              <a:spcAft>
                <a:spcPts val="0"/>
              </a:spcAft>
              <a:buNone/>
            </a:pPr>
            <a:r>
              <a:rPr lang="en-GB">
                <a:solidFill>
                  <a:srgbClr val="C6DAEC"/>
                </a:solidFill>
                <a:latin typeface="Muli"/>
                <a:ea typeface="Muli"/>
                <a:cs typeface="Muli"/>
                <a:sym typeface="Muli"/>
              </a:rPr>
              <a:t>O(n)</a:t>
            </a:r>
            <a:endParaRPr>
              <a:latin typeface="Muli"/>
              <a:ea typeface="Muli"/>
              <a:cs typeface="Muli"/>
              <a:sym typeface="Muli"/>
            </a:endParaRPr>
          </a:p>
        </p:txBody>
      </p:sp>
      <p:sp>
        <p:nvSpPr>
          <p:cNvPr id="410" name="Google Shape;410;p22"/>
          <p:cNvSpPr txBox="1"/>
          <p:nvPr/>
        </p:nvSpPr>
        <p:spPr>
          <a:xfrm>
            <a:off x="1118500" y="1173225"/>
            <a:ext cx="1360500" cy="400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600"/>
              </a:spcBef>
              <a:spcAft>
                <a:spcPts val="0"/>
              </a:spcAft>
              <a:buNone/>
            </a:pPr>
            <a:r>
              <a:rPr lang="en-GB">
                <a:solidFill>
                  <a:srgbClr val="C6DAEC"/>
                </a:solidFill>
                <a:latin typeface="Muli"/>
                <a:ea typeface="Muli"/>
                <a:cs typeface="Muli"/>
                <a:sym typeface="Muli"/>
              </a:rPr>
              <a:t>O(1)</a:t>
            </a:r>
            <a:endParaRPr>
              <a:latin typeface="Muli"/>
              <a:ea typeface="Muli"/>
              <a:cs typeface="Muli"/>
              <a:sym typeface="Mul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cxnSp>
        <p:nvCxnSpPr>
          <p:cNvPr id="415" name="Google Shape;415;p23"/>
          <p:cNvCxnSpPr/>
          <p:nvPr/>
        </p:nvCxnSpPr>
        <p:spPr>
          <a:xfrm>
            <a:off x="7956597" y="3483726"/>
            <a:ext cx="76200" cy="678600"/>
          </a:xfrm>
          <a:prstGeom prst="bentConnector2">
            <a:avLst/>
          </a:prstGeom>
          <a:noFill/>
          <a:ln cap="flat" cmpd="sng" w="9525">
            <a:solidFill>
              <a:srgbClr val="C2C2C2"/>
            </a:solidFill>
            <a:prstDash val="solid"/>
            <a:round/>
            <a:headEnd len="sm" w="sm" type="none"/>
            <a:tailEnd len="sm" w="sm" type="none"/>
          </a:ln>
        </p:spPr>
      </p:cxnSp>
      <p:pic>
        <p:nvPicPr>
          <p:cNvPr id="416" name="Google Shape;416;p23"/>
          <p:cNvPicPr preferRelativeResize="0"/>
          <p:nvPr/>
        </p:nvPicPr>
        <p:blipFill>
          <a:blip r:embed="rId3">
            <a:alphaModFix/>
          </a:blip>
          <a:stretch>
            <a:fillRect/>
          </a:stretch>
        </p:blipFill>
        <p:spPr>
          <a:xfrm>
            <a:off x="-1987462" y="528025"/>
            <a:ext cx="13118925" cy="4229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pic>
        <p:nvPicPr>
          <p:cNvPr id="421" name="Google Shape;421;p24"/>
          <p:cNvPicPr preferRelativeResize="0"/>
          <p:nvPr/>
        </p:nvPicPr>
        <p:blipFill>
          <a:blip r:embed="rId3">
            <a:alphaModFix/>
          </a:blip>
          <a:stretch>
            <a:fillRect/>
          </a:stretch>
        </p:blipFill>
        <p:spPr>
          <a:xfrm>
            <a:off x="-2845275" y="0"/>
            <a:ext cx="14950174"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25"/>
          <p:cNvSpPr txBox="1"/>
          <p:nvPr>
            <p:ph type="title"/>
          </p:nvPr>
        </p:nvSpPr>
        <p:spPr>
          <a:xfrm>
            <a:off x="1645925" y="85562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500">
                <a:solidFill>
                  <a:schemeClr val="accent2"/>
                </a:solidFill>
                <a:latin typeface="Oswald"/>
                <a:ea typeface="Oswald"/>
                <a:cs typeface="Oswald"/>
                <a:sym typeface="Oswald"/>
              </a:rPr>
              <a:t>Reference</a:t>
            </a:r>
            <a:endParaRPr/>
          </a:p>
        </p:txBody>
      </p:sp>
      <p:sp>
        <p:nvSpPr>
          <p:cNvPr id="427" name="Google Shape;427;p25"/>
          <p:cNvSpPr txBox="1"/>
          <p:nvPr>
            <p:ph idx="1" type="body"/>
          </p:nvPr>
        </p:nvSpPr>
        <p:spPr>
          <a:xfrm>
            <a:off x="1392275" y="1659100"/>
            <a:ext cx="6081000" cy="22419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600"/>
              </a:spcBef>
              <a:spcAft>
                <a:spcPts val="0"/>
              </a:spcAft>
              <a:buSzPts val="1400"/>
              <a:buChar char="◇"/>
            </a:pPr>
            <a:r>
              <a:rPr lang="en-GB" u="sng">
                <a:solidFill>
                  <a:schemeClr val="hlink"/>
                </a:solidFill>
                <a:hlinkClick r:id="rId3"/>
              </a:rPr>
              <a:t>https://www.javatpoint.com/java-joptionpane</a:t>
            </a:r>
            <a:endParaRPr/>
          </a:p>
          <a:p>
            <a:pPr indent="-317500" lvl="0" marL="457200" rtl="0" algn="l">
              <a:lnSpc>
                <a:spcPct val="150000"/>
              </a:lnSpc>
              <a:spcBef>
                <a:spcPts val="0"/>
              </a:spcBef>
              <a:spcAft>
                <a:spcPts val="0"/>
              </a:spcAft>
              <a:buSzPts val="1400"/>
              <a:buChar char="◇"/>
            </a:pPr>
            <a:r>
              <a:rPr lang="en-GB" u="sng">
                <a:solidFill>
                  <a:schemeClr val="hlink"/>
                </a:solidFill>
                <a:hlinkClick r:id="rId4"/>
              </a:rPr>
              <a:t>https://www.randomlists.com/random-names?qty=400</a:t>
            </a:r>
            <a:endParaRPr/>
          </a:p>
          <a:p>
            <a:pPr indent="-317500" lvl="0" marL="457200" rtl="0" algn="l">
              <a:spcBef>
                <a:spcPts val="0"/>
              </a:spcBef>
              <a:spcAft>
                <a:spcPts val="0"/>
              </a:spcAft>
              <a:buSzPts val="1400"/>
              <a:buChar cha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3"/>
          <p:cNvSpPr txBox="1"/>
          <p:nvPr>
            <p:ph type="title"/>
          </p:nvPr>
        </p:nvSpPr>
        <p:spPr>
          <a:xfrm>
            <a:off x="1761675" y="69280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500">
                <a:latin typeface="Oswald"/>
                <a:ea typeface="Oswald"/>
                <a:cs typeface="Oswald"/>
                <a:sym typeface="Oswald"/>
              </a:rPr>
              <a:t>Introduction</a:t>
            </a:r>
            <a:endParaRPr sz="2500">
              <a:latin typeface="Oswald"/>
              <a:ea typeface="Oswald"/>
              <a:cs typeface="Oswald"/>
              <a:sym typeface="Oswald"/>
            </a:endParaRPr>
          </a:p>
        </p:txBody>
      </p:sp>
      <p:sp>
        <p:nvSpPr>
          <p:cNvPr id="348" name="Google Shape;348;p13"/>
          <p:cNvSpPr txBox="1"/>
          <p:nvPr>
            <p:ph idx="1" type="body"/>
          </p:nvPr>
        </p:nvSpPr>
        <p:spPr>
          <a:xfrm>
            <a:off x="1633900" y="1402350"/>
            <a:ext cx="6101700" cy="23388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GB"/>
              <a:t>Our project is maintaining a phone directory in memory which works during run time and perform nearly all the operations that can be done on a digital phonebook. We first made a text file with </a:t>
            </a:r>
            <a:r>
              <a:rPr lang="en-GB"/>
              <a:t>random</a:t>
            </a:r>
            <a:r>
              <a:rPr lang="en-GB"/>
              <a:t> names and random numbers with realistic parameters (using our own code). Then we used a specific piece of code in our project only aimed at filling up phone directory with dummy values using the said text file. This is as far as the job for text file goes. We have created a GUI using swing on Netbeans.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4"/>
          <p:cNvSpPr txBox="1"/>
          <p:nvPr>
            <p:ph type="title"/>
          </p:nvPr>
        </p:nvSpPr>
        <p:spPr>
          <a:xfrm>
            <a:off x="1761675" y="69280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500">
                <a:latin typeface="Oswald"/>
                <a:ea typeface="Oswald"/>
                <a:cs typeface="Oswald"/>
                <a:sym typeface="Oswald"/>
              </a:rPr>
              <a:t>Importance of the Project</a:t>
            </a:r>
            <a:endParaRPr sz="2500">
              <a:latin typeface="Oswald"/>
              <a:ea typeface="Oswald"/>
              <a:cs typeface="Oswald"/>
              <a:sym typeface="Oswald"/>
            </a:endParaRPr>
          </a:p>
        </p:txBody>
      </p:sp>
      <p:sp>
        <p:nvSpPr>
          <p:cNvPr id="354" name="Google Shape;354;p14"/>
          <p:cNvSpPr txBox="1"/>
          <p:nvPr>
            <p:ph idx="1" type="body"/>
          </p:nvPr>
        </p:nvSpPr>
        <p:spPr>
          <a:xfrm>
            <a:off x="1633900" y="1402350"/>
            <a:ext cx="6101700" cy="23388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GB"/>
              <a:t>Over the </a:t>
            </a:r>
            <a:r>
              <a:rPr lang="en-GB"/>
              <a:t>years a person interacts with numerous people and therefore its contacts increase with time. If the person tries to maintain a file or a book to write all of its contacts, it will be very cumbersome to search or maintain that list. The solution to this problem is to use a digital phone book that does all this work in nearly constant time. It is very efficient in its functionalities such as, searching a contact, updating a contact, adding a new contact, deleting a contact and lastly, it also sorts the contacts in alphabetical order for the user.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5"/>
          <p:cNvSpPr txBox="1"/>
          <p:nvPr>
            <p:ph type="title"/>
          </p:nvPr>
        </p:nvSpPr>
        <p:spPr>
          <a:xfrm>
            <a:off x="1761675" y="69280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500">
                <a:latin typeface="Oswald"/>
                <a:ea typeface="Oswald"/>
                <a:cs typeface="Oswald"/>
                <a:sym typeface="Oswald"/>
              </a:rPr>
              <a:t>Data Structures used:</a:t>
            </a:r>
            <a:endParaRPr sz="2500">
              <a:latin typeface="Oswald"/>
              <a:ea typeface="Oswald"/>
              <a:cs typeface="Oswald"/>
              <a:sym typeface="Oswald"/>
            </a:endParaRPr>
          </a:p>
        </p:txBody>
      </p:sp>
      <p:sp>
        <p:nvSpPr>
          <p:cNvPr id="360" name="Google Shape;360;p15"/>
          <p:cNvSpPr txBox="1"/>
          <p:nvPr>
            <p:ph idx="1" type="body"/>
          </p:nvPr>
        </p:nvSpPr>
        <p:spPr>
          <a:xfrm>
            <a:off x="1633900" y="1402350"/>
            <a:ext cx="6101700" cy="23388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600"/>
              </a:spcBef>
              <a:spcAft>
                <a:spcPts val="0"/>
              </a:spcAft>
              <a:buSzPts val="1400"/>
              <a:buChar char="◇"/>
            </a:pPr>
            <a:r>
              <a:rPr lang="en-GB"/>
              <a:t>Hash Tables</a:t>
            </a:r>
            <a:endParaRPr/>
          </a:p>
          <a:p>
            <a:pPr indent="-317500" lvl="0" marL="457200" rtl="0" algn="l">
              <a:lnSpc>
                <a:spcPct val="200000"/>
              </a:lnSpc>
              <a:spcBef>
                <a:spcPts val="0"/>
              </a:spcBef>
              <a:spcAft>
                <a:spcPts val="0"/>
              </a:spcAft>
              <a:buSzPts val="1400"/>
              <a:buChar char="◇"/>
            </a:pPr>
            <a:r>
              <a:rPr lang="en-GB"/>
              <a:t>Binary Search Tree</a:t>
            </a:r>
            <a:endParaRPr/>
          </a:p>
          <a:p>
            <a:pPr indent="-317500" lvl="0" marL="457200" rtl="0" algn="l">
              <a:lnSpc>
                <a:spcPct val="200000"/>
              </a:lnSpc>
              <a:spcBef>
                <a:spcPts val="0"/>
              </a:spcBef>
              <a:spcAft>
                <a:spcPts val="0"/>
              </a:spcAft>
              <a:buSzPts val="1400"/>
              <a:buChar char="◇"/>
            </a:pPr>
            <a:r>
              <a:rPr lang="en-GB"/>
              <a:t>Array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6"/>
          <p:cNvSpPr txBox="1"/>
          <p:nvPr>
            <p:ph type="title"/>
          </p:nvPr>
        </p:nvSpPr>
        <p:spPr>
          <a:xfrm>
            <a:off x="1761675" y="75705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500">
                <a:latin typeface="Oswald"/>
                <a:ea typeface="Oswald"/>
                <a:cs typeface="Oswald"/>
                <a:sym typeface="Oswald"/>
              </a:rPr>
              <a:t>Hash Table</a:t>
            </a:r>
            <a:endParaRPr sz="2500">
              <a:latin typeface="Oswald"/>
              <a:ea typeface="Oswald"/>
              <a:cs typeface="Oswald"/>
              <a:sym typeface="Oswald"/>
            </a:endParaRPr>
          </a:p>
        </p:txBody>
      </p:sp>
      <p:sp>
        <p:nvSpPr>
          <p:cNvPr id="366" name="Google Shape;366;p16"/>
          <p:cNvSpPr txBox="1"/>
          <p:nvPr>
            <p:ph idx="1" type="body"/>
          </p:nvPr>
        </p:nvSpPr>
        <p:spPr>
          <a:xfrm>
            <a:off x="1633900" y="1402350"/>
            <a:ext cx="6101700" cy="23388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GB"/>
              <a:t>The main reason for choosing this data structure over others was speed. The access time of data on average is O(1). As most of our functions were accessing data like, deleting, updating and, searching  contacts, we chose hash table as the most suitable data structure to do the job.</a:t>
            </a:r>
            <a:endParaRPr/>
          </a:p>
          <a:p>
            <a:pPr indent="0" lvl="0" marL="0" rtl="0" algn="l">
              <a:lnSpc>
                <a:spcPct val="150000"/>
              </a:lnSpc>
              <a:spcBef>
                <a:spcPts val="600"/>
              </a:spcBef>
              <a:spcAft>
                <a:spcPts val="0"/>
              </a:spcAft>
              <a:buNone/>
            </a:pPr>
            <a:r>
              <a:rPr lang="en-GB"/>
              <a:t>We made an object of contact with three parameters namely name, primary number , and secondary number. This contact was stored in Hash Table. Hashing is performed on names using the power rule and technique for rehashing is quadratic probing.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17"/>
          <p:cNvSpPr txBox="1"/>
          <p:nvPr>
            <p:ph type="title"/>
          </p:nvPr>
        </p:nvSpPr>
        <p:spPr>
          <a:xfrm>
            <a:off x="1747575" y="75705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500">
                <a:latin typeface="Oswald"/>
                <a:ea typeface="Oswald"/>
                <a:cs typeface="Oswald"/>
                <a:sym typeface="Oswald"/>
              </a:rPr>
              <a:t>Binary Search Tree</a:t>
            </a:r>
            <a:endParaRPr sz="2500">
              <a:latin typeface="Oswald"/>
              <a:ea typeface="Oswald"/>
              <a:cs typeface="Oswald"/>
              <a:sym typeface="Oswald"/>
            </a:endParaRPr>
          </a:p>
        </p:txBody>
      </p:sp>
      <p:sp>
        <p:nvSpPr>
          <p:cNvPr id="372" name="Google Shape;372;p17"/>
          <p:cNvSpPr txBox="1"/>
          <p:nvPr>
            <p:ph idx="1" type="body"/>
          </p:nvPr>
        </p:nvSpPr>
        <p:spPr>
          <a:xfrm>
            <a:off x="1633900" y="1402350"/>
            <a:ext cx="6101700" cy="23388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GB"/>
              <a:t>The main purpose of using this data structure in our project was to sort the contacts. We used Binary Search Tree because </a:t>
            </a:r>
            <a:r>
              <a:rPr lang="en-GB"/>
              <a:t>nearly</a:t>
            </a:r>
            <a:r>
              <a:rPr lang="en-GB"/>
              <a:t> all the other sorting techniques used O(n</a:t>
            </a:r>
            <a:r>
              <a:rPr baseline="30000" lang="en-GB"/>
              <a:t>2</a:t>
            </a:r>
            <a:r>
              <a:rPr lang="en-GB"/>
              <a:t>) time for sorting whereas, once we implement BST and do inorder </a:t>
            </a:r>
            <a:r>
              <a:rPr lang="en-GB"/>
              <a:t>traversal</a:t>
            </a:r>
            <a:r>
              <a:rPr lang="en-GB"/>
              <a:t> the sorting time is reduced to O(n) only. Secondly, BST was easy to implement for us.</a:t>
            </a:r>
            <a:endParaRPr/>
          </a:p>
          <a:p>
            <a:pPr indent="0" lvl="0" marL="0" rtl="0" algn="l">
              <a:lnSpc>
                <a:spcPct val="150000"/>
              </a:lnSpc>
              <a:spcBef>
                <a:spcPts val="600"/>
              </a:spcBef>
              <a:spcAft>
                <a:spcPts val="0"/>
              </a:spcAft>
              <a:buNone/>
            </a:pPr>
            <a:r>
              <a:rPr lang="en-GB"/>
              <a:t>We have created two functions: insert and LNR (InOrder Traversal). A contact is stored in node broken down into its three components. </a:t>
            </a:r>
            <a:r>
              <a:rPr lang="en-GB"/>
              <a:t>Comparisons</a:t>
            </a:r>
            <a:r>
              <a:rPr lang="en-GB"/>
              <a:t> during insertion are performed on basis of names.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18"/>
          <p:cNvSpPr txBox="1"/>
          <p:nvPr>
            <p:ph type="title"/>
          </p:nvPr>
        </p:nvSpPr>
        <p:spPr>
          <a:xfrm>
            <a:off x="1747575" y="75705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500">
                <a:latin typeface="Oswald"/>
                <a:ea typeface="Oswald"/>
                <a:cs typeface="Oswald"/>
                <a:sym typeface="Oswald"/>
              </a:rPr>
              <a:t>Array</a:t>
            </a:r>
            <a:endParaRPr sz="2500">
              <a:latin typeface="Oswald"/>
              <a:ea typeface="Oswald"/>
              <a:cs typeface="Oswald"/>
              <a:sym typeface="Oswald"/>
            </a:endParaRPr>
          </a:p>
        </p:txBody>
      </p:sp>
      <p:sp>
        <p:nvSpPr>
          <p:cNvPr id="378" name="Google Shape;378;p18"/>
          <p:cNvSpPr txBox="1"/>
          <p:nvPr>
            <p:ph idx="1" type="body"/>
          </p:nvPr>
        </p:nvSpPr>
        <p:spPr>
          <a:xfrm>
            <a:off x="1633900" y="1402350"/>
            <a:ext cx="6101700" cy="23388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GB"/>
              <a:t>We used Array mainly as a supporting data structure. The main instances where we made use of this data structure was while splitting our String and inserting it into the JTable for displaying contacts in GUI and inserting it into the Binary Search Tree from the Hashtable while performing the sort operation on the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19"/>
          <p:cNvSpPr txBox="1"/>
          <p:nvPr>
            <p:ph type="title"/>
          </p:nvPr>
        </p:nvSpPr>
        <p:spPr>
          <a:xfrm>
            <a:off x="2230775" y="5742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500">
                <a:latin typeface="Oswald"/>
                <a:ea typeface="Oswald"/>
                <a:cs typeface="Oswald"/>
                <a:sym typeface="Oswald"/>
              </a:rPr>
              <a:t>Sample Data</a:t>
            </a:r>
            <a:endParaRPr sz="2500">
              <a:latin typeface="Oswald"/>
              <a:ea typeface="Oswald"/>
              <a:cs typeface="Oswald"/>
              <a:sym typeface="Oswald"/>
            </a:endParaRPr>
          </a:p>
        </p:txBody>
      </p:sp>
      <p:pic>
        <p:nvPicPr>
          <p:cNvPr id="384" name="Google Shape;384;p19"/>
          <p:cNvPicPr preferRelativeResize="0"/>
          <p:nvPr/>
        </p:nvPicPr>
        <p:blipFill>
          <a:blip r:embed="rId3">
            <a:alphaModFix/>
          </a:blip>
          <a:stretch>
            <a:fillRect/>
          </a:stretch>
        </p:blipFill>
        <p:spPr>
          <a:xfrm>
            <a:off x="2851262" y="702725"/>
            <a:ext cx="3703341" cy="4081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0"/>
          <p:cNvSpPr txBox="1"/>
          <p:nvPr>
            <p:ph type="title"/>
          </p:nvPr>
        </p:nvSpPr>
        <p:spPr>
          <a:xfrm>
            <a:off x="1747575" y="75705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500">
                <a:latin typeface="Oswald"/>
                <a:ea typeface="Oswald"/>
                <a:cs typeface="Oswald"/>
                <a:sym typeface="Oswald"/>
              </a:rPr>
              <a:t>Big-Oh Analysis</a:t>
            </a:r>
            <a:endParaRPr sz="2500">
              <a:latin typeface="Oswald"/>
              <a:ea typeface="Oswald"/>
              <a:cs typeface="Oswald"/>
              <a:sym typeface="Oswald"/>
            </a:endParaRPr>
          </a:p>
        </p:txBody>
      </p:sp>
      <p:sp>
        <p:nvSpPr>
          <p:cNvPr id="390" name="Google Shape;390;p20"/>
          <p:cNvSpPr txBox="1"/>
          <p:nvPr>
            <p:ph idx="1" type="body"/>
          </p:nvPr>
        </p:nvSpPr>
        <p:spPr>
          <a:xfrm>
            <a:off x="1633900" y="1402350"/>
            <a:ext cx="6101700" cy="23388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600"/>
              </a:spcBef>
              <a:spcAft>
                <a:spcPts val="0"/>
              </a:spcAft>
              <a:buSzPts val="1400"/>
              <a:buChar char="◇"/>
            </a:pPr>
            <a:r>
              <a:rPr lang="en-GB" u="sng"/>
              <a:t>Insert, </a:t>
            </a:r>
            <a:r>
              <a:rPr lang="en-GB" u="sng"/>
              <a:t>Search and Delete Contact:</a:t>
            </a:r>
            <a:r>
              <a:rPr lang="en-GB"/>
              <a:t> These methods basically call their respective methods in Hashtable. The big-Oh of these methods depend on the load factor or the </a:t>
            </a:r>
            <a:r>
              <a:rPr lang="en-GB"/>
              <a:t>length</a:t>
            </a:r>
            <a:r>
              <a:rPr lang="en-GB"/>
              <a:t> of the cluster that may have formed in the hashtable in worst case. As we have chosen a good hash function the big-oh is the average case i.e. O(1). </a:t>
            </a:r>
            <a:endParaRPr/>
          </a:p>
          <a:p>
            <a:pPr indent="-317500" lvl="0" marL="457200" rtl="0" algn="l">
              <a:lnSpc>
                <a:spcPct val="150000"/>
              </a:lnSpc>
              <a:spcBef>
                <a:spcPts val="0"/>
              </a:spcBef>
              <a:spcAft>
                <a:spcPts val="0"/>
              </a:spcAft>
              <a:buSzPts val="1400"/>
              <a:buChar char="◇"/>
            </a:pPr>
            <a:r>
              <a:rPr lang="en-GB" u="sng"/>
              <a:t>Edit Contact:</a:t>
            </a:r>
            <a:r>
              <a:rPr lang="en-GB"/>
              <a:t> This method first calls the delete method and then the insert method, therefore its average case is also O(1).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