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5" r:id="rId6"/>
    <p:sldId id="266" r:id="rId7"/>
    <p:sldId id="267" r:id="rId8"/>
    <p:sldId id="273" r:id="rId9"/>
    <p:sldId id="262" r:id="rId10"/>
    <p:sldId id="268" r:id="rId11"/>
    <p:sldId id="269" r:id="rId12"/>
    <p:sldId id="270" r:id="rId13"/>
    <p:sldId id="274" r:id="rId14"/>
    <p:sldId id="271" r:id="rId15"/>
    <p:sldId id="272" r:id="rId16"/>
    <p:sldId id="264" r:id="rId17"/>
    <p:sldId id="26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B9D6E4-508E-43F2-8827-289E67FF6B8B}">
          <p14:sldIdLst>
            <p14:sldId id="256"/>
            <p14:sldId id="258"/>
            <p14:sldId id="261"/>
            <p14:sldId id="263"/>
            <p14:sldId id="265"/>
            <p14:sldId id="266"/>
            <p14:sldId id="267"/>
            <p14:sldId id="273"/>
            <p14:sldId id="262"/>
            <p14:sldId id="268"/>
            <p14:sldId id="269"/>
            <p14:sldId id="270"/>
            <p14:sldId id="274"/>
            <p14:sldId id="271"/>
            <p14:sldId id="27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emporary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emporary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emporary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emporary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emporary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21251.3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9F-400B-82D8-D359FFEC4D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30658.6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9F-400B-82D8-D359FFEC4D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36954.699999999997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9F-400B-82D8-D359FFEC4D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42636.800000000003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9F-400B-82D8-D359FFEC4DC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53613.2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9F-400B-82D8-D359FFEC4DC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64680.3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9F-400B-82D8-D359FFEC4DC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74779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9F-400B-82D8-D359FFEC4DC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90983.9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F9F-400B-82D8-D359FFEC4DC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113327.4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9F-400B-82D8-D359FFEC4DC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129885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F9F-400B-82D8-D359FFEC4DC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150493.70000000001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F9F-400B-82D8-D359FFEC4DC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181787.7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F9F-400B-82D8-D359FFEC4DC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208809.2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F9F-400B-82D8-D359FFEC4DC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Qishloq, o'rmon vа bаliq xo'jаligi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245222.5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F9F-400B-82D8-D359FFEC4D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72496224"/>
        <c:axId val="472499464"/>
      </c:barChart>
      <c:catAx>
        <c:axId val="47249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499464"/>
        <c:crosses val="autoZero"/>
        <c:auto val="1"/>
        <c:lblAlgn val="ctr"/>
        <c:lblOffset val="100"/>
        <c:noMultiLvlLbl val="0"/>
      </c:catAx>
      <c:valAx>
        <c:axId val="47249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49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3298.7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9-4E3D-80D0-A7CF9E028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C9-4E3D-80D0-A7CF9E028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4987.3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C9-4E3D-80D0-A7CF9E028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5463.8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C9-4E3D-80D0-A7CF9E0283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5421.8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9-4E3D-80D0-A7CF9E0283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6449.1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C9-4E3D-80D0-A7CF9E0283A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C9-4E3D-80D0-A7CF9E0283A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10433.700000000001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AC9-4E3D-80D0-A7CF9E0283A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19710.900000000001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C9-4E3D-80D0-A7CF9E0283A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30865.599999999999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AC9-4E3D-80D0-A7CF9E0283A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22161.9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C9-4E3D-80D0-A7CF9E0283A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28649.4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AC9-4E3D-80D0-A7CF9E0283A9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33396.199999999997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AC9-4E3D-80D0-A7CF9E0283A9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Tog`-kon sаnoаti vа ochiq konlаrni ishlаsh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34975.800000000003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AC9-4E3D-80D0-A7CF9E0283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18535616"/>
        <c:axId val="518536696"/>
      </c:barChart>
      <c:catAx>
        <c:axId val="5185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536696"/>
        <c:crosses val="autoZero"/>
        <c:auto val="1"/>
        <c:lblAlgn val="ctr"/>
        <c:lblOffset val="100"/>
        <c:noMultiLvlLbl val="0"/>
      </c:catAx>
      <c:valAx>
        <c:axId val="51853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53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Qozog'iston</c:v>
                </c:pt>
              </c:strCache>
            </c:strRef>
          </c:tx>
          <c:spPr>
            <a:ln w="22225" cap="rnd">
              <a:solidFill>
                <a:schemeClr val="bg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246.34530000000001</c:v>
                </c:pt>
                <c:pt idx="1">
                  <c:v>255.16489999999999</c:v>
                </c:pt>
                <c:pt idx="2">
                  <c:v>274.28969999999998</c:v>
                </c:pt>
                <c:pt idx="3">
                  <c:v>278.66129999999998</c:v>
                </c:pt>
                <c:pt idx="4">
                  <c:v>277.69569999999999</c:v>
                </c:pt>
                <c:pt idx="5">
                  <c:v>293.47649999999999</c:v>
                </c:pt>
                <c:pt idx="6">
                  <c:v>307.17410000000001</c:v>
                </c:pt>
                <c:pt idx="7">
                  <c:v>275.28980000000001</c:v>
                </c:pt>
                <c:pt idx="8">
                  <c:v>255.48650000000001</c:v>
                </c:pt>
                <c:pt idx="9">
                  <c:v>255.1429</c:v>
                </c:pt>
                <c:pt idx="10">
                  <c:v>271.17829999999998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3-463D-B07E-1A4D926D44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Qirg'iziston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10.0867</c:v>
                </c:pt>
                <c:pt idx="1">
                  <c:v>9.7338000000000005</c:v>
                </c:pt>
                <c:pt idx="2">
                  <c:v>10.2364</c:v>
                </c:pt>
                <c:pt idx="3">
                  <c:v>10.264799999999999</c:v>
                </c:pt>
                <c:pt idx="4">
                  <c:v>9.6217000000000006</c:v>
                </c:pt>
                <c:pt idx="5">
                  <c:v>9.3606999999999996</c:v>
                </c:pt>
                <c:pt idx="6">
                  <c:v>11.1715</c:v>
                </c:pt>
                <c:pt idx="7">
                  <c:v>9.0463000000000005</c:v>
                </c:pt>
                <c:pt idx="8">
                  <c:v>8.3488000000000007</c:v>
                </c:pt>
                <c:pt idx="9">
                  <c:v>9.4337999999999997</c:v>
                </c:pt>
                <c:pt idx="10">
                  <c:v>9.4497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3-463D-B07E-1A4D926D44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Tojikiston</c:v>
                </c:pt>
              </c:strCache>
            </c:strRef>
          </c:tx>
          <c:spPr>
            <a:ln w="22225" cap="rnd">
              <a:solidFill>
                <a:srgbClr val="00B05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2.9333999999999998</c:v>
                </c:pt>
                <c:pt idx="1">
                  <c:v>2.9068999999999998</c:v>
                </c:pt>
                <c:pt idx="2">
                  <c:v>4.6001000000000003</c:v>
                </c:pt>
                <c:pt idx="3">
                  <c:v>5.3022999999999998</c:v>
                </c:pt>
                <c:pt idx="4">
                  <c:v>5.6924999999999999</c:v>
                </c:pt>
                <c:pt idx="5">
                  <c:v>6.8579999999999997</c:v>
                </c:pt>
                <c:pt idx="6">
                  <c:v>8.0604999999999993</c:v>
                </c:pt>
                <c:pt idx="7">
                  <c:v>8.8567999999999998</c:v>
                </c:pt>
                <c:pt idx="8">
                  <c:v>9.2988999999999997</c:v>
                </c:pt>
                <c:pt idx="9">
                  <c:v>9.9803999999999995</c:v>
                </c:pt>
                <c:pt idx="10">
                  <c:v>10.0174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23-463D-B07E-1A4D926D447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Turkmaniston</c:v>
                </c:pt>
              </c:strCache>
            </c:strRef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66.938599999999994</c:v>
                </c:pt>
                <c:pt idx="1">
                  <c:v>64.339600000000004</c:v>
                </c:pt>
                <c:pt idx="2">
                  <c:v>62.799300000000002</c:v>
                </c:pt>
                <c:pt idx="3">
                  <c:v>64.322800000000001</c:v>
                </c:pt>
                <c:pt idx="4">
                  <c:v>64.450299999999999</c:v>
                </c:pt>
                <c:pt idx="5">
                  <c:v>64.359899999999996</c:v>
                </c:pt>
                <c:pt idx="6">
                  <c:v>63.760199999999998</c:v>
                </c:pt>
                <c:pt idx="7">
                  <c:v>65.324600000000004</c:v>
                </c:pt>
                <c:pt idx="8">
                  <c:v>67.697500000000005</c:v>
                </c:pt>
                <c:pt idx="9">
                  <c:v>69.974699999999999</c:v>
                </c:pt>
                <c:pt idx="10">
                  <c:v>70.958299999999994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23-463D-B07E-1A4D926D447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O'zbekiston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118.85469999999999</c:v>
                </c:pt>
                <c:pt idx="1">
                  <c:v>112.282</c:v>
                </c:pt>
                <c:pt idx="2">
                  <c:v>107.3995</c:v>
                </c:pt>
                <c:pt idx="3">
                  <c:v>103.69589999999999</c:v>
                </c:pt>
                <c:pt idx="4">
                  <c:v>110.1391</c:v>
                </c:pt>
                <c:pt idx="5">
                  <c:v>108.93089999999999</c:v>
                </c:pt>
                <c:pt idx="6">
                  <c:v>102.2881</c:v>
                </c:pt>
                <c:pt idx="7">
                  <c:v>108.42910000000001</c:v>
                </c:pt>
                <c:pt idx="8">
                  <c:v>109.63200000000001</c:v>
                </c:pt>
                <c:pt idx="9">
                  <c:v>116.3879</c:v>
                </c:pt>
                <c:pt idx="10">
                  <c:v>120.61020000000001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23-463D-B07E-1A4D926D4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6205368"/>
        <c:axId val="616205008"/>
      </c:lineChart>
      <c:catAx>
        <c:axId val="616205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205008"/>
        <c:crosses val="autoZero"/>
        <c:auto val="1"/>
        <c:lblAlgn val="ctr"/>
        <c:lblOffset val="100"/>
        <c:noMultiLvlLbl val="0"/>
      </c:catAx>
      <c:valAx>
        <c:axId val="6162050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20536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'merchandise trade in GDP'!$A$2</c:f>
              <c:strCache>
                <c:ptCount val="1"/>
                <c:pt idx="0">
                  <c:v>Qozog'iston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'merchandise trade in GDP'!$B$1:$J$1</c:f>
              <c:strCache>
                <c:ptCount val="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</c:strCache>
            </c:strRef>
          </c:cat>
          <c:val>
            <c:numRef>
              <c:f>'merchandise trade in GDP'!$B$2:$J$2</c:f>
              <c:numCache>
                <c:formatCode>General</c:formatCode>
                <c:ptCount val="9"/>
                <c:pt idx="0">
                  <c:v>28.943681592039798</c:v>
                </c:pt>
                <c:pt idx="1">
                  <c:v>30.603272938609454</c:v>
                </c:pt>
                <c:pt idx="2">
                  <c:v>31.96116039717684</c:v>
                </c:pt>
                <c:pt idx="3">
                  <c:v>44.453055177037839</c:v>
                </c:pt>
                <c:pt idx="4">
                  <c:v>48.261598544997035</c:v>
                </c:pt>
                <c:pt idx="5">
                  <c:v>48.714396350789485</c:v>
                </c:pt>
                <c:pt idx="6">
                  <c:v>43.586595851352087</c:v>
                </c:pt>
                <c:pt idx="7">
                  <c:v>56.470293628034483</c:v>
                </c:pt>
                <c:pt idx="8">
                  <c:v>75.727132469782703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C-45CD-A3E7-53414EC79B98}"/>
            </c:ext>
          </c:extLst>
        </c:ser>
        <c:ser>
          <c:idx val="1"/>
          <c:order val="1"/>
          <c:tx>
            <c:strRef>
              <c:f>'merchandise trade in GDP'!$A$3</c:f>
              <c:strCache>
                <c:ptCount val="1"/>
                <c:pt idx="0">
                  <c:v>Qirg'iziston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'merchandise trade in GDP'!$B$1:$J$1</c:f>
              <c:strCache>
                <c:ptCount val="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</c:strCache>
            </c:strRef>
          </c:cat>
          <c:val>
            <c:numRef>
              <c:f>'merchandise trade in GDP'!$B$3:$J$3</c:f>
              <c:numCache>
                <c:formatCode>General</c:formatCode>
                <c:ptCount val="9"/>
                <c:pt idx="0">
                  <c:v>31.728045325779036</c:v>
                </c:pt>
                <c:pt idx="1">
                  <c:v>37.962911087455879</c:v>
                </c:pt>
                <c:pt idx="2">
                  <c:v>39.024227902023434</c:v>
                </c:pt>
                <c:pt idx="3">
                  <c:v>56.04994704275601</c:v>
                </c:pt>
                <c:pt idx="4">
                  <c:v>73.485533755283271</c:v>
                </c:pt>
                <c:pt idx="5">
                  <c:v>74.270417490883375</c:v>
                </c:pt>
                <c:pt idx="6">
                  <c:v>82.383345328160942</c:v>
                </c:pt>
                <c:pt idx="7">
                  <c:v>86.144678319382905</c:v>
                </c:pt>
                <c:pt idx="8">
                  <c:v>78.046942900377459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5C-45CD-A3E7-53414EC79B98}"/>
            </c:ext>
          </c:extLst>
        </c:ser>
        <c:ser>
          <c:idx val="2"/>
          <c:order val="2"/>
          <c:tx>
            <c:strRef>
              <c:f>'merchandise trade in GDP'!$A$4</c:f>
              <c:strCache>
                <c:ptCount val="1"/>
                <c:pt idx="0">
                  <c:v>Tojikiston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'merchandise trade in GDP'!$B$1:$J$1</c:f>
              <c:strCache>
                <c:ptCount val="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</c:strCache>
            </c:strRef>
          </c:cat>
          <c:val>
            <c:numRef>
              <c:f>'merchandise trade in GDP'!$B$4:$J$4</c:f>
              <c:numCache>
                <c:formatCode>General</c:formatCode>
                <c:ptCount val="9"/>
                <c:pt idx="0">
                  <c:v>12.727533196057186</c:v>
                </c:pt>
                <c:pt idx="1">
                  <c:v>49.371660836237375</c:v>
                </c:pt>
                <c:pt idx="2">
                  <c:v>68.001804427499991</c:v>
                </c:pt>
                <c:pt idx="3">
                  <c:v>126.66788050263608</c:v>
                </c:pt>
                <c:pt idx="4">
                  <c:v>137.97665369649806</c:v>
                </c:pt>
                <c:pt idx="5">
                  <c:v>162.23240704908338</c:v>
                </c:pt>
                <c:pt idx="6">
                  <c:v>98.848690627133522</c:v>
                </c:pt>
                <c:pt idx="7">
                  <c:v>124.51539963160596</c:v>
                </c:pt>
                <c:pt idx="8">
                  <c:v>169.66054737784745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5C-45CD-A3E7-53414EC79B98}"/>
            </c:ext>
          </c:extLst>
        </c:ser>
        <c:ser>
          <c:idx val="3"/>
          <c:order val="3"/>
          <c:tx>
            <c:strRef>
              <c:f>'merchandise trade in GDP'!$A$5</c:f>
              <c:strCache>
                <c:ptCount val="1"/>
                <c:pt idx="0">
                  <c:v>Turkmaniston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'merchandise trade in GDP'!$B$1:$J$1</c:f>
              <c:strCache>
                <c:ptCount val="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</c:strCache>
            </c:strRef>
          </c:cat>
          <c:val>
            <c:numRef>
              <c:f>'merchandise trade in GDP'!$B$5:$J$5</c:f>
              <c:numCache>
                <c:formatCode>General</c:formatCode>
                <c:ptCount val="9"/>
                <c:pt idx="0">
                  <c:v>45.09375</c:v>
                </c:pt>
                <c:pt idx="1">
                  <c:v>47.187125748503</c:v>
                </c:pt>
                <c:pt idx="2">
                  <c:v>141.15911697247708</c:v>
                </c:pt>
                <c:pt idx="3">
                  <c:v>130.72820935582823</c:v>
                </c:pt>
                <c:pt idx="4">
                  <c:v>126.53651612903225</c:v>
                </c:pt>
                <c:pt idx="5">
                  <c:v>91.00738388838883</c:v>
                </c:pt>
                <c:pt idx="6">
                  <c:v>60.252774562343689</c:v>
                </c:pt>
                <c:pt idx="7">
                  <c:v>108.75047095487409</c:v>
                </c:pt>
                <c:pt idx="8">
                  <c:v>147.76239241815051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5C-45CD-A3E7-53414EC79B98}"/>
            </c:ext>
          </c:extLst>
        </c:ser>
        <c:ser>
          <c:idx val="4"/>
          <c:order val="4"/>
          <c:tx>
            <c:strRef>
              <c:f>'merchandise trade in GDP'!$A$6</c:f>
              <c:strCache>
                <c:ptCount val="1"/>
                <c:pt idx="0">
                  <c:v>O'zbekiston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'merchandise trade in GDP'!$B$1:$J$1</c:f>
              <c:strCache>
                <c:ptCount val="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</c:strCache>
            </c:strRef>
          </c:cat>
          <c:val>
            <c:numRef>
              <c:f>'merchandise trade in GDP'!$B$6:$J$6</c:f>
              <c:numCache>
                <c:formatCode>General</c:formatCode>
                <c:ptCount val="9"/>
                <c:pt idx="0">
                  <c:v>43.249141390873561</c:v>
                </c:pt>
                <c:pt idx="1">
                  <c:v>42.3772359484907</c:v>
                </c:pt>
                <c:pt idx="2">
                  <c:v>39.963851930404331</c:v>
                </c:pt>
                <c:pt idx="3">
                  <c:v>46.290508881977544</c:v>
                </c:pt>
                <c:pt idx="4">
                  <c:v>63.947730487472441</c:v>
                </c:pt>
                <c:pt idx="5">
                  <c:v>55.681387754266353</c:v>
                </c:pt>
                <c:pt idx="6">
                  <c:v>45.500120749238434</c:v>
                </c:pt>
                <c:pt idx="7">
                  <c:v>37.15204870669811</c:v>
                </c:pt>
                <c:pt idx="8">
                  <c:v>40.071177663103576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5C-45CD-A3E7-53414EC79B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16699832"/>
        <c:axId val="516690832"/>
      </c:barChart>
      <c:catAx>
        <c:axId val="51669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690832"/>
        <c:crosses val="autoZero"/>
        <c:auto val="1"/>
        <c:lblAlgn val="ctr"/>
        <c:lblOffset val="100"/>
        <c:noMultiLvlLbl val="0"/>
      </c:catAx>
      <c:valAx>
        <c:axId val="516690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6699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3573487150601131E-2"/>
          <c:y val="1.4369838455860156E-2"/>
          <c:w val="0.55990354527216823"/>
          <c:h val="5.88126937948095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'merchandise trade in GDP'!$A$9</c:f>
              <c:strCache>
                <c:ptCount val="1"/>
                <c:pt idx="0">
                  <c:v>Qozog'iston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'merchandise trade in GDP'!$B$8:$K$8</c:f>
              <c:strCach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strCache>
            </c:strRef>
          </c:cat>
          <c:val>
            <c:numRef>
              <c:f>'merchandise trade in GDP'!$B$9:$K$9</c:f>
              <c:numCache>
                <c:formatCode>General</c:formatCode>
                <c:ptCount val="10"/>
                <c:pt idx="0">
                  <c:v>68.095570147302027</c:v>
                </c:pt>
                <c:pt idx="1">
                  <c:v>65.97501672925344</c:v>
                </c:pt>
                <c:pt idx="2">
                  <c:v>69.197030888001493</c:v>
                </c:pt>
                <c:pt idx="3">
                  <c:v>76.182491940601764</c:v>
                </c:pt>
                <c:pt idx="4">
                  <c:v>79.130067497357075</c:v>
                </c:pt>
                <c:pt idx="5">
                  <c:v>76.449438903747534</c:v>
                </c:pt>
                <c:pt idx="6">
                  <c:v>76.786900547487377</c:v>
                </c:pt>
                <c:pt idx="7">
                  <c:v>81.729355818267607</c:v>
                </c:pt>
                <c:pt idx="8">
                  <c:v>62.098530387742642</c:v>
                </c:pt>
                <c:pt idx="9">
                  <c:v>61.519507834721502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80-4464-B3D7-4C2CED539E8A}"/>
            </c:ext>
          </c:extLst>
        </c:ser>
        <c:ser>
          <c:idx val="1"/>
          <c:order val="1"/>
          <c:tx>
            <c:strRef>
              <c:f>'merchandise trade in GDP'!$A$10</c:f>
              <c:strCache>
                <c:ptCount val="1"/>
                <c:pt idx="0">
                  <c:v>Qirg'iziston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'merchandise trade in GDP'!$B$8:$K$8</c:f>
              <c:strCach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strCache>
            </c:strRef>
          </c:cat>
          <c:val>
            <c:numRef>
              <c:f>'merchandise trade in GDP'!$B$10:$K$10</c:f>
              <c:numCache>
                <c:formatCode>General</c:formatCode>
                <c:ptCount val="10"/>
                <c:pt idx="0">
                  <c:v>61.831347323827366</c:v>
                </c:pt>
                <c:pt idx="1">
                  <c:v>66.826805834929971</c:v>
                </c:pt>
                <c:pt idx="2">
                  <c:v>67.691220606786089</c:v>
                </c:pt>
                <c:pt idx="3">
                  <c:v>75.061001137246464</c:v>
                </c:pt>
                <c:pt idx="4">
                  <c:v>72.106588014572964</c:v>
                </c:pt>
                <c:pt idx="5">
                  <c:v>99.570636405416167</c:v>
                </c:pt>
                <c:pt idx="6">
                  <c:v>108.08477957711789</c:v>
                </c:pt>
                <c:pt idx="7">
                  <c:v>115.33166129817296</c:v>
                </c:pt>
                <c:pt idx="8">
                  <c:v>100.48908996143085</c:v>
                </c:pt>
                <c:pt idx="9">
                  <c:v>103.85115146211383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80-4464-B3D7-4C2CED539E8A}"/>
            </c:ext>
          </c:extLst>
        </c:ser>
        <c:ser>
          <c:idx val="2"/>
          <c:order val="2"/>
          <c:tx>
            <c:strRef>
              <c:f>'merchandise trade in GDP'!$A$11</c:f>
              <c:strCache>
                <c:ptCount val="1"/>
                <c:pt idx="0">
                  <c:v>Tojikiston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'merchandise trade in GDP'!$B$8:$K$8</c:f>
              <c:strCach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strCache>
            </c:strRef>
          </c:cat>
          <c:val>
            <c:numRef>
              <c:f>'merchandise trade in GDP'!$B$11:$K$11</c:f>
              <c:numCache>
                <c:formatCode>General</c:formatCode>
                <c:ptCount val="10"/>
                <c:pt idx="0">
                  <c:v>123.80031398879008</c:v>
                </c:pt>
                <c:pt idx="1">
                  <c:v>119.48183963750483</c:v>
                </c:pt>
                <c:pt idx="2">
                  <c:v>107.8878747158945</c:v>
                </c:pt>
                <c:pt idx="3">
                  <c:v>101.43645598446322</c:v>
                </c:pt>
                <c:pt idx="4">
                  <c:v>96.827807381307423</c:v>
                </c:pt>
                <c:pt idx="5">
                  <c:v>110.30969680952309</c:v>
                </c:pt>
                <c:pt idx="6">
                  <c:v>105.47047980800271</c:v>
                </c:pt>
                <c:pt idx="7">
                  <c:v>90.713584740498092</c:v>
                </c:pt>
                <c:pt idx="8">
                  <c:v>71.895173343742883</c:v>
                </c:pt>
                <c:pt idx="9">
                  <c:v>68.270981216445477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80-4464-B3D7-4C2CED539E8A}"/>
            </c:ext>
          </c:extLst>
        </c:ser>
        <c:ser>
          <c:idx val="3"/>
          <c:order val="3"/>
          <c:tx>
            <c:strRef>
              <c:f>'merchandise trade in GDP'!$A$12</c:f>
              <c:strCache>
                <c:ptCount val="1"/>
                <c:pt idx="0">
                  <c:v>Turkmaniston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'merchandise trade in GDP'!$B$8:$K$8</c:f>
              <c:strCach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strCache>
            </c:strRef>
          </c:cat>
          <c:val>
            <c:numRef>
              <c:f>'merchandise trade in GDP'!$B$12:$K$12</c:f>
              <c:numCache>
                <c:formatCode>General</c:formatCode>
                <c:ptCount val="10"/>
                <c:pt idx="0">
                  <c:v>140.03729163777561</c:v>
                </c:pt>
                <c:pt idx="1">
                  <c:v>111.38430249778956</c:v>
                </c:pt>
                <c:pt idx="2">
                  <c:v>102.78646713239627</c:v>
                </c:pt>
                <c:pt idx="3">
                  <c:v>105.14230560823623</c:v>
                </c:pt>
                <c:pt idx="4">
                  <c:v>97.372845865293101</c:v>
                </c:pt>
                <c:pt idx="5">
                  <c:v>94.544204233898142</c:v>
                </c:pt>
                <c:pt idx="6">
                  <c:v>99.106414814814812</c:v>
                </c:pt>
                <c:pt idx="7">
                  <c:v>91.041065292096221</c:v>
                </c:pt>
                <c:pt idx="8">
                  <c:v>58.374268802832795</c:v>
                </c:pt>
                <c:pt idx="9">
                  <c:v>54.022559895590561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80-4464-B3D7-4C2CED539E8A}"/>
            </c:ext>
          </c:extLst>
        </c:ser>
        <c:ser>
          <c:idx val="4"/>
          <c:order val="4"/>
          <c:tx>
            <c:strRef>
              <c:f>'merchandise trade in GDP'!$A$13</c:f>
              <c:strCache>
                <c:ptCount val="1"/>
                <c:pt idx="0">
                  <c:v>O'zbekiston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'merchandise trade in GDP'!$B$8:$K$8</c:f>
              <c:strCach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strCache>
            </c:strRef>
          </c:cat>
          <c:val>
            <c:numRef>
              <c:f>'merchandise trade in GDP'!$B$13:$K$13</c:f>
              <c:numCache>
                <c:formatCode>General</c:formatCode>
                <c:ptCount val="10"/>
                <c:pt idx="0">
                  <c:v>48.43255801677055</c:v>
                </c:pt>
                <c:pt idx="1">
                  <c:v>50.971385197712813</c:v>
                </c:pt>
                <c:pt idx="2">
                  <c:v>57.73374989841529</c:v>
                </c:pt>
                <c:pt idx="3">
                  <c:v>63.773773754179928</c:v>
                </c:pt>
                <c:pt idx="4">
                  <c:v>58.815266211989901</c:v>
                </c:pt>
                <c:pt idx="5">
                  <c:v>57.683317980203462</c:v>
                </c:pt>
                <c:pt idx="6">
                  <c:v>64.402072082298687</c:v>
                </c:pt>
                <c:pt idx="7">
                  <c:v>66.244912727291378</c:v>
                </c:pt>
                <c:pt idx="8">
                  <c:v>58.647834071889761</c:v>
                </c:pt>
                <c:pt idx="9">
                  <c:v>40.959957692842096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80-4464-B3D7-4C2CED539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5038832"/>
        <c:axId val="515039192"/>
      </c:lineChart>
      <c:catAx>
        <c:axId val="51503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39192"/>
        <c:crosses val="autoZero"/>
        <c:auto val="1"/>
        <c:lblAlgn val="ctr"/>
        <c:lblOffset val="100"/>
        <c:noMultiLvlLbl val="0"/>
      </c:catAx>
      <c:valAx>
        <c:axId val="51503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3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'merchandise trade in GDP'!$A$16</c:f>
              <c:strCache>
                <c:ptCount val="1"/>
                <c:pt idx="0">
                  <c:v>Qozog'iston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'merchandise trade in GDP'!$B$15:$M$15</c:f>
              <c:strCach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strCache>
            </c:strRef>
          </c:cat>
          <c:val>
            <c:numRef>
              <c:f>'merchandise trade in GDP'!$B$16:$M$16</c:f>
              <c:numCache>
                <c:formatCode>General</c:formatCode>
                <c:ptCount val="12"/>
                <c:pt idx="0">
                  <c:v>62.941507150131827</c:v>
                </c:pt>
                <c:pt idx="1">
                  <c:v>63.849958547404007</c:v>
                </c:pt>
                <c:pt idx="2">
                  <c:v>56.418629429778633</c:v>
                </c:pt>
                <c:pt idx="3">
                  <c:v>54.538159273909024</c:v>
                </c:pt>
                <c:pt idx="4">
                  <c:v>41.501525067152215</c:v>
                </c:pt>
                <c:pt idx="5">
                  <c:v>44.930619752763135</c:v>
                </c:pt>
                <c:pt idx="6">
                  <c:v>46.503182260863888</c:v>
                </c:pt>
                <c:pt idx="7">
                  <c:v>52.130038825671299</c:v>
                </c:pt>
                <c:pt idx="8">
                  <c:v>52.329758990947937</c:v>
                </c:pt>
                <c:pt idx="9">
                  <c:v>48.905683282268889</c:v>
                </c:pt>
                <c:pt idx="10">
                  <c:v>51.643668636314146</c:v>
                </c:pt>
                <c:pt idx="11">
                  <c:v>59.534893822753546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B-44BE-B282-5D24FE403D0B}"/>
            </c:ext>
          </c:extLst>
        </c:ser>
        <c:ser>
          <c:idx val="1"/>
          <c:order val="1"/>
          <c:tx>
            <c:strRef>
              <c:f>'merchandise trade in GDP'!$A$17</c:f>
              <c:strCache>
                <c:ptCount val="1"/>
                <c:pt idx="0">
                  <c:v>Qirg'iziston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'merchandise trade in GDP'!$B$15:$M$15</c:f>
              <c:strCach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strCache>
            </c:strRef>
          </c:cat>
          <c:val>
            <c:numRef>
              <c:f>'merchandise trade in GDP'!$B$17:$M$17</c:f>
              <c:numCache>
                <c:formatCode>General</c:formatCode>
                <c:ptCount val="12"/>
                <c:pt idx="0">
                  <c:v>100.6814393415693</c:v>
                </c:pt>
                <c:pt idx="1">
                  <c:v>110.03546974293599</c:v>
                </c:pt>
                <c:pt idx="2">
                  <c:v>110.81066864811984</c:v>
                </c:pt>
                <c:pt idx="3">
                  <c:v>102.1544641252427</c:v>
                </c:pt>
                <c:pt idx="4">
                  <c:v>82.522514419170363</c:v>
                </c:pt>
                <c:pt idx="5">
                  <c:v>81.798355811670547</c:v>
                </c:pt>
                <c:pt idx="6">
                  <c:v>81.254706862538669</c:v>
                </c:pt>
                <c:pt idx="7">
                  <c:v>86.191614484103567</c:v>
                </c:pt>
                <c:pt idx="8">
                  <c:v>74.429571250790502</c:v>
                </c:pt>
                <c:pt idx="9">
                  <c:v>68.823186030828126</c:v>
                </c:pt>
                <c:pt idx="10">
                  <c:v>90.08411001945062</c:v>
                </c:pt>
                <c:pt idx="11">
                  <c:v>102.35649886693052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B-44BE-B282-5D24FE403D0B}"/>
            </c:ext>
          </c:extLst>
        </c:ser>
        <c:ser>
          <c:idx val="2"/>
          <c:order val="2"/>
          <c:tx>
            <c:strRef>
              <c:f>'merchandise trade in GDP'!$A$18</c:f>
              <c:strCache>
                <c:ptCount val="1"/>
                <c:pt idx="0">
                  <c:v>Tojikiston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'merchandise trade in GDP'!$B$15:$M$15</c:f>
              <c:strCach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strCache>
            </c:strRef>
          </c:cat>
          <c:val>
            <c:numRef>
              <c:f>'merchandise trade in GDP'!$B$18:$M$18</c:f>
              <c:numCache>
                <c:formatCode>General</c:formatCode>
                <c:ptCount val="12"/>
                <c:pt idx="0">
                  <c:v>68.422000580350911</c:v>
                </c:pt>
                <c:pt idx="1">
                  <c:v>67.312662400334588</c:v>
                </c:pt>
                <c:pt idx="2">
                  <c:v>62.887567514752476</c:v>
                </c:pt>
                <c:pt idx="3">
                  <c:v>57.875869503281095</c:v>
                </c:pt>
                <c:pt idx="4">
                  <c:v>52.312586688344531</c:v>
                </c:pt>
                <c:pt idx="5">
                  <c:v>56.203749112525394</c:v>
                </c:pt>
                <c:pt idx="6">
                  <c:v>52.717455829890433</c:v>
                </c:pt>
                <c:pt idx="7">
                  <c:v>54.397937494569035</c:v>
                </c:pt>
                <c:pt idx="8">
                  <c:v>54.488632803374685</c:v>
                </c:pt>
                <c:pt idx="9">
                  <c:v>56.036639758291919</c:v>
                </c:pt>
                <c:pt idx="10">
                  <c:v>71.158408054113579</c:v>
                </c:pt>
                <c:pt idx="11">
                  <c:v>69.661780841269263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BB-44BE-B282-5D24FE403D0B}"/>
            </c:ext>
          </c:extLst>
        </c:ser>
        <c:ser>
          <c:idx val="3"/>
          <c:order val="3"/>
          <c:tx>
            <c:strRef>
              <c:f>'merchandise trade in GDP'!$A$19</c:f>
              <c:strCache>
                <c:ptCount val="1"/>
                <c:pt idx="0">
                  <c:v>Turkmaniston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'merchandise trade in GDP'!$B$15:$M$15</c:f>
              <c:strCach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strCache>
            </c:strRef>
          </c:cat>
          <c:val>
            <c:numRef>
              <c:f>'merchandise trade in GDP'!$B$19:$M$19</c:f>
              <c:numCache>
                <c:formatCode>General</c:formatCode>
                <c:ptCount val="12"/>
                <c:pt idx="0">
                  <c:v>70.467502850627142</c:v>
                </c:pt>
                <c:pt idx="1">
                  <c:v>75.076333592767767</c:v>
                </c:pt>
                <c:pt idx="2">
                  <c:v>68.371630875547169</c:v>
                </c:pt>
                <c:pt idx="3">
                  <c:v>63.18322530714908</c:v>
                </c:pt>
                <c:pt idx="4">
                  <c:v>47.486412501296897</c:v>
                </c:pt>
                <c:pt idx="5">
                  <c:v>33.061069727394084</c:v>
                </c:pt>
                <c:pt idx="6">
                  <c:v>31.716788959033316</c:v>
                </c:pt>
                <c:pt idx="7">
                  <c:v>29.804666419024521</c:v>
                </c:pt>
                <c:pt idx="8">
                  <c:v>30.060006948172948</c:v>
                </c:pt>
                <c:pt idx="9">
                  <c:v>21.225282640010477</c:v>
                </c:pt>
                <c:pt idx="10">
                  <c:v>26.816015906208218</c:v>
                </c:pt>
                <c:pt idx="11">
                  <c:v>29.138959070237497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BB-44BE-B282-5D24FE403D0B}"/>
            </c:ext>
          </c:extLst>
        </c:ser>
        <c:ser>
          <c:idx val="4"/>
          <c:order val="4"/>
          <c:tx>
            <c:strRef>
              <c:f>'merchandise trade in GDP'!$A$20</c:f>
              <c:strCache>
                <c:ptCount val="1"/>
                <c:pt idx="0">
                  <c:v>O'zbekiston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'merchandise trade in GDP'!$B$15:$M$15</c:f>
              <c:strCach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strCache>
            </c:strRef>
          </c:cat>
          <c:val>
            <c:numRef>
              <c:f>'merchandise trade in GDP'!$B$20:$M$20</c:f>
              <c:numCache>
                <c:formatCode>General</c:formatCode>
                <c:ptCount val="12"/>
                <c:pt idx="0">
                  <c:v>39.425772711870607</c:v>
                </c:pt>
                <c:pt idx="1">
                  <c:v>34.426707018657396</c:v>
                </c:pt>
                <c:pt idx="2">
                  <c:v>34.350897754971029</c:v>
                </c:pt>
                <c:pt idx="3">
                  <c:v>31.448919122885492</c:v>
                </c:pt>
                <c:pt idx="4">
                  <c:v>24.251630929248826</c:v>
                </c:pt>
                <c:pt idx="5">
                  <c:v>23.569077494218934</c:v>
                </c:pt>
                <c:pt idx="6">
                  <c:v>35.621019372620125</c:v>
                </c:pt>
                <c:pt idx="7">
                  <c:v>53.400685097830745</c:v>
                </c:pt>
                <c:pt idx="8">
                  <c:v>61.039915960806269</c:v>
                </c:pt>
                <c:pt idx="9">
                  <c:v>55.294587242354332</c:v>
                </c:pt>
                <c:pt idx="10">
                  <c:v>54.565609810922034</c:v>
                </c:pt>
                <c:pt idx="11">
                  <c:v>54.173399286197075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BB-44BE-B282-5D24FE403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289288"/>
        <c:axId val="526284608"/>
      </c:lineChart>
      <c:catAx>
        <c:axId val="52628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4608"/>
        <c:crosses val="autoZero"/>
        <c:auto val="1"/>
        <c:lblAlgn val="ctr"/>
        <c:lblOffset val="100"/>
        <c:noMultiLvlLbl val="0"/>
      </c:catAx>
      <c:valAx>
        <c:axId val="52628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'export UZB'!$A$2</c:f>
              <c:strCache>
                <c:ptCount val="1"/>
                <c:pt idx="0">
                  <c:v>Qirg'iziston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'export UZB'!$B$1:$N$1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'export UZB'!$B$2:$N$2</c:f>
              <c:numCache>
                <c:formatCode>General</c:formatCode>
                <c:ptCount val="13"/>
                <c:pt idx="0">
                  <c:v>105174.8</c:v>
                </c:pt>
                <c:pt idx="1">
                  <c:v>94162.3</c:v>
                </c:pt>
                <c:pt idx="2">
                  <c:v>72931.5</c:v>
                </c:pt>
                <c:pt idx="3">
                  <c:v>159232.5</c:v>
                </c:pt>
                <c:pt idx="4">
                  <c:v>164075.1</c:v>
                </c:pt>
                <c:pt idx="5">
                  <c:v>99949.6</c:v>
                </c:pt>
                <c:pt idx="6">
                  <c:v>121450.9</c:v>
                </c:pt>
                <c:pt idx="7">
                  <c:v>178256.9</c:v>
                </c:pt>
                <c:pt idx="8">
                  <c:v>269735.8</c:v>
                </c:pt>
                <c:pt idx="9">
                  <c:v>669643.1</c:v>
                </c:pt>
                <c:pt idx="10">
                  <c:v>760459.1</c:v>
                </c:pt>
                <c:pt idx="11">
                  <c:v>792044.4</c:v>
                </c:pt>
                <c:pt idx="12">
                  <c:v>978387.6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51-408F-9142-68532E5D662E}"/>
            </c:ext>
          </c:extLst>
        </c:ser>
        <c:ser>
          <c:idx val="1"/>
          <c:order val="1"/>
          <c:tx>
            <c:strRef>
              <c:f>'export UZB'!$A$3</c:f>
              <c:strCache>
                <c:ptCount val="1"/>
                <c:pt idx="0">
                  <c:v>Qozog'iston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'export UZB'!$B$1:$N$1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'export UZB'!$B$3:$N$3</c:f>
              <c:numCache>
                <c:formatCode>General</c:formatCode>
                <c:ptCount val="13"/>
                <c:pt idx="0">
                  <c:v>886465.5</c:v>
                </c:pt>
                <c:pt idx="1">
                  <c:v>1673253.4</c:v>
                </c:pt>
                <c:pt idx="2">
                  <c:v>1676832.3</c:v>
                </c:pt>
                <c:pt idx="3">
                  <c:v>2083419</c:v>
                </c:pt>
                <c:pt idx="4">
                  <c:v>2487689.5</c:v>
                </c:pt>
                <c:pt idx="5">
                  <c:v>1849388.2</c:v>
                </c:pt>
                <c:pt idx="6">
                  <c:v>945023.7</c:v>
                </c:pt>
                <c:pt idx="7">
                  <c:v>1057579</c:v>
                </c:pt>
                <c:pt idx="8">
                  <c:v>1352167.8</c:v>
                </c:pt>
                <c:pt idx="9">
                  <c:v>1392964.9</c:v>
                </c:pt>
                <c:pt idx="10">
                  <c:v>908419.8</c:v>
                </c:pt>
                <c:pt idx="11">
                  <c:v>1178376.7</c:v>
                </c:pt>
                <c:pt idx="12">
                  <c:v>1393143.7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51-408F-9142-68532E5D662E}"/>
            </c:ext>
          </c:extLst>
        </c:ser>
        <c:ser>
          <c:idx val="2"/>
          <c:order val="2"/>
          <c:tx>
            <c:strRef>
              <c:f>'export UZB'!$A$4</c:f>
              <c:strCache>
                <c:ptCount val="1"/>
                <c:pt idx="0">
                  <c:v>Tojikiston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'export UZB'!$B$1:$N$1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'export UZB'!$B$4:$N$4</c:f>
              <c:numCache>
                <c:formatCode>General</c:formatCode>
                <c:ptCount val="13"/>
                <c:pt idx="0">
                  <c:v>120696.6</c:v>
                </c:pt>
                <c:pt idx="1">
                  <c:v>118976.5</c:v>
                </c:pt>
                <c:pt idx="2">
                  <c:v>164276.9</c:v>
                </c:pt>
                <c:pt idx="3">
                  <c:v>145212.1</c:v>
                </c:pt>
                <c:pt idx="4">
                  <c:v>153372.5</c:v>
                </c:pt>
                <c:pt idx="5">
                  <c:v>160327</c:v>
                </c:pt>
                <c:pt idx="6">
                  <c:v>164846.6</c:v>
                </c:pt>
                <c:pt idx="7">
                  <c:v>186065.2</c:v>
                </c:pt>
                <c:pt idx="8">
                  <c:v>237491.8</c:v>
                </c:pt>
                <c:pt idx="9">
                  <c:v>327557.3</c:v>
                </c:pt>
                <c:pt idx="10">
                  <c:v>405124.1</c:v>
                </c:pt>
                <c:pt idx="11">
                  <c:v>501902.4</c:v>
                </c:pt>
                <c:pt idx="12">
                  <c:v>520976.3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51-408F-9142-68532E5D662E}"/>
            </c:ext>
          </c:extLst>
        </c:ser>
        <c:ser>
          <c:idx val="3"/>
          <c:order val="3"/>
          <c:tx>
            <c:strRef>
              <c:f>'export UZB'!$A$5</c:f>
              <c:strCache>
                <c:ptCount val="1"/>
                <c:pt idx="0">
                  <c:v>Turkmaniston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'export UZB'!$B$1:$N$1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'export UZB'!$B$5:$N$5</c:f>
              <c:numCache>
                <c:formatCode>General</c:formatCode>
                <c:ptCount val="13"/>
                <c:pt idx="0">
                  <c:v>120736.1</c:v>
                </c:pt>
                <c:pt idx="1">
                  <c:v>168620.9</c:v>
                </c:pt>
                <c:pt idx="2">
                  <c:v>173284.4</c:v>
                </c:pt>
                <c:pt idx="3">
                  <c:v>170258.5</c:v>
                </c:pt>
                <c:pt idx="4">
                  <c:v>230077.8</c:v>
                </c:pt>
                <c:pt idx="5">
                  <c:v>105970</c:v>
                </c:pt>
                <c:pt idx="6">
                  <c:v>79501.100000000006</c:v>
                </c:pt>
                <c:pt idx="7">
                  <c:v>69902.3</c:v>
                </c:pt>
                <c:pt idx="8">
                  <c:v>59537.8</c:v>
                </c:pt>
                <c:pt idx="9">
                  <c:v>144331.6</c:v>
                </c:pt>
                <c:pt idx="10">
                  <c:v>126068.6</c:v>
                </c:pt>
                <c:pt idx="11">
                  <c:v>191886.2</c:v>
                </c:pt>
                <c:pt idx="12">
                  <c:v>195249.1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51-408F-9142-68532E5D6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540880"/>
        <c:axId val="517551680"/>
      </c:lineChart>
      <c:catAx>
        <c:axId val="51754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551680"/>
        <c:crosses val="autoZero"/>
        <c:auto val="1"/>
        <c:lblAlgn val="ctr"/>
        <c:lblOffset val="100"/>
        <c:noMultiLvlLbl val="0"/>
      </c:catAx>
      <c:valAx>
        <c:axId val="51755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54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'import UZB'!$A$2</c:f>
              <c:strCache>
                <c:ptCount val="1"/>
                <c:pt idx="0">
                  <c:v>Qozog'iston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'import UZB'!$B$1:$N$1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'import UZB'!$B$2:$N$2</c:f>
              <c:numCache>
                <c:formatCode>General</c:formatCode>
                <c:ptCount val="13"/>
                <c:pt idx="0">
                  <c:v>997130.27</c:v>
                </c:pt>
                <c:pt idx="1">
                  <c:v>1130047.01</c:v>
                </c:pt>
                <c:pt idx="2">
                  <c:v>1168593.42</c:v>
                </c:pt>
                <c:pt idx="3">
                  <c:v>1061497.3</c:v>
                </c:pt>
                <c:pt idx="4">
                  <c:v>1008695.18</c:v>
                </c:pt>
                <c:pt idx="5">
                  <c:v>847673.9</c:v>
                </c:pt>
                <c:pt idx="6">
                  <c:v>953886.22</c:v>
                </c:pt>
                <c:pt idx="7">
                  <c:v>998164.06</c:v>
                </c:pt>
                <c:pt idx="8">
                  <c:v>1567442.32</c:v>
                </c:pt>
                <c:pt idx="9">
                  <c:v>1942011.97</c:v>
                </c:pt>
                <c:pt idx="10">
                  <c:v>2097346.06</c:v>
                </c:pt>
                <c:pt idx="11">
                  <c:v>2742180.05</c:v>
                </c:pt>
                <c:pt idx="12">
                  <c:v>3243509.06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83-4159-968C-2FC8F42EB204}"/>
            </c:ext>
          </c:extLst>
        </c:ser>
        <c:ser>
          <c:idx val="1"/>
          <c:order val="1"/>
          <c:tx>
            <c:strRef>
              <c:f>'import UZB'!$A$3</c:f>
              <c:strCache>
                <c:ptCount val="1"/>
                <c:pt idx="0">
                  <c:v>Qirg'iziston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'import UZB'!$B$1:$N$1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'import UZB'!$B$3:$N$3</c:f>
              <c:numCache>
                <c:formatCode>General</c:formatCode>
                <c:ptCount val="13"/>
                <c:pt idx="0">
                  <c:v>42378.74</c:v>
                </c:pt>
                <c:pt idx="1">
                  <c:v>65960.34</c:v>
                </c:pt>
                <c:pt idx="2">
                  <c:v>68202.95</c:v>
                </c:pt>
                <c:pt idx="3">
                  <c:v>43926.57</c:v>
                </c:pt>
                <c:pt idx="4">
                  <c:v>61840.88</c:v>
                </c:pt>
                <c:pt idx="5">
                  <c:v>36092.39</c:v>
                </c:pt>
                <c:pt idx="6">
                  <c:v>45990.89</c:v>
                </c:pt>
                <c:pt idx="7">
                  <c:v>75402.16</c:v>
                </c:pt>
                <c:pt idx="8">
                  <c:v>133122.73000000001</c:v>
                </c:pt>
                <c:pt idx="9">
                  <c:v>150683.47</c:v>
                </c:pt>
                <c:pt idx="10">
                  <c:v>146697.45000000001</c:v>
                </c:pt>
                <c:pt idx="11">
                  <c:v>161593.43</c:v>
                </c:pt>
                <c:pt idx="12">
                  <c:v>280729.53000000003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83-4159-968C-2FC8F42EB204}"/>
            </c:ext>
          </c:extLst>
        </c:ser>
        <c:ser>
          <c:idx val="2"/>
          <c:order val="2"/>
          <c:tx>
            <c:strRef>
              <c:f>'import UZB'!$A$4</c:f>
              <c:strCache>
                <c:ptCount val="1"/>
                <c:pt idx="0">
                  <c:v>Tojikiston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'import UZB'!$B$1:$N$1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'import UZB'!$B$4:$N$4</c:f>
              <c:numCache>
                <c:formatCode>General</c:formatCode>
                <c:ptCount val="13"/>
                <c:pt idx="0">
                  <c:v>12666.33</c:v>
                </c:pt>
                <c:pt idx="1">
                  <c:v>5500.4</c:v>
                </c:pt>
                <c:pt idx="2">
                  <c:v>4618.42</c:v>
                </c:pt>
                <c:pt idx="3">
                  <c:v>6510.85</c:v>
                </c:pt>
                <c:pt idx="4">
                  <c:v>6818.58</c:v>
                </c:pt>
                <c:pt idx="5">
                  <c:v>6962.33</c:v>
                </c:pt>
                <c:pt idx="6">
                  <c:v>32173.919999999998</c:v>
                </c:pt>
                <c:pt idx="7">
                  <c:v>51813.29</c:v>
                </c:pt>
                <c:pt idx="8">
                  <c:v>153003.09</c:v>
                </c:pt>
                <c:pt idx="9">
                  <c:v>152940.79</c:v>
                </c:pt>
                <c:pt idx="10">
                  <c:v>87966.03</c:v>
                </c:pt>
                <c:pt idx="11">
                  <c:v>103649.13</c:v>
                </c:pt>
                <c:pt idx="12">
                  <c:v>154541.72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83-4159-968C-2FC8F42EB204}"/>
            </c:ext>
          </c:extLst>
        </c:ser>
        <c:ser>
          <c:idx val="3"/>
          <c:order val="3"/>
          <c:tx>
            <c:strRef>
              <c:f>'import UZB'!$A$5</c:f>
              <c:strCache>
                <c:ptCount val="1"/>
                <c:pt idx="0">
                  <c:v>Turkmaniston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'import UZB'!$B$1:$N$1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'import UZB'!$B$5:$N$5</c:f>
              <c:numCache>
                <c:formatCode>General</c:formatCode>
                <c:ptCount val="13"/>
                <c:pt idx="0">
                  <c:v>148531.16</c:v>
                </c:pt>
                <c:pt idx="1">
                  <c:v>344180.85</c:v>
                </c:pt>
                <c:pt idx="2">
                  <c:v>248323.46</c:v>
                </c:pt>
                <c:pt idx="3">
                  <c:v>183754.79</c:v>
                </c:pt>
                <c:pt idx="4">
                  <c:v>183003.49</c:v>
                </c:pt>
                <c:pt idx="5">
                  <c:v>213941.11</c:v>
                </c:pt>
                <c:pt idx="6">
                  <c:v>129548.93</c:v>
                </c:pt>
                <c:pt idx="7">
                  <c:v>108007.55</c:v>
                </c:pt>
                <c:pt idx="8">
                  <c:v>243256.09</c:v>
                </c:pt>
                <c:pt idx="9">
                  <c:v>410071.88</c:v>
                </c:pt>
                <c:pt idx="10">
                  <c:v>412122.14</c:v>
                </c:pt>
                <c:pt idx="11">
                  <c:v>710141.09</c:v>
                </c:pt>
                <c:pt idx="12">
                  <c:v>731621.13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83-4159-968C-2FC8F42EB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9471256"/>
        <c:axId val="599470896"/>
      </c:lineChart>
      <c:catAx>
        <c:axId val="59947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470896"/>
        <c:crosses val="autoZero"/>
        <c:auto val="1"/>
        <c:lblAlgn val="ctr"/>
        <c:lblOffset val="100"/>
        <c:noMultiLvlLbl val="0"/>
      </c:catAx>
      <c:valAx>
        <c:axId val="59947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47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5E483-6369-4362-9E96-490185EFB88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A2FF1D-395F-4C5D-8D3B-9399764E9BC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1991-2000</a:t>
          </a:r>
        </a:p>
      </dgm:t>
    </dgm:pt>
    <dgm:pt modelId="{658C6562-55F4-484C-B9A1-23157484572C}" type="parTrans" cxnId="{04A1A7F4-622E-4CC5-9DB2-108A056B8B9F}">
      <dgm:prSet/>
      <dgm:spPr/>
      <dgm:t>
        <a:bodyPr/>
        <a:lstStyle/>
        <a:p>
          <a:endParaRPr lang="en-US"/>
        </a:p>
      </dgm:t>
    </dgm:pt>
    <dgm:pt modelId="{1FAC36AC-6F91-4D05-A36C-3CA4A31406FD}" type="sibTrans" cxnId="{04A1A7F4-622E-4CC5-9DB2-108A056B8B9F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E634C3BE-3742-4A8A-88A5-E99E0286A3CE}">
      <dgm:prSet phldrT="[Text]"/>
      <dgm:spPr/>
      <dgm:t>
        <a:bodyPr/>
        <a:lstStyle/>
        <a:p>
          <a:pPr algn="l"/>
          <a:r>
            <a:rPr lang="en-US" b="0" dirty="0" err="1">
              <a:solidFill>
                <a:schemeClr val="tx1"/>
              </a:solidFill>
            </a:rPr>
            <a:t>Mustaqillikni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qo’lga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kiritish</a:t>
          </a:r>
          <a:endParaRPr lang="en-US" b="0" dirty="0"/>
        </a:p>
      </dgm:t>
    </dgm:pt>
    <dgm:pt modelId="{6D9F4744-B6B7-454E-A859-F60C38B4A408}" type="parTrans" cxnId="{0C9D297E-141C-4972-B729-17363C5B6F44}">
      <dgm:prSet/>
      <dgm:spPr/>
      <dgm:t>
        <a:bodyPr/>
        <a:lstStyle/>
        <a:p>
          <a:endParaRPr lang="en-US"/>
        </a:p>
      </dgm:t>
    </dgm:pt>
    <dgm:pt modelId="{93ED43A5-A3FC-4976-ADCC-292EAC5D1FB0}" type="sibTrans" cxnId="{0C9D297E-141C-4972-B729-17363C5B6F44}">
      <dgm:prSet/>
      <dgm:spPr/>
      <dgm:t>
        <a:bodyPr/>
        <a:lstStyle/>
        <a:p>
          <a:endParaRPr lang="en-US"/>
        </a:p>
      </dgm:t>
    </dgm:pt>
    <dgm:pt modelId="{684CACB2-EE01-4A88-B8F6-9CA48C400A5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2001-2010</a:t>
          </a:r>
          <a:endParaRPr lang="en-US" b="1" dirty="0">
            <a:solidFill>
              <a:schemeClr val="tx1"/>
            </a:solidFill>
          </a:endParaRPr>
        </a:p>
      </dgm:t>
    </dgm:pt>
    <dgm:pt modelId="{FBD8AFEA-556D-4449-9FBB-04803F2F6D4A}" type="parTrans" cxnId="{2E58602A-DA7A-4C16-8179-2AF93BA1693D}">
      <dgm:prSet/>
      <dgm:spPr/>
      <dgm:t>
        <a:bodyPr/>
        <a:lstStyle/>
        <a:p>
          <a:endParaRPr lang="en-US"/>
        </a:p>
      </dgm:t>
    </dgm:pt>
    <dgm:pt modelId="{86F8DD59-235A-4B2E-869C-2EB34A48236F}" type="sibTrans" cxnId="{2E58602A-DA7A-4C16-8179-2AF93BA1693D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DED4B6C3-CFB8-46E7-B7F9-90D15ADFB2FF}">
      <dgm:prSet phldrT="[Text]"/>
      <dgm:spPr/>
      <dgm:t>
        <a:bodyPr/>
        <a:lstStyle/>
        <a:p>
          <a:r>
            <a:rPr lang="en-US" b="0">
              <a:solidFill>
                <a:schemeClr val="tx1"/>
              </a:solidFill>
            </a:rPr>
            <a:t>Barqarorlik va investitsion loyihalar</a:t>
          </a:r>
          <a:endParaRPr lang="en-US" b="0" dirty="0"/>
        </a:p>
      </dgm:t>
    </dgm:pt>
    <dgm:pt modelId="{1DEB7EB1-4B63-46A9-ADFB-0FC50799064C}" type="parTrans" cxnId="{739C4B6F-2874-4F38-A8D1-3E50A4DD5DAC}">
      <dgm:prSet/>
      <dgm:spPr/>
      <dgm:t>
        <a:bodyPr/>
        <a:lstStyle/>
        <a:p>
          <a:endParaRPr lang="en-US"/>
        </a:p>
      </dgm:t>
    </dgm:pt>
    <dgm:pt modelId="{35633303-E5CC-4CF0-9074-4812359E3E3E}" type="sibTrans" cxnId="{739C4B6F-2874-4F38-A8D1-3E50A4DD5DAC}">
      <dgm:prSet/>
      <dgm:spPr/>
      <dgm:t>
        <a:bodyPr/>
        <a:lstStyle/>
        <a:p>
          <a:endParaRPr lang="en-US"/>
        </a:p>
      </dgm:t>
    </dgm:pt>
    <dgm:pt modelId="{30746534-1689-4D2A-897D-AA3911AB3D5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2011-2023</a:t>
          </a:r>
          <a:endParaRPr lang="en-US" b="1" dirty="0">
            <a:solidFill>
              <a:schemeClr val="tx1"/>
            </a:solidFill>
          </a:endParaRPr>
        </a:p>
      </dgm:t>
    </dgm:pt>
    <dgm:pt modelId="{266B9E05-B334-49E1-8BAF-3BCABDA27197}" type="parTrans" cxnId="{1D4FB34E-0091-4018-A31D-5D479E1B77A1}">
      <dgm:prSet/>
      <dgm:spPr/>
      <dgm:t>
        <a:bodyPr/>
        <a:lstStyle/>
        <a:p>
          <a:endParaRPr lang="en-US"/>
        </a:p>
      </dgm:t>
    </dgm:pt>
    <dgm:pt modelId="{5257087C-E3F2-4CB0-837F-3B4705CB5933}" type="sibTrans" cxnId="{1D4FB34E-0091-4018-A31D-5D479E1B77A1}">
      <dgm:prSet/>
      <dgm:spPr/>
      <dgm:t>
        <a:bodyPr/>
        <a:lstStyle/>
        <a:p>
          <a:endParaRPr lang="en-US"/>
        </a:p>
      </dgm:t>
    </dgm:pt>
    <dgm:pt modelId="{CE0DD679-551C-4B96-AC28-C68F67F9502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Integratsiya va hamkorlik sari qadamlar</a:t>
          </a:r>
          <a:endParaRPr lang="en-US" dirty="0">
            <a:solidFill>
              <a:schemeClr val="tx1"/>
            </a:solidFill>
          </a:endParaRPr>
        </a:p>
      </dgm:t>
    </dgm:pt>
    <dgm:pt modelId="{6D295371-95ED-421C-8B87-662F76E985BA}" type="parTrans" cxnId="{B1205CA1-D43B-49FA-BEEA-DD8B886A1FB9}">
      <dgm:prSet/>
      <dgm:spPr/>
      <dgm:t>
        <a:bodyPr/>
        <a:lstStyle/>
        <a:p>
          <a:endParaRPr lang="en-US"/>
        </a:p>
      </dgm:t>
    </dgm:pt>
    <dgm:pt modelId="{8195920E-F3A5-4F3D-9A21-E066C779745E}" type="sibTrans" cxnId="{B1205CA1-D43B-49FA-BEEA-DD8B886A1FB9}">
      <dgm:prSet/>
      <dgm:spPr/>
      <dgm:t>
        <a:bodyPr/>
        <a:lstStyle/>
        <a:p>
          <a:endParaRPr lang="en-US"/>
        </a:p>
      </dgm:t>
    </dgm:pt>
    <dgm:pt modelId="{338E6F9E-D572-4287-82BF-7FF44A75141C}" type="pres">
      <dgm:prSet presAssocID="{5145E483-6369-4362-9E96-490185EFB88B}" presName="Name0" presStyleCnt="0">
        <dgm:presLayoutVars>
          <dgm:dir/>
          <dgm:resizeHandles val="exact"/>
        </dgm:presLayoutVars>
      </dgm:prSet>
      <dgm:spPr/>
    </dgm:pt>
    <dgm:pt modelId="{BBC533A8-8D09-4197-A357-667A13A44590}" type="pres">
      <dgm:prSet presAssocID="{39A2FF1D-395F-4C5D-8D3B-9399764E9BCB}" presName="composite" presStyleCnt="0"/>
      <dgm:spPr/>
    </dgm:pt>
    <dgm:pt modelId="{F4956CD7-9C9D-429E-B24E-4BDFBCD47894}" type="pres">
      <dgm:prSet presAssocID="{39A2FF1D-395F-4C5D-8D3B-9399764E9BC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effectLst>
          <a:glow>
            <a:schemeClr val="accent1">
              <a:alpha val="40000"/>
            </a:schemeClr>
          </a:glow>
          <a:reflection blurRad="50800" stA="99000" endPos="10000" dist="50800" dir="5400000" sy="-100000" algn="bl" rotWithShape="0"/>
        </a:effectLst>
        <a:scene3d>
          <a:camera prst="orthographicFront"/>
          <a:lightRig rig="threePt" dir="t"/>
        </a:scene3d>
        <a:sp3d/>
      </dgm:spPr>
    </dgm:pt>
    <dgm:pt modelId="{FBBA7815-2A32-4D70-920F-3A56B6317109}" type="pres">
      <dgm:prSet presAssocID="{39A2FF1D-395F-4C5D-8D3B-9399764E9BCB}" presName="txNode" presStyleLbl="node1" presStyleIdx="0" presStyleCnt="3">
        <dgm:presLayoutVars>
          <dgm:bulletEnabled val="1"/>
        </dgm:presLayoutVars>
      </dgm:prSet>
      <dgm:spPr/>
    </dgm:pt>
    <dgm:pt modelId="{DA82A21D-54DF-48E3-B182-F1A10B924D7E}" type="pres">
      <dgm:prSet presAssocID="{1FAC36AC-6F91-4D05-A36C-3CA4A31406FD}" presName="sibTrans" presStyleLbl="sibTrans2D1" presStyleIdx="0" presStyleCnt="2" custScaleX="213239" custLinFactNeighborY="-48528"/>
      <dgm:spPr/>
    </dgm:pt>
    <dgm:pt modelId="{C263794F-7B4D-412A-87BE-58CFC1739888}" type="pres">
      <dgm:prSet presAssocID="{1FAC36AC-6F91-4D05-A36C-3CA4A31406FD}" presName="connTx" presStyleLbl="sibTrans2D1" presStyleIdx="0" presStyleCnt="2"/>
      <dgm:spPr/>
    </dgm:pt>
    <dgm:pt modelId="{6DC06A5B-33C4-4921-91A2-327DAF29AC45}" type="pres">
      <dgm:prSet presAssocID="{684CACB2-EE01-4A88-B8F6-9CA48C400A5F}" presName="composite" presStyleCnt="0"/>
      <dgm:spPr/>
    </dgm:pt>
    <dgm:pt modelId="{67BB363B-B553-4648-8547-AA6658AA2E4A}" type="pres">
      <dgm:prSet presAssocID="{684CACB2-EE01-4A88-B8F6-9CA48C400A5F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61DFF10-2A92-46E6-8517-125990AD89B5}" type="pres">
      <dgm:prSet presAssocID="{684CACB2-EE01-4A88-B8F6-9CA48C400A5F}" presName="txNode" presStyleLbl="node1" presStyleIdx="1" presStyleCnt="3">
        <dgm:presLayoutVars>
          <dgm:bulletEnabled val="1"/>
        </dgm:presLayoutVars>
      </dgm:prSet>
      <dgm:spPr/>
    </dgm:pt>
    <dgm:pt modelId="{91489078-7BAF-408B-9E84-AC0803E7152C}" type="pres">
      <dgm:prSet presAssocID="{86F8DD59-235A-4B2E-869C-2EB34A48236F}" presName="sibTrans" presStyleLbl="sibTrans2D1" presStyleIdx="1" presStyleCnt="2" custScaleX="213752" custLinFactNeighborX="-4036" custLinFactNeighborY="-48528"/>
      <dgm:spPr/>
    </dgm:pt>
    <dgm:pt modelId="{07EF6EFB-3113-45E1-830B-31861D744D11}" type="pres">
      <dgm:prSet presAssocID="{86F8DD59-235A-4B2E-869C-2EB34A48236F}" presName="connTx" presStyleLbl="sibTrans2D1" presStyleIdx="1" presStyleCnt="2"/>
      <dgm:spPr/>
    </dgm:pt>
    <dgm:pt modelId="{17645031-A33F-4C66-88A4-DCA808388C43}" type="pres">
      <dgm:prSet presAssocID="{30746534-1689-4D2A-897D-AA3911AB3D50}" presName="composite" presStyleCnt="0"/>
      <dgm:spPr/>
    </dgm:pt>
    <dgm:pt modelId="{72EB0D61-C5E3-47E6-BE75-87756674BB4E}" type="pres">
      <dgm:prSet presAssocID="{30746534-1689-4D2A-897D-AA3911AB3D50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E6F658F-DBB0-4CC7-8AD8-5DA8D3442519}" type="pres">
      <dgm:prSet presAssocID="{30746534-1689-4D2A-897D-AA3911AB3D50}" presName="txNode" presStyleLbl="node1" presStyleIdx="2" presStyleCnt="3">
        <dgm:presLayoutVars>
          <dgm:bulletEnabled val="1"/>
        </dgm:presLayoutVars>
      </dgm:prSet>
      <dgm:spPr/>
    </dgm:pt>
  </dgm:ptLst>
  <dgm:cxnLst>
    <dgm:cxn modelId="{B8BDA400-D6A0-474C-A696-2B2D225D0E6F}" type="presOf" srcId="{86F8DD59-235A-4B2E-869C-2EB34A48236F}" destId="{91489078-7BAF-408B-9E84-AC0803E7152C}" srcOrd="0" destOrd="0" presId="urn:microsoft.com/office/officeart/2005/8/layout/hProcess10"/>
    <dgm:cxn modelId="{935FBE0D-697D-41C5-8A00-8F82FB6CCA78}" type="presOf" srcId="{E634C3BE-3742-4A8A-88A5-E99E0286A3CE}" destId="{FBBA7815-2A32-4D70-920F-3A56B6317109}" srcOrd="0" destOrd="1" presId="urn:microsoft.com/office/officeart/2005/8/layout/hProcess10"/>
    <dgm:cxn modelId="{2E58602A-DA7A-4C16-8179-2AF93BA1693D}" srcId="{5145E483-6369-4362-9E96-490185EFB88B}" destId="{684CACB2-EE01-4A88-B8F6-9CA48C400A5F}" srcOrd="1" destOrd="0" parTransId="{FBD8AFEA-556D-4449-9FBB-04803F2F6D4A}" sibTransId="{86F8DD59-235A-4B2E-869C-2EB34A48236F}"/>
    <dgm:cxn modelId="{D42D292B-E438-45D7-9EB5-33AD407C3977}" type="presOf" srcId="{CE0DD679-551C-4B96-AC28-C68F67F9502F}" destId="{1E6F658F-DBB0-4CC7-8AD8-5DA8D3442519}" srcOrd="0" destOrd="1" presId="urn:microsoft.com/office/officeart/2005/8/layout/hProcess10"/>
    <dgm:cxn modelId="{16476D5F-C7EC-4A36-B1A9-A2E8E570D44B}" type="presOf" srcId="{5145E483-6369-4362-9E96-490185EFB88B}" destId="{338E6F9E-D572-4287-82BF-7FF44A75141C}" srcOrd="0" destOrd="0" presId="urn:microsoft.com/office/officeart/2005/8/layout/hProcess10"/>
    <dgm:cxn modelId="{D163EF61-A9A4-4F58-97EA-22496C4845CA}" type="presOf" srcId="{86F8DD59-235A-4B2E-869C-2EB34A48236F}" destId="{07EF6EFB-3113-45E1-830B-31861D744D11}" srcOrd="1" destOrd="0" presId="urn:microsoft.com/office/officeart/2005/8/layout/hProcess10"/>
    <dgm:cxn modelId="{9FFF1B62-B967-44B1-A64D-F1C66B057529}" type="presOf" srcId="{DED4B6C3-CFB8-46E7-B7F9-90D15ADFB2FF}" destId="{F61DFF10-2A92-46E6-8517-125990AD89B5}" srcOrd="0" destOrd="1" presId="urn:microsoft.com/office/officeart/2005/8/layout/hProcess10"/>
    <dgm:cxn modelId="{9DB15348-71A9-41C0-9406-D0A3C8B47E3C}" type="presOf" srcId="{1FAC36AC-6F91-4D05-A36C-3CA4A31406FD}" destId="{C263794F-7B4D-412A-87BE-58CFC1739888}" srcOrd="1" destOrd="0" presId="urn:microsoft.com/office/officeart/2005/8/layout/hProcess10"/>
    <dgm:cxn modelId="{FC3CB24E-E7A4-44C9-B8C4-1A72A67EC53A}" type="presOf" srcId="{684CACB2-EE01-4A88-B8F6-9CA48C400A5F}" destId="{F61DFF10-2A92-46E6-8517-125990AD89B5}" srcOrd="0" destOrd="0" presId="urn:microsoft.com/office/officeart/2005/8/layout/hProcess10"/>
    <dgm:cxn modelId="{1D4FB34E-0091-4018-A31D-5D479E1B77A1}" srcId="{5145E483-6369-4362-9E96-490185EFB88B}" destId="{30746534-1689-4D2A-897D-AA3911AB3D50}" srcOrd="2" destOrd="0" parTransId="{266B9E05-B334-49E1-8BAF-3BCABDA27197}" sibTransId="{5257087C-E3F2-4CB0-837F-3B4705CB5933}"/>
    <dgm:cxn modelId="{739C4B6F-2874-4F38-A8D1-3E50A4DD5DAC}" srcId="{684CACB2-EE01-4A88-B8F6-9CA48C400A5F}" destId="{DED4B6C3-CFB8-46E7-B7F9-90D15ADFB2FF}" srcOrd="0" destOrd="0" parTransId="{1DEB7EB1-4B63-46A9-ADFB-0FC50799064C}" sibTransId="{35633303-E5CC-4CF0-9074-4812359E3E3E}"/>
    <dgm:cxn modelId="{0C9D297E-141C-4972-B729-17363C5B6F44}" srcId="{39A2FF1D-395F-4C5D-8D3B-9399764E9BCB}" destId="{E634C3BE-3742-4A8A-88A5-E99E0286A3CE}" srcOrd="0" destOrd="0" parTransId="{6D9F4744-B6B7-454E-A859-F60C38B4A408}" sibTransId="{93ED43A5-A3FC-4976-ADCC-292EAC5D1FB0}"/>
    <dgm:cxn modelId="{A8917491-AEF7-4312-8880-FF260FB8527D}" type="presOf" srcId="{39A2FF1D-395F-4C5D-8D3B-9399764E9BCB}" destId="{FBBA7815-2A32-4D70-920F-3A56B6317109}" srcOrd="0" destOrd="0" presId="urn:microsoft.com/office/officeart/2005/8/layout/hProcess10"/>
    <dgm:cxn modelId="{B1205CA1-D43B-49FA-BEEA-DD8B886A1FB9}" srcId="{30746534-1689-4D2A-897D-AA3911AB3D50}" destId="{CE0DD679-551C-4B96-AC28-C68F67F9502F}" srcOrd="0" destOrd="0" parTransId="{6D295371-95ED-421C-8B87-662F76E985BA}" sibTransId="{8195920E-F3A5-4F3D-9A21-E066C779745E}"/>
    <dgm:cxn modelId="{F2E0FAD1-C480-4A8A-B1A0-CC9F64728577}" type="presOf" srcId="{1FAC36AC-6F91-4D05-A36C-3CA4A31406FD}" destId="{DA82A21D-54DF-48E3-B182-F1A10B924D7E}" srcOrd="0" destOrd="0" presId="urn:microsoft.com/office/officeart/2005/8/layout/hProcess10"/>
    <dgm:cxn modelId="{1DEF59F1-F41C-4E61-8BF1-74340E5B7FA1}" type="presOf" srcId="{30746534-1689-4D2A-897D-AA3911AB3D50}" destId="{1E6F658F-DBB0-4CC7-8AD8-5DA8D3442519}" srcOrd="0" destOrd="0" presId="urn:microsoft.com/office/officeart/2005/8/layout/hProcess10"/>
    <dgm:cxn modelId="{04A1A7F4-622E-4CC5-9DB2-108A056B8B9F}" srcId="{5145E483-6369-4362-9E96-490185EFB88B}" destId="{39A2FF1D-395F-4C5D-8D3B-9399764E9BCB}" srcOrd="0" destOrd="0" parTransId="{658C6562-55F4-484C-B9A1-23157484572C}" sibTransId="{1FAC36AC-6F91-4D05-A36C-3CA4A31406FD}"/>
    <dgm:cxn modelId="{BAE7D9FE-3BFF-4FC5-AD87-1B368879EE35}" type="presParOf" srcId="{338E6F9E-D572-4287-82BF-7FF44A75141C}" destId="{BBC533A8-8D09-4197-A357-667A13A44590}" srcOrd="0" destOrd="0" presId="urn:microsoft.com/office/officeart/2005/8/layout/hProcess10"/>
    <dgm:cxn modelId="{ECE7A7CC-9958-4F48-9FD6-FAB5391EB597}" type="presParOf" srcId="{BBC533A8-8D09-4197-A357-667A13A44590}" destId="{F4956CD7-9C9D-429E-B24E-4BDFBCD47894}" srcOrd="0" destOrd="0" presId="urn:microsoft.com/office/officeart/2005/8/layout/hProcess10"/>
    <dgm:cxn modelId="{1F437D39-7AA8-4879-8EE5-BD50A5080160}" type="presParOf" srcId="{BBC533A8-8D09-4197-A357-667A13A44590}" destId="{FBBA7815-2A32-4D70-920F-3A56B6317109}" srcOrd="1" destOrd="0" presId="urn:microsoft.com/office/officeart/2005/8/layout/hProcess10"/>
    <dgm:cxn modelId="{A4EF8CBA-5FBA-4737-9FB0-C1D442BC664D}" type="presParOf" srcId="{338E6F9E-D572-4287-82BF-7FF44A75141C}" destId="{DA82A21D-54DF-48E3-B182-F1A10B924D7E}" srcOrd="1" destOrd="0" presId="urn:microsoft.com/office/officeart/2005/8/layout/hProcess10"/>
    <dgm:cxn modelId="{F055AE6F-847A-4426-82F1-33C2DA9BE1CC}" type="presParOf" srcId="{DA82A21D-54DF-48E3-B182-F1A10B924D7E}" destId="{C263794F-7B4D-412A-87BE-58CFC1739888}" srcOrd="0" destOrd="0" presId="urn:microsoft.com/office/officeart/2005/8/layout/hProcess10"/>
    <dgm:cxn modelId="{15501546-FFE5-4032-B208-17BFFE9C4AAC}" type="presParOf" srcId="{338E6F9E-D572-4287-82BF-7FF44A75141C}" destId="{6DC06A5B-33C4-4921-91A2-327DAF29AC45}" srcOrd="2" destOrd="0" presId="urn:microsoft.com/office/officeart/2005/8/layout/hProcess10"/>
    <dgm:cxn modelId="{89DA43AD-E95D-4359-99D9-DDE2A846F1BD}" type="presParOf" srcId="{6DC06A5B-33C4-4921-91A2-327DAF29AC45}" destId="{67BB363B-B553-4648-8547-AA6658AA2E4A}" srcOrd="0" destOrd="0" presId="urn:microsoft.com/office/officeart/2005/8/layout/hProcess10"/>
    <dgm:cxn modelId="{B79B4709-BDD8-44C0-B652-D84D078DC6F8}" type="presParOf" srcId="{6DC06A5B-33C4-4921-91A2-327DAF29AC45}" destId="{F61DFF10-2A92-46E6-8517-125990AD89B5}" srcOrd="1" destOrd="0" presId="urn:microsoft.com/office/officeart/2005/8/layout/hProcess10"/>
    <dgm:cxn modelId="{CE1941DE-9824-4BD9-80E4-1FEEF062D253}" type="presParOf" srcId="{338E6F9E-D572-4287-82BF-7FF44A75141C}" destId="{91489078-7BAF-408B-9E84-AC0803E7152C}" srcOrd="3" destOrd="0" presId="urn:microsoft.com/office/officeart/2005/8/layout/hProcess10"/>
    <dgm:cxn modelId="{B8CC70D1-AC6E-4F32-B8BA-7AB36E2C0C62}" type="presParOf" srcId="{91489078-7BAF-408B-9E84-AC0803E7152C}" destId="{07EF6EFB-3113-45E1-830B-31861D744D11}" srcOrd="0" destOrd="0" presId="urn:microsoft.com/office/officeart/2005/8/layout/hProcess10"/>
    <dgm:cxn modelId="{DA7264DB-96CE-436F-BA2E-4DBF7DA0C50C}" type="presParOf" srcId="{338E6F9E-D572-4287-82BF-7FF44A75141C}" destId="{17645031-A33F-4C66-88A4-DCA808388C43}" srcOrd="4" destOrd="0" presId="urn:microsoft.com/office/officeart/2005/8/layout/hProcess10"/>
    <dgm:cxn modelId="{9F062481-2EF5-4D10-9CD9-C9F57A6BDDC9}" type="presParOf" srcId="{17645031-A33F-4C66-88A4-DCA808388C43}" destId="{72EB0D61-C5E3-47E6-BE75-87756674BB4E}" srcOrd="0" destOrd="0" presId="urn:microsoft.com/office/officeart/2005/8/layout/hProcess10"/>
    <dgm:cxn modelId="{7A327C5C-590C-4549-B1C2-0F23CC5480E1}" type="presParOf" srcId="{17645031-A33F-4C66-88A4-DCA808388C43}" destId="{1E6F658F-DBB0-4CC7-8AD8-5DA8D344251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56CD7-9C9D-429E-B24E-4BDFBCD47894}">
      <dsp:nvSpPr>
        <dsp:cNvPr id="0" name=""/>
        <dsp:cNvSpPr/>
      </dsp:nvSpPr>
      <dsp:spPr>
        <a:xfrm>
          <a:off x="5095" y="929437"/>
          <a:ext cx="2400574" cy="24005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>
            <a:schemeClr val="accent1">
              <a:alpha val="40000"/>
            </a:schemeClr>
          </a:glow>
          <a:reflection blurRad="50800" stA="99000" endPos="10000" dist="50800" dir="5400000" sy="-100000" algn="bl" rotWithShape="0"/>
        </a:effectLst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A7815-2A32-4D70-920F-3A56B6317109}">
      <dsp:nvSpPr>
        <dsp:cNvPr id="0" name=""/>
        <dsp:cNvSpPr/>
      </dsp:nvSpPr>
      <dsp:spPr>
        <a:xfrm>
          <a:off x="395886" y="2369782"/>
          <a:ext cx="2400574" cy="24005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1991-2000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 err="1">
              <a:solidFill>
                <a:schemeClr val="tx1"/>
              </a:solidFill>
            </a:rPr>
            <a:t>Mustaqillikni</a:t>
          </a:r>
          <a:r>
            <a:rPr lang="en-US" sz="2500" b="0" kern="1200" dirty="0">
              <a:solidFill>
                <a:schemeClr val="tx1"/>
              </a:solidFill>
            </a:rPr>
            <a:t> </a:t>
          </a:r>
          <a:r>
            <a:rPr lang="en-US" sz="2500" b="0" kern="1200" dirty="0" err="1">
              <a:solidFill>
                <a:schemeClr val="tx1"/>
              </a:solidFill>
            </a:rPr>
            <a:t>qo’lga</a:t>
          </a:r>
          <a:r>
            <a:rPr lang="en-US" sz="2500" b="0" kern="1200" dirty="0">
              <a:solidFill>
                <a:schemeClr val="tx1"/>
              </a:solidFill>
            </a:rPr>
            <a:t> </a:t>
          </a:r>
          <a:r>
            <a:rPr lang="en-US" sz="2500" b="0" kern="1200" dirty="0" err="1">
              <a:solidFill>
                <a:schemeClr val="tx1"/>
              </a:solidFill>
            </a:rPr>
            <a:t>kiritish</a:t>
          </a:r>
          <a:endParaRPr lang="en-US" sz="2500" b="0" kern="1200" dirty="0"/>
        </a:p>
      </dsp:txBody>
      <dsp:txXfrm>
        <a:off x="466196" y="2440092"/>
        <a:ext cx="2259954" cy="2259954"/>
      </dsp:txXfrm>
    </dsp:sp>
    <dsp:sp modelId="{DA82A21D-54DF-48E3-B182-F1A10B924D7E}">
      <dsp:nvSpPr>
        <dsp:cNvPr id="0" name=""/>
        <dsp:cNvSpPr/>
      </dsp:nvSpPr>
      <dsp:spPr>
        <a:xfrm>
          <a:off x="2606263" y="1561391"/>
          <a:ext cx="986025" cy="57682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606263" y="1676756"/>
        <a:ext cx="812978" cy="346094"/>
      </dsp:txXfrm>
    </dsp:sp>
    <dsp:sp modelId="{67BB363B-B553-4648-8547-AA6658AA2E4A}">
      <dsp:nvSpPr>
        <dsp:cNvPr id="0" name=""/>
        <dsp:cNvSpPr/>
      </dsp:nvSpPr>
      <dsp:spPr>
        <a:xfrm>
          <a:off x="3726823" y="929437"/>
          <a:ext cx="2400574" cy="24005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FF10-2A92-46E6-8517-125990AD89B5}">
      <dsp:nvSpPr>
        <dsp:cNvPr id="0" name=""/>
        <dsp:cNvSpPr/>
      </dsp:nvSpPr>
      <dsp:spPr>
        <a:xfrm>
          <a:off x="4117614" y="2369782"/>
          <a:ext cx="2400574" cy="24005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1"/>
              </a:solidFill>
            </a:rPr>
            <a:t>2001-2010</a:t>
          </a:r>
          <a:endParaRPr lang="en-US" sz="3200" b="1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>
              <a:solidFill>
                <a:schemeClr val="tx1"/>
              </a:solidFill>
            </a:rPr>
            <a:t>Barqarorlik va investitsion loyihalar</a:t>
          </a:r>
          <a:endParaRPr lang="en-US" sz="2500" b="0" kern="1200" dirty="0"/>
        </a:p>
      </dsp:txBody>
      <dsp:txXfrm>
        <a:off x="4187924" y="2440092"/>
        <a:ext cx="2259954" cy="2259954"/>
      </dsp:txXfrm>
    </dsp:sp>
    <dsp:sp modelId="{91489078-7BAF-408B-9E84-AC0803E7152C}">
      <dsp:nvSpPr>
        <dsp:cNvPr id="0" name=""/>
        <dsp:cNvSpPr/>
      </dsp:nvSpPr>
      <dsp:spPr>
        <a:xfrm>
          <a:off x="6308142" y="1561391"/>
          <a:ext cx="988397" cy="57682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308142" y="1676756"/>
        <a:ext cx="815350" cy="346094"/>
      </dsp:txXfrm>
    </dsp:sp>
    <dsp:sp modelId="{72EB0D61-C5E3-47E6-BE75-87756674BB4E}">
      <dsp:nvSpPr>
        <dsp:cNvPr id="0" name=""/>
        <dsp:cNvSpPr/>
      </dsp:nvSpPr>
      <dsp:spPr>
        <a:xfrm>
          <a:off x="7448551" y="929437"/>
          <a:ext cx="2400574" cy="24005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F658F-DBB0-4CC7-8AD8-5DA8D3442519}">
      <dsp:nvSpPr>
        <dsp:cNvPr id="0" name=""/>
        <dsp:cNvSpPr/>
      </dsp:nvSpPr>
      <dsp:spPr>
        <a:xfrm>
          <a:off x="7839342" y="2369782"/>
          <a:ext cx="2400574" cy="24005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1"/>
              </a:solidFill>
            </a:rPr>
            <a:t>2011-2023</a:t>
          </a:r>
          <a:endParaRPr lang="en-US" sz="3200" b="1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solidFill>
                <a:schemeClr val="tx1"/>
              </a:solidFill>
            </a:rPr>
            <a:t>Integratsiya va hamkorlik sari qadamlar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7909652" y="2440092"/>
        <a:ext cx="2259954" cy="2259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6C4A-727A-4563-BCC9-CEA64C7DA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285" y="1122363"/>
            <a:ext cx="6481823" cy="2387600"/>
          </a:xfrm>
        </p:spPr>
        <p:txBody>
          <a:bodyPr anchor="b"/>
          <a:lstStyle>
            <a:lvl1pPr algn="ctr">
              <a:defRPr sz="6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C8C5C-04A0-48F9-A3F7-80EFFB8E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EF3497DE-5B41-46AD-8507-F852BE4BEEA9}" type="datetimeFigureOut">
              <a:rPr lang="ru-RU" smtClean="0"/>
              <a:pPr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2F4D7-7A2D-4B51-8D4D-EBE8C188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FCFE8-6A34-452F-AC4F-F65E9B21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2F1DD401-E045-48F5-BF01-5EF48C8F6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763DEFE3-AC90-4A91-98DF-F60191B12B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65700" cy="6858000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5A77C4-ACBF-493A-9796-D990264C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1285" y="3602038"/>
            <a:ext cx="648182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832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1443E-5C2C-46C5-A840-F4C3C0ED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7D9C0-0071-4E02-8160-5522886F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6CB3E3-E011-4ADA-AA25-FF287E3E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67D4FF-B00A-44AA-8920-8EB8BC67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C2BCF-EFA8-43CB-AAE3-A2D30201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30D874-27D6-40F3-BF8C-9593851E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42AEC-7C5F-4C27-A3F8-B9C6FBC0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637483-9A5A-4C7F-B542-AFDDD354E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D7E7E7-9AC3-425F-AFE5-2D984D1F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ECFD37-1761-4E92-95E5-76122179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DB354-AF56-4A3B-97D3-2CBCE32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BCB6D7-119F-4E5C-93E2-1C0B3976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9B34C-0F74-40A1-95F6-F838A06F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48C5AA-80FD-4D7F-9FD6-BAA885F8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CE6E9F-37E1-4786-A021-A81D6564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27DE2-1EAB-45B7-B9E0-47E90AED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2367E-E8EA-4357-8330-6B9A36F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9BDA3E-0158-40F6-9873-9798C5EE9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E2602E-1E1D-49CA-BF7D-35C567E5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5FFA2-8519-40CD-A895-1F6CE5C0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B3035-82D3-45A5-BF86-DE349CC0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9CDEC8-601B-4C55-BF7F-E1B1EAC7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726B7-0BEE-4121-86DF-96B9529D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95A32-F50A-41B7-8370-1308BCD5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E2B0A2-8088-4206-BDC9-775EA5F2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5EA032-0756-4C24-968A-DDF30F02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D4E1C-F2C4-481E-945F-36D9770C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287ED3-2DE1-4440-9BAE-C8EE7413422A}"/>
              </a:ext>
            </a:extLst>
          </p:cNvPr>
          <p:cNvSpPr/>
          <p:nvPr userDrawn="1"/>
        </p:nvSpPr>
        <p:spPr>
          <a:xfrm>
            <a:off x="0" y="2974694"/>
            <a:ext cx="12192000" cy="38833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726B7-0BEE-4121-86DF-96B9529D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CA6A3313-0005-4834-8566-7A21A2EC58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5114" y="365124"/>
            <a:ext cx="4849511" cy="61745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9E456F4-DBB4-415C-AD65-9A75F2AF2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183037"/>
            <a:ext cx="5257800" cy="3355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857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4B447CB-72A5-4213-8DEA-D1F59BCA46AE}"/>
              </a:ext>
            </a:extLst>
          </p:cNvPr>
          <p:cNvSpPr/>
          <p:nvPr userDrawn="1"/>
        </p:nvSpPr>
        <p:spPr>
          <a:xfrm>
            <a:off x="7662441" y="0"/>
            <a:ext cx="4529560" cy="70489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CA6A3313-0005-4834-8566-7A21A2EC58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198" y="3429000"/>
            <a:ext cx="10515601" cy="2751882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563F5CE-457E-4C7E-871F-9A4FE29F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24241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1D4CC8E-85DC-49A9-AEE0-B931325B0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44688"/>
            <a:ext cx="10515600" cy="13255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423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6AE17-89CC-436B-A559-479001BB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02B9C-917A-4DAE-AC9D-808F57C5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24242-E50A-405A-856A-C6F0F923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6758A-8786-4B02-8EBC-711F254F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D30EA-FF72-42A7-9EF2-3C9B61F3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4194B-2A31-4D8D-8ACA-FE76C45F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5BAE8-9E59-4470-A65B-9ADF67392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3DEE03-612E-406D-9587-1F7A55B1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AC6BB-5064-4021-ADD0-C7DC90FC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42DC05-DA4C-4D5F-898C-14246AE4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397521-B5E4-4383-BBCA-180ECE1F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75011-A2D0-4284-ADB4-32205391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5D32F-86F1-4653-B724-7BEE9935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C739AB-944F-4035-9084-904C2FBB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B889B8-3F03-4BB0-A849-3EC4B22CD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AAF1E1-2134-412F-AD1C-67161DFBA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8D1C0D-9DFC-412C-9D6A-F1F139CC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CD8C20-6C8E-4C2E-B883-7D5631A9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ADA6FF-10CC-482D-8CFF-08142B3A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BB886-A8B1-49F3-BAFC-8B87EDD0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B2DB2F-56D6-4DD6-B51A-1E5D1EBA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E79796-68C4-49A1-B3AF-17E1FE6E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CF920D-6621-4092-B980-CB4DD443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2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EF3B97-C29E-494A-9477-C8AD804E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8FCFC6-B52D-4E6B-AFAB-8B2B333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3D5148-E958-4CC7-9D5D-4531A7C8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4381E-2897-444E-AE51-4C41F44D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98346B-E812-475F-A454-0C44E1F6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FA7FE-F892-41A2-8232-ACBF7E879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97DE-5B41-46AD-8507-F852BE4BEEA9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38E1C-9760-4B22-8F28-24AAC0879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02B5DE-B073-4901-889E-7B1B8B74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  <a:extLst>
              <a:ext uri="{FF2B5EF4-FFF2-40B4-BE49-F238E27FC236}">
                <a16:creationId xmlns:a16="http://schemas.microsoft.com/office/drawing/2014/main" id="{F402B95D-1496-4CE2-9690-F5812D03F93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20BF94-BEB7-48AD-8FA3-D3556FF8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285" y="1103031"/>
            <a:ext cx="7110715" cy="2385947"/>
          </a:xfrm>
        </p:spPr>
        <p:txBody>
          <a:bodyPr>
            <a:noAutofit/>
          </a:bodyPr>
          <a:lstStyle/>
          <a:p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O’ZBEKISTON</a:t>
            </a:r>
            <a: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RESPUBLIKASI</a:t>
            </a:r>
            <a: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b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</a:b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OLIY</a:t>
            </a:r>
            <a: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TA’LIM, FAN VA INNOVATSIYALAR VAZIRLIGI</a:t>
            </a:r>
            <a:br>
              <a:rPr lang="ru-RU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</a:b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NAMANGAN</a:t>
            </a:r>
            <a: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DAVLAT</a:t>
            </a:r>
            <a: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UNIVERSITETI </a:t>
            </a:r>
            <a:b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</a:b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5230100-</a:t>
            </a:r>
            <a: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“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Iqtisodiyot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” </a:t>
            </a:r>
            <a: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(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tarmoqlar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va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sohalar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bo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’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yicha</a:t>
            </a:r>
            <a: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)</a:t>
            </a:r>
            <a:b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</a:b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ta’lim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yo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’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nalishi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bo’yicha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bakalavr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mutaxassisligi</a:t>
            </a: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4-bosqich </a:t>
            </a:r>
            <a:r>
              <a:rPr lang="en-US" altLang="ru-RU" sz="2000" b="1" dirty="0" err="1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bitiruvchisi</a:t>
            </a:r>
            <a:br>
              <a:rPr lang="uz-Cyrl-UZ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</a:br>
            <a:r>
              <a:rPr lang="en-US" altLang="ru-RU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AHMADJONOV AKBARJON AKRAMJON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O’G’LINING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895809B-2F6F-4A42-8734-C1292267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244" y="4183469"/>
            <a:ext cx="6481823" cy="1655762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Markaziy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Osiyo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davlatlari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bilan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iqtisodiy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hamkorlik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istiqbollari</a:t>
            </a:r>
            <a:r>
              <a:rPr lang="en-US" dirty="0"/>
              <a:t>” </a:t>
            </a:r>
            <a:r>
              <a:rPr lang="en-US" dirty="0" err="1"/>
              <a:t>mavzusidagi</a:t>
            </a:r>
            <a:r>
              <a:rPr lang="en-US" dirty="0"/>
              <a:t> </a:t>
            </a:r>
            <a:r>
              <a:rPr lang="en-US" dirty="0" err="1"/>
              <a:t>bitiruv</a:t>
            </a:r>
            <a:r>
              <a:rPr lang="en-US" dirty="0"/>
              <a:t> </a:t>
            </a:r>
            <a:r>
              <a:rPr lang="en-US" dirty="0" err="1"/>
              <a:t>malakaviy</a:t>
            </a:r>
            <a:r>
              <a:rPr lang="en-US" dirty="0"/>
              <a:t> </a:t>
            </a:r>
            <a:r>
              <a:rPr lang="en-US" dirty="0" err="1"/>
              <a:t>ishining</a:t>
            </a:r>
            <a:endParaRPr lang="en-US" dirty="0"/>
          </a:p>
          <a:p>
            <a:r>
              <a:rPr lang="en-US" dirty="0"/>
              <a:t>TAQDIMOTI</a:t>
            </a:r>
            <a:endParaRPr lang="ru-RU" dirty="0"/>
          </a:p>
        </p:txBody>
      </p:sp>
      <p:pic>
        <p:nvPicPr>
          <p:cNvPr id="8" name="Рисунок 7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8EE5463A-8C35-4193-894B-F4D958DDCC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79" b="4079"/>
          <a:stretch>
            <a:fillRect/>
          </a:stretch>
        </p:blipFill>
        <p:spPr/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0820499-B68A-4838-BD6A-FE2469A6B89B}"/>
              </a:ext>
            </a:extLst>
          </p:cNvPr>
          <p:cNvCxnSpPr/>
          <p:nvPr/>
        </p:nvCxnSpPr>
        <p:spPr>
          <a:xfrm>
            <a:off x="6128794" y="1231652"/>
            <a:ext cx="5015696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09D7DA-21F0-44C2-BB66-3EB7A206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2001-2010-yillar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mobaynida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Markaziy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Osiyo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davlatlarida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savdo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aylanmasi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YaIM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ulushi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foizda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90AD6CD-6529-49E5-A020-3DC57209745D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10259186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B72AF74-74EA-1F1E-1443-1882EC6DE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559186"/>
              </p:ext>
            </p:extLst>
          </p:nvPr>
        </p:nvGraphicFramePr>
        <p:xfrm>
          <a:off x="937549" y="1863090"/>
          <a:ext cx="10259186" cy="431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96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09D7DA-21F0-44C2-BB66-3EB7A206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2011-2022-yillar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mobaynida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Markaziy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Osiyo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davlatlarida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savdo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aylanmasi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YaIM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ulushi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foizda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90AD6CD-6529-49E5-A020-3DC57209745D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10259186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C09CADE-CFED-44F5-9168-3B7229E99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094091"/>
              </p:ext>
            </p:extLst>
          </p:nvPr>
        </p:nvGraphicFramePr>
        <p:xfrm>
          <a:off x="1026367" y="1870787"/>
          <a:ext cx="10170368" cy="438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15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79012-1998-F1EB-A1DD-5FB08FF69F3A}"/>
              </a:ext>
            </a:extLst>
          </p:cNvPr>
          <p:cNvSpPr txBox="1"/>
          <p:nvPr/>
        </p:nvSpPr>
        <p:spPr>
          <a:xfrm>
            <a:off x="2358079" y="382555"/>
            <a:ext cx="731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O’zbekiston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Qozog’iston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mahsulotlar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kesimida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8">
            <a:extLst>
              <a:ext uri="{FF2B5EF4-FFF2-40B4-BE49-F238E27FC236}">
                <a16:creationId xmlns:a16="http://schemas.microsoft.com/office/drawing/2014/main" id="{63E581E2-29B1-3BB0-5C0C-7B5C70A31E4C}"/>
              </a:ext>
            </a:extLst>
          </p:cNvPr>
          <p:cNvCxnSpPr>
            <a:cxnSpLocks/>
          </p:cNvCxnSpPr>
          <p:nvPr/>
        </p:nvCxnSpPr>
        <p:spPr>
          <a:xfrm>
            <a:off x="1373516" y="1495414"/>
            <a:ext cx="3562372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8">
            <a:extLst>
              <a:ext uri="{FF2B5EF4-FFF2-40B4-BE49-F238E27FC236}">
                <a16:creationId xmlns:a16="http://schemas.microsoft.com/office/drawing/2014/main" id="{3BB6BD22-3F37-AF55-CF4A-1E5223E16679}"/>
              </a:ext>
            </a:extLst>
          </p:cNvPr>
          <p:cNvCxnSpPr>
            <a:cxnSpLocks/>
          </p:cNvCxnSpPr>
          <p:nvPr/>
        </p:nvCxnSpPr>
        <p:spPr>
          <a:xfrm>
            <a:off x="6902919" y="1530883"/>
            <a:ext cx="3491381" cy="20511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A91B7-10FD-C611-D074-99094ED4735B}"/>
              </a:ext>
            </a:extLst>
          </p:cNvPr>
          <p:cNvSpPr txBox="1"/>
          <p:nvPr/>
        </p:nvSpPr>
        <p:spPr>
          <a:xfrm>
            <a:off x="6930914" y="1021344"/>
            <a:ext cx="4303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Qozog’istonga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eksport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84ABE-2DE2-23CE-06BB-A28A3E0C534D}"/>
              </a:ext>
            </a:extLst>
          </p:cNvPr>
          <p:cNvSpPr txBox="1"/>
          <p:nvPr/>
        </p:nvSpPr>
        <p:spPr>
          <a:xfrm>
            <a:off x="1401518" y="993360"/>
            <a:ext cx="364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Qozog’istondan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import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36026CA-8B98-6CAA-5974-0D8787C1C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125" y="571500"/>
            <a:ext cx="4095750" cy="571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5D0143-AF20-D4C1-87DE-A267A3B1DC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 r="8126" b="15005"/>
          <a:stretch/>
        </p:blipFill>
        <p:spPr>
          <a:xfrm>
            <a:off x="1181564" y="1841370"/>
            <a:ext cx="3955635" cy="4820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476278-BD3B-713C-9483-BC114D215A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r="8126" b="24083"/>
          <a:stretch/>
        </p:blipFill>
        <p:spPr>
          <a:xfrm>
            <a:off x="6701733" y="1761653"/>
            <a:ext cx="3955635" cy="49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736157-B50E-F362-F609-8E07DD6BEDCE}"/>
              </a:ext>
            </a:extLst>
          </p:cNvPr>
          <p:cNvGraphicFramePr/>
          <p:nvPr/>
        </p:nvGraphicFramePr>
        <p:xfrm>
          <a:off x="279374" y="2645229"/>
          <a:ext cx="5661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C3EB43-1203-94DA-0737-B7DA1722F1AE}"/>
              </a:ext>
            </a:extLst>
          </p:cNvPr>
          <p:cNvGraphicFramePr/>
          <p:nvPr/>
        </p:nvGraphicFramePr>
        <p:xfrm>
          <a:off x="6096000" y="2687217"/>
          <a:ext cx="56464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B79012-1998-F1EB-A1DD-5FB08FF69F3A}"/>
              </a:ext>
            </a:extLst>
          </p:cNvPr>
          <p:cNvSpPr txBox="1"/>
          <p:nvPr/>
        </p:nvSpPr>
        <p:spPr>
          <a:xfrm>
            <a:off x="2358079" y="382555"/>
            <a:ext cx="71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O’zbekistonning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Markaziy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Osiyo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davlatlari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bilan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8">
            <a:extLst>
              <a:ext uri="{FF2B5EF4-FFF2-40B4-BE49-F238E27FC236}">
                <a16:creationId xmlns:a16="http://schemas.microsoft.com/office/drawing/2014/main" id="{63E581E2-29B1-3BB0-5C0C-7B5C70A31E4C}"/>
              </a:ext>
            </a:extLst>
          </p:cNvPr>
          <p:cNvCxnSpPr>
            <a:cxnSpLocks/>
          </p:cNvCxnSpPr>
          <p:nvPr/>
        </p:nvCxnSpPr>
        <p:spPr>
          <a:xfrm>
            <a:off x="925652" y="1803327"/>
            <a:ext cx="2384385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8">
            <a:extLst>
              <a:ext uri="{FF2B5EF4-FFF2-40B4-BE49-F238E27FC236}">
                <a16:creationId xmlns:a16="http://schemas.microsoft.com/office/drawing/2014/main" id="{3BB6BD22-3F37-AF55-CF4A-1E5223E16679}"/>
              </a:ext>
            </a:extLst>
          </p:cNvPr>
          <p:cNvCxnSpPr>
            <a:cxnSpLocks/>
          </p:cNvCxnSpPr>
          <p:nvPr/>
        </p:nvCxnSpPr>
        <p:spPr>
          <a:xfrm>
            <a:off x="6184464" y="1782816"/>
            <a:ext cx="2384385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A91B7-10FD-C611-D074-99094ED4735B}"/>
              </a:ext>
            </a:extLst>
          </p:cNvPr>
          <p:cNvSpPr txBox="1"/>
          <p:nvPr/>
        </p:nvSpPr>
        <p:spPr>
          <a:xfrm>
            <a:off x="6184464" y="1259596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hajmi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84ABE-2DE2-23CE-06BB-A28A3E0C534D}"/>
              </a:ext>
            </a:extLst>
          </p:cNvPr>
          <p:cNvSpPr txBox="1"/>
          <p:nvPr/>
        </p:nvSpPr>
        <p:spPr>
          <a:xfrm>
            <a:off x="925651" y="128758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Eksport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hajmi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1DAABF-CEB6-4493-836A-3EEDB61296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0" r="23830"/>
          <a:stretch/>
        </p:blipFill>
        <p:spPr>
          <a:xfrm>
            <a:off x="405114" y="365124"/>
            <a:ext cx="4849511" cy="61745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Текст 9">
            <a:extLst>
              <a:ext uri="{FF2B5EF4-FFF2-40B4-BE49-F238E27FC236}">
                <a16:creationId xmlns:a16="http://schemas.microsoft.com/office/drawing/2014/main" id="{FD28E1D3-833D-4320-81AB-AA9A48FFD13C}"/>
              </a:ext>
            </a:extLst>
          </p:cNvPr>
          <p:cNvSpPr txBox="1">
            <a:spLocks/>
          </p:cNvSpPr>
          <p:nvPr/>
        </p:nvSpPr>
        <p:spPr>
          <a:xfrm>
            <a:off x="6198637" y="2967136"/>
            <a:ext cx="5690886" cy="379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dirty="0" err="1">
                <a:solidFill>
                  <a:schemeClr val="bg1"/>
                </a:solidFill>
              </a:rPr>
              <a:t>Savdo-iqtisodiy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hamkorlik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mintaqaviy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sheriklik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va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integratsiyaning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asosiy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harakatlantiruvchi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kuchidir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chemeClr val="bg1"/>
                </a:solidFill>
              </a:rPr>
              <a:t>Tovar </a:t>
            </a:r>
            <a:r>
              <a:rPr lang="en-US" sz="2100" dirty="0" err="1">
                <a:solidFill>
                  <a:schemeClr val="bg1"/>
                </a:solidFill>
              </a:rPr>
              <a:t>aylanmasi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hajmini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oshirish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maqsadida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istisno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va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cheklovlarsiz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to‘laqonli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erkin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savdo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zonalarini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tezroq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shakllantirish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lozim</a:t>
            </a:r>
            <a:r>
              <a:rPr lang="en-US" sz="2100" dirty="0">
                <a:solidFill>
                  <a:schemeClr val="bg1"/>
                </a:solidFill>
              </a:rPr>
              <a:t>, deb </a:t>
            </a:r>
            <a:r>
              <a:rPr lang="en-US" sz="2100" dirty="0" err="1">
                <a:solidFill>
                  <a:schemeClr val="bg1"/>
                </a:solidFill>
              </a:rPr>
              <a:t>hisoblaymiz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 err="1">
                <a:solidFill>
                  <a:schemeClr val="bg1"/>
                </a:solidFill>
              </a:rPr>
              <a:t>Ushbu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vazifalarni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amalga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oshirish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uchun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tashqi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savdo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faoliyati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bo‘yicha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mas’ul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bo‘lgan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vazirlarning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doimiy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uchrashuvini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o‘tkazish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mexanizmini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ishga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tushirishni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taklif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qilamiz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i="1" dirty="0"/>
              <a:t>14.09.2023</a:t>
            </a:r>
            <a:r>
              <a:rPr lang="en-US" sz="2100" i="1" dirty="0">
                <a:solidFill>
                  <a:schemeClr val="bg1"/>
                </a:solidFill>
              </a:rPr>
              <a:t>  			 </a:t>
            </a:r>
            <a:r>
              <a:rPr lang="en-US" sz="2100" dirty="0"/>
              <a:t>Sh. </a:t>
            </a:r>
            <a:r>
              <a:rPr lang="en-US" sz="2100" dirty="0" err="1"/>
              <a:t>Mirziyoyev</a:t>
            </a:r>
            <a:r>
              <a:rPr lang="en-US" sz="2100" dirty="0"/>
              <a:t> </a:t>
            </a:r>
            <a:endParaRPr lang="ru-RU" sz="2100" dirty="0"/>
          </a:p>
        </p:txBody>
      </p:sp>
      <p:cxnSp>
        <p:nvCxnSpPr>
          <p:cNvPr id="6" name="Прямая соединительная линия 16">
            <a:extLst>
              <a:ext uri="{FF2B5EF4-FFF2-40B4-BE49-F238E27FC236}">
                <a16:creationId xmlns:a16="http://schemas.microsoft.com/office/drawing/2014/main" id="{DFD65E3B-2976-AB88-770C-AF70C676E070}"/>
              </a:ext>
            </a:extLst>
          </p:cNvPr>
          <p:cNvCxnSpPr>
            <a:cxnSpLocks/>
          </p:cNvCxnSpPr>
          <p:nvPr/>
        </p:nvCxnSpPr>
        <p:spPr>
          <a:xfrm>
            <a:off x="6296627" y="1968286"/>
            <a:ext cx="5310655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0DD7C2-C53F-478A-1AE7-14C7EB823DA2}"/>
              </a:ext>
            </a:extLst>
          </p:cNvPr>
          <p:cNvSpPr txBox="1"/>
          <p:nvPr/>
        </p:nvSpPr>
        <p:spPr>
          <a:xfrm>
            <a:off x="6198637" y="942392"/>
            <a:ext cx="551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</a:rPr>
              <a:t>Markaziy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</a:rPr>
              <a:t>Osiyo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</a:rPr>
              <a:t>davlatlari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</a:rPr>
              <a:t>rahbarlarining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</a:rPr>
              <a:t>maslahat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</a:rPr>
              <a:t>uchrashuvlari</a:t>
            </a:r>
            <a:endParaRPr lang="en-US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8BA72-E18D-39B4-E149-C6465A447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2" y="942392"/>
            <a:ext cx="9759821" cy="5663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FF15B-6F72-EF52-915D-2B2D05140444}"/>
              </a:ext>
            </a:extLst>
          </p:cNvPr>
          <p:cNvSpPr txBox="1"/>
          <p:nvPr/>
        </p:nvSpPr>
        <p:spPr>
          <a:xfrm>
            <a:off x="2659224" y="335902"/>
            <a:ext cx="6979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CAREC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</a:rPr>
              <a:t>dasturidagi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 temir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</a:rPr>
              <a:t>yo’l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</a:rPr>
              <a:t>koridorlari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</a:rPr>
              <a:t>dizayni</a:t>
            </a:r>
            <a:endParaRPr lang="en-US" sz="25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16">
            <a:extLst>
              <a:ext uri="{FF2B5EF4-FFF2-40B4-BE49-F238E27FC236}">
                <a16:creationId xmlns:a16="http://schemas.microsoft.com/office/drawing/2014/main" id="{09B44B88-32C8-BABC-F986-9B3953174104}"/>
              </a:ext>
            </a:extLst>
          </p:cNvPr>
          <p:cNvCxnSpPr>
            <a:cxnSpLocks/>
          </p:cNvCxnSpPr>
          <p:nvPr/>
        </p:nvCxnSpPr>
        <p:spPr>
          <a:xfrm>
            <a:off x="2954142" y="942392"/>
            <a:ext cx="6311156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C7CEC3F-FCC6-44E4-9669-1A027744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 err="1">
                <a:solidFill>
                  <a:schemeClr val="accent1">
                    <a:lumMod val="50000"/>
                  </a:schemeClr>
                </a:solidFill>
              </a:rPr>
              <a:t>Hamkorlikni</a:t>
            </a:r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400" b="1" dirty="0" err="1">
                <a:solidFill>
                  <a:schemeClr val="accent1">
                    <a:lumMod val="50000"/>
                  </a:schemeClr>
                </a:solidFill>
              </a:rPr>
              <a:t>rivojlantirishning</a:t>
            </a:r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400" b="1" dirty="0" err="1">
                <a:solidFill>
                  <a:schemeClr val="accent1">
                    <a:lumMod val="50000"/>
                  </a:schemeClr>
                </a:solidFill>
              </a:rPr>
              <a:t>istiqboldagi</a:t>
            </a:r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400" b="1" dirty="0" err="1">
                <a:solidFill>
                  <a:schemeClr val="accent1">
                    <a:lumMod val="50000"/>
                  </a:schemeClr>
                </a:solidFill>
              </a:rPr>
              <a:t>yo’nalishlar</a:t>
            </a:r>
            <a:endParaRPr lang="ru-RU" sz="3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C178696-48A6-4F44-BD35-7721911722EB}"/>
              </a:ext>
            </a:extLst>
          </p:cNvPr>
          <p:cNvCxnSpPr>
            <a:cxnSpLocks/>
          </p:cNvCxnSpPr>
          <p:nvPr/>
        </p:nvCxnSpPr>
        <p:spPr>
          <a:xfrm>
            <a:off x="1421654" y="1534590"/>
            <a:ext cx="9433614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6938F4-64B9-45CA-B16D-F6F169BC6769}"/>
              </a:ext>
            </a:extLst>
          </p:cNvPr>
          <p:cNvSpPr/>
          <p:nvPr/>
        </p:nvSpPr>
        <p:spPr>
          <a:xfrm>
            <a:off x="937549" y="2026227"/>
            <a:ext cx="2294024" cy="39926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FEDDC-3F16-4B86-A955-AAB7E0F0D8F1}"/>
              </a:ext>
            </a:extLst>
          </p:cNvPr>
          <p:cNvSpPr txBox="1"/>
          <p:nvPr/>
        </p:nvSpPr>
        <p:spPr>
          <a:xfrm>
            <a:off x="1067551" y="3857134"/>
            <a:ext cx="203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Demografiya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hududiy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chegaralar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1E91CD8-9324-421A-9CB7-963048DFB9BF}"/>
              </a:ext>
            </a:extLst>
          </p:cNvPr>
          <p:cNvSpPr/>
          <p:nvPr/>
        </p:nvSpPr>
        <p:spPr>
          <a:xfrm>
            <a:off x="3479858" y="2026227"/>
            <a:ext cx="2294024" cy="39926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275B9-A6B1-44A3-90D6-8FF1A2463542}"/>
              </a:ext>
            </a:extLst>
          </p:cNvPr>
          <p:cNvSpPr txBox="1"/>
          <p:nvPr/>
        </p:nvSpPr>
        <p:spPr>
          <a:xfrm>
            <a:off x="3609860" y="3838224"/>
            <a:ext cx="203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Iqlim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o’zgarishi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muammolarini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qilish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8CABAE9-1B08-41F4-B3D9-D42011B645E0}"/>
              </a:ext>
            </a:extLst>
          </p:cNvPr>
          <p:cNvSpPr/>
          <p:nvPr/>
        </p:nvSpPr>
        <p:spPr>
          <a:xfrm>
            <a:off x="6022167" y="2026227"/>
            <a:ext cx="2294024" cy="39926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B5AA7-549B-4514-8586-00994D4A05EF}"/>
              </a:ext>
            </a:extLst>
          </p:cNvPr>
          <p:cNvSpPr txBox="1"/>
          <p:nvPr/>
        </p:nvSpPr>
        <p:spPr>
          <a:xfrm>
            <a:off x="6152169" y="3857134"/>
            <a:ext cx="203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Suv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resurslari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muammosini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etish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F109CE4-F731-4D7F-B39D-0301C09B0EF5}"/>
              </a:ext>
            </a:extLst>
          </p:cNvPr>
          <p:cNvSpPr/>
          <p:nvPr/>
        </p:nvSpPr>
        <p:spPr>
          <a:xfrm>
            <a:off x="8561244" y="2026227"/>
            <a:ext cx="2294024" cy="39926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FB58F-1862-4D03-BF86-D28EF451A31D}"/>
              </a:ext>
            </a:extLst>
          </p:cNvPr>
          <p:cNvSpPr txBox="1"/>
          <p:nvPr/>
        </p:nvSpPr>
        <p:spPr>
          <a:xfrm>
            <a:off x="8691246" y="3857134"/>
            <a:ext cx="203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Logistik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koridorlarni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qurish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rivojlantirish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709FDAB-3FB2-4F2D-9D55-BB2DB55FA0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868" y="2240531"/>
            <a:ext cx="965889" cy="965889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C92D134-8150-4AFA-9136-9CD49A2A99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3262" y="2240531"/>
            <a:ext cx="965889" cy="965889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4EFC6D8-3898-42E1-90CE-85C1BB1CA8B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3925" y="2240531"/>
            <a:ext cx="965889" cy="965889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B10830C-2468-4DD0-9D6E-29F2FD134D9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6298" y="2240530"/>
            <a:ext cx="965889" cy="965889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90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BAF63-ED07-42B9-8EC9-F2B2755621DB}"/>
              </a:ext>
            </a:extLst>
          </p:cNvPr>
          <p:cNvSpPr/>
          <p:nvPr/>
        </p:nvSpPr>
        <p:spPr>
          <a:xfrm>
            <a:off x="1795045" y="1226456"/>
            <a:ext cx="8880656" cy="4405088"/>
          </a:xfrm>
          <a:prstGeom prst="rect">
            <a:avLst/>
          </a:prstGeom>
          <a:solidFill>
            <a:schemeClr val="accent3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847CC863-09DE-41BD-84E0-7B11B3C168E3}"/>
              </a:ext>
            </a:extLst>
          </p:cNvPr>
          <p:cNvSpPr txBox="1">
            <a:spLocks/>
          </p:cNvSpPr>
          <p:nvPr/>
        </p:nvSpPr>
        <p:spPr>
          <a:xfrm>
            <a:off x="4019123" y="2378573"/>
            <a:ext cx="4432499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 err="1">
                <a:solidFill>
                  <a:schemeClr val="bg1"/>
                </a:solidFill>
              </a:rPr>
              <a:t>E’tiboringiz</a:t>
            </a:r>
            <a:r>
              <a:rPr lang="en-US" sz="5200" b="1" dirty="0">
                <a:solidFill>
                  <a:schemeClr val="bg1"/>
                </a:solidFill>
              </a:rPr>
              <a:t> </a:t>
            </a:r>
            <a:r>
              <a:rPr lang="en-US" sz="5200" b="1" dirty="0" err="1">
                <a:solidFill>
                  <a:schemeClr val="bg1"/>
                </a:solidFill>
              </a:rPr>
              <a:t>uchun</a:t>
            </a:r>
            <a:r>
              <a:rPr lang="en-US" sz="5200" b="1" dirty="0">
                <a:solidFill>
                  <a:schemeClr val="bg1"/>
                </a:solidFill>
              </a:rPr>
              <a:t> </a:t>
            </a:r>
            <a:r>
              <a:rPr lang="en-US" sz="5200" b="1" dirty="0" err="1">
                <a:solidFill>
                  <a:schemeClr val="bg1"/>
                </a:solidFill>
              </a:rPr>
              <a:t>rahmat</a:t>
            </a:r>
            <a:r>
              <a:rPr lang="en-US" sz="5200" b="1" dirty="0">
                <a:solidFill>
                  <a:schemeClr val="bg1"/>
                </a:solidFill>
              </a:rPr>
              <a:t> !</a:t>
            </a:r>
            <a:r>
              <a:rPr lang="en-US" sz="7200" b="1" dirty="0">
                <a:solidFill>
                  <a:schemeClr val="bg1"/>
                </a:solidFill>
              </a:rPr>
              <a:t> </a:t>
            </a:r>
            <a:endParaRPr lang="ru-RU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1A4A5A1-0458-48E4-B312-14D9B1F2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461278"/>
            <a:ext cx="10243457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MAVZUNING DOLZARBLIGI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65343B07-F345-4F73-9683-FF5C41D161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8637" y="3540890"/>
            <a:ext cx="5690886" cy="1027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/>
              <a:t>Energiya</a:t>
            </a:r>
            <a:r>
              <a:rPr lang="en-US" sz="1900" dirty="0"/>
              <a:t> </a:t>
            </a:r>
            <a:r>
              <a:rPr lang="en-US" sz="1900" dirty="0" err="1"/>
              <a:t>xavfsizligi</a:t>
            </a:r>
            <a:r>
              <a:rPr lang="en-US" sz="1900" dirty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qayta</a:t>
            </a:r>
            <a:r>
              <a:rPr lang="en-US" sz="1900" dirty="0"/>
              <a:t> </a:t>
            </a:r>
            <a:r>
              <a:rPr lang="en-US" sz="1900" dirty="0" err="1"/>
              <a:t>tiklanadigan</a:t>
            </a:r>
            <a:r>
              <a:rPr lang="en-US" sz="1900" dirty="0"/>
              <a:t> </a:t>
            </a:r>
            <a:r>
              <a:rPr lang="en-US" sz="1900" dirty="0" err="1"/>
              <a:t>energiya</a:t>
            </a:r>
            <a:r>
              <a:rPr lang="en-US" sz="1900" dirty="0"/>
              <a:t> </a:t>
            </a:r>
            <a:r>
              <a:rPr lang="en-US" sz="1900" dirty="0" err="1"/>
              <a:t>resurslariga</a:t>
            </a:r>
            <a:r>
              <a:rPr lang="en-US" sz="1900" dirty="0"/>
              <a:t> </a:t>
            </a:r>
            <a:r>
              <a:rPr lang="en-US" sz="1900" dirty="0" err="1"/>
              <a:t>zaruriyat</a:t>
            </a:r>
            <a:endParaRPr lang="ru-RU" sz="1900" dirty="0"/>
          </a:p>
        </p:txBody>
      </p:sp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id="{A0353094-625A-4B2F-B1DF-2CE89D28D2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2204" y="3640721"/>
            <a:ext cx="413796" cy="413796"/>
          </a:xfrm>
          <a:prstGeom prst="rect">
            <a:avLst/>
          </a:prstGeom>
        </p:spPr>
      </p:pic>
      <p:sp>
        <p:nvSpPr>
          <p:cNvPr id="13" name="Текст 9">
            <a:extLst>
              <a:ext uri="{FF2B5EF4-FFF2-40B4-BE49-F238E27FC236}">
                <a16:creationId xmlns:a16="http://schemas.microsoft.com/office/drawing/2014/main" id="{39FC5A32-BB8A-49FF-8898-CA7E553DBEDD}"/>
              </a:ext>
            </a:extLst>
          </p:cNvPr>
          <p:cNvSpPr txBox="1">
            <a:spLocks/>
          </p:cNvSpPr>
          <p:nvPr/>
        </p:nvSpPr>
        <p:spPr>
          <a:xfrm>
            <a:off x="6198637" y="4663152"/>
            <a:ext cx="5690886" cy="102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>
                <a:solidFill>
                  <a:schemeClr val="bg1"/>
                </a:solidFill>
              </a:rPr>
              <a:t>Transchegaraviy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daryolardan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foydalanish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suv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resurslari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boshqaruvini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muvofiqlashtirish</a:t>
            </a:r>
            <a:endParaRPr lang="ru-RU" sz="1900" dirty="0">
              <a:solidFill>
                <a:schemeClr val="bg1"/>
              </a:solidFill>
            </a:endParaRP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FD28E1D3-833D-4320-81AB-AA9A48FFD13C}"/>
              </a:ext>
            </a:extLst>
          </p:cNvPr>
          <p:cNvSpPr txBox="1">
            <a:spLocks/>
          </p:cNvSpPr>
          <p:nvPr/>
        </p:nvSpPr>
        <p:spPr>
          <a:xfrm>
            <a:off x="6198637" y="5830746"/>
            <a:ext cx="5690886" cy="102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>
                <a:solidFill>
                  <a:schemeClr val="bg1"/>
                </a:solidFill>
              </a:rPr>
              <a:t>Umumiy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turizm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salohiyatidan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foydalanish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zarurati</a:t>
            </a:r>
            <a:endParaRPr lang="ru-RU" sz="1900" dirty="0">
              <a:solidFill>
                <a:schemeClr val="bg1"/>
              </a:solidFill>
            </a:endParaRPr>
          </a:p>
        </p:txBody>
      </p:sp>
      <p:pic>
        <p:nvPicPr>
          <p:cNvPr id="15" name="Рисунок 14" descr="Флажок со сплошной заливкой">
            <a:extLst>
              <a:ext uri="{FF2B5EF4-FFF2-40B4-BE49-F238E27FC236}">
                <a16:creationId xmlns:a16="http://schemas.microsoft.com/office/drawing/2014/main" id="{A772974C-36A6-4C43-8D84-0E60FC8116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2204" y="4762983"/>
            <a:ext cx="413796" cy="413796"/>
          </a:xfrm>
          <a:prstGeom prst="rect">
            <a:avLst/>
          </a:prstGeom>
        </p:spPr>
      </p:pic>
      <p:pic>
        <p:nvPicPr>
          <p:cNvPr id="16" name="Рисунок 15" descr="Флажок со сплошной заливкой">
            <a:extLst>
              <a:ext uri="{FF2B5EF4-FFF2-40B4-BE49-F238E27FC236}">
                <a16:creationId xmlns:a16="http://schemas.microsoft.com/office/drawing/2014/main" id="{78127E9D-8B37-4A99-9327-D3F27A7713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2204" y="5778177"/>
            <a:ext cx="413796" cy="413796"/>
          </a:xfrm>
          <a:prstGeom prst="rect">
            <a:avLst/>
          </a:prstGeom>
        </p:spPr>
      </p:pic>
      <p:pic>
        <p:nvPicPr>
          <p:cNvPr id="46" name="Рисунок 11" descr="Флажок со сплошной заливкой">
            <a:extLst>
              <a:ext uri="{FF2B5EF4-FFF2-40B4-BE49-F238E27FC236}">
                <a16:creationId xmlns:a16="http://schemas.microsoft.com/office/drawing/2014/main" id="{0CB2507A-A7C1-E40D-4E92-515C6257EA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30" y="3640721"/>
            <a:ext cx="413796" cy="41379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7FCE3BF-5B9F-102D-90D8-F1D1095816B0}"/>
              </a:ext>
            </a:extLst>
          </p:cNvPr>
          <p:cNvSpPr txBox="1"/>
          <p:nvPr/>
        </p:nvSpPr>
        <p:spPr>
          <a:xfrm>
            <a:off x="1287624" y="3540890"/>
            <a:ext cx="39655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Bir-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birini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to’ldiruvchi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iqtisodlar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orqali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qiyosiy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ustunlikka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e’tibor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qaratish</a:t>
            </a:r>
            <a:endParaRPr lang="en-US" sz="19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49" name="Рисунок 14" descr="Флажок со сплошной заливкой">
            <a:extLst>
              <a:ext uri="{FF2B5EF4-FFF2-40B4-BE49-F238E27FC236}">
                <a16:creationId xmlns:a16="http://schemas.microsoft.com/office/drawing/2014/main" id="{18232353-C9D8-06B1-BA4B-1EA32EBF8C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30" y="4762983"/>
            <a:ext cx="413796" cy="41379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77121F-CBBF-30B2-F25C-704A2D06730C}"/>
              </a:ext>
            </a:extLst>
          </p:cNvPr>
          <p:cNvSpPr txBox="1"/>
          <p:nvPr/>
        </p:nvSpPr>
        <p:spPr>
          <a:xfrm>
            <a:off x="1287624" y="4767354"/>
            <a:ext cx="38628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Mintaqaviy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savdo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orqali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kattaroq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bozorni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hosil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zaruriyati</a:t>
            </a:r>
            <a:endParaRPr lang="en-US" sz="19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2" name="Рисунок 15" descr="Флажок со сплошной заливкой">
            <a:extLst>
              <a:ext uri="{FF2B5EF4-FFF2-40B4-BE49-F238E27FC236}">
                <a16:creationId xmlns:a16="http://schemas.microsoft.com/office/drawing/2014/main" id="{FF0CC8E1-2A11-EDDF-5150-618046FB8CF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30" y="5778177"/>
            <a:ext cx="413796" cy="41379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7D21E1C-26E7-A0B0-6C89-ED187D69F1ED}"/>
              </a:ext>
            </a:extLst>
          </p:cNvPr>
          <p:cNvSpPr txBox="1"/>
          <p:nvPr/>
        </p:nvSpPr>
        <p:spPr>
          <a:xfrm>
            <a:off x="1287624" y="5778177"/>
            <a:ext cx="3732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solidFill>
                  <a:schemeClr val="bg1"/>
                </a:solidFill>
              </a:rPr>
              <a:t>Umumiy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infratuzilma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bilan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katta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loyihalar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boshlash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motivi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7E17217-0ACB-2826-7EAC-9959EF7C8F93}"/>
              </a:ext>
            </a:extLst>
          </p:cNvPr>
          <p:cNvSpPr/>
          <p:nvPr/>
        </p:nvSpPr>
        <p:spPr>
          <a:xfrm>
            <a:off x="1119673" y="1794164"/>
            <a:ext cx="4198775" cy="1325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Tadqiqot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obyekti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Markaziy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Osiyo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davlatlarining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oʻzaro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hamkorligi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DC611C8-F684-92F7-9A75-4A75938D1DE7}"/>
              </a:ext>
            </a:extLst>
          </p:cNvPr>
          <p:cNvSpPr/>
          <p:nvPr/>
        </p:nvSpPr>
        <p:spPr>
          <a:xfrm>
            <a:off x="6198637" y="1786841"/>
            <a:ext cx="4198775" cy="1325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Tadqiqot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obyekti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Oʻzbekistonning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Markaziy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Osiyo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davlatlari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iqtisodiy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koʻrsatkichlari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tahlili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5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FF67-EF00-D625-9F72-CD7D885F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87" y="365125"/>
            <a:ext cx="10245013" cy="941161"/>
          </a:xfrm>
        </p:spPr>
        <p:txBody>
          <a:bodyPr/>
          <a:lstStyle/>
          <a:p>
            <a:pPr algn="ctr"/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Hamkorlikning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shakllanish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bosqichlari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0C548C-279E-85D7-1C9D-DC407D936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8745"/>
              </p:ext>
            </p:extLst>
          </p:nvPr>
        </p:nvGraphicFramePr>
        <p:xfrm>
          <a:off x="1026367" y="719666"/>
          <a:ext cx="10245013" cy="5699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D05B1B5-E086-E38E-222A-C272A3FFCF61}"/>
              </a:ext>
            </a:extLst>
          </p:cNvPr>
          <p:cNvCxnSpPr>
            <a:cxnSpLocks/>
          </p:cNvCxnSpPr>
          <p:nvPr/>
        </p:nvCxnSpPr>
        <p:spPr>
          <a:xfrm>
            <a:off x="1226798" y="1226680"/>
            <a:ext cx="2384385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6">
            <a:extLst>
              <a:ext uri="{FF2B5EF4-FFF2-40B4-BE49-F238E27FC236}">
                <a16:creationId xmlns:a16="http://schemas.microsoft.com/office/drawing/2014/main" id="{8A6D4839-3462-D0EF-27A9-252905EA0A9D}"/>
              </a:ext>
            </a:extLst>
          </p:cNvPr>
          <p:cNvCxnSpPr>
            <a:cxnSpLocks/>
          </p:cNvCxnSpPr>
          <p:nvPr/>
        </p:nvCxnSpPr>
        <p:spPr>
          <a:xfrm>
            <a:off x="3536538" y="1226680"/>
            <a:ext cx="2384385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6">
            <a:extLst>
              <a:ext uri="{FF2B5EF4-FFF2-40B4-BE49-F238E27FC236}">
                <a16:creationId xmlns:a16="http://schemas.microsoft.com/office/drawing/2014/main" id="{0C4A3DED-4CF6-C3C3-6CCB-E57EDE350121}"/>
              </a:ext>
            </a:extLst>
          </p:cNvPr>
          <p:cNvCxnSpPr>
            <a:cxnSpLocks/>
          </p:cNvCxnSpPr>
          <p:nvPr/>
        </p:nvCxnSpPr>
        <p:spPr>
          <a:xfrm>
            <a:off x="5808128" y="1226680"/>
            <a:ext cx="2384385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6">
            <a:extLst>
              <a:ext uri="{FF2B5EF4-FFF2-40B4-BE49-F238E27FC236}">
                <a16:creationId xmlns:a16="http://schemas.microsoft.com/office/drawing/2014/main" id="{8A4BCF21-BA37-17F0-149D-A851FCF9D4D8}"/>
              </a:ext>
            </a:extLst>
          </p:cNvPr>
          <p:cNvCxnSpPr>
            <a:cxnSpLocks/>
          </p:cNvCxnSpPr>
          <p:nvPr/>
        </p:nvCxnSpPr>
        <p:spPr>
          <a:xfrm>
            <a:off x="8112790" y="1226680"/>
            <a:ext cx="2384385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1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1A4A5A1-0458-48E4-B312-14D9B1F2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461278"/>
            <a:ext cx="10243457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Hamkorlikka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ta’sir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qiluvchi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omillar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65343B07-F345-4F73-9683-FF5C41D161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8637" y="3540890"/>
            <a:ext cx="5690886" cy="1027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/>
              <a:t>Bojxona</a:t>
            </a:r>
            <a:r>
              <a:rPr lang="en-US" sz="1900" dirty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soliq</a:t>
            </a:r>
            <a:r>
              <a:rPr lang="en-US" sz="1900" dirty="0"/>
              <a:t> </a:t>
            </a:r>
            <a:r>
              <a:rPr lang="en-US" sz="1900" dirty="0" err="1"/>
              <a:t>rejimlarini</a:t>
            </a:r>
            <a:r>
              <a:rPr lang="en-US" sz="1900" dirty="0"/>
              <a:t> </a:t>
            </a:r>
            <a:r>
              <a:rPr lang="en-US" sz="1900" dirty="0" err="1"/>
              <a:t>uyg’unlashtirish</a:t>
            </a:r>
            <a:r>
              <a:rPr lang="en-US" sz="1900" dirty="0"/>
              <a:t> </a:t>
            </a:r>
            <a:r>
              <a:rPr lang="en-US" sz="1900" dirty="0" err="1"/>
              <a:t>omili</a:t>
            </a:r>
            <a:endParaRPr lang="ru-RU" sz="1900" dirty="0"/>
          </a:p>
        </p:txBody>
      </p:sp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id="{A0353094-625A-4B2F-B1DF-2CE89D28D2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2204" y="3640721"/>
            <a:ext cx="413796" cy="413796"/>
          </a:xfrm>
          <a:prstGeom prst="rect">
            <a:avLst/>
          </a:prstGeom>
        </p:spPr>
      </p:pic>
      <p:sp>
        <p:nvSpPr>
          <p:cNvPr id="13" name="Текст 9">
            <a:extLst>
              <a:ext uri="{FF2B5EF4-FFF2-40B4-BE49-F238E27FC236}">
                <a16:creationId xmlns:a16="http://schemas.microsoft.com/office/drawing/2014/main" id="{39FC5A32-BB8A-49FF-8898-CA7E553DBEDD}"/>
              </a:ext>
            </a:extLst>
          </p:cNvPr>
          <p:cNvSpPr txBox="1">
            <a:spLocks/>
          </p:cNvSpPr>
          <p:nvPr/>
        </p:nvSpPr>
        <p:spPr>
          <a:xfrm>
            <a:off x="6198637" y="4663152"/>
            <a:ext cx="5690886" cy="102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>
                <a:solidFill>
                  <a:schemeClr val="bg1"/>
                </a:solidFill>
              </a:rPr>
              <a:t>Mintaqaviy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innovatsiyalar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texnologiyalar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transferi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omili</a:t>
            </a:r>
            <a:endParaRPr lang="ru-RU" sz="1900" dirty="0">
              <a:solidFill>
                <a:schemeClr val="bg1"/>
              </a:solidFill>
            </a:endParaRP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FD28E1D3-833D-4320-81AB-AA9A48FFD13C}"/>
              </a:ext>
            </a:extLst>
          </p:cNvPr>
          <p:cNvSpPr txBox="1">
            <a:spLocks/>
          </p:cNvSpPr>
          <p:nvPr/>
        </p:nvSpPr>
        <p:spPr>
          <a:xfrm>
            <a:off x="6198637" y="5649271"/>
            <a:ext cx="5690886" cy="102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900" dirty="0">
              <a:solidFill>
                <a:schemeClr val="bg1"/>
              </a:solidFill>
            </a:endParaRPr>
          </a:p>
        </p:txBody>
      </p:sp>
      <p:pic>
        <p:nvPicPr>
          <p:cNvPr id="15" name="Рисунок 14" descr="Флажок со сплошной заливкой">
            <a:extLst>
              <a:ext uri="{FF2B5EF4-FFF2-40B4-BE49-F238E27FC236}">
                <a16:creationId xmlns:a16="http://schemas.microsoft.com/office/drawing/2014/main" id="{A772974C-36A6-4C43-8D84-0E60FC8116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2204" y="4762983"/>
            <a:ext cx="413796" cy="413796"/>
          </a:xfrm>
          <a:prstGeom prst="rect">
            <a:avLst/>
          </a:prstGeom>
        </p:spPr>
      </p:pic>
      <p:pic>
        <p:nvPicPr>
          <p:cNvPr id="46" name="Рисунок 11" descr="Флажок со сплошной заливкой">
            <a:extLst>
              <a:ext uri="{FF2B5EF4-FFF2-40B4-BE49-F238E27FC236}">
                <a16:creationId xmlns:a16="http://schemas.microsoft.com/office/drawing/2014/main" id="{0CB2507A-A7C1-E40D-4E92-515C6257EA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30" y="3640721"/>
            <a:ext cx="413796" cy="41379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7FCE3BF-5B9F-102D-90D8-F1D1095816B0}"/>
              </a:ext>
            </a:extLst>
          </p:cNvPr>
          <p:cNvSpPr txBox="1"/>
          <p:nvPr/>
        </p:nvSpPr>
        <p:spPr>
          <a:xfrm>
            <a:off x="1287624" y="3540890"/>
            <a:ext cx="39655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Diversifikatsiya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omili</a:t>
            </a:r>
            <a:endParaRPr lang="en-US" sz="19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49" name="Рисунок 14" descr="Флажок со сплошной заливкой">
            <a:extLst>
              <a:ext uri="{FF2B5EF4-FFF2-40B4-BE49-F238E27FC236}">
                <a16:creationId xmlns:a16="http://schemas.microsoft.com/office/drawing/2014/main" id="{18232353-C9D8-06B1-BA4B-1EA32EBF8C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30" y="4762983"/>
            <a:ext cx="413796" cy="41379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77121F-CBBF-30B2-F25C-704A2D06730C}"/>
              </a:ext>
            </a:extLst>
          </p:cNvPr>
          <p:cNvSpPr txBox="1"/>
          <p:nvPr/>
        </p:nvSpPr>
        <p:spPr>
          <a:xfrm>
            <a:off x="1287624" y="4767354"/>
            <a:ext cx="38628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Energiya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resurslari</a:t>
            </a:r>
            <a:r>
              <a:rPr lang="en-US" sz="1900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omili</a:t>
            </a:r>
            <a:endParaRPr lang="en-US" sz="19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2" name="Рисунок 15" descr="Флажок со сплошной заливкой">
            <a:extLst>
              <a:ext uri="{FF2B5EF4-FFF2-40B4-BE49-F238E27FC236}">
                <a16:creationId xmlns:a16="http://schemas.microsoft.com/office/drawing/2014/main" id="{FF0CC8E1-2A11-EDDF-5150-618046FB8CF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30" y="5778177"/>
            <a:ext cx="413796" cy="41379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7D21E1C-26E7-A0B0-6C89-ED187D69F1ED}"/>
              </a:ext>
            </a:extLst>
          </p:cNvPr>
          <p:cNvSpPr txBox="1"/>
          <p:nvPr/>
        </p:nvSpPr>
        <p:spPr>
          <a:xfrm>
            <a:off x="1287624" y="5778177"/>
            <a:ext cx="3732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solidFill>
                  <a:schemeClr val="bg1"/>
                </a:solidFill>
              </a:rPr>
              <a:t>Infratuzilma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omili</a:t>
            </a:r>
            <a:endParaRPr lang="en-US" sz="1900" dirty="0">
              <a:solidFill>
                <a:schemeClr val="bg1"/>
              </a:solidFill>
            </a:endParaRPr>
          </a:p>
        </p:txBody>
      </p:sp>
      <p:cxnSp>
        <p:nvCxnSpPr>
          <p:cNvPr id="2" name="Прямая соединительная линия 9">
            <a:extLst>
              <a:ext uri="{FF2B5EF4-FFF2-40B4-BE49-F238E27FC236}">
                <a16:creationId xmlns:a16="http://schemas.microsoft.com/office/drawing/2014/main" id="{2BBAB50B-5401-4350-951D-D540189F56B3}"/>
              </a:ext>
            </a:extLst>
          </p:cNvPr>
          <p:cNvCxnSpPr>
            <a:cxnSpLocks/>
          </p:cNvCxnSpPr>
          <p:nvPr/>
        </p:nvCxnSpPr>
        <p:spPr>
          <a:xfrm>
            <a:off x="2355802" y="1525260"/>
            <a:ext cx="7264059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14" descr="Флажок со сплошной заливкой">
            <a:extLst>
              <a:ext uri="{FF2B5EF4-FFF2-40B4-BE49-F238E27FC236}">
                <a16:creationId xmlns:a16="http://schemas.microsoft.com/office/drawing/2014/main" id="{EAABFBB4-D8A9-8DD1-C881-135243EF95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2204" y="5763639"/>
            <a:ext cx="413796" cy="413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F9208-78AC-F031-858D-D9D3E9FC5A30}"/>
              </a:ext>
            </a:extLst>
          </p:cNvPr>
          <p:cNvSpPr txBox="1"/>
          <p:nvPr/>
        </p:nvSpPr>
        <p:spPr>
          <a:xfrm>
            <a:off x="6198637" y="5742140"/>
            <a:ext cx="49732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/>
                </a:solidFill>
              </a:rPr>
              <a:t>Iqlim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o’zgarishi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omili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229663-ACBE-4239-9C41-B07AD3F2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O’zbekistonning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2010-2023-yillar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oralig’ida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“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Qishloq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o’rmon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va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baliq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xo’jaligi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”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sektori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o’zgarish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grafigi</a:t>
            </a:r>
            <a:endParaRPr lang="ru-RU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BB86F6A-506A-47E5-8536-9C4C39BEEC77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10175210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39B7D-399C-435A-8D54-BBFBA18CC0A5}"/>
              </a:ext>
            </a:extLst>
          </p:cNvPr>
          <p:cNvSpPr/>
          <p:nvPr/>
        </p:nvSpPr>
        <p:spPr>
          <a:xfrm>
            <a:off x="9612922" y="5884986"/>
            <a:ext cx="2579077" cy="9730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C903CB-F845-4D81-8BAF-4DE379143906}"/>
              </a:ext>
            </a:extLst>
          </p:cNvPr>
          <p:cNvSpPr/>
          <p:nvPr/>
        </p:nvSpPr>
        <p:spPr>
          <a:xfrm>
            <a:off x="10902461" y="-1"/>
            <a:ext cx="1289539" cy="446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DD6069-B4FC-45DA-8654-D986573958E1}"/>
              </a:ext>
            </a:extLst>
          </p:cNvPr>
          <p:cNvSpPr/>
          <p:nvPr/>
        </p:nvSpPr>
        <p:spPr>
          <a:xfrm>
            <a:off x="0" y="6030975"/>
            <a:ext cx="1947922" cy="8265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A2F518-1AAC-4C21-A5DD-C07E359F5FB2}"/>
              </a:ext>
            </a:extLst>
          </p:cNvPr>
          <p:cNvSpPr/>
          <p:nvPr/>
        </p:nvSpPr>
        <p:spPr>
          <a:xfrm>
            <a:off x="0" y="122107"/>
            <a:ext cx="1289538" cy="4361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33E5C-180B-61F6-8727-70524C2D0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67343"/>
              </p:ext>
            </p:extLst>
          </p:nvPr>
        </p:nvGraphicFramePr>
        <p:xfrm>
          <a:off x="1635471" y="1828800"/>
          <a:ext cx="8115019" cy="4202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328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229663-ACBE-4239-9C41-B07AD3F2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O’zbekistonning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2010-2023-yillar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oralig’ida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“Tog’-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kon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sanoati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va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ochiq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konlarni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ishlash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”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sektori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o’zgarishi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BB86F6A-506A-47E5-8536-9C4C39BEEC77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10175210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39B7D-399C-435A-8D54-BBFBA18CC0A5}"/>
              </a:ext>
            </a:extLst>
          </p:cNvPr>
          <p:cNvSpPr/>
          <p:nvPr/>
        </p:nvSpPr>
        <p:spPr>
          <a:xfrm>
            <a:off x="9612922" y="5884986"/>
            <a:ext cx="2579077" cy="9730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C903CB-F845-4D81-8BAF-4DE379143906}"/>
              </a:ext>
            </a:extLst>
          </p:cNvPr>
          <p:cNvSpPr/>
          <p:nvPr/>
        </p:nvSpPr>
        <p:spPr>
          <a:xfrm>
            <a:off x="10902461" y="-1"/>
            <a:ext cx="1289539" cy="446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DD6069-B4FC-45DA-8654-D986573958E1}"/>
              </a:ext>
            </a:extLst>
          </p:cNvPr>
          <p:cNvSpPr/>
          <p:nvPr/>
        </p:nvSpPr>
        <p:spPr>
          <a:xfrm>
            <a:off x="0" y="6030975"/>
            <a:ext cx="1947922" cy="8265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A2F518-1AAC-4C21-A5DD-C07E359F5FB2}"/>
              </a:ext>
            </a:extLst>
          </p:cNvPr>
          <p:cNvSpPr/>
          <p:nvPr/>
        </p:nvSpPr>
        <p:spPr>
          <a:xfrm>
            <a:off x="0" y="122107"/>
            <a:ext cx="1289538" cy="4361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08EF68E-F50F-C2D0-224F-5F949A168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69016"/>
              </p:ext>
            </p:extLst>
          </p:nvPr>
        </p:nvGraphicFramePr>
        <p:xfrm>
          <a:off x="1369377" y="1828799"/>
          <a:ext cx="8838313" cy="439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966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229663-ACBE-4239-9C41-B07AD3F2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Markaziy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Osiyo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davlatlarining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energiya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resurslari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zahiralari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BB86F6A-506A-47E5-8536-9C4C39BEEC77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10175210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39B7D-399C-435A-8D54-BBFBA18CC0A5}"/>
              </a:ext>
            </a:extLst>
          </p:cNvPr>
          <p:cNvSpPr/>
          <p:nvPr/>
        </p:nvSpPr>
        <p:spPr>
          <a:xfrm>
            <a:off x="9612922" y="5884986"/>
            <a:ext cx="2579077" cy="9730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C903CB-F845-4D81-8BAF-4DE379143906}"/>
              </a:ext>
            </a:extLst>
          </p:cNvPr>
          <p:cNvSpPr/>
          <p:nvPr/>
        </p:nvSpPr>
        <p:spPr>
          <a:xfrm>
            <a:off x="10902461" y="-1"/>
            <a:ext cx="1289539" cy="446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DD6069-B4FC-45DA-8654-D986573958E1}"/>
              </a:ext>
            </a:extLst>
          </p:cNvPr>
          <p:cNvSpPr/>
          <p:nvPr/>
        </p:nvSpPr>
        <p:spPr>
          <a:xfrm>
            <a:off x="0" y="6030975"/>
            <a:ext cx="1947922" cy="8265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A2F518-1AAC-4C21-A5DD-C07E359F5FB2}"/>
              </a:ext>
            </a:extLst>
          </p:cNvPr>
          <p:cNvSpPr/>
          <p:nvPr/>
        </p:nvSpPr>
        <p:spPr>
          <a:xfrm>
            <a:off x="0" y="122107"/>
            <a:ext cx="1289538" cy="4361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578D39E2-657C-B9B6-7926-F8E9605FC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563042"/>
              </p:ext>
            </p:extLst>
          </p:nvPr>
        </p:nvGraphicFramePr>
        <p:xfrm>
          <a:off x="1219200" y="1928588"/>
          <a:ext cx="9594978" cy="3867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9163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1599163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1599163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1599163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  <a:gridCol w="1599163">
                  <a:extLst>
                    <a:ext uri="{9D8B030D-6E8A-4147-A177-3AD203B41FA5}">
                      <a16:colId xmlns:a16="http://schemas.microsoft.com/office/drawing/2014/main" val="3665919229"/>
                    </a:ext>
                  </a:extLst>
                </a:gridCol>
                <a:gridCol w="1599163">
                  <a:extLst>
                    <a:ext uri="{9D8B030D-6E8A-4147-A177-3AD203B41FA5}">
                      <a16:colId xmlns:a16="http://schemas.microsoft.com/office/drawing/2014/main" val="3932748588"/>
                    </a:ext>
                  </a:extLst>
                </a:gridCol>
              </a:tblGrid>
              <a:tr h="545298"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Qozog’iston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Qirg’iziston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Tojikiston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Turkmaniston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O’zbekiston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Ko’mir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mlrd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tonna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31.3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0.9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3.6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Tabiiy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gaz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trln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m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2.4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0.006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0.006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7.5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Neft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mlrd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barrel)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0.04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0.01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0.594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Gidro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megavatt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20000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26000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40000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1700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60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229663-ACBE-4239-9C41-B07AD3F2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Markaziy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Osiyo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davlatlarininghududiy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</a:t>
            </a:r>
            <a:r>
              <a:rPr lang="en-US" sz="1800" kern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800" b="1" kern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emissiyasi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BB86F6A-506A-47E5-8536-9C4C39BEEC77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10175210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39B7D-399C-435A-8D54-BBFBA18CC0A5}"/>
              </a:ext>
            </a:extLst>
          </p:cNvPr>
          <p:cNvSpPr/>
          <p:nvPr/>
        </p:nvSpPr>
        <p:spPr>
          <a:xfrm>
            <a:off x="9612922" y="5884986"/>
            <a:ext cx="2579077" cy="9730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C903CB-F845-4D81-8BAF-4DE379143906}"/>
              </a:ext>
            </a:extLst>
          </p:cNvPr>
          <p:cNvSpPr/>
          <p:nvPr/>
        </p:nvSpPr>
        <p:spPr>
          <a:xfrm>
            <a:off x="10902461" y="-1"/>
            <a:ext cx="1289539" cy="446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DD6069-B4FC-45DA-8654-D986573958E1}"/>
              </a:ext>
            </a:extLst>
          </p:cNvPr>
          <p:cNvSpPr/>
          <p:nvPr/>
        </p:nvSpPr>
        <p:spPr>
          <a:xfrm>
            <a:off x="0" y="6030975"/>
            <a:ext cx="1947922" cy="8265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A2F518-1AAC-4C21-A5DD-C07E359F5FB2}"/>
              </a:ext>
            </a:extLst>
          </p:cNvPr>
          <p:cNvSpPr/>
          <p:nvPr/>
        </p:nvSpPr>
        <p:spPr>
          <a:xfrm>
            <a:off x="0" y="122107"/>
            <a:ext cx="1289538" cy="4361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AB9115-5BE9-C623-6F4A-074EC6A47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222921"/>
              </p:ext>
            </p:extLst>
          </p:nvPr>
        </p:nvGraphicFramePr>
        <p:xfrm>
          <a:off x="1838131" y="1828799"/>
          <a:ext cx="8098971" cy="4083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50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09D7DA-21F0-44C2-BB66-3EB7A206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1992-2000-yillar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mobaynida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Markaziy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Osiyo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davlatlarida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savdo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aylanmasi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YaIM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ulushi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foizda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90AD6CD-6529-49E5-A020-3DC57209745D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10259186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C49DFE0-D524-445B-2C8E-DDD00B78E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906571"/>
              </p:ext>
            </p:extLst>
          </p:nvPr>
        </p:nvGraphicFramePr>
        <p:xfrm>
          <a:off x="1017037" y="1954763"/>
          <a:ext cx="10179698" cy="4418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0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407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O’ZBEKISTON RESPUBLIKASI  OLIY TA’LIM, FAN VA INNOVATSIYALAR VAZIRLIGI NAMANGAN DAVLAT UNIVERSITETI  5230100-“Iqtisodiyot” (tarmoqlar va sohalar bo’yicha) ta’lim yo’nalishi bo’yicha bakalavr mutaxassisligi 4-bosqich bitiruvchisi AHMADJONOV AKBARJON AKRAMJON O’G’LINING</vt:lpstr>
      <vt:lpstr>MAVZUNING DOLZARBLIGI</vt:lpstr>
      <vt:lpstr>Hamkorlikning shakllanish bosqichlari</vt:lpstr>
      <vt:lpstr>Hamkorlikka ta’sir qiluvchi omillar</vt:lpstr>
      <vt:lpstr>O’zbekistonning 2010-2023-yillar oralig’ida “Qishloq, o’rmon va baliq xo’jaligi” sektori o’zgarish grafigi</vt:lpstr>
      <vt:lpstr>O’zbekistonning 2010-2023-yillar oralig’ida “Tog’-kon sanoati va ochiq konlarni ishlash” sektori o’zgarishi</vt:lpstr>
      <vt:lpstr>Markaziy Osiyo davlatlarining energiya resurslari zahiralari</vt:lpstr>
      <vt:lpstr>Markaziy Osiyo davlatlarininghududiy CO2 emissiyasi</vt:lpstr>
      <vt:lpstr>1992-2000-yillar mobaynida Markaziy Osiyo davlatlarida savdo aylanmasi YaIM ulushi (foizda)</vt:lpstr>
      <vt:lpstr>2001-2010-yillar mobaynida Markaziy Osiyo davlatlarida savdo aylanmasi YaIM ulushi (foizda)</vt:lpstr>
      <vt:lpstr>2011-2022-yillar mobaynida Markaziy Osiyo davlatlarida savdo aylanmasi YaIM ulushi (foizda)</vt:lpstr>
      <vt:lpstr>PowerPoint Presentation</vt:lpstr>
      <vt:lpstr>PowerPoint Presentation</vt:lpstr>
      <vt:lpstr>PowerPoint Presentation</vt:lpstr>
      <vt:lpstr>PowerPoint Presentation</vt:lpstr>
      <vt:lpstr>Hamkorlikni rivojlantirishning istiqboldagi yo’nalishlar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Akbarjon</cp:lastModifiedBy>
  <cp:revision>63</cp:revision>
  <dcterms:created xsi:type="dcterms:W3CDTF">2021-12-05T12:50:35Z</dcterms:created>
  <dcterms:modified xsi:type="dcterms:W3CDTF">2024-05-22T01:20:46Z</dcterms:modified>
</cp:coreProperties>
</file>