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Canva Sans" panose="020B0604020202020204" charset="0"/>
      <p:regular r:id="rId25"/>
    </p:embeddedFont>
    <p:embeddedFont>
      <p:font typeface="Canva Sans Bold" panose="020B0604020202020204" charset="0"/>
      <p:regular r:id="rId26"/>
    </p:embeddedFont>
    <p:embeddedFont>
      <p:font typeface="DG Jory" panose="020B0604020202020204" charset="-78"/>
      <p:regular r:id="rId27"/>
    </p:embeddedFont>
    <p:embeddedFont>
      <p:font typeface="League Spartan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7" d="100"/>
          <a:sy n="67" d="100"/>
        </p:scale>
        <p:origin x="9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4" b="-74"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34580" y="3617553"/>
            <a:ext cx="5303996" cy="5263546"/>
            <a:chOff x="0" y="0"/>
            <a:chExt cx="1396937" cy="13862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6937" cy="1386284"/>
            </a:xfrm>
            <a:custGeom>
              <a:avLst/>
              <a:gdLst/>
              <a:ahLst/>
              <a:cxnLst/>
              <a:rect l="l" t="t" r="r" b="b"/>
              <a:pathLst>
                <a:path w="1396937" h="1386284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6937" cy="14243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296840" y="3617553"/>
            <a:ext cx="6513384" cy="5263546"/>
            <a:chOff x="0" y="0"/>
            <a:chExt cx="1715459" cy="13862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15459" cy="1386284"/>
            </a:xfrm>
            <a:custGeom>
              <a:avLst/>
              <a:gdLst/>
              <a:ahLst/>
              <a:cxnLst/>
              <a:rect l="l" t="t" r="r" b="b"/>
              <a:pathLst>
                <a:path w="1715459" h="1386284">
                  <a:moveTo>
                    <a:pt x="0" y="0"/>
                  </a:moveTo>
                  <a:lnTo>
                    <a:pt x="1715459" y="0"/>
                  </a:lnTo>
                  <a:lnTo>
                    <a:pt x="1715459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15459" cy="14243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TextBox 12"/>
          <p:cNvSpPr txBox="1"/>
          <p:nvPr/>
        </p:nvSpPr>
        <p:spPr>
          <a:xfrm>
            <a:off x="4249466" y="4109912"/>
            <a:ext cx="4474224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73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using System;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296840" y="3806825"/>
            <a:ext cx="6513384" cy="89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73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using System.Collections.Generic;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072892" y="5076825"/>
            <a:ext cx="4827372" cy="2749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This is the core namespace that provides fundamental classes and base classes for commonly used data types, events, and exceptions.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39846" y="5076825"/>
            <a:ext cx="4827372" cy="2749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This namespace contains interfaces and classes that define generic collections, which allow you to create strongly typed collections.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130126" y="2070379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LIBRARIES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11694" y="4043237"/>
            <a:ext cx="5303996" cy="5263546"/>
            <a:chOff x="0" y="0"/>
            <a:chExt cx="1396937" cy="13862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6937" cy="1386284"/>
            </a:xfrm>
            <a:custGeom>
              <a:avLst/>
              <a:gdLst/>
              <a:ahLst/>
              <a:cxnLst/>
              <a:rect l="l" t="t" r="r" b="b"/>
              <a:pathLst>
                <a:path w="1396937" h="1386284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6937" cy="14243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7126580" y="4437092"/>
            <a:ext cx="4474224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73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using System.Linq;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50006" y="5335837"/>
            <a:ext cx="4827372" cy="3301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LINQ (Language Integrated Query) provides a way to query collections in a more readable and expressive manner using syntax similar to SQL.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130126" y="2070379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LIBRARIES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082137" y="-49502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028700" y="3927496"/>
            <a:ext cx="13764955" cy="5502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 Product :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This class contains details about the products.</a:t>
            </a: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 Cart :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This class consists of methods to add,remove products in cart.</a:t>
            </a: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 Program :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It initializes a console-based shopping cart application, displaying a welcome message and setting up a list of available products for users to interact with.</a:t>
            </a: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386281" y="1621421"/>
            <a:ext cx="6618046" cy="1773322"/>
            <a:chOff x="0" y="0"/>
            <a:chExt cx="303337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33374" cy="812800"/>
            </a:xfrm>
            <a:custGeom>
              <a:avLst/>
              <a:gdLst/>
              <a:ahLst/>
              <a:cxnLst/>
              <a:rect l="l" t="t" r="r" b="b"/>
              <a:pathLst>
                <a:path w="3033374" h="812800">
                  <a:moveTo>
                    <a:pt x="303337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033374" y="624840"/>
                  </a:lnTo>
                  <a:lnTo>
                    <a:pt x="3033374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033374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84110" y="1763605"/>
            <a:ext cx="6222388" cy="1773322"/>
            <a:chOff x="0" y="0"/>
            <a:chExt cx="2852024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52024" cy="812800"/>
            </a:xfrm>
            <a:custGeom>
              <a:avLst/>
              <a:gdLst/>
              <a:ahLst/>
              <a:cxnLst/>
              <a:rect l="l" t="t" r="r" b="b"/>
              <a:pathLst>
                <a:path w="2852024" h="812800">
                  <a:moveTo>
                    <a:pt x="285202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852024" y="624840"/>
                  </a:lnTo>
                  <a:lnTo>
                    <a:pt x="2852024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52024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-160534" y="2131845"/>
            <a:ext cx="7711677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4"/>
              </a:lnSpc>
            </a:pPr>
            <a:r>
              <a:rPr lang="en-US" sz="495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CLASSES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69568" y="3994754"/>
            <a:ext cx="5303996" cy="5263546"/>
            <a:chOff x="0" y="0"/>
            <a:chExt cx="1396937" cy="13862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6937" cy="1386284"/>
            </a:xfrm>
            <a:custGeom>
              <a:avLst/>
              <a:gdLst/>
              <a:ahLst/>
              <a:cxnLst/>
              <a:rect l="l" t="t" r="r" b="b"/>
              <a:pathLst>
                <a:path w="1396937" h="1386284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6937" cy="14243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3784454" y="4437092"/>
            <a:ext cx="4474224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73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User-Defined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07880" y="5335837"/>
            <a:ext cx="4827372" cy="1644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Custom functions created by the developer to handle specific tasks.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130126" y="2070379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FUNCTIONS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505876" y="3994754"/>
            <a:ext cx="5456173" cy="5263546"/>
            <a:chOff x="0" y="0"/>
            <a:chExt cx="1437017" cy="138628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37017" cy="1386284"/>
            </a:xfrm>
            <a:custGeom>
              <a:avLst/>
              <a:gdLst/>
              <a:ahLst/>
              <a:cxnLst/>
              <a:rect l="l" t="t" r="r" b="b"/>
              <a:pathLst>
                <a:path w="1437017" h="1386284">
                  <a:moveTo>
                    <a:pt x="0" y="0"/>
                  </a:moveTo>
                  <a:lnTo>
                    <a:pt x="1437017" y="0"/>
                  </a:lnTo>
                  <a:lnTo>
                    <a:pt x="143701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437017" cy="14243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920762" y="4437092"/>
            <a:ext cx="4474224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73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Buillt-In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929651" y="5335837"/>
            <a:ext cx="4827372" cy="2196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Predefined functions provided by the programming language that facilitate common operations.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4037694" y="3570888"/>
            <a:ext cx="11080695" cy="4949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Console.Clear() :</a:t>
            </a:r>
            <a:r>
              <a:rPr lang="en-US" sz="31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   Clears the console window.</a:t>
            </a: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Console.Title : 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   Sets the title of the console window.</a:t>
            </a: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Console.ForegroundColor :</a:t>
            </a: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  Changes the color of the text output in the console.</a:t>
            </a: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5549820" y="1127704"/>
            <a:ext cx="7074574" cy="1971151"/>
            <a:chOff x="0" y="0"/>
            <a:chExt cx="3242623" cy="9034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42623" cy="903475"/>
            </a:xfrm>
            <a:custGeom>
              <a:avLst/>
              <a:gdLst/>
              <a:ahLst/>
              <a:cxnLst/>
              <a:rect l="l" t="t" r="r" b="b"/>
              <a:pathLst>
                <a:path w="3242623" h="903475">
                  <a:moveTo>
                    <a:pt x="3242623" y="0"/>
                  </a:moveTo>
                  <a:lnTo>
                    <a:pt x="0" y="0"/>
                  </a:lnTo>
                  <a:lnTo>
                    <a:pt x="0" y="715515"/>
                  </a:lnTo>
                  <a:lnTo>
                    <a:pt x="157480" y="715515"/>
                  </a:lnTo>
                  <a:lnTo>
                    <a:pt x="157480" y="903475"/>
                  </a:lnTo>
                  <a:lnTo>
                    <a:pt x="463550" y="715515"/>
                  </a:lnTo>
                  <a:lnTo>
                    <a:pt x="3242623" y="715515"/>
                  </a:lnTo>
                  <a:lnTo>
                    <a:pt x="3242623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242623" cy="751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357216" y="924888"/>
            <a:ext cx="7439797" cy="1949333"/>
            <a:chOff x="0" y="0"/>
            <a:chExt cx="3410022" cy="893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410022" cy="893475"/>
            </a:xfrm>
            <a:custGeom>
              <a:avLst/>
              <a:gdLst/>
              <a:ahLst/>
              <a:cxnLst/>
              <a:rect l="l" t="t" r="r" b="b"/>
              <a:pathLst>
                <a:path w="3410022" h="893475">
                  <a:moveTo>
                    <a:pt x="3410022" y="0"/>
                  </a:moveTo>
                  <a:lnTo>
                    <a:pt x="0" y="0"/>
                  </a:lnTo>
                  <a:lnTo>
                    <a:pt x="0" y="705515"/>
                  </a:lnTo>
                  <a:lnTo>
                    <a:pt x="157480" y="705515"/>
                  </a:lnTo>
                  <a:lnTo>
                    <a:pt x="157480" y="893475"/>
                  </a:lnTo>
                  <a:lnTo>
                    <a:pt x="463550" y="705515"/>
                  </a:lnTo>
                  <a:lnTo>
                    <a:pt x="3410022" y="705515"/>
                  </a:lnTo>
                  <a:lnTo>
                    <a:pt x="341002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410022" cy="741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463510" y="1525247"/>
            <a:ext cx="7247193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BUILT-IN FUNCTIONS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4037694" y="3561363"/>
            <a:ext cx="11080695" cy="5511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endParaRPr/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Environment.Exit(0) :</a:t>
            </a: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               Terminates the current process and returns an exit code to the operating system.</a:t>
            </a: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Console.WriteLine():</a:t>
            </a:r>
            <a:r>
              <a:rPr lang="en-US" sz="3129">
                <a:solidFill>
                  <a:srgbClr val="073F6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             Outputs a line of text to the console.</a:t>
            </a: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Console.ReadLine(): 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             Reads a line of input from the console.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549820" y="1127704"/>
            <a:ext cx="7074574" cy="1971151"/>
            <a:chOff x="0" y="0"/>
            <a:chExt cx="3242623" cy="9034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42623" cy="903475"/>
            </a:xfrm>
            <a:custGeom>
              <a:avLst/>
              <a:gdLst/>
              <a:ahLst/>
              <a:cxnLst/>
              <a:rect l="l" t="t" r="r" b="b"/>
              <a:pathLst>
                <a:path w="3242623" h="903475">
                  <a:moveTo>
                    <a:pt x="3242623" y="0"/>
                  </a:moveTo>
                  <a:lnTo>
                    <a:pt x="0" y="0"/>
                  </a:lnTo>
                  <a:lnTo>
                    <a:pt x="0" y="715515"/>
                  </a:lnTo>
                  <a:lnTo>
                    <a:pt x="157480" y="715515"/>
                  </a:lnTo>
                  <a:lnTo>
                    <a:pt x="157480" y="903475"/>
                  </a:lnTo>
                  <a:lnTo>
                    <a:pt x="463550" y="715515"/>
                  </a:lnTo>
                  <a:lnTo>
                    <a:pt x="3242623" y="715515"/>
                  </a:lnTo>
                  <a:lnTo>
                    <a:pt x="3242623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242623" cy="751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357216" y="924888"/>
            <a:ext cx="7439797" cy="1949333"/>
            <a:chOff x="0" y="0"/>
            <a:chExt cx="3410022" cy="893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410022" cy="893475"/>
            </a:xfrm>
            <a:custGeom>
              <a:avLst/>
              <a:gdLst/>
              <a:ahLst/>
              <a:cxnLst/>
              <a:rect l="l" t="t" r="r" b="b"/>
              <a:pathLst>
                <a:path w="3410022" h="893475">
                  <a:moveTo>
                    <a:pt x="3410022" y="0"/>
                  </a:moveTo>
                  <a:lnTo>
                    <a:pt x="0" y="0"/>
                  </a:lnTo>
                  <a:lnTo>
                    <a:pt x="0" y="705515"/>
                  </a:lnTo>
                  <a:lnTo>
                    <a:pt x="157480" y="705515"/>
                  </a:lnTo>
                  <a:lnTo>
                    <a:pt x="157480" y="893475"/>
                  </a:lnTo>
                  <a:lnTo>
                    <a:pt x="463550" y="705515"/>
                  </a:lnTo>
                  <a:lnTo>
                    <a:pt x="3410022" y="705515"/>
                  </a:lnTo>
                  <a:lnTo>
                    <a:pt x="341002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410022" cy="741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463510" y="1525247"/>
            <a:ext cx="7247193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BUILT-IN FUNCTIONS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3976823" y="3272228"/>
            <a:ext cx="11080695" cy="6616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81"/>
              </a:lnSpc>
            </a:pPr>
            <a:endParaRPr/>
          </a:p>
          <a:p>
            <a:pPr marL="675648" lvl="1" indent="-337824" algn="just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IsExpired() :</a:t>
            </a:r>
          </a:p>
          <a:p>
            <a:pPr algn="just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  Checks if the cart has expired based on the current date and time.</a:t>
            </a:r>
          </a:p>
          <a:p>
            <a:pPr algn="just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675648" lvl="1" indent="-337824" algn="just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C$"{product.Name}":</a:t>
            </a:r>
            <a:r>
              <a:rPr lang="en-US" sz="3129">
                <a:solidFill>
                  <a:srgbClr val="073F6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     Allows for easier and more readable string formatting.</a:t>
            </a:r>
          </a:p>
          <a:p>
            <a:pPr algn="just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675648" lvl="1" indent="-337824" algn="just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int.TryParse(): </a:t>
            </a:r>
          </a:p>
          <a:p>
            <a:pPr algn="just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    Attempts to convert a string representation of a number to its integer equivalent.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549820" y="1127704"/>
            <a:ext cx="7074574" cy="1971151"/>
            <a:chOff x="0" y="0"/>
            <a:chExt cx="3242623" cy="9034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42623" cy="903475"/>
            </a:xfrm>
            <a:custGeom>
              <a:avLst/>
              <a:gdLst/>
              <a:ahLst/>
              <a:cxnLst/>
              <a:rect l="l" t="t" r="r" b="b"/>
              <a:pathLst>
                <a:path w="3242623" h="903475">
                  <a:moveTo>
                    <a:pt x="3242623" y="0"/>
                  </a:moveTo>
                  <a:lnTo>
                    <a:pt x="0" y="0"/>
                  </a:lnTo>
                  <a:lnTo>
                    <a:pt x="0" y="715515"/>
                  </a:lnTo>
                  <a:lnTo>
                    <a:pt x="157480" y="715515"/>
                  </a:lnTo>
                  <a:lnTo>
                    <a:pt x="157480" y="903475"/>
                  </a:lnTo>
                  <a:lnTo>
                    <a:pt x="463550" y="715515"/>
                  </a:lnTo>
                  <a:lnTo>
                    <a:pt x="3242623" y="715515"/>
                  </a:lnTo>
                  <a:lnTo>
                    <a:pt x="3242623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242623" cy="751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357216" y="924888"/>
            <a:ext cx="7439797" cy="1949333"/>
            <a:chOff x="0" y="0"/>
            <a:chExt cx="3410022" cy="893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410022" cy="893475"/>
            </a:xfrm>
            <a:custGeom>
              <a:avLst/>
              <a:gdLst/>
              <a:ahLst/>
              <a:cxnLst/>
              <a:rect l="l" t="t" r="r" b="b"/>
              <a:pathLst>
                <a:path w="3410022" h="893475">
                  <a:moveTo>
                    <a:pt x="3410022" y="0"/>
                  </a:moveTo>
                  <a:lnTo>
                    <a:pt x="0" y="0"/>
                  </a:lnTo>
                  <a:lnTo>
                    <a:pt x="0" y="705515"/>
                  </a:lnTo>
                  <a:lnTo>
                    <a:pt x="157480" y="705515"/>
                  </a:lnTo>
                  <a:lnTo>
                    <a:pt x="157480" y="893475"/>
                  </a:lnTo>
                  <a:lnTo>
                    <a:pt x="463550" y="705515"/>
                  </a:lnTo>
                  <a:lnTo>
                    <a:pt x="3410022" y="705515"/>
                  </a:lnTo>
                  <a:lnTo>
                    <a:pt x="341002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410022" cy="741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463510" y="1525247"/>
            <a:ext cx="7247193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BUILT-IN FUNCTIONS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4037694" y="3561363"/>
            <a:ext cx="11080695" cy="5511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endParaRPr/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DateTime.Now :</a:t>
            </a: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  Retrieves the current date and time.</a:t>
            </a: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TimeSpan :</a:t>
            </a:r>
            <a:r>
              <a:rPr lang="en-US" sz="3129">
                <a:solidFill>
                  <a:srgbClr val="073F6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 Represents a time interval.</a:t>
            </a: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Console.ResetColor(): 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Resets the console text color to its default, ensuring that subsequent text appears in the standard color.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549820" y="1127704"/>
            <a:ext cx="7074574" cy="1971151"/>
            <a:chOff x="0" y="0"/>
            <a:chExt cx="3242623" cy="9034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42623" cy="903475"/>
            </a:xfrm>
            <a:custGeom>
              <a:avLst/>
              <a:gdLst/>
              <a:ahLst/>
              <a:cxnLst/>
              <a:rect l="l" t="t" r="r" b="b"/>
              <a:pathLst>
                <a:path w="3242623" h="903475">
                  <a:moveTo>
                    <a:pt x="3242623" y="0"/>
                  </a:moveTo>
                  <a:lnTo>
                    <a:pt x="0" y="0"/>
                  </a:lnTo>
                  <a:lnTo>
                    <a:pt x="0" y="715515"/>
                  </a:lnTo>
                  <a:lnTo>
                    <a:pt x="157480" y="715515"/>
                  </a:lnTo>
                  <a:lnTo>
                    <a:pt x="157480" y="903475"/>
                  </a:lnTo>
                  <a:lnTo>
                    <a:pt x="463550" y="715515"/>
                  </a:lnTo>
                  <a:lnTo>
                    <a:pt x="3242623" y="715515"/>
                  </a:lnTo>
                  <a:lnTo>
                    <a:pt x="3242623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242623" cy="751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357216" y="924888"/>
            <a:ext cx="7439797" cy="1949333"/>
            <a:chOff x="0" y="0"/>
            <a:chExt cx="3410022" cy="893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410022" cy="893475"/>
            </a:xfrm>
            <a:custGeom>
              <a:avLst/>
              <a:gdLst/>
              <a:ahLst/>
              <a:cxnLst/>
              <a:rect l="l" t="t" r="r" b="b"/>
              <a:pathLst>
                <a:path w="3410022" h="893475">
                  <a:moveTo>
                    <a:pt x="3410022" y="0"/>
                  </a:moveTo>
                  <a:lnTo>
                    <a:pt x="0" y="0"/>
                  </a:lnTo>
                  <a:lnTo>
                    <a:pt x="0" y="705515"/>
                  </a:lnTo>
                  <a:lnTo>
                    <a:pt x="157480" y="705515"/>
                  </a:lnTo>
                  <a:lnTo>
                    <a:pt x="157480" y="893475"/>
                  </a:lnTo>
                  <a:lnTo>
                    <a:pt x="463550" y="705515"/>
                  </a:lnTo>
                  <a:lnTo>
                    <a:pt x="3410022" y="705515"/>
                  </a:lnTo>
                  <a:lnTo>
                    <a:pt x="341002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410022" cy="741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463510" y="1525247"/>
            <a:ext cx="7247193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BUILT-IN FUNCTIONS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3330062" y="2964573"/>
            <a:ext cx="11426961" cy="772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endParaRPr/>
          </a:p>
          <a:p>
            <a:pPr marL="675648" lvl="1" indent="-337824" algn="ctr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static void DisplayWelcomeTitle()</a:t>
            </a:r>
            <a:r>
              <a:rPr lang="en-US" sz="3129">
                <a:solidFill>
                  <a:srgbClr val="073F6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                                                                        Displays a welcome message and prompts the user for their name.</a:t>
            </a:r>
          </a:p>
          <a:p>
            <a:pPr marL="675648" lvl="1" indent="-337824" algn="ctr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static void ChooseMobilePhone():                                           </a:t>
            </a: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Displays mobile phone brands for the user to select from.</a:t>
            </a:r>
          </a:p>
          <a:p>
            <a:pPr marL="675648" lvl="1" indent="-337824" algn="ctr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static void PauseScreen():</a:t>
            </a: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                  Presumably pauses the screen until the user presses a key.</a:t>
            </a:r>
          </a:p>
          <a:p>
            <a:pPr marL="675648" lvl="1" indent="-337824" algn="ctr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static int GetValidIndex(int maxOption, string prompt):</a:t>
            </a:r>
            <a:r>
              <a:rPr lang="en-US" sz="31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Presumably prompts the user for an index and validates it against the maximum option.</a:t>
            </a:r>
          </a:p>
          <a:p>
            <a:pPr algn="ctr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6130126" y="858866"/>
            <a:ext cx="6998486" cy="1910280"/>
            <a:chOff x="0" y="0"/>
            <a:chExt cx="3207748" cy="8755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07748" cy="875575"/>
            </a:xfrm>
            <a:custGeom>
              <a:avLst/>
              <a:gdLst/>
              <a:ahLst/>
              <a:cxnLst/>
              <a:rect l="l" t="t" r="r" b="b"/>
              <a:pathLst>
                <a:path w="3207748" h="875575">
                  <a:moveTo>
                    <a:pt x="3207748" y="0"/>
                  </a:moveTo>
                  <a:lnTo>
                    <a:pt x="0" y="0"/>
                  </a:lnTo>
                  <a:lnTo>
                    <a:pt x="0" y="687615"/>
                  </a:lnTo>
                  <a:lnTo>
                    <a:pt x="157480" y="687615"/>
                  </a:lnTo>
                  <a:lnTo>
                    <a:pt x="157480" y="875575"/>
                  </a:lnTo>
                  <a:lnTo>
                    <a:pt x="463550" y="687615"/>
                  </a:lnTo>
                  <a:lnTo>
                    <a:pt x="3207748" y="687615"/>
                  </a:lnTo>
                  <a:lnTo>
                    <a:pt x="3207748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207748" cy="723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315926" y="924888"/>
            <a:ext cx="6998486" cy="2032021"/>
            <a:chOff x="0" y="0"/>
            <a:chExt cx="3207748" cy="9313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07748" cy="931375"/>
            </a:xfrm>
            <a:custGeom>
              <a:avLst/>
              <a:gdLst/>
              <a:ahLst/>
              <a:cxnLst/>
              <a:rect l="l" t="t" r="r" b="b"/>
              <a:pathLst>
                <a:path w="3207748" h="931375">
                  <a:moveTo>
                    <a:pt x="3207748" y="0"/>
                  </a:moveTo>
                  <a:lnTo>
                    <a:pt x="0" y="0"/>
                  </a:lnTo>
                  <a:lnTo>
                    <a:pt x="0" y="743415"/>
                  </a:lnTo>
                  <a:lnTo>
                    <a:pt x="157480" y="743415"/>
                  </a:lnTo>
                  <a:lnTo>
                    <a:pt x="157480" y="931375"/>
                  </a:lnTo>
                  <a:lnTo>
                    <a:pt x="463550" y="743415"/>
                  </a:lnTo>
                  <a:lnTo>
                    <a:pt x="3207748" y="743415"/>
                  </a:lnTo>
                  <a:lnTo>
                    <a:pt x="320774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207748" cy="77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463319" y="1062935"/>
            <a:ext cx="6332100" cy="1497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USER-DEFINED FUNCTIONS: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3330062" y="2702472"/>
            <a:ext cx="11426961" cy="772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endParaRPr/>
          </a:p>
          <a:p>
            <a:pPr marL="675648" lvl="1" indent="-337824" algn="ctr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static void Header():</a:t>
            </a: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                                                                        Presumably displays a header for the application</a:t>
            </a:r>
          </a:p>
          <a:p>
            <a:pPr marL="675648" lvl="1" indent="-337824" algn="ctr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DisplayWelcomeTitle():                                                            </a:t>
            </a: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function displays a welcome message and prompts the user for their ProductRecommendation(): This function likely provides product recommendations to the user</a:t>
            </a:r>
          </a:p>
          <a:p>
            <a:pPr marL="675648" lvl="1" indent="-337824" algn="ctr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AddProductToCart():</a:t>
            </a: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                  Displays product categories and allows the user to add product to cart.</a:t>
            </a:r>
          </a:p>
          <a:p>
            <a:pPr marL="675648" lvl="1" indent="-337824" algn="ctr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public int ItemsCount():</a:t>
            </a:r>
            <a:r>
              <a:rPr lang="en-US" sz="31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                 </a:t>
            </a: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Returns the number of items currently in the cart.</a:t>
            </a:r>
          </a:p>
          <a:p>
            <a:pPr algn="ctr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6130126" y="858866"/>
            <a:ext cx="6998486" cy="1910280"/>
            <a:chOff x="0" y="0"/>
            <a:chExt cx="3207748" cy="8755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07748" cy="875575"/>
            </a:xfrm>
            <a:custGeom>
              <a:avLst/>
              <a:gdLst/>
              <a:ahLst/>
              <a:cxnLst/>
              <a:rect l="l" t="t" r="r" b="b"/>
              <a:pathLst>
                <a:path w="3207748" h="875575">
                  <a:moveTo>
                    <a:pt x="3207748" y="0"/>
                  </a:moveTo>
                  <a:lnTo>
                    <a:pt x="0" y="0"/>
                  </a:lnTo>
                  <a:lnTo>
                    <a:pt x="0" y="687615"/>
                  </a:lnTo>
                  <a:lnTo>
                    <a:pt x="157480" y="687615"/>
                  </a:lnTo>
                  <a:lnTo>
                    <a:pt x="157480" y="875575"/>
                  </a:lnTo>
                  <a:lnTo>
                    <a:pt x="463550" y="687615"/>
                  </a:lnTo>
                  <a:lnTo>
                    <a:pt x="3207748" y="687615"/>
                  </a:lnTo>
                  <a:lnTo>
                    <a:pt x="3207748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207748" cy="723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315926" y="924888"/>
            <a:ext cx="6998486" cy="2032021"/>
            <a:chOff x="0" y="0"/>
            <a:chExt cx="3207748" cy="9313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07748" cy="931375"/>
            </a:xfrm>
            <a:custGeom>
              <a:avLst/>
              <a:gdLst/>
              <a:ahLst/>
              <a:cxnLst/>
              <a:rect l="l" t="t" r="r" b="b"/>
              <a:pathLst>
                <a:path w="3207748" h="931375">
                  <a:moveTo>
                    <a:pt x="3207748" y="0"/>
                  </a:moveTo>
                  <a:lnTo>
                    <a:pt x="0" y="0"/>
                  </a:lnTo>
                  <a:lnTo>
                    <a:pt x="0" y="743415"/>
                  </a:lnTo>
                  <a:lnTo>
                    <a:pt x="157480" y="743415"/>
                  </a:lnTo>
                  <a:lnTo>
                    <a:pt x="157480" y="931375"/>
                  </a:lnTo>
                  <a:lnTo>
                    <a:pt x="463550" y="743415"/>
                  </a:lnTo>
                  <a:lnTo>
                    <a:pt x="3207748" y="743415"/>
                  </a:lnTo>
                  <a:lnTo>
                    <a:pt x="320774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207748" cy="77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463319" y="1062935"/>
            <a:ext cx="6332100" cy="1497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USER-DEFINED FUNCTIONS: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607933" y="59261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680067" y="-251105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4043841" y="3630669"/>
            <a:ext cx="10200318" cy="253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12"/>
              </a:lnSpc>
            </a:pPr>
            <a:r>
              <a:rPr lang="en-US" sz="834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PROJECT0 SHOPPING CART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C3C40-D881-CE5B-5CBE-429BADA31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0" y="6164319"/>
            <a:ext cx="3429000" cy="30939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3330062" y="2964573"/>
            <a:ext cx="11426961" cy="716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endParaRPr/>
          </a:p>
          <a:p>
            <a:pPr marL="675648" lvl="1" indent="-337824" algn="ctr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RemoveProductByIndex():</a:t>
            </a: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                                                                        Removes a product from the cart based on the specified index</a:t>
            </a:r>
          </a:p>
          <a:p>
            <a:pPr marL="675648" lvl="1" indent="-337824" algn="ctr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RemoveProductByIndex():                                           </a:t>
            </a: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Removes a product from the cart based on the specified.</a:t>
            </a:r>
          </a:p>
          <a:p>
            <a:pPr marL="675648" lvl="1" indent="-337824" algn="ctr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AddProductToCart():</a:t>
            </a: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                  Displays product categories and allows the user to add product to cart.</a:t>
            </a:r>
          </a:p>
          <a:p>
            <a:pPr marL="675648" lvl="1" indent="-337824" algn="ctr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ItemsCount():</a:t>
            </a:r>
            <a:r>
              <a:rPr lang="en-US" sz="31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                                                                         </a:t>
            </a: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Returns the number of items currently in the cart.</a:t>
            </a:r>
          </a:p>
          <a:p>
            <a:pPr algn="ctr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6130126" y="858866"/>
            <a:ext cx="6998486" cy="1910280"/>
            <a:chOff x="0" y="0"/>
            <a:chExt cx="3207748" cy="8755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07748" cy="875575"/>
            </a:xfrm>
            <a:custGeom>
              <a:avLst/>
              <a:gdLst/>
              <a:ahLst/>
              <a:cxnLst/>
              <a:rect l="l" t="t" r="r" b="b"/>
              <a:pathLst>
                <a:path w="3207748" h="875575">
                  <a:moveTo>
                    <a:pt x="3207748" y="0"/>
                  </a:moveTo>
                  <a:lnTo>
                    <a:pt x="0" y="0"/>
                  </a:lnTo>
                  <a:lnTo>
                    <a:pt x="0" y="687615"/>
                  </a:lnTo>
                  <a:lnTo>
                    <a:pt x="157480" y="687615"/>
                  </a:lnTo>
                  <a:lnTo>
                    <a:pt x="157480" y="875575"/>
                  </a:lnTo>
                  <a:lnTo>
                    <a:pt x="463550" y="687615"/>
                  </a:lnTo>
                  <a:lnTo>
                    <a:pt x="3207748" y="687615"/>
                  </a:lnTo>
                  <a:lnTo>
                    <a:pt x="3207748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207748" cy="723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315926" y="924888"/>
            <a:ext cx="6998486" cy="2032021"/>
            <a:chOff x="0" y="0"/>
            <a:chExt cx="3207748" cy="9313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07748" cy="931375"/>
            </a:xfrm>
            <a:custGeom>
              <a:avLst/>
              <a:gdLst/>
              <a:ahLst/>
              <a:cxnLst/>
              <a:rect l="l" t="t" r="r" b="b"/>
              <a:pathLst>
                <a:path w="3207748" h="931375">
                  <a:moveTo>
                    <a:pt x="3207748" y="0"/>
                  </a:moveTo>
                  <a:lnTo>
                    <a:pt x="0" y="0"/>
                  </a:lnTo>
                  <a:lnTo>
                    <a:pt x="0" y="743415"/>
                  </a:lnTo>
                  <a:lnTo>
                    <a:pt x="157480" y="743415"/>
                  </a:lnTo>
                  <a:lnTo>
                    <a:pt x="157480" y="931375"/>
                  </a:lnTo>
                  <a:lnTo>
                    <a:pt x="463550" y="743415"/>
                  </a:lnTo>
                  <a:lnTo>
                    <a:pt x="3207748" y="743415"/>
                  </a:lnTo>
                  <a:lnTo>
                    <a:pt x="320774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207748" cy="77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463319" y="1062935"/>
            <a:ext cx="6332100" cy="1497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USER-DEFINED FUNCTIONS: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79668" y="3718198"/>
            <a:ext cx="5303996" cy="5263546"/>
            <a:chOff x="0" y="0"/>
            <a:chExt cx="1396937" cy="13862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6937" cy="1386284"/>
            </a:xfrm>
            <a:custGeom>
              <a:avLst/>
              <a:gdLst/>
              <a:ahLst/>
              <a:cxnLst/>
              <a:rect l="l" t="t" r="r" b="b"/>
              <a:pathLst>
                <a:path w="1396937" h="1386284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6937" cy="14243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7026051" y="4113239"/>
            <a:ext cx="4827372" cy="4406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Subtotal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$150.00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Discounts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-$20.00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Sales Tax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$10.50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Total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$140.50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271541" y="924888"/>
            <a:ext cx="10336392" cy="1894105"/>
            <a:chOff x="0" y="0"/>
            <a:chExt cx="4737673" cy="86816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737673" cy="868161"/>
            </a:xfrm>
            <a:custGeom>
              <a:avLst/>
              <a:gdLst/>
              <a:ahLst/>
              <a:cxnLst/>
              <a:rect l="l" t="t" r="r" b="b"/>
              <a:pathLst>
                <a:path w="4737673" h="868161">
                  <a:moveTo>
                    <a:pt x="4737673" y="0"/>
                  </a:moveTo>
                  <a:lnTo>
                    <a:pt x="0" y="0"/>
                  </a:lnTo>
                  <a:lnTo>
                    <a:pt x="0" y="680201"/>
                  </a:lnTo>
                  <a:lnTo>
                    <a:pt x="157480" y="680201"/>
                  </a:lnTo>
                  <a:lnTo>
                    <a:pt x="157480" y="868161"/>
                  </a:lnTo>
                  <a:lnTo>
                    <a:pt x="463550" y="680201"/>
                  </a:lnTo>
                  <a:lnTo>
                    <a:pt x="4737673" y="680201"/>
                  </a:lnTo>
                  <a:lnTo>
                    <a:pt x="4737673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737673" cy="715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106310" y="1045671"/>
            <a:ext cx="10650713" cy="1621146"/>
            <a:chOff x="0" y="0"/>
            <a:chExt cx="4881742" cy="7430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881742" cy="743050"/>
            </a:xfrm>
            <a:custGeom>
              <a:avLst/>
              <a:gdLst/>
              <a:ahLst/>
              <a:cxnLst/>
              <a:rect l="l" t="t" r="r" b="b"/>
              <a:pathLst>
                <a:path w="4881742" h="743050">
                  <a:moveTo>
                    <a:pt x="4881742" y="0"/>
                  </a:moveTo>
                  <a:lnTo>
                    <a:pt x="0" y="0"/>
                  </a:lnTo>
                  <a:lnTo>
                    <a:pt x="0" y="555090"/>
                  </a:lnTo>
                  <a:lnTo>
                    <a:pt x="157480" y="555090"/>
                  </a:lnTo>
                  <a:lnTo>
                    <a:pt x="157480" y="743050"/>
                  </a:lnTo>
                  <a:lnTo>
                    <a:pt x="463550" y="555090"/>
                  </a:lnTo>
                  <a:lnTo>
                    <a:pt x="4881742" y="555090"/>
                  </a:lnTo>
                  <a:lnTo>
                    <a:pt x="488174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881742" cy="590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901903" y="1321765"/>
            <a:ext cx="10855119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CALCULATING THE TOTAL COST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581F27-2B0F-E206-6744-722857932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0" y="0"/>
            <a:ext cx="6423266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082137" y="-49502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8303269" y="873824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5994124" cy="1773322"/>
            <a:chOff x="0" y="0"/>
            <a:chExt cx="27474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70884" y="1170884"/>
            <a:ext cx="5994124" cy="1773322"/>
            <a:chOff x="0" y="0"/>
            <a:chExt cx="27474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46089" y="3501691"/>
            <a:ext cx="11773883" cy="2471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5386" lvl="1" indent="-302693" algn="just">
              <a:lnSpc>
                <a:spcPts val="3925"/>
              </a:lnSpc>
              <a:buFont typeface="Arial"/>
              <a:buChar char="•"/>
            </a:pPr>
            <a:r>
              <a:rPr lang="en-US" sz="2804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 C# shopping cart solution provides a comprehensive and user-friendly experience, empowering customers to manage their purchases with ease. </a:t>
            </a:r>
          </a:p>
          <a:p>
            <a:pPr marL="605386" lvl="1" indent="-302693" algn="just">
              <a:lnSpc>
                <a:spcPts val="3925"/>
              </a:lnSpc>
              <a:buFont typeface="Arial"/>
              <a:buChar char="•"/>
            </a:pPr>
            <a:r>
              <a:rPr lang="en-US" sz="2804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Key features include seamless product management, transparent cost calculations, personalized recommendations, and a streamlined checkout process.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99792" y="1541054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4751838" y="4153209"/>
            <a:ext cx="8784324" cy="1261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12"/>
              </a:lnSpc>
              <a:spcBef>
                <a:spcPct val="0"/>
              </a:spcBef>
            </a:pPr>
            <a:r>
              <a:rPr lang="en-US" sz="8344" b="1" u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021566" y="4618299"/>
            <a:ext cx="6696178" cy="5319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61"/>
              </a:lnSpc>
            </a:pPr>
            <a:r>
              <a:rPr lang="en-US" sz="43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Muhammad Ali                  - 233510 </a:t>
            </a:r>
          </a:p>
          <a:p>
            <a:pPr algn="l">
              <a:lnSpc>
                <a:spcPts val="6061"/>
              </a:lnSpc>
            </a:pPr>
            <a:r>
              <a:rPr lang="en-US" sz="43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Muhammad Hassan   - 233516</a:t>
            </a:r>
          </a:p>
          <a:p>
            <a:pPr algn="l">
              <a:lnSpc>
                <a:spcPts val="6061"/>
              </a:lnSpc>
            </a:pPr>
            <a:r>
              <a:rPr lang="en-US" sz="43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Muhammad Haroon    - 233504</a:t>
            </a:r>
          </a:p>
          <a:p>
            <a:pPr algn="l">
              <a:lnSpc>
                <a:spcPts val="6061"/>
              </a:lnSpc>
            </a:pPr>
            <a:endParaRPr lang="en-US" sz="43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6061"/>
              </a:lnSpc>
            </a:pPr>
            <a:endParaRPr lang="en-US" sz="43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6061"/>
              </a:lnSpc>
            </a:pPr>
            <a:endParaRPr lang="en-US" sz="43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6061"/>
              </a:lnSpc>
            </a:pPr>
            <a:endParaRPr lang="en-US" sz="43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130126" y="2070379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GROUP MEMBERS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082137" y="-49502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8303269" y="873824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5994124" cy="1773322"/>
            <a:chOff x="0" y="0"/>
            <a:chExt cx="27474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70884" y="1170884"/>
            <a:ext cx="5994124" cy="1773322"/>
            <a:chOff x="0" y="0"/>
            <a:chExt cx="27474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46089" y="3501691"/>
            <a:ext cx="11773883" cy="395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5"/>
              </a:lnSpc>
            </a:pPr>
            <a:r>
              <a:rPr lang="en-US" sz="2804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A shopping cart is an essential component of e-commerce platforms and retail stores, facilitating the process of selecting and purchasing products.</a:t>
            </a:r>
          </a:p>
          <a:p>
            <a:pPr marL="605386" lvl="1" indent="-302693" algn="just">
              <a:lnSpc>
                <a:spcPts val="3925"/>
              </a:lnSpc>
              <a:buFont typeface="Arial"/>
              <a:buChar char="•"/>
            </a:pPr>
            <a:r>
              <a:rPr lang="en-US" sz="2804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In physical retail environments, a shopping cart is a wheeled device provided by stores, allowing customers to collect items they wish to buy. </a:t>
            </a:r>
          </a:p>
          <a:p>
            <a:pPr marL="605386" lvl="1" indent="-302693" algn="just">
              <a:lnSpc>
                <a:spcPts val="3925"/>
              </a:lnSpc>
              <a:buFont typeface="Arial"/>
              <a:buChar char="•"/>
            </a:pPr>
            <a:r>
              <a:rPr lang="en-US" sz="2804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 the digital realm, an online shopping cart refers to the software or application that enables users to add items, manage their selections, and proceed to checkout to complete their purchase.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99792" y="1541054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834580" y="3617553"/>
            <a:ext cx="5303996" cy="5263546"/>
            <a:chOff x="0" y="0"/>
            <a:chExt cx="1396937" cy="13862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96937" cy="1386284"/>
            </a:xfrm>
            <a:custGeom>
              <a:avLst/>
              <a:gdLst/>
              <a:ahLst/>
              <a:cxnLst/>
              <a:rect l="l" t="t" r="r" b="b"/>
              <a:pathLst>
                <a:path w="1396937" h="1386284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96937" cy="14243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447602" y="3617553"/>
            <a:ext cx="5303996" cy="5263546"/>
            <a:chOff x="0" y="0"/>
            <a:chExt cx="1396937" cy="13862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6937" cy="1386284"/>
            </a:xfrm>
            <a:custGeom>
              <a:avLst/>
              <a:gdLst/>
              <a:ahLst/>
              <a:cxnLst/>
              <a:rect l="l" t="t" r="r" b="b"/>
              <a:pathLst>
                <a:path w="1396937" h="1386284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96937" cy="14243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TextBox 12"/>
          <p:cNvSpPr txBox="1"/>
          <p:nvPr/>
        </p:nvSpPr>
        <p:spPr>
          <a:xfrm>
            <a:off x="4756918" y="3841096"/>
            <a:ext cx="3587685" cy="89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73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PRODUCT MANAGEMENT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05851" y="3841096"/>
            <a:ext cx="3884234" cy="89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73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CART VISUALIZATION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00417" y="4977746"/>
            <a:ext cx="4326834" cy="3301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Users can effortlessly add, remove, and update product quantities in the cart, providing a flexible and dynamic shopping experience.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994457" y="5076825"/>
            <a:ext cx="4326834" cy="2749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 cart displays its contents in a user-friendly and organized manner, with images, descriptions, and prices visible.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130126" y="2070379"/>
            <a:ext cx="6027748" cy="1497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  <a:p>
            <a:pPr algn="ctr">
              <a:lnSpc>
                <a:spcPts val="5917"/>
              </a:lnSpc>
            </a:pPr>
            <a:endParaRPr lang="en-US" sz="493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834580" y="3617553"/>
            <a:ext cx="5303996" cy="5263546"/>
            <a:chOff x="0" y="0"/>
            <a:chExt cx="1396937" cy="13862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96937" cy="1386284"/>
            </a:xfrm>
            <a:custGeom>
              <a:avLst/>
              <a:gdLst/>
              <a:ahLst/>
              <a:cxnLst/>
              <a:rect l="l" t="t" r="r" b="b"/>
              <a:pathLst>
                <a:path w="1396937" h="1386284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96937" cy="14243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447602" y="3617553"/>
            <a:ext cx="5303996" cy="5263546"/>
            <a:chOff x="0" y="0"/>
            <a:chExt cx="1396937" cy="13862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6937" cy="1386284"/>
            </a:xfrm>
            <a:custGeom>
              <a:avLst/>
              <a:gdLst/>
              <a:ahLst/>
              <a:cxnLst/>
              <a:rect l="l" t="t" r="r" b="b"/>
              <a:pathLst>
                <a:path w="1396937" h="1386284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96937" cy="14243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TextBox 12"/>
          <p:cNvSpPr txBox="1"/>
          <p:nvPr/>
        </p:nvSpPr>
        <p:spPr>
          <a:xfrm>
            <a:off x="4636217" y="3998942"/>
            <a:ext cx="3700722" cy="89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73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COST CALCULATION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647612" y="3998942"/>
            <a:ext cx="3000712" cy="89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73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CHECKOUT PROCESS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00417" y="5287992"/>
            <a:ext cx="4326834" cy="2749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 system automatically calculates the total cost, factoring in discounts, promotional codes, and applicable sales taxes.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36727" y="5287992"/>
            <a:ext cx="4326834" cy="2196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 streamlined and secure checkout process guides users through payment and shipping options.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130126" y="2070379"/>
            <a:ext cx="6027748" cy="1497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  <a:p>
            <a:pPr algn="ctr">
              <a:lnSpc>
                <a:spcPts val="5917"/>
              </a:lnSpc>
            </a:pPr>
            <a:endParaRPr lang="en-US" sz="493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3680067" y="2994670"/>
            <a:ext cx="10087659" cy="7159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Add and Remove Products :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                                                Users can add products to the cart by specifying the product ID and quantity. They can also remove items from the cart.</a:t>
            </a: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4381"/>
              </a:lnSpc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2.View Cart :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Users can view the items added to the cart, along with subtotal, discount, sales tax, and total cost.</a:t>
            </a: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6130126" y="297057"/>
            <a:ext cx="5994124" cy="1773322"/>
            <a:chOff x="0" y="0"/>
            <a:chExt cx="27474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221482" y="467574"/>
            <a:ext cx="5994124" cy="1773322"/>
            <a:chOff x="0" y="0"/>
            <a:chExt cx="27474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130126" y="809411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4174715" y="3329458"/>
            <a:ext cx="10087659" cy="7159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Item Quantity Management :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                             Users can add multiple quantities of a product, and the system will update the total accordingly.</a:t>
            </a: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4381"/>
              </a:lnSpc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4.Apply Discounts and Sales Tax :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                             The system applies a various discount over the customers shopping bill and 8% sales tax on the cart.</a:t>
            </a: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6130126" y="297057"/>
            <a:ext cx="5994124" cy="1773322"/>
            <a:chOff x="0" y="0"/>
            <a:chExt cx="27474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221482" y="467574"/>
            <a:ext cx="5994124" cy="1773322"/>
            <a:chOff x="0" y="0"/>
            <a:chExt cx="27474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130126" y="809411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082137" y="-49502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028700" y="3927496"/>
            <a:ext cx="13764955" cy="7159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 Recommendations :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                                                        Based on the categories of the items in the cart, the system recommends other similar products.</a:t>
            </a: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Cart Expiration :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               The cart expires after 10 minutes, after which users will need to restart the session.</a:t>
            </a: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b="1">
                <a:solidFill>
                  <a:srgbClr val="073F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Checkout Process :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                                                 Users can finalize their purchases and proceed to checkout where they will see a summary of their order.</a:t>
            </a:r>
          </a:p>
          <a:p>
            <a:pPr algn="l">
              <a:lnSpc>
                <a:spcPts val="4381"/>
              </a:lnSpc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endParaRPr lang="en-US" sz="3129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6709" y="1621421"/>
            <a:ext cx="8337636" cy="1773322"/>
            <a:chOff x="0" y="0"/>
            <a:chExt cx="3821546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21545" cy="812800"/>
            </a:xfrm>
            <a:custGeom>
              <a:avLst/>
              <a:gdLst/>
              <a:ahLst/>
              <a:cxnLst/>
              <a:rect l="l" t="t" r="r" b="b"/>
              <a:pathLst>
                <a:path w="3821545" h="812800">
                  <a:moveTo>
                    <a:pt x="3821545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821545" y="624840"/>
                  </a:lnTo>
                  <a:lnTo>
                    <a:pt x="3821545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21546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84110" y="1763605"/>
            <a:ext cx="8018066" cy="1773322"/>
            <a:chOff x="0" y="0"/>
            <a:chExt cx="3675071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75071" cy="812800"/>
            </a:xfrm>
            <a:custGeom>
              <a:avLst/>
              <a:gdLst/>
              <a:ahLst/>
              <a:cxnLst/>
              <a:rect l="l" t="t" r="r" b="b"/>
              <a:pathLst>
                <a:path w="3675071" h="812800">
                  <a:moveTo>
                    <a:pt x="3675071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675071" y="624840"/>
                  </a:lnTo>
                  <a:lnTo>
                    <a:pt x="367507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75071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39688" y="2131845"/>
            <a:ext cx="7711677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4"/>
              </a:lnSpc>
            </a:pPr>
            <a:r>
              <a:rPr lang="en-US" sz="495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ADDITIONAL FEATURES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14B89B-4931-FEF5-2765-2261A6F78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0274" y="3709892"/>
            <a:ext cx="4668125" cy="3948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1005</Words>
  <Application>Microsoft Office PowerPoint</Application>
  <PresentationFormat>Custom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League Spartan</vt:lpstr>
      <vt:lpstr>DG Jory</vt:lpstr>
      <vt:lpstr>Canva Sans Bold</vt:lpstr>
      <vt:lpstr>Canva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Minimalist Project Presentation</dc:title>
  <cp:lastModifiedBy>Muhammad Ali</cp:lastModifiedBy>
  <cp:revision>2</cp:revision>
  <dcterms:created xsi:type="dcterms:W3CDTF">2006-08-16T00:00:00Z</dcterms:created>
  <dcterms:modified xsi:type="dcterms:W3CDTF">2024-10-25T21:05:15Z</dcterms:modified>
  <dc:identifier>DAGUm_Q9vDg</dc:identifier>
</cp:coreProperties>
</file>