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4" r:id="rId2"/>
    <p:sldId id="27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2D9D67D-52EB-4989-AB7B-8AB636D68EC9}">
          <p14:sldIdLst/>
        </p14:section>
        <p14:section name="Untitled Section" id="{719A9465-626A-4CD0-B89F-1193B668F05A}">
          <p14:sldIdLst>
            <p14:sldId id="274"/>
            <p14:sldId id="275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67" autoAdjust="0"/>
  </p:normalViewPr>
  <p:slideViewPr>
    <p:cSldViewPr>
      <p:cViewPr>
        <p:scale>
          <a:sx n="95" d="100"/>
          <a:sy n="95" d="100"/>
        </p:scale>
        <p:origin x="109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ABC24-F73E-46A6-A215-02067842C89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4E2B8-1C75-4E7E-B988-E1151EA7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E2B8-1C75-4E7E-B988-E1151EA72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5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B5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B5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828" y="1774063"/>
            <a:ext cx="3856990" cy="3928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70103"/>
            <a:ext cx="9012936" cy="66918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531" y="70103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3576" y="281088"/>
                </a:lnTo>
                <a:lnTo>
                  <a:pt x="13965" y="234576"/>
                </a:lnTo>
                <a:lnTo>
                  <a:pt x="30656" y="190791"/>
                </a:lnTo>
                <a:lnTo>
                  <a:pt x="53139" y="150245"/>
                </a:lnTo>
                <a:lnTo>
                  <a:pt x="80905" y="113448"/>
                </a:lnTo>
                <a:lnTo>
                  <a:pt x="113441" y="80911"/>
                </a:lnTo>
                <a:lnTo>
                  <a:pt x="150240" y="53144"/>
                </a:lnTo>
                <a:lnTo>
                  <a:pt x="190789" y="30660"/>
                </a:lnTo>
                <a:lnTo>
                  <a:pt x="234580" y="13967"/>
                </a:lnTo>
                <a:lnTo>
                  <a:pt x="281102" y="3576"/>
                </a:lnTo>
                <a:lnTo>
                  <a:pt x="329844" y="0"/>
                </a:lnTo>
                <a:lnTo>
                  <a:pt x="8683117" y="0"/>
                </a:lnTo>
                <a:lnTo>
                  <a:pt x="8731847" y="3576"/>
                </a:lnTo>
                <a:lnTo>
                  <a:pt x="8778359" y="13967"/>
                </a:lnTo>
                <a:lnTo>
                  <a:pt x="8822144" y="30660"/>
                </a:lnTo>
                <a:lnTo>
                  <a:pt x="8862690" y="53144"/>
                </a:lnTo>
                <a:lnTo>
                  <a:pt x="8899487" y="80911"/>
                </a:lnTo>
                <a:lnTo>
                  <a:pt x="8932024" y="113448"/>
                </a:lnTo>
                <a:lnTo>
                  <a:pt x="8959791" y="150245"/>
                </a:lnTo>
                <a:lnTo>
                  <a:pt x="8982275" y="190791"/>
                </a:lnTo>
                <a:lnTo>
                  <a:pt x="8998968" y="234576"/>
                </a:lnTo>
                <a:lnTo>
                  <a:pt x="9009359" y="281088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9359" y="6410769"/>
                </a:lnTo>
                <a:lnTo>
                  <a:pt x="8998968" y="6457290"/>
                </a:lnTo>
                <a:lnTo>
                  <a:pt x="8982275" y="6501081"/>
                </a:lnTo>
                <a:lnTo>
                  <a:pt x="8959791" y="6541631"/>
                </a:lnTo>
                <a:lnTo>
                  <a:pt x="8932024" y="6578430"/>
                </a:lnTo>
                <a:lnTo>
                  <a:pt x="8899487" y="6610967"/>
                </a:lnTo>
                <a:lnTo>
                  <a:pt x="8862690" y="6638733"/>
                </a:lnTo>
                <a:lnTo>
                  <a:pt x="8822144" y="6661216"/>
                </a:lnTo>
                <a:lnTo>
                  <a:pt x="8778359" y="6677908"/>
                </a:lnTo>
                <a:lnTo>
                  <a:pt x="8731847" y="6688297"/>
                </a:lnTo>
                <a:lnTo>
                  <a:pt x="8683117" y="6691873"/>
                </a:lnTo>
                <a:lnTo>
                  <a:pt x="329844" y="6691873"/>
                </a:lnTo>
                <a:lnTo>
                  <a:pt x="281102" y="6688297"/>
                </a:lnTo>
                <a:lnTo>
                  <a:pt x="234580" y="6677908"/>
                </a:lnTo>
                <a:lnTo>
                  <a:pt x="190789" y="6661216"/>
                </a:lnTo>
                <a:lnTo>
                  <a:pt x="150240" y="6638733"/>
                </a:lnTo>
                <a:lnTo>
                  <a:pt x="113441" y="6610967"/>
                </a:lnTo>
                <a:lnTo>
                  <a:pt x="80905" y="6578430"/>
                </a:lnTo>
                <a:lnTo>
                  <a:pt x="53139" y="6541631"/>
                </a:lnTo>
                <a:lnTo>
                  <a:pt x="30656" y="6501081"/>
                </a:lnTo>
                <a:lnTo>
                  <a:pt x="13965" y="6457290"/>
                </a:lnTo>
                <a:lnTo>
                  <a:pt x="3576" y="641076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84" y="1395983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9022080" y="0"/>
                </a:moveTo>
                <a:lnTo>
                  <a:pt x="0" y="0"/>
                </a:lnTo>
                <a:lnTo>
                  <a:pt x="0" y="121920"/>
                </a:lnTo>
                <a:lnTo>
                  <a:pt x="9022080" y="121920"/>
                </a:lnTo>
                <a:lnTo>
                  <a:pt x="9022080" y="0"/>
                </a:lnTo>
                <a:close/>
              </a:path>
            </a:pathLst>
          </a:custGeom>
          <a:solidFill>
            <a:srgbClr val="F6D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484" y="2976372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9022080" y="0"/>
                </a:moveTo>
                <a:lnTo>
                  <a:pt x="0" y="0"/>
                </a:lnTo>
                <a:lnTo>
                  <a:pt x="0" y="111251"/>
                </a:lnTo>
                <a:lnTo>
                  <a:pt x="9022080" y="111251"/>
                </a:lnTo>
                <a:lnTo>
                  <a:pt x="9022080" y="0"/>
                </a:lnTo>
                <a:close/>
              </a:path>
            </a:pathLst>
          </a:custGeom>
          <a:solidFill>
            <a:srgbClr val="E885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114800" cy="1371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B5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7848" y="292353"/>
            <a:ext cx="6910070" cy="1013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B5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278487"/>
            <a:ext cx="8074025" cy="4736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889250" y="228600"/>
            <a:ext cx="6254750" cy="221615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UNIVERSITY OF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     ENGINEERING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TECHNOLOGY</a:t>
            </a:r>
            <a:endParaRPr lang="en-US" sz="3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PESHAWAR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14600"/>
            <a:ext cx="9144001" cy="5847755"/>
          </a:xfrm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Presenter: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Muhammad Ali 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resented  To: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Sir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Yasir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Afridi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 the Rest of the class Members.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2507615" cy="243840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38825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54482"/>
            <a:ext cx="3051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</a:t>
            </a:r>
            <a:r>
              <a:rPr spc="5" dirty="0"/>
              <a:t>r</a:t>
            </a:r>
            <a:r>
              <a:rPr spc="-5" dirty="0"/>
              <a:t>et</a:t>
            </a:r>
            <a:r>
              <a:rPr spc="5" dirty="0"/>
              <a:t>e</a:t>
            </a:r>
            <a:r>
              <a:rPr spc="-5" dirty="0"/>
              <a:t>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95729"/>
            <a:ext cx="5073650" cy="4890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183515" indent="-27432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3928"/>
              <a:buFont typeface="Wingdings"/>
              <a:buChar char="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particular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clear rather  </a:t>
            </a:r>
            <a:r>
              <a:rPr sz="2400" spc="-5" dirty="0">
                <a:latin typeface="Arial"/>
                <a:cs typeface="Arial"/>
              </a:rPr>
              <a:t>than </a:t>
            </a:r>
            <a:r>
              <a:rPr sz="2400" dirty="0">
                <a:latin typeface="Arial"/>
                <a:cs typeface="Arial"/>
              </a:rPr>
              <a:t>fuzzy 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general.</a:t>
            </a:r>
          </a:p>
          <a:p>
            <a:pPr marL="386080" indent="-373380">
              <a:lnSpc>
                <a:spcPct val="100000"/>
              </a:lnSpc>
              <a:spcBef>
                <a:spcPts val="605"/>
              </a:spcBef>
              <a:buClr>
                <a:srgbClr val="EFAC00"/>
              </a:buClr>
              <a:buSzPct val="83928"/>
              <a:buFont typeface="Wingdings"/>
              <a:buChar char=""/>
              <a:tabLst>
                <a:tab pos="385445" algn="l"/>
                <a:tab pos="386080" algn="l"/>
              </a:tabLst>
            </a:pPr>
            <a:r>
              <a:rPr sz="2400" spc="-5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strengthens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confidence.</a:t>
            </a:r>
          </a:p>
          <a:p>
            <a:pPr marL="286385" marR="401320" indent="-274320">
              <a:lnSpc>
                <a:spcPct val="100000"/>
              </a:lnSpc>
              <a:spcBef>
                <a:spcPts val="600"/>
              </a:spcBef>
              <a:buClr>
                <a:srgbClr val="EFAC00"/>
              </a:buClr>
              <a:buSzPct val="83928"/>
              <a:buFont typeface="Wingdings"/>
              <a:buChar char="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Concrete messages </a:t>
            </a:r>
            <a:r>
              <a:rPr sz="2400" spc="-5" dirty="0">
                <a:latin typeface="Arial"/>
                <a:cs typeface="Arial"/>
              </a:rPr>
              <a:t>are not  </a:t>
            </a:r>
            <a:r>
              <a:rPr sz="2400" dirty="0">
                <a:latin typeface="Arial"/>
                <a:cs typeface="Arial"/>
              </a:rPr>
              <a:t>misinterpreted.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latin typeface="Arial"/>
                <a:cs typeface="Arial"/>
              </a:rPr>
              <a:t>Features</a:t>
            </a:r>
            <a:r>
              <a:rPr sz="2800" b="1" spc="-5" dirty="0" smtClean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279400" marR="529590" indent="-266700">
              <a:lnSpc>
                <a:spcPct val="100000"/>
              </a:lnSpc>
              <a:spcBef>
                <a:spcPts val="395"/>
              </a:spcBef>
            </a:pPr>
            <a:r>
              <a:rPr sz="2350" spc="-103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350" spc="185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350" spc="185" dirty="0" smtClean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supported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specific  facts and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figures</a:t>
            </a:r>
            <a:r>
              <a:rPr sz="2400" dirty="0" smtClean="0">
                <a:latin typeface="Arial"/>
                <a:cs typeface="Arial"/>
              </a:rPr>
              <a:t>.</a:t>
            </a:r>
            <a:endParaRPr lang="en-US" sz="2400" dirty="0" smtClean="0">
              <a:latin typeface="Arial"/>
              <a:cs typeface="Arial"/>
            </a:endParaRPr>
          </a:p>
          <a:p>
            <a:pPr marL="279400" marR="529590" indent="-266700">
              <a:lnSpc>
                <a:spcPct val="100000"/>
              </a:lnSpc>
              <a:spcBef>
                <a:spcPts val="395"/>
              </a:spcBef>
            </a:pPr>
            <a:endParaRPr sz="2400" dirty="0">
              <a:latin typeface="Arial"/>
              <a:cs typeface="Arial"/>
            </a:endParaRPr>
          </a:p>
          <a:p>
            <a:pPr marL="279400" marR="490855" indent="-266700">
              <a:lnSpc>
                <a:spcPct val="100000"/>
              </a:lnSpc>
              <a:spcBef>
                <a:spcPts val="409"/>
              </a:spcBef>
            </a:pPr>
            <a:r>
              <a:rPr sz="2400" spc="-103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400" spc="185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400" spc="185" dirty="0" smtClean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Make </a:t>
            </a:r>
            <a:r>
              <a:rPr sz="2400" dirty="0">
                <a:latin typeface="Arial"/>
                <a:cs typeface="Arial"/>
              </a:rPr>
              <a:t>use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words that are  clear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build the  </a:t>
            </a:r>
            <a:r>
              <a:rPr sz="2400" dirty="0">
                <a:latin typeface="Arial"/>
                <a:cs typeface="Arial"/>
              </a:rPr>
              <a:t>reputation.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53455" y="1667255"/>
            <a:ext cx="2933700" cy="3218815"/>
            <a:chOff x="5553455" y="1667255"/>
            <a:chExt cx="2933700" cy="32188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2599" y="1676399"/>
              <a:ext cx="2915411" cy="3200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58027" y="1671827"/>
              <a:ext cx="2924810" cy="3209925"/>
            </a:xfrm>
            <a:custGeom>
              <a:avLst/>
              <a:gdLst/>
              <a:ahLst/>
              <a:cxnLst/>
              <a:rect l="l" t="t" r="r" b="b"/>
              <a:pathLst>
                <a:path w="2924809" h="3209925">
                  <a:moveTo>
                    <a:pt x="0" y="3209544"/>
                  </a:moveTo>
                  <a:lnTo>
                    <a:pt x="2924555" y="3209544"/>
                  </a:lnTo>
                  <a:lnTo>
                    <a:pt x="2924555" y="0"/>
                  </a:lnTo>
                  <a:lnTo>
                    <a:pt x="0" y="0"/>
                  </a:lnTo>
                  <a:lnTo>
                    <a:pt x="0" y="3209544"/>
                  </a:lnTo>
                  <a:close/>
                </a:path>
              </a:pathLst>
            </a:custGeom>
            <a:ln w="9144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06882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50263"/>
            <a:ext cx="3524250" cy="3105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17653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latin typeface="Arial"/>
                <a:cs typeface="Arial"/>
              </a:rPr>
              <a:t>Vague,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General,  </a:t>
            </a:r>
            <a:r>
              <a:rPr sz="3200" b="1" dirty="0">
                <a:latin typeface="Arial"/>
                <a:cs typeface="Arial"/>
              </a:rPr>
              <a:t>Indefinite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Arial"/>
              <a:cs typeface="Arial"/>
            </a:endParaRPr>
          </a:p>
          <a:p>
            <a:pPr marL="287020" marR="439420" indent="-274955">
              <a:lnSpc>
                <a:spcPct val="100000"/>
              </a:lnSpc>
            </a:pPr>
            <a:r>
              <a:rPr sz="2700" spc="-1195" dirty="0">
                <a:solidFill>
                  <a:srgbClr val="EFAC00"/>
                </a:solidFill>
                <a:latin typeface="Wingdings"/>
                <a:cs typeface="Wingdings"/>
              </a:rPr>
              <a:t></a:t>
            </a:r>
            <a:r>
              <a:rPr sz="2700" spc="-60" dirty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Student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GMAT  </a:t>
            </a:r>
            <a:r>
              <a:rPr sz="3200" b="1" dirty="0">
                <a:latin typeface="Arial"/>
                <a:cs typeface="Arial"/>
              </a:rPr>
              <a:t>scores are  </a:t>
            </a:r>
            <a:r>
              <a:rPr sz="3200" b="1" spc="-30" dirty="0">
                <a:latin typeface="Arial"/>
                <a:cs typeface="Arial"/>
              </a:rPr>
              <a:t>higher.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09395" indent="107950">
              <a:lnSpc>
                <a:spcPct val="100000"/>
              </a:lnSpc>
              <a:spcBef>
                <a:spcPts val="105"/>
              </a:spcBef>
            </a:pPr>
            <a:r>
              <a:rPr dirty="0"/>
              <a:t>Concr</a:t>
            </a:r>
            <a:r>
              <a:rPr spc="-10" dirty="0"/>
              <a:t>e</a:t>
            </a:r>
            <a:r>
              <a:rPr dirty="0"/>
              <a:t>te,  Precise</a:t>
            </a:r>
          </a:p>
          <a:p>
            <a:pPr>
              <a:lnSpc>
                <a:spcPct val="100000"/>
              </a:lnSpc>
            </a:pPr>
            <a:endParaRPr sz="360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/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In </a:t>
            </a:r>
            <a:r>
              <a:rPr spc="-5" dirty="0"/>
              <a:t>1996, </a:t>
            </a:r>
            <a:r>
              <a:rPr dirty="0"/>
              <a:t>the</a:t>
            </a:r>
            <a:r>
              <a:rPr spc="-114" dirty="0"/>
              <a:t> </a:t>
            </a:r>
            <a:r>
              <a:rPr spc="-60" dirty="0"/>
              <a:t>GMAT  </a:t>
            </a:r>
            <a:r>
              <a:rPr dirty="0"/>
              <a:t>scores </a:t>
            </a:r>
            <a:r>
              <a:rPr spc="-5" dirty="0"/>
              <a:t>averaged  600; </a:t>
            </a:r>
            <a:r>
              <a:rPr dirty="0"/>
              <a:t>by </a:t>
            </a:r>
            <a:r>
              <a:rPr spc="-5" dirty="0"/>
              <a:t>1997 </a:t>
            </a:r>
            <a:r>
              <a:rPr dirty="0"/>
              <a:t>they  had </a:t>
            </a:r>
            <a:r>
              <a:rPr spc="-5" dirty="0"/>
              <a:t>risen </a:t>
            </a:r>
            <a:r>
              <a:rPr dirty="0"/>
              <a:t>to</a:t>
            </a:r>
            <a:r>
              <a:rPr spc="-80" dirty="0"/>
              <a:t> </a:t>
            </a:r>
            <a:r>
              <a:rPr spc="-5" dirty="0"/>
              <a:t>610.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554482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</a:t>
            </a:r>
            <a:r>
              <a:rPr spc="5" dirty="0"/>
              <a:t>r</a:t>
            </a:r>
            <a:r>
              <a:rPr spc="-5" dirty="0"/>
              <a:t>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92377"/>
            <a:ext cx="4766945" cy="4368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00" dirty="0" smtClean="0">
                <a:latin typeface="Arial"/>
                <a:cs typeface="Arial"/>
              </a:rPr>
              <a:t>   </a:t>
            </a:r>
            <a:r>
              <a:rPr sz="2400" dirty="0" smtClean="0">
                <a:latin typeface="Arial"/>
                <a:cs typeface="Arial"/>
              </a:rPr>
              <a:t>Clarity </a:t>
            </a:r>
            <a:r>
              <a:rPr sz="2400" spc="-5" dirty="0">
                <a:latin typeface="Arial"/>
                <a:cs typeface="Arial"/>
              </a:rPr>
              <a:t>emphasise </a:t>
            </a:r>
            <a:r>
              <a:rPr sz="2400" dirty="0">
                <a:latin typeface="Arial"/>
                <a:cs typeface="Arial"/>
              </a:rPr>
              <a:t>a  specific message 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goal  </a:t>
            </a:r>
            <a:r>
              <a:rPr sz="2400" dirty="0">
                <a:latin typeface="Arial"/>
                <a:cs typeface="Arial"/>
              </a:rPr>
              <a:t>at a </a:t>
            </a:r>
            <a:r>
              <a:rPr sz="2400" spc="-5" dirty="0">
                <a:latin typeface="Arial"/>
                <a:cs typeface="Arial"/>
              </a:rPr>
              <a:t>time, rather than  </a:t>
            </a:r>
            <a:r>
              <a:rPr sz="2400" dirty="0">
                <a:latin typeface="Arial"/>
                <a:cs typeface="Arial"/>
              </a:rPr>
              <a:t>trying to </a:t>
            </a:r>
            <a:r>
              <a:rPr sz="2400" spc="-5" dirty="0">
                <a:latin typeface="Arial"/>
                <a:cs typeface="Arial"/>
              </a:rPr>
              <a:t>achieve too  </a:t>
            </a:r>
            <a:r>
              <a:rPr sz="2400" dirty="0">
                <a:latin typeface="Arial"/>
                <a:cs typeface="Arial"/>
              </a:rPr>
              <a:t>much at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once.</a:t>
            </a:r>
            <a:endParaRPr sz="2400" dirty="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  <a:spcBef>
                <a:spcPts val="62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Features:</a:t>
            </a:r>
            <a:endParaRPr sz="2800" dirty="0">
              <a:latin typeface="Arial"/>
              <a:cs typeface="Arial"/>
            </a:endParaRPr>
          </a:p>
          <a:p>
            <a:pPr marL="561340" marR="499109" indent="-229235">
              <a:lnSpc>
                <a:spcPct val="100000"/>
              </a:lnSpc>
              <a:spcBef>
                <a:spcPts val="395"/>
              </a:spcBef>
            </a:pPr>
            <a:r>
              <a:rPr sz="2350" spc="-1035" dirty="0" smtClean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lang="en-US" sz="2350" spc="-1035" dirty="0" smtClean="0">
                <a:solidFill>
                  <a:srgbClr val="5FB5CC"/>
                </a:solidFill>
                <a:latin typeface="Wingdings"/>
                <a:cs typeface="Wingdings"/>
              </a:rPr>
              <a:t> </a:t>
            </a:r>
            <a:r>
              <a:rPr sz="2350" spc="-125" dirty="0" smtClean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makes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understanding  </a:t>
            </a:r>
            <a:r>
              <a:rPr sz="2400" spc="-25" dirty="0">
                <a:latin typeface="Arial"/>
                <a:cs typeface="Arial"/>
              </a:rPr>
              <a:t>easier</a:t>
            </a:r>
            <a:r>
              <a:rPr sz="2400" spc="-25" dirty="0" smtClean="0">
                <a:latin typeface="Arial"/>
                <a:cs typeface="Arial"/>
              </a:rPr>
              <a:t>.</a:t>
            </a:r>
            <a:endParaRPr lang="en-US" sz="2400" spc="-25" dirty="0" smtClean="0">
              <a:latin typeface="Arial"/>
              <a:cs typeface="Arial"/>
            </a:endParaRPr>
          </a:p>
          <a:p>
            <a:pPr marL="561340" marR="499109" indent="-229235">
              <a:lnSpc>
                <a:spcPct val="100000"/>
              </a:lnSpc>
              <a:spcBef>
                <a:spcPts val="395"/>
              </a:spcBef>
            </a:pPr>
            <a:endParaRPr sz="2400" dirty="0">
              <a:latin typeface="Arial"/>
              <a:cs typeface="Arial"/>
            </a:endParaRPr>
          </a:p>
          <a:p>
            <a:pPr marL="561340" marR="636905" indent="-229235">
              <a:lnSpc>
                <a:spcPct val="100000"/>
              </a:lnSpc>
              <a:spcBef>
                <a:spcPts val="409"/>
              </a:spcBef>
            </a:pPr>
            <a:r>
              <a:rPr sz="2400" spc="-103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400" spc="-110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10" dirty="0" smtClean="0">
                <a:solidFill>
                  <a:srgbClr val="5FB5CC"/>
                </a:solidFill>
                <a:latin typeface="Times New Roman"/>
                <a:cs typeface="Times New Roman"/>
              </a:rPr>
              <a:t>  </a:t>
            </a:r>
            <a:r>
              <a:rPr sz="2400" spc="-5" dirty="0" smtClean="0">
                <a:latin typeface="Arial"/>
                <a:cs typeface="Arial"/>
              </a:rPr>
              <a:t>Clarity </a:t>
            </a:r>
            <a:r>
              <a:rPr sz="2400" spc="-5" dirty="0">
                <a:latin typeface="Arial"/>
                <a:cs typeface="Arial"/>
              </a:rPr>
              <a:t>of thoughts </a:t>
            </a:r>
            <a:r>
              <a:rPr sz="240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ideas enhances the  meaning.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53455" y="1981200"/>
            <a:ext cx="2914015" cy="3053080"/>
            <a:chOff x="5553455" y="1981200"/>
            <a:chExt cx="2914015" cy="3053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2599" y="1990344"/>
              <a:ext cx="2895600" cy="30342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58027" y="1985772"/>
              <a:ext cx="2905125" cy="3043555"/>
            </a:xfrm>
            <a:custGeom>
              <a:avLst/>
              <a:gdLst/>
              <a:ahLst/>
              <a:cxnLst/>
              <a:rect l="l" t="t" r="r" b="b"/>
              <a:pathLst>
                <a:path w="2905125" h="3043554">
                  <a:moveTo>
                    <a:pt x="0" y="3043428"/>
                  </a:moveTo>
                  <a:lnTo>
                    <a:pt x="2904744" y="3043428"/>
                  </a:lnTo>
                  <a:lnTo>
                    <a:pt x="2904744" y="0"/>
                  </a:lnTo>
                  <a:lnTo>
                    <a:pt x="0" y="0"/>
                  </a:lnTo>
                  <a:lnTo>
                    <a:pt x="0" y="3043428"/>
                  </a:lnTo>
                  <a:close/>
                </a:path>
              </a:pathLst>
            </a:custGeom>
            <a:ln w="9144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402082"/>
            <a:ext cx="490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5FB5CC"/>
                </a:solidFill>
                <a:latin typeface="Arial"/>
                <a:cs typeface="Arial"/>
              </a:rPr>
              <a:t>Eg </a:t>
            </a:r>
            <a:r>
              <a:rPr sz="3600" b="1" dirty="0">
                <a:solidFill>
                  <a:srgbClr val="5FB5CC"/>
                </a:solidFill>
                <a:latin typeface="Arial"/>
                <a:cs typeface="Arial"/>
              </a:rPr>
              <a:t>: </a:t>
            </a:r>
            <a:r>
              <a:rPr sz="3600" b="1" spc="-5" dirty="0">
                <a:solidFill>
                  <a:srgbClr val="5FB5CC"/>
                </a:solidFill>
                <a:latin typeface="Arial"/>
                <a:cs typeface="Arial"/>
              </a:rPr>
              <a:t>Use simple</a:t>
            </a:r>
            <a:r>
              <a:rPr sz="3600" b="1" spc="-35" dirty="0">
                <a:solidFill>
                  <a:srgbClr val="5FB5CC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5FB5CC"/>
                </a:solidFill>
                <a:latin typeface="Arial"/>
                <a:cs typeface="Arial"/>
              </a:rPr>
              <a:t>words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0809" y="1389577"/>
            <a:ext cx="1859914" cy="301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later  agree  try  replace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389577"/>
            <a:ext cx="3286760" cy="376110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5"/>
              </a:spcBef>
              <a:buClr>
                <a:srgbClr val="EFAC00"/>
              </a:buClr>
              <a:buSzPct val="85227"/>
              <a:buChar char="•"/>
              <a:tabLst>
                <a:tab pos="287020" algn="l"/>
              </a:tabLst>
            </a:pPr>
            <a:r>
              <a:rPr sz="4400" dirty="0">
                <a:latin typeface="Arial"/>
                <a:cs typeface="Arial"/>
              </a:rPr>
              <a:t>Subsequent</a:t>
            </a:r>
            <a:endParaRPr sz="44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EFAC00"/>
              </a:buClr>
              <a:buSzPct val="85227"/>
              <a:buChar char="•"/>
              <a:tabLst>
                <a:tab pos="287020" algn="l"/>
              </a:tabLst>
            </a:pPr>
            <a:r>
              <a:rPr sz="4400" dirty="0">
                <a:latin typeface="Arial"/>
                <a:cs typeface="Arial"/>
              </a:rPr>
              <a:t>Accede</a:t>
            </a:r>
            <a:endParaRPr sz="44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EFAC00"/>
              </a:buClr>
              <a:buSzPct val="85227"/>
              <a:buChar char="•"/>
              <a:tabLst>
                <a:tab pos="287020" algn="l"/>
              </a:tabLst>
            </a:pPr>
            <a:r>
              <a:rPr sz="4400" dirty="0">
                <a:latin typeface="Arial"/>
                <a:cs typeface="Arial"/>
              </a:rPr>
              <a:t>Endeavour</a:t>
            </a:r>
            <a:endParaRPr sz="44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EFAC00"/>
              </a:buClr>
              <a:buSzPct val="85227"/>
              <a:buChar char="•"/>
              <a:tabLst>
                <a:tab pos="287020" algn="l"/>
              </a:tabLst>
            </a:pPr>
            <a:r>
              <a:rPr sz="4400" dirty="0">
                <a:latin typeface="Arial"/>
                <a:cs typeface="Arial"/>
              </a:rPr>
              <a:t>Supersede</a:t>
            </a:r>
            <a:endParaRPr sz="44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EFAC00"/>
              </a:buClr>
              <a:buSzPct val="85227"/>
              <a:buChar char="•"/>
              <a:tabLst>
                <a:tab pos="287020" algn="l"/>
              </a:tabLst>
            </a:pPr>
            <a:r>
              <a:rPr sz="4400" dirty="0">
                <a:latin typeface="Arial"/>
                <a:cs typeface="Arial"/>
              </a:rPr>
              <a:t>Disclose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6028" y="4453204"/>
            <a:ext cx="1331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show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8282"/>
            <a:ext cx="2007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Court</a:t>
            </a:r>
            <a:r>
              <a:rPr dirty="0"/>
              <a:t>e</a:t>
            </a:r>
            <a:r>
              <a:rPr spc="-5" dirty="0"/>
              <a:t>sy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78661"/>
            <a:ext cx="5678805" cy="448981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86385" marR="5080" indent="-274320">
              <a:lnSpc>
                <a:spcPts val="2880"/>
              </a:lnSpc>
              <a:spcBef>
                <a:spcPts val="795"/>
              </a:spcBef>
            </a:pPr>
            <a:r>
              <a:rPr sz="2550" spc="-1140" dirty="0">
                <a:solidFill>
                  <a:srgbClr val="EFAC00"/>
                </a:solidFill>
                <a:latin typeface="Wingdings"/>
                <a:cs typeface="Wingdings"/>
              </a:rPr>
              <a:t></a:t>
            </a:r>
            <a:r>
              <a:rPr sz="2550" spc="100" dirty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lang="en-US" sz="2550" spc="100" dirty="0" smtClean="0">
                <a:solidFill>
                  <a:srgbClr val="EFAC00"/>
                </a:solidFill>
                <a:latin typeface="Times New Roman"/>
                <a:cs typeface="Times New Roman"/>
              </a:rPr>
              <a:t>  </a:t>
            </a:r>
            <a:r>
              <a:rPr sz="2000" dirty="0" smtClean="0">
                <a:latin typeface="Arial"/>
                <a:cs typeface="Arial"/>
              </a:rPr>
              <a:t>Shows </a:t>
            </a:r>
            <a:r>
              <a:rPr sz="2000" spc="5" dirty="0">
                <a:latin typeface="Arial"/>
                <a:cs typeface="Arial"/>
              </a:rPr>
              <a:t>sender’s </a:t>
            </a:r>
            <a:r>
              <a:rPr sz="2000" spc="-5" dirty="0">
                <a:latin typeface="Arial"/>
                <a:cs typeface="Arial"/>
              </a:rPr>
              <a:t>expression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  respect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receiver.</a:t>
            </a:r>
            <a:endParaRPr sz="2000" dirty="0">
              <a:latin typeface="Arial"/>
              <a:cs typeface="Arial"/>
            </a:endParaRPr>
          </a:p>
          <a:p>
            <a:pPr marL="286385" marR="748665" indent="-274320">
              <a:lnSpc>
                <a:spcPct val="80000"/>
              </a:lnSpc>
              <a:spcBef>
                <a:spcPts val="630"/>
              </a:spcBef>
            </a:pPr>
            <a:r>
              <a:rPr sz="2000" spc="-1145" dirty="0">
                <a:solidFill>
                  <a:srgbClr val="EFAC00"/>
                </a:solidFill>
                <a:latin typeface="Wingdings"/>
                <a:cs typeface="Wingdings"/>
              </a:rPr>
              <a:t></a:t>
            </a:r>
            <a:r>
              <a:rPr sz="2000" spc="100" dirty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lang="en-US" sz="2000" spc="100" dirty="0" smtClean="0">
                <a:solidFill>
                  <a:srgbClr val="EFAC00"/>
                </a:solidFill>
                <a:latin typeface="Times New Roman"/>
                <a:cs typeface="Times New Roman"/>
              </a:rPr>
              <a:t>    </a:t>
            </a:r>
            <a:r>
              <a:rPr sz="2000" dirty="0" smtClean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sender </a:t>
            </a:r>
            <a:r>
              <a:rPr sz="2000" dirty="0">
                <a:latin typeface="Arial"/>
                <a:cs typeface="Arial"/>
              </a:rPr>
              <a:t>of 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message  should be </a:t>
            </a:r>
            <a:r>
              <a:rPr lang="en-US" sz="2000" spc="-5" dirty="0" smtClean="0">
                <a:latin typeface="Arial"/>
                <a:cs typeface="Arial"/>
              </a:rPr>
              <a:t>    </a:t>
            </a:r>
            <a:r>
              <a:rPr sz="2000" spc="-5" dirty="0" smtClean="0">
                <a:latin typeface="Arial"/>
                <a:cs typeface="Arial"/>
              </a:rPr>
              <a:t>sincerely </a:t>
            </a:r>
            <a:r>
              <a:rPr sz="2000" dirty="0">
                <a:latin typeface="Arial"/>
                <a:cs typeface="Arial"/>
              </a:rPr>
              <a:t>polite,  </a:t>
            </a:r>
            <a:r>
              <a:rPr sz="2000" spc="-5" dirty="0">
                <a:latin typeface="Arial"/>
                <a:cs typeface="Arial"/>
              </a:rPr>
              <a:t>judicious, reflective and  </a:t>
            </a:r>
            <a:r>
              <a:rPr lang="en-US" sz="2000" spc="-5" dirty="0" smtClean="0">
                <a:latin typeface="Arial"/>
                <a:cs typeface="Arial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enthusiastic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495"/>
              </a:lnSpc>
              <a:spcBef>
                <a:spcPts val="90"/>
              </a:spcBef>
            </a:pPr>
            <a:r>
              <a:rPr sz="2200" b="1" u="heavy" spc="-5" dirty="0">
                <a:solidFill>
                  <a:srgbClr val="151516"/>
                </a:solidFill>
                <a:uFill>
                  <a:solidFill>
                    <a:srgbClr val="151516"/>
                  </a:solidFill>
                </a:uFill>
                <a:latin typeface="Arial"/>
                <a:cs typeface="Arial"/>
              </a:rPr>
              <a:t>Features:</a:t>
            </a:r>
            <a:endParaRPr sz="2200" dirty="0">
              <a:latin typeface="Arial"/>
              <a:cs typeface="Arial"/>
            </a:endParaRPr>
          </a:p>
          <a:p>
            <a:pPr marL="561340" marR="399415" indent="-229235" algn="just">
              <a:lnSpc>
                <a:spcPct val="80000"/>
              </a:lnSpc>
              <a:spcBef>
                <a:spcPts val="530"/>
              </a:spcBef>
            </a:pPr>
            <a:r>
              <a:rPr sz="2350" spc="-103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350" spc="-105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350" spc="-105" dirty="0" smtClean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sz="2000" spc="-55" dirty="0" smtClean="0">
                <a:latin typeface="Arial"/>
                <a:cs typeface="Arial"/>
              </a:rPr>
              <a:t>Taking </a:t>
            </a:r>
            <a:r>
              <a:rPr sz="2000" spc="-5" dirty="0">
                <a:latin typeface="Arial"/>
                <a:cs typeface="Arial"/>
              </a:rPr>
              <a:t>into consideration both  </a:t>
            </a:r>
            <a:r>
              <a:rPr sz="2000" dirty="0">
                <a:latin typeface="Arial"/>
                <a:cs typeface="Arial"/>
              </a:rPr>
              <a:t>viewpoints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feelings </a:t>
            </a:r>
            <a:r>
              <a:rPr sz="2000" spc="-5" dirty="0">
                <a:latin typeface="Arial"/>
                <a:cs typeface="Arial"/>
              </a:rPr>
              <a:t>of the  </a:t>
            </a:r>
            <a:r>
              <a:rPr sz="2000" spc="-20" dirty="0">
                <a:latin typeface="Arial"/>
                <a:cs typeface="Arial"/>
              </a:rPr>
              <a:t>receiver</a:t>
            </a:r>
            <a:r>
              <a:rPr sz="2000" spc="-20" dirty="0" smtClean="0">
                <a:latin typeface="Arial"/>
                <a:cs typeface="Arial"/>
              </a:rPr>
              <a:t>.</a:t>
            </a:r>
            <a:endParaRPr lang="en-US" sz="2000" spc="-20" dirty="0" smtClean="0">
              <a:latin typeface="Arial"/>
              <a:cs typeface="Arial"/>
            </a:endParaRPr>
          </a:p>
          <a:p>
            <a:pPr marL="561340" marR="399415" indent="-229235" algn="just">
              <a:lnSpc>
                <a:spcPct val="80000"/>
              </a:lnSpc>
              <a:spcBef>
                <a:spcPts val="530"/>
              </a:spcBef>
            </a:pPr>
            <a:endParaRPr sz="2000" dirty="0">
              <a:latin typeface="Arial"/>
              <a:cs typeface="Arial"/>
            </a:endParaRPr>
          </a:p>
          <a:p>
            <a:pPr marL="561340" marR="261620" indent="-229235" algn="just">
              <a:lnSpc>
                <a:spcPct val="80000"/>
              </a:lnSpc>
              <a:spcBef>
                <a:spcPts val="405"/>
              </a:spcBef>
            </a:pPr>
            <a:r>
              <a:rPr sz="2000" spc="-103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000" spc="-110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Courteous </a:t>
            </a:r>
            <a:r>
              <a:rPr sz="2000" spc="-5" dirty="0">
                <a:latin typeface="Arial"/>
                <a:cs typeface="Arial"/>
              </a:rPr>
              <a:t>message is </a:t>
            </a:r>
            <a:r>
              <a:rPr sz="2000" dirty="0">
                <a:latin typeface="Arial"/>
                <a:cs typeface="Arial"/>
              </a:rPr>
              <a:t>positive 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focused </a:t>
            </a:r>
            <a:r>
              <a:rPr sz="2000" spc="-5" dirty="0">
                <a:latin typeface="Arial"/>
                <a:cs typeface="Arial"/>
              </a:rPr>
              <a:t>at 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audience</a:t>
            </a:r>
            <a:r>
              <a:rPr sz="2000" dirty="0" smtClean="0">
                <a:latin typeface="Arial"/>
                <a:cs typeface="Arial"/>
              </a:rPr>
              <a:t>.</a:t>
            </a:r>
            <a:endParaRPr lang="en-US" sz="2000" dirty="0" smtClean="0">
              <a:latin typeface="Arial"/>
              <a:cs typeface="Arial"/>
            </a:endParaRPr>
          </a:p>
          <a:p>
            <a:pPr marL="561340" marR="261620" indent="-229235" algn="just">
              <a:lnSpc>
                <a:spcPct val="80000"/>
              </a:lnSpc>
              <a:spcBef>
                <a:spcPts val="405"/>
              </a:spcBef>
            </a:pPr>
            <a:endParaRPr sz="2000" dirty="0">
              <a:latin typeface="Arial"/>
              <a:cs typeface="Arial"/>
            </a:endParaRPr>
          </a:p>
          <a:p>
            <a:pPr marL="561340" marR="202565" indent="-229235" algn="just">
              <a:lnSpc>
                <a:spcPts val="2690"/>
              </a:lnSpc>
              <a:spcBef>
                <a:spcPts val="375"/>
              </a:spcBef>
            </a:pPr>
            <a:r>
              <a:rPr sz="2000" spc="-103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000" spc="-114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000" spc="-114" dirty="0" smtClean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terms showing respect </a:t>
            </a:r>
            <a:r>
              <a:rPr sz="2000" spc="-5" dirty="0">
                <a:latin typeface="Arial"/>
                <a:cs typeface="Arial"/>
              </a:rPr>
              <a:t>for  the </a:t>
            </a:r>
            <a:r>
              <a:rPr sz="2000" dirty="0">
                <a:latin typeface="Arial"/>
                <a:cs typeface="Arial"/>
              </a:rPr>
              <a:t>receiver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message</a:t>
            </a:r>
            <a:r>
              <a:rPr sz="2000" spc="-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34455" y="1895855"/>
            <a:ext cx="2766060" cy="2990215"/>
            <a:chOff x="5934455" y="1895855"/>
            <a:chExt cx="2766060" cy="29902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599" y="1904999"/>
              <a:ext cx="2747772" cy="2971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39027" y="1900427"/>
              <a:ext cx="2757170" cy="2981325"/>
            </a:xfrm>
            <a:custGeom>
              <a:avLst/>
              <a:gdLst/>
              <a:ahLst/>
              <a:cxnLst/>
              <a:rect l="l" t="t" r="r" b="b"/>
              <a:pathLst>
                <a:path w="2757170" h="2981325">
                  <a:moveTo>
                    <a:pt x="0" y="2980944"/>
                  </a:moveTo>
                  <a:lnTo>
                    <a:pt x="2756916" y="2980944"/>
                  </a:lnTo>
                  <a:lnTo>
                    <a:pt x="2756916" y="0"/>
                  </a:lnTo>
                  <a:lnTo>
                    <a:pt x="0" y="0"/>
                  </a:lnTo>
                  <a:lnTo>
                    <a:pt x="0" y="2980944"/>
                  </a:lnTo>
                  <a:close/>
                </a:path>
              </a:pathLst>
            </a:custGeom>
            <a:ln w="9144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78282"/>
            <a:ext cx="2694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Corr</a:t>
            </a:r>
            <a:r>
              <a:rPr dirty="0"/>
              <a:t>e</a:t>
            </a:r>
            <a:r>
              <a:rPr spc="-5" dirty="0"/>
              <a:t>ctness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052322"/>
            <a:ext cx="5202555" cy="470000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86385" marR="1095375" indent="-274320">
              <a:lnSpc>
                <a:spcPct val="80000"/>
              </a:lnSpc>
              <a:spcBef>
                <a:spcPts val="869"/>
              </a:spcBef>
            </a:pPr>
            <a:r>
              <a:rPr lang="en-US" sz="2000" spc="-5" dirty="0" smtClean="0">
                <a:latin typeface="Arial"/>
                <a:cs typeface="Arial"/>
              </a:rPr>
              <a:t>    </a:t>
            </a:r>
            <a:r>
              <a:rPr sz="2000" spc="-5" dirty="0" smtClean="0">
                <a:latin typeface="Arial"/>
                <a:cs typeface="Arial"/>
              </a:rPr>
              <a:t>Implies </a:t>
            </a:r>
            <a:r>
              <a:rPr sz="2000" spc="-5" dirty="0">
                <a:latin typeface="Arial"/>
                <a:cs typeface="Arial"/>
              </a:rPr>
              <a:t>there </a:t>
            </a:r>
            <a:r>
              <a:rPr sz="2000" dirty="0">
                <a:latin typeface="Arial"/>
                <a:cs typeface="Arial"/>
              </a:rPr>
              <a:t>are no  </a:t>
            </a:r>
            <a:r>
              <a:rPr sz="2000" spc="-5" dirty="0">
                <a:latin typeface="Arial"/>
                <a:cs typeface="Arial"/>
              </a:rPr>
              <a:t>grammatical </a:t>
            </a:r>
            <a:r>
              <a:rPr lang="en-US" sz="2000" spc="-5" dirty="0" smtClean="0">
                <a:latin typeface="Arial"/>
                <a:cs typeface="Arial"/>
              </a:rPr>
              <a:t>  </a:t>
            </a:r>
            <a:r>
              <a:rPr sz="2000" dirty="0" smtClean="0">
                <a:latin typeface="Arial"/>
                <a:cs typeface="Arial"/>
              </a:rPr>
              <a:t>errors</a:t>
            </a:r>
            <a:r>
              <a:rPr sz="2000" spc="-95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 </a:t>
            </a:r>
            <a:r>
              <a:rPr sz="2000" spc="-5" dirty="0">
                <a:latin typeface="Arial"/>
                <a:cs typeface="Arial"/>
              </a:rPr>
              <a:t>communication.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3540"/>
              </a:lnSpc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sz="3200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en-US" sz="3200" u="heavy" spc="-5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ts val="3540"/>
              </a:lnSpc>
            </a:pPr>
            <a:endParaRPr sz="3200" dirty="0">
              <a:latin typeface="Arial"/>
              <a:cs typeface="Arial"/>
            </a:endParaRPr>
          </a:p>
          <a:p>
            <a:pPr marL="561340" marR="1052195" indent="-229235">
              <a:lnSpc>
                <a:spcPts val="2690"/>
              </a:lnSpc>
              <a:spcBef>
                <a:spcPts val="520"/>
              </a:spcBef>
            </a:pPr>
            <a:r>
              <a:rPr sz="2350" spc="-103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350" spc="-114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350" spc="-114" dirty="0" smtClean="0">
                <a:solidFill>
                  <a:srgbClr val="5FB5CC"/>
                </a:solidFill>
                <a:latin typeface="Times New Roman"/>
                <a:cs typeface="Times New Roman"/>
              </a:rPr>
              <a:t>  </a:t>
            </a:r>
            <a:r>
              <a:rPr sz="2000" spc="-5" dirty="0" smtClean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message is </a:t>
            </a:r>
            <a:r>
              <a:rPr sz="2000" dirty="0">
                <a:latin typeface="Arial"/>
                <a:cs typeface="Arial"/>
              </a:rPr>
              <a:t>exact,  correct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well-timed</a:t>
            </a:r>
            <a:r>
              <a:rPr sz="2000" dirty="0" smtClean="0">
                <a:latin typeface="Arial"/>
                <a:cs typeface="Arial"/>
              </a:rPr>
              <a:t>.</a:t>
            </a:r>
            <a:endParaRPr lang="en-US" sz="2000" dirty="0" smtClean="0">
              <a:latin typeface="Arial"/>
              <a:cs typeface="Arial"/>
            </a:endParaRPr>
          </a:p>
          <a:p>
            <a:pPr marL="561340" marR="1052195" indent="-229235">
              <a:lnSpc>
                <a:spcPts val="2690"/>
              </a:lnSpc>
              <a:spcBef>
                <a:spcPts val="520"/>
              </a:spcBef>
            </a:pPr>
            <a:r>
              <a:rPr sz="2000" spc="-1035" dirty="0" smtClean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000" spc="675" dirty="0" smtClean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Correct communication,  boosts the confidence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level.</a:t>
            </a:r>
            <a:endParaRPr sz="2000" dirty="0">
              <a:latin typeface="Arial"/>
              <a:cs typeface="Arial"/>
            </a:endParaRPr>
          </a:p>
          <a:p>
            <a:pPr marL="561340" marR="5080" indent="-229235">
              <a:lnSpc>
                <a:spcPts val="2690"/>
              </a:lnSpc>
              <a:spcBef>
                <a:spcPts val="390"/>
              </a:spcBef>
              <a:tabLst>
                <a:tab pos="4141470" algn="l"/>
              </a:tabLst>
            </a:pPr>
            <a:r>
              <a:rPr sz="2000" spc="-103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000" spc="-105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solidFill>
                  <a:srgbClr val="5FB5CC"/>
                </a:solidFill>
                <a:latin typeface="Times New Roman"/>
                <a:cs typeface="Times New Roman"/>
              </a:rPr>
              <a:t>   </a:t>
            </a:r>
            <a:r>
              <a:rPr sz="2000" spc="-5" dirty="0" smtClean="0">
                <a:latin typeface="Arial"/>
                <a:cs typeface="Arial"/>
              </a:rPr>
              <a:t>Corr</a:t>
            </a:r>
            <a:r>
              <a:rPr sz="2000" dirty="0" smtClean="0">
                <a:latin typeface="Arial"/>
                <a:cs typeface="Arial"/>
              </a:rPr>
              <a:t>e</a:t>
            </a:r>
            <a:r>
              <a:rPr sz="2000" spc="-5" dirty="0" smtClean="0">
                <a:latin typeface="Arial"/>
                <a:cs typeface="Arial"/>
              </a:rPr>
              <a:t>ct</a:t>
            </a:r>
            <a:r>
              <a:rPr sz="2000" spc="5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age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has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imp</a:t>
            </a:r>
            <a:r>
              <a:rPr sz="2000" dirty="0" smtClean="0">
                <a:latin typeface="Arial"/>
                <a:cs typeface="Arial"/>
              </a:rPr>
              <a:t>a</a:t>
            </a:r>
            <a:r>
              <a:rPr sz="2000" spc="-5" dirty="0" smtClean="0">
                <a:latin typeface="Arial"/>
                <a:cs typeface="Arial"/>
              </a:rPr>
              <a:t>ct  </a:t>
            </a:r>
            <a:r>
              <a:rPr sz="2000" spc="-5" dirty="0">
                <a:latin typeface="Arial"/>
                <a:cs typeface="Arial"/>
              </a:rPr>
              <a:t>on 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audience/readers.</a:t>
            </a:r>
          </a:p>
          <a:p>
            <a:pPr marL="561340" marR="161290" indent="-229235">
              <a:lnSpc>
                <a:spcPct val="80000"/>
              </a:lnSpc>
              <a:spcBef>
                <a:spcPts val="420"/>
              </a:spcBef>
            </a:pPr>
            <a:r>
              <a:rPr sz="2000" spc="-103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000" spc="655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000" spc="655" dirty="0" smtClean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Precision </a:t>
            </a:r>
            <a:r>
              <a:rPr sz="2000" dirty="0">
                <a:latin typeface="Arial"/>
                <a:cs typeface="Arial"/>
              </a:rPr>
              <a:t>and accurateness 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facts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figures </a:t>
            </a:r>
            <a:r>
              <a:rPr sz="2000" spc="-5" dirty="0">
                <a:latin typeface="Arial"/>
                <a:cs typeface="Arial"/>
              </a:rPr>
              <a:t>given  </a:t>
            </a:r>
            <a:r>
              <a:rPr sz="2000" dirty="0">
                <a:latin typeface="Arial"/>
                <a:cs typeface="Arial"/>
              </a:rPr>
              <a:t>importance</a:t>
            </a:r>
          </a:p>
          <a:p>
            <a:pPr marL="332740">
              <a:lnSpc>
                <a:spcPts val="3100"/>
              </a:lnSpc>
            </a:pPr>
            <a:r>
              <a:rPr sz="2000" spc="-103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000" spc="-114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000" spc="-114" dirty="0" smtClean="0">
                <a:solidFill>
                  <a:srgbClr val="5FB5CC"/>
                </a:solidFill>
                <a:latin typeface="Times New Roman"/>
                <a:cs typeface="Times New Roman"/>
              </a:rPr>
              <a:t>    </a:t>
            </a:r>
            <a:r>
              <a:rPr sz="2000" spc="-5" dirty="0" smtClean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appropriate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617464" y="1667255"/>
            <a:ext cx="3164205" cy="3066415"/>
            <a:chOff x="5617464" y="1667255"/>
            <a:chExt cx="3164205" cy="3066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5246" y="1676399"/>
              <a:ext cx="3066897" cy="3048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22036" y="1671827"/>
              <a:ext cx="3154680" cy="3057525"/>
            </a:xfrm>
            <a:custGeom>
              <a:avLst/>
              <a:gdLst/>
              <a:ahLst/>
              <a:cxnLst/>
              <a:rect l="l" t="t" r="r" b="b"/>
              <a:pathLst>
                <a:path w="3154679" h="3057525">
                  <a:moveTo>
                    <a:pt x="0" y="3057144"/>
                  </a:moveTo>
                  <a:lnTo>
                    <a:pt x="3154680" y="3057144"/>
                  </a:lnTo>
                  <a:lnTo>
                    <a:pt x="3154680" y="0"/>
                  </a:lnTo>
                  <a:lnTo>
                    <a:pt x="0" y="0"/>
                  </a:lnTo>
                  <a:lnTo>
                    <a:pt x="0" y="3057144"/>
                  </a:lnTo>
                  <a:close/>
                </a:path>
              </a:pathLst>
            </a:custGeom>
            <a:ln w="9144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229" y="631494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 indent="522605">
              <a:lnSpc>
                <a:spcPct val="80000"/>
              </a:lnSpc>
              <a:spcBef>
                <a:spcPts val="960"/>
              </a:spcBef>
            </a:pPr>
            <a:r>
              <a:rPr spc="-5" dirty="0"/>
              <a:t>The </a:t>
            </a:r>
            <a:r>
              <a:rPr dirty="0"/>
              <a:t>right </a:t>
            </a:r>
            <a:r>
              <a:rPr spc="-5" dirty="0"/>
              <a:t>form </a:t>
            </a:r>
            <a:r>
              <a:rPr dirty="0"/>
              <a:t>of </a:t>
            </a:r>
            <a:r>
              <a:rPr spc="-5" dirty="0"/>
              <a:t>language,  </a:t>
            </a:r>
            <a:r>
              <a:rPr dirty="0"/>
              <a:t>accuracy and acceptable</a:t>
            </a:r>
            <a:r>
              <a:rPr spc="-110" dirty="0"/>
              <a:t> </a:t>
            </a:r>
            <a:r>
              <a:rPr spc="-5" dirty="0"/>
              <a:t>words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59740" y="1278487"/>
            <a:ext cx="8074025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100"/>
              </a:lnSpc>
              <a:spcBef>
                <a:spcPts val="100"/>
              </a:spcBef>
              <a:buClr>
                <a:srgbClr val="EFAC00"/>
              </a:buClr>
              <a:buSzPct val="83928"/>
              <a:buChar char="•"/>
              <a:tabLst>
                <a:tab pos="287020" algn="l"/>
                <a:tab pos="1559560" algn="l"/>
                <a:tab pos="2338705" algn="l"/>
                <a:tab pos="3317240" algn="l"/>
                <a:tab pos="4333875" algn="l"/>
                <a:tab pos="4916170" algn="l"/>
                <a:tab pos="6667500" algn="l"/>
                <a:tab pos="7367270" algn="l"/>
              </a:tabLst>
            </a:pPr>
            <a:r>
              <a:rPr spc="-5" dirty="0"/>
              <a:t>Sel</a:t>
            </a:r>
            <a:r>
              <a:rPr spc="5" dirty="0"/>
              <a:t>e</a:t>
            </a:r>
            <a:r>
              <a:rPr spc="-5" dirty="0"/>
              <a:t>ct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ri</a:t>
            </a:r>
            <a:r>
              <a:rPr dirty="0"/>
              <a:t>g</a:t>
            </a:r>
            <a:r>
              <a:rPr spc="-5" dirty="0"/>
              <a:t>ht</a:t>
            </a:r>
            <a:r>
              <a:rPr dirty="0"/>
              <a:t>	</a:t>
            </a:r>
            <a:r>
              <a:rPr spc="-5" dirty="0"/>
              <a:t>le</a:t>
            </a:r>
            <a:r>
              <a:rPr dirty="0"/>
              <a:t>v</a:t>
            </a:r>
            <a:r>
              <a:rPr spc="-5" dirty="0"/>
              <a:t>el</a:t>
            </a:r>
            <a:r>
              <a:rPr dirty="0"/>
              <a:t>	</a:t>
            </a:r>
            <a:r>
              <a:rPr spc="10" dirty="0"/>
              <a:t>o</a:t>
            </a:r>
            <a:r>
              <a:rPr spc="-5" dirty="0"/>
              <a:t>f</a:t>
            </a:r>
            <a:r>
              <a:rPr dirty="0"/>
              <a:t>	</a:t>
            </a:r>
            <a:r>
              <a:rPr spc="-5" dirty="0"/>
              <a:t>la</a:t>
            </a:r>
            <a:r>
              <a:rPr dirty="0"/>
              <a:t>n</a:t>
            </a:r>
            <a:r>
              <a:rPr spc="-5" dirty="0"/>
              <a:t>gu</a:t>
            </a:r>
            <a:r>
              <a:rPr spc="15" dirty="0"/>
              <a:t>a</a:t>
            </a:r>
            <a:r>
              <a:rPr spc="-5" dirty="0"/>
              <a:t>ge</a:t>
            </a:r>
            <a:r>
              <a:rPr dirty="0"/>
              <a:t>	</a:t>
            </a:r>
            <a:r>
              <a:rPr spc="-5" dirty="0"/>
              <a:t>for</a:t>
            </a:r>
            <a:r>
              <a:rPr dirty="0"/>
              <a:t>	</a:t>
            </a:r>
            <a:r>
              <a:rPr spc="-5" dirty="0"/>
              <a:t>your  </a:t>
            </a:r>
            <a:r>
              <a:rPr dirty="0"/>
              <a:t>communication either formal or</a:t>
            </a:r>
            <a:r>
              <a:rPr spc="30" dirty="0"/>
              <a:t> </a:t>
            </a:r>
            <a:r>
              <a:rPr dirty="0"/>
              <a:t>informal.</a:t>
            </a:r>
          </a:p>
          <a:p>
            <a:pPr marL="287020" indent="-274320">
              <a:lnSpc>
                <a:spcPct val="100000"/>
              </a:lnSpc>
              <a:spcBef>
                <a:spcPts val="2280"/>
              </a:spcBef>
              <a:buClr>
                <a:srgbClr val="EFAC00"/>
              </a:buClr>
              <a:buSzPct val="83928"/>
              <a:buChar char="•"/>
              <a:tabLst>
                <a:tab pos="287020" algn="l"/>
              </a:tabLst>
            </a:pPr>
            <a:r>
              <a:rPr dirty="0" smtClean="0"/>
              <a:t>Check </a:t>
            </a:r>
            <a:r>
              <a:rPr spc="-5" dirty="0"/>
              <a:t>for </a:t>
            </a:r>
            <a:r>
              <a:rPr dirty="0"/>
              <a:t>correct figures, facts, and</a:t>
            </a:r>
            <a:r>
              <a:rPr spc="-15" dirty="0"/>
              <a:t> </a:t>
            </a:r>
            <a:r>
              <a:rPr dirty="0"/>
              <a:t>words.</a:t>
            </a:r>
          </a:p>
          <a:p>
            <a:pPr marL="286385" marR="7620" indent="-274320">
              <a:lnSpc>
                <a:spcPct val="150000"/>
              </a:lnSpc>
              <a:spcBef>
                <a:spcPts val="600"/>
              </a:spcBef>
              <a:buClr>
                <a:srgbClr val="EFAC00"/>
              </a:buClr>
              <a:buSzPct val="83928"/>
              <a:buChar char="•"/>
              <a:tabLst>
                <a:tab pos="287020" algn="l"/>
              </a:tabLst>
            </a:pPr>
            <a:r>
              <a:rPr spc="-5" dirty="0"/>
              <a:t>Apply the </a:t>
            </a:r>
            <a:r>
              <a:rPr dirty="0"/>
              <a:t>principles of communication </a:t>
            </a:r>
            <a:r>
              <a:rPr spc="-5" dirty="0"/>
              <a:t>to your  </a:t>
            </a:r>
            <a:r>
              <a:rPr dirty="0"/>
              <a:t>writing.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609600"/>
            <a:ext cx="6019800" cy="5568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219200"/>
            <a:ext cx="9057861" cy="5562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252" y="0"/>
            <a:ext cx="9081052" cy="1219200"/>
          </a:xfr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dirty="0" smtClean="0">
                <a:solidFill>
                  <a:schemeClr val="bg1"/>
                </a:solidFill>
              </a:rPr>
              <a:t>Principles of Effective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          Communication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90498"/>
            <a:ext cx="2512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7</a:t>
            </a:r>
            <a:r>
              <a:rPr sz="4000" spc="-75" dirty="0"/>
              <a:t> </a:t>
            </a:r>
            <a:r>
              <a:rPr sz="4000" spc="-55" dirty="0"/>
              <a:t>C’s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694815"/>
            <a:ext cx="3315335" cy="399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61111"/>
              <a:buFont typeface="Wingdings"/>
              <a:buChar char=""/>
              <a:tabLst>
                <a:tab pos="379095" algn="l"/>
              </a:tabLst>
            </a:pPr>
            <a:r>
              <a:rPr sz="3600" spc="-5" dirty="0">
                <a:latin typeface="Arial"/>
                <a:cs typeface="Arial"/>
              </a:rPr>
              <a:t>Comp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-5" dirty="0">
                <a:latin typeface="Arial"/>
                <a:cs typeface="Arial"/>
              </a:rPr>
              <a:t>eteness</a:t>
            </a:r>
            <a:endParaRPr sz="3600" dirty="0">
              <a:latin typeface="Arial"/>
              <a:cs typeface="Arial"/>
            </a:endParaRPr>
          </a:p>
          <a:p>
            <a:pPr marL="321945" indent="-309880">
              <a:lnSpc>
                <a:spcPct val="100000"/>
              </a:lnSpc>
              <a:spcBef>
                <a:spcPts val="165"/>
              </a:spcBef>
              <a:buClr>
                <a:srgbClr val="EFAC00"/>
              </a:buClr>
              <a:buSzPct val="81944"/>
              <a:buFont typeface="Wingdings"/>
              <a:buChar char=""/>
              <a:tabLst>
                <a:tab pos="322580" algn="l"/>
              </a:tabLst>
            </a:pPr>
            <a:r>
              <a:rPr sz="3600" dirty="0">
                <a:latin typeface="Arial"/>
                <a:cs typeface="Arial"/>
              </a:rPr>
              <a:t>Conciseness</a:t>
            </a:r>
          </a:p>
          <a:p>
            <a:pPr marL="321945" indent="-309880">
              <a:lnSpc>
                <a:spcPct val="100000"/>
              </a:lnSpc>
              <a:spcBef>
                <a:spcPts val="170"/>
              </a:spcBef>
              <a:buClr>
                <a:srgbClr val="EFAC00"/>
              </a:buClr>
              <a:buSzPct val="81944"/>
              <a:buFont typeface="Wingdings"/>
              <a:buChar char=""/>
              <a:tabLst>
                <a:tab pos="322580" algn="l"/>
              </a:tabLst>
            </a:pPr>
            <a:r>
              <a:rPr sz="3600" dirty="0">
                <a:latin typeface="Arial"/>
                <a:cs typeface="Arial"/>
              </a:rPr>
              <a:t>Consideration</a:t>
            </a:r>
          </a:p>
          <a:p>
            <a:pPr marL="321945" indent="-309880">
              <a:lnSpc>
                <a:spcPct val="100000"/>
              </a:lnSpc>
              <a:spcBef>
                <a:spcPts val="170"/>
              </a:spcBef>
              <a:buClr>
                <a:srgbClr val="EFAC00"/>
              </a:buClr>
              <a:buSzPct val="81944"/>
              <a:buFont typeface="Wingdings"/>
              <a:buChar char=""/>
              <a:tabLst>
                <a:tab pos="322580" algn="l"/>
              </a:tabLst>
            </a:pPr>
            <a:r>
              <a:rPr sz="3600" dirty="0">
                <a:latin typeface="Arial"/>
                <a:cs typeface="Arial"/>
              </a:rPr>
              <a:t>Concreteness</a:t>
            </a:r>
          </a:p>
          <a:p>
            <a:pPr marL="321945" indent="-309880">
              <a:lnSpc>
                <a:spcPct val="100000"/>
              </a:lnSpc>
              <a:spcBef>
                <a:spcPts val="165"/>
              </a:spcBef>
              <a:buClr>
                <a:srgbClr val="EFAC00"/>
              </a:buClr>
              <a:buSzPct val="81944"/>
              <a:buFont typeface="Wingdings"/>
              <a:buChar char=""/>
              <a:tabLst>
                <a:tab pos="322580" algn="l"/>
              </a:tabLst>
            </a:pPr>
            <a:r>
              <a:rPr sz="3600" dirty="0">
                <a:latin typeface="Arial"/>
                <a:cs typeface="Arial"/>
              </a:rPr>
              <a:t>Clarity</a:t>
            </a:r>
          </a:p>
          <a:p>
            <a:pPr marL="321945" indent="-309880">
              <a:lnSpc>
                <a:spcPct val="100000"/>
              </a:lnSpc>
              <a:spcBef>
                <a:spcPts val="170"/>
              </a:spcBef>
              <a:buClr>
                <a:srgbClr val="EFAC00"/>
              </a:buClr>
              <a:buSzPct val="81944"/>
              <a:buFont typeface="Wingdings"/>
              <a:buChar char=""/>
              <a:tabLst>
                <a:tab pos="322580" algn="l"/>
              </a:tabLst>
            </a:pPr>
            <a:r>
              <a:rPr sz="3600" dirty="0">
                <a:latin typeface="Arial"/>
                <a:cs typeface="Arial"/>
              </a:rPr>
              <a:t>Courtesy</a:t>
            </a:r>
          </a:p>
          <a:p>
            <a:pPr marL="321945" indent="-309880">
              <a:lnSpc>
                <a:spcPct val="100000"/>
              </a:lnSpc>
              <a:spcBef>
                <a:spcPts val="170"/>
              </a:spcBef>
              <a:buClr>
                <a:srgbClr val="EFAC00"/>
              </a:buClr>
              <a:buSzPct val="81944"/>
              <a:buFont typeface="Wingdings"/>
              <a:buChar char=""/>
              <a:tabLst>
                <a:tab pos="322580" algn="l"/>
              </a:tabLst>
            </a:pPr>
            <a:r>
              <a:rPr sz="3600" dirty="0">
                <a:latin typeface="Arial"/>
                <a:cs typeface="Arial"/>
              </a:rPr>
              <a:t>Correctness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64279" y="1895855"/>
            <a:ext cx="4951730" cy="3828415"/>
            <a:chOff x="3764279" y="1895855"/>
            <a:chExt cx="4951730" cy="3828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3423" y="1904999"/>
              <a:ext cx="4933188" cy="3810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68851" y="1900427"/>
              <a:ext cx="4942840" cy="3819525"/>
            </a:xfrm>
            <a:custGeom>
              <a:avLst/>
              <a:gdLst/>
              <a:ahLst/>
              <a:cxnLst/>
              <a:rect l="l" t="t" r="r" b="b"/>
              <a:pathLst>
                <a:path w="4942840" h="3819525">
                  <a:moveTo>
                    <a:pt x="0" y="3819144"/>
                  </a:moveTo>
                  <a:lnTo>
                    <a:pt x="4942332" y="3819144"/>
                  </a:lnTo>
                  <a:lnTo>
                    <a:pt x="4942332" y="0"/>
                  </a:lnTo>
                  <a:lnTo>
                    <a:pt x="0" y="0"/>
                  </a:lnTo>
                  <a:lnTo>
                    <a:pt x="0" y="3819144"/>
                  </a:lnTo>
                  <a:close/>
                </a:path>
              </a:pathLst>
            </a:custGeom>
            <a:ln w="9144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39598"/>
            <a:ext cx="3491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Completeness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090929"/>
            <a:ext cx="4968240" cy="576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01295" indent="-27432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3928"/>
              <a:buFont typeface="Wingdings"/>
              <a:buChar char="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The communication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be  </a:t>
            </a:r>
            <a:r>
              <a:rPr sz="2400" dirty="0">
                <a:latin typeface="Arial"/>
                <a:cs typeface="Arial"/>
              </a:rPr>
              <a:t>complete</a:t>
            </a:r>
          </a:p>
          <a:p>
            <a:pPr marL="286385" marR="654685" indent="-274320">
              <a:lnSpc>
                <a:spcPct val="100000"/>
              </a:lnSpc>
              <a:spcBef>
                <a:spcPts val="605"/>
              </a:spcBef>
              <a:buClr>
                <a:srgbClr val="EFAC00"/>
              </a:buClr>
              <a:buSzPct val="83928"/>
              <a:buFont typeface="Wingdings"/>
              <a:buChar char="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It should </a:t>
            </a:r>
            <a:r>
              <a:rPr sz="2400" dirty="0">
                <a:latin typeface="Arial"/>
                <a:cs typeface="Arial"/>
              </a:rPr>
              <a:t>convey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facts  required </a:t>
            </a:r>
            <a:r>
              <a:rPr sz="2400" spc="-5" dirty="0">
                <a:latin typeface="Arial"/>
                <a:cs typeface="Arial"/>
              </a:rPr>
              <a:t>by 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audience.</a:t>
            </a:r>
          </a:p>
          <a:p>
            <a:pPr marL="286385" marR="331470" indent="-274320">
              <a:lnSpc>
                <a:spcPct val="100000"/>
              </a:lnSpc>
              <a:spcBef>
                <a:spcPts val="600"/>
              </a:spcBef>
              <a:buClr>
                <a:srgbClr val="EFAC00"/>
              </a:buClr>
              <a:buSzPct val="83928"/>
              <a:buFont typeface="Wingdings"/>
              <a:buChar char="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The sender must </a:t>
            </a:r>
            <a:r>
              <a:rPr sz="2400" dirty="0">
                <a:latin typeface="Arial"/>
                <a:cs typeface="Arial"/>
              </a:rPr>
              <a:t>take into  </a:t>
            </a:r>
            <a:r>
              <a:rPr sz="2400" spc="-5" dirty="0">
                <a:latin typeface="Arial"/>
                <a:cs typeface="Arial"/>
              </a:rPr>
              <a:t>consideration the </a:t>
            </a:r>
            <a:r>
              <a:rPr sz="2400" spc="5" dirty="0">
                <a:latin typeface="Arial"/>
                <a:cs typeface="Arial"/>
              </a:rPr>
              <a:t>receiver’s  </a:t>
            </a:r>
            <a:r>
              <a:rPr sz="2400" spc="-5" dirty="0">
                <a:latin typeface="Arial"/>
                <a:cs typeface="Arial"/>
              </a:rPr>
              <a:t>mind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sz="2800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en-US" sz="2800" u="heavy" spc="-5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endParaRPr sz="2800" dirty="0">
              <a:latin typeface="Arial"/>
              <a:cs typeface="Arial"/>
            </a:endParaRPr>
          </a:p>
          <a:p>
            <a:pPr marL="561340" marR="599440" indent="-229235">
              <a:lnSpc>
                <a:spcPct val="100000"/>
              </a:lnSpc>
              <a:spcBef>
                <a:spcPts val="400"/>
              </a:spcBef>
            </a:pPr>
            <a:r>
              <a:rPr sz="2350" spc="-103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350" spc="-114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350" spc="-114" dirty="0" smtClean="0">
                <a:solidFill>
                  <a:srgbClr val="5FB5CC"/>
                </a:solidFill>
                <a:latin typeface="Times New Roman"/>
                <a:cs typeface="Times New Roman"/>
              </a:rPr>
              <a:t>  </a:t>
            </a:r>
            <a:r>
              <a:rPr sz="2400" spc="-5" dirty="0" smtClean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crucial </a:t>
            </a:r>
            <a:r>
              <a:rPr sz="2400" spc="-5" dirty="0">
                <a:latin typeface="Arial"/>
                <a:cs typeface="Arial"/>
              </a:rPr>
              <a:t>information is  </a:t>
            </a:r>
            <a:r>
              <a:rPr sz="2400" dirty="0">
                <a:latin typeface="Arial"/>
                <a:cs typeface="Arial"/>
              </a:rPr>
              <a:t>missing</a:t>
            </a:r>
          </a:p>
          <a:p>
            <a:pPr marL="332740">
              <a:lnSpc>
                <a:spcPct val="100000"/>
              </a:lnSpc>
              <a:spcBef>
                <a:spcPts val="405"/>
              </a:spcBef>
            </a:pPr>
            <a:r>
              <a:rPr sz="2400" spc="-103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400" spc="-100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0" dirty="0" smtClean="0">
                <a:solidFill>
                  <a:srgbClr val="5FB5CC"/>
                </a:solidFill>
                <a:latin typeface="Times New Roman"/>
                <a:cs typeface="Times New Roman"/>
              </a:rPr>
              <a:t>  </a:t>
            </a:r>
            <a:r>
              <a:rPr sz="2400" spc="-5" dirty="0" smtClean="0">
                <a:latin typeface="Arial"/>
                <a:cs typeface="Arial"/>
              </a:rPr>
              <a:t>Gives </a:t>
            </a:r>
            <a:r>
              <a:rPr sz="2400" spc="-5" dirty="0">
                <a:latin typeface="Arial"/>
                <a:cs typeface="Arial"/>
              </a:rPr>
              <a:t>additional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information</a:t>
            </a:r>
            <a:endParaRPr sz="2400" dirty="0">
              <a:latin typeface="Arial"/>
              <a:cs typeface="Arial"/>
            </a:endParaRPr>
          </a:p>
          <a:p>
            <a:pPr marL="561340" marR="1131570" indent="-229235">
              <a:lnSpc>
                <a:spcPct val="100000"/>
              </a:lnSpc>
              <a:spcBef>
                <a:spcPts val="400"/>
              </a:spcBef>
            </a:pPr>
            <a:r>
              <a:rPr sz="2400" spc="-1035" dirty="0" smtClean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lang="en-US" sz="2400" spc="-1035" dirty="0" smtClean="0">
                <a:solidFill>
                  <a:srgbClr val="5FB5CC"/>
                </a:solidFill>
                <a:latin typeface="Wingdings"/>
                <a:cs typeface="Wingdings"/>
              </a:rPr>
              <a:t> </a:t>
            </a:r>
            <a:r>
              <a:rPr sz="2400" spc="-114" dirty="0" smtClean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Leaves no questions  unanswered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1828800"/>
            <a:ext cx="3476244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76758"/>
            <a:ext cx="6896100" cy="496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7500"/>
              <a:buChar char="•"/>
              <a:tabLst>
                <a:tab pos="191135" algn="l"/>
              </a:tabLst>
            </a:pPr>
            <a:r>
              <a:rPr sz="4000" spc="-5" dirty="0">
                <a:solidFill>
                  <a:srgbClr val="5FB5CC"/>
                </a:solidFill>
                <a:latin typeface="Arial"/>
                <a:cs typeface="Arial"/>
              </a:rPr>
              <a:t>Check for five Ws &amp; one H for  completeness</a:t>
            </a:r>
            <a:endParaRPr sz="4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379"/>
              </a:spcBef>
            </a:pPr>
            <a:r>
              <a:rPr sz="3600" dirty="0">
                <a:latin typeface="Arial"/>
                <a:cs typeface="Arial"/>
              </a:rPr>
              <a:t>–</a:t>
            </a:r>
            <a:r>
              <a:rPr sz="3600" b="1" dirty="0">
                <a:latin typeface="Arial"/>
                <a:cs typeface="Arial"/>
              </a:rPr>
              <a:t>Who</a:t>
            </a:r>
            <a:endParaRPr sz="3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–</a:t>
            </a:r>
            <a:r>
              <a:rPr sz="3600" b="1" dirty="0">
                <a:latin typeface="Arial"/>
                <a:cs typeface="Arial"/>
              </a:rPr>
              <a:t>What</a:t>
            </a:r>
            <a:endParaRPr sz="3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–</a:t>
            </a:r>
            <a:r>
              <a:rPr sz="3600" b="1" dirty="0">
                <a:latin typeface="Arial"/>
                <a:cs typeface="Arial"/>
              </a:rPr>
              <a:t>When</a:t>
            </a:r>
            <a:endParaRPr sz="3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–</a:t>
            </a:r>
            <a:r>
              <a:rPr sz="3600" b="1" spc="-5" dirty="0">
                <a:latin typeface="Arial"/>
                <a:cs typeface="Arial"/>
              </a:rPr>
              <a:t>Where</a:t>
            </a:r>
            <a:endParaRPr sz="3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–</a:t>
            </a:r>
            <a:r>
              <a:rPr sz="3600" b="1" dirty="0">
                <a:latin typeface="Arial"/>
                <a:cs typeface="Arial"/>
              </a:rPr>
              <a:t>Why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endParaRPr sz="3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Arial"/>
                <a:cs typeface="Arial"/>
              </a:rPr>
              <a:t>–</a:t>
            </a:r>
            <a:r>
              <a:rPr sz="3600" b="1" dirty="0">
                <a:latin typeface="Arial"/>
                <a:cs typeface="Arial"/>
              </a:rPr>
              <a:t>How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15798"/>
            <a:ext cx="3154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</a:t>
            </a:r>
            <a:r>
              <a:rPr sz="4000" spc="-5" dirty="0"/>
              <a:t>on</a:t>
            </a:r>
            <a:r>
              <a:rPr sz="4000" spc="-20" dirty="0"/>
              <a:t>c</a:t>
            </a:r>
            <a:r>
              <a:rPr sz="4000" spc="-5" dirty="0"/>
              <a:t>iseness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340" y="1209801"/>
            <a:ext cx="8213725" cy="4559197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86385" marR="701040" indent="-274320">
              <a:lnSpc>
                <a:spcPct val="80000"/>
              </a:lnSpc>
              <a:spcBef>
                <a:spcPts val="940"/>
              </a:spcBef>
              <a:buClr>
                <a:srgbClr val="EFAC00"/>
              </a:buClr>
              <a:buSzPct val="84285"/>
              <a:buFont typeface="Wingdings"/>
              <a:buChar char="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It means wordiness - </a:t>
            </a:r>
            <a:r>
              <a:rPr sz="2400" spc="-5" dirty="0">
                <a:latin typeface="Arial"/>
                <a:cs typeface="Arial"/>
              </a:rPr>
              <a:t>communicating  </a:t>
            </a:r>
            <a:r>
              <a:rPr sz="2400" dirty="0">
                <a:latin typeface="Arial"/>
                <a:cs typeface="Arial"/>
              </a:rPr>
              <a:t>what you want to convey in </a:t>
            </a:r>
            <a:r>
              <a:rPr sz="2400" spc="-5" dirty="0">
                <a:latin typeface="Arial"/>
                <a:cs typeface="Arial"/>
              </a:rPr>
              <a:t>least  possible </a:t>
            </a:r>
            <a:r>
              <a:rPr sz="2400" dirty="0">
                <a:latin typeface="Arial"/>
                <a:cs typeface="Arial"/>
              </a:rPr>
              <a:t>words</a:t>
            </a:r>
            <a:r>
              <a:rPr sz="2400" dirty="0" smtClean="0">
                <a:latin typeface="Arial"/>
                <a:cs typeface="Arial"/>
              </a:rPr>
              <a:t>.</a:t>
            </a:r>
            <a:endParaRPr lang="en-US" sz="2400" dirty="0" smtClean="0">
              <a:latin typeface="Arial"/>
              <a:cs typeface="Arial"/>
            </a:endParaRPr>
          </a:p>
          <a:p>
            <a:pPr marL="286385" marR="701040" indent="-274320">
              <a:lnSpc>
                <a:spcPct val="80000"/>
              </a:lnSpc>
              <a:spcBef>
                <a:spcPts val="940"/>
              </a:spcBef>
              <a:buClr>
                <a:srgbClr val="EFAC00"/>
              </a:buClr>
              <a:buSzPct val="84285"/>
              <a:buFont typeface="Wingdings"/>
              <a:buChar char=""/>
              <a:tabLst>
                <a:tab pos="287020" algn="l"/>
              </a:tabLst>
            </a:pPr>
            <a:endParaRPr sz="2400" dirty="0">
              <a:latin typeface="Arial"/>
              <a:cs typeface="Arial"/>
            </a:endParaRPr>
          </a:p>
          <a:p>
            <a:pPr marL="135890">
              <a:lnSpc>
                <a:spcPts val="4020"/>
              </a:lnSpc>
              <a:spcBef>
                <a:spcPts val="5"/>
              </a:spcBef>
            </a:pPr>
            <a:r>
              <a:rPr sz="3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sz="3800" b="1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en-US" sz="3800" b="1" u="heavy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35890">
              <a:lnSpc>
                <a:spcPts val="4020"/>
              </a:lnSpc>
              <a:spcBef>
                <a:spcPts val="5"/>
              </a:spcBef>
            </a:pPr>
            <a:endParaRPr sz="3800" dirty="0">
              <a:latin typeface="Arial"/>
              <a:cs typeface="Arial"/>
            </a:endParaRPr>
          </a:p>
          <a:p>
            <a:pPr marL="332740">
              <a:lnSpc>
                <a:spcPts val="3765"/>
              </a:lnSpc>
            </a:pPr>
            <a:r>
              <a:rPr sz="2950" spc="-1300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950" spc="375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950" spc="375" dirty="0" smtClean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Arial"/>
                <a:cs typeface="Arial"/>
              </a:rPr>
              <a:t>Highlights </a:t>
            </a:r>
            <a:r>
              <a:rPr sz="2400" dirty="0">
                <a:latin typeface="Arial"/>
                <a:cs typeface="Arial"/>
              </a:rPr>
              <a:t>the main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message</a:t>
            </a:r>
          </a:p>
          <a:p>
            <a:pPr marL="561340" marR="183515" indent="-229235">
              <a:lnSpc>
                <a:spcPts val="3360"/>
              </a:lnSpc>
              <a:spcBef>
                <a:spcPts val="590"/>
              </a:spcBef>
            </a:pPr>
            <a:r>
              <a:rPr sz="2400" spc="-130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400" spc="190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400" spc="190" dirty="0" smtClean="0">
                <a:solidFill>
                  <a:srgbClr val="5FB5CC"/>
                </a:solidFill>
                <a:latin typeface="Times New Roman"/>
                <a:cs typeface="Times New Roman"/>
              </a:rPr>
              <a:t>   </a:t>
            </a:r>
            <a:r>
              <a:rPr sz="2400" spc="-10" dirty="0" smtClean="0">
                <a:latin typeface="Arial"/>
                <a:cs typeface="Arial"/>
              </a:rPr>
              <a:t>Avoids </a:t>
            </a: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excessive and </a:t>
            </a:r>
            <a:r>
              <a:rPr sz="2400" spc="-5" dirty="0">
                <a:latin typeface="Arial"/>
                <a:cs typeface="Arial"/>
              </a:rPr>
              <a:t>needless  </a:t>
            </a:r>
            <a:r>
              <a:rPr sz="2400" dirty="0">
                <a:latin typeface="Arial"/>
                <a:cs typeface="Arial"/>
              </a:rPr>
              <a:t>words.</a:t>
            </a:r>
          </a:p>
          <a:p>
            <a:pPr marL="561340" marR="5080" indent="-229235">
              <a:lnSpc>
                <a:spcPts val="3360"/>
              </a:lnSpc>
              <a:spcBef>
                <a:spcPts val="405"/>
              </a:spcBef>
            </a:pPr>
            <a:r>
              <a:rPr sz="2400" spc="-1300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400" spc="380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400" spc="380" dirty="0" smtClean="0">
                <a:solidFill>
                  <a:srgbClr val="5FB5CC"/>
                </a:solidFill>
                <a:latin typeface="Times New Roman"/>
                <a:cs typeface="Times New Roman"/>
              </a:rPr>
              <a:t>  </a:t>
            </a:r>
            <a:r>
              <a:rPr sz="2400" dirty="0" smtClean="0">
                <a:latin typeface="Arial"/>
                <a:cs typeface="Arial"/>
              </a:rPr>
              <a:t>Provides </a:t>
            </a:r>
            <a:r>
              <a:rPr sz="2400" spc="-5" dirty="0">
                <a:latin typeface="Arial"/>
                <a:cs typeface="Arial"/>
              </a:rPr>
              <a:t>short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essential message  </a:t>
            </a:r>
            <a:r>
              <a:rPr sz="2400" dirty="0">
                <a:latin typeface="Arial"/>
                <a:cs typeface="Arial"/>
              </a:rPr>
              <a:t>in limited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word.</a:t>
            </a:r>
            <a:endParaRPr sz="2400" dirty="0">
              <a:latin typeface="Arial"/>
              <a:cs typeface="Arial"/>
            </a:endParaRPr>
          </a:p>
          <a:p>
            <a:pPr marL="561340" marR="990600" indent="-229235">
              <a:lnSpc>
                <a:spcPts val="3360"/>
              </a:lnSpc>
              <a:spcBef>
                <a:spcPts val="400"/>
              </a:spcBef>
            </a:pPr>
            <a:r>
              <a:rPr sz="2400" spc="-145" dirty="0" smtClean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lang="en-US" sz="2400" spc="-145" dirty="0">
                <a:solidFill>
                  <a:srgbClr val="5FB5CC"/>
                </a:solidFill>
                <a:latin typeface="Wingdings"/>
                <a:cs typeface="Wingdings"/>
              </a:rPr>
              <a:t> </a:t>
            </a:r>
            <a:r>
              <a:rPr sz="2400" spc="-145" dirty="0" smtClean="0">
                <a:latin typeface="Arial"/>
                <a:cs typeface="Arial"/>
              </a:rPr>
              <a:t>Message </a:t>
            </a:r>
            <a:r>
              <a:rPr sz="2400" spc="-5" dirty="0">
                <a:latin typeface="Arial"/>
                <a:cs typeface="Arial"/>
              </a:rPr>
              <a:t>becomes appealing </a:t>
            </a:r>
            <a:r>
              <a:rPr sz="240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comprehensible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audience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63398"/>
            <a:ext cx="715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Eliminate </a:t>
            </a:r>
            <a:r>
              <a:rPr sz="4000" spc="-20" dirty="0"/>
              <a:t>Wordy</a:t>
            </a:r>
            <a:r>
              <a:rPr sz="4000" spc="15" dirty="0"/>
              <a:t> </a:t>
            </a:r>
            <a:r>
              <a:rPr sz="4000" spc="-5" dirty="0"/>
              <a:t>Expressions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15313"/>
            <a:ext cx="8061325" cy="196151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 marR="5080" indent="-274955">
              <a:lnSpc>
                <a:spcPct val="90000"/>
              </a:lnSpc>
              <a:spcBef>
                <a:spcPts val="484"/>
              </a:spcBef>
            </a:pPr>
            <a:r>
              <a:rPr sz="2700" spc="-1195" dirty="0">
                <a:solidFill>
                  <a:srgbClr val="EFAC00"/>
                </a:solidFill>
                <a:latin typeface="Wingdings"/>
                <a:cs typeface="Wingdings"/>
              </a:rPr>
              <a:t></a:t>
            </a:r>
            <a:r>
              <a:rPr sz="2700" spc="-25" dirty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Use </a:t>
            </a:r>
            <a:r>
              <a:rPr sz="3200" spc="-5" dirty="0">
                <a:latin typeface="Arial"/>
                <a:cs typeface="Arial"/>
              </a:rPr>
              <a:t>single words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place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phrases.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Even  Winston Churchill </a:t>
            </a:r>
            <a:r>
              <a:rPr sz="3200" spc="-5" dirty="0">
                <a:latin typeface="Arial"/>
                <a:cs typeface="Arial"/>
              </a:rPr>
              <a:t>made </a:t>
            </a:r>
            <a:r>
              <a:rPr sz="3200" dirty="0">
                <a:latin typeface="Arial"/>
                <a:cs typeface="Arial"/>
              </a:rPr>
              <a:t>extensive use of  simple, </a:t>
            </a:r>
            <a:r>
              <a:rPr sz="3200" spc="-5" dirty="0">
                <a:latin typeface="Arial"/>
                <a:cs typeface="Arial"/>
              </a:rPr>
              <a:t>one </a:t>
            </a:r>
            <a:r>
              <a:rPr sz="3200" dirty="0">
                <a:latin typeface="Arial"/>
                <a:cs typeface="Arial"/>
              </a:rPr>
              <a:t>syllable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words</a:t>
            </a:r>
            <a:endParaRPr sz="3200">
              <a:latin typeface="Arial"/>
              <a:cs typeface="Arial"/>
            </a:endParaRPr>
          </a:p>
          <a:p>
            <a:pPr marL="3170555">
              <a:lnSpc>
                <a:spcPct val="100000"/>
              </a:lnSpc>
              <a:spcBef>
                <a:spcPts val="165"/>
              </a:spcBef>
            </a:pPr>
            <a:r>
              <a:rPr sz="3600" b="1" spc="-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72206"/>
            <a:ext cx="2230755" cy="1144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-1355" dirty="0">
                <a:solidFill>
                  <a:srgbClr val="EFAC00"/>
                </a:solidFill>
                <a:latin typeface="Wingdings"/>
                <a:cs typeface="Wingdings"/>
              </a:rPr>
              <a:t></a:t>
            </a:r>
            <a:r>
              <a:rPr sz="3050" spc="-315" dirty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Arial"/>
                <a:cs typeface="Arial"/>
              </a:rPr>
              <a:t>Wordy: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3050" spc="-1355" dirty="0">
                <a:solidFill>
                  <a:srgbClr val="EFAC00"/>
                </a:solidFill>
                <a:latin typeface="Wingdings"/>
                <a:cs typeface="Wingdings"/>
              </a:rPr>
              <a:t></a:t>
            </a:r>
            <a:r>
              <a:rPr sz="3050" spc="-350" dirty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Arial"/>
                <a:cs typeface="Arial"/>
              </a:rPr>
              <a:t>Concise: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3072206"/>
            <a:ext cx="2515235" cy="114490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ts val="4490"/>
              </a:lnSpc>
              <a:spcBef>
                <a:spcPts val="30"/>
              </a:spcBef>
            </a:pPr>
            <a:r>
              <a:rPr sz="3600" b="1" dirty="0">
                <a:latin typeface="Arial"/>
                <a:cs typeface="Arial"/>
              </a:rPr>
              <a:t>At </a:t>
            </a:r>
            <a:r>
              <a:rPr sz="3600" b="1" spc="-5" dirty="0">
                <a:latin typeface="Arial"/>
                <a:cs typeface="Arial"/>
              </a:rPr>
              <a:t>this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time  </a:t>
            </a:r>
            <a:r>
              <a:rPr sz="3600" b="1" spc="-5" dirty="0">
                <a:latin typeface="Arial"/>
                <a:cs typeface="Arial"/>
              </a:rPr>
              <a:t>Now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783073"/>
            <a:ext cx="2230755" cy="114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-1355" dirty="0">
                <a:solidFill>
                  <a:srgbClr val="EFAC00"/>
                </a:solidFill>
                <a:latin typeface="Wingdings"/>
                <a:cs typeface="Wingdings"/>
              </a:rPr>
              <a:t></a:t>
            </a:r>
            <a:r>
              <a:rPr sz="3050" spc="-315" dirty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sz="3600" b="1" spc="-15" dirty="0">
                <a:latin typeface="Arial"/>
                <a:cs typeface="Arial"/>
              </a:rPr>
              <a:t>Wordy: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3050" spc="-1355" dirty="0">
                <a:solidFill>
                  <a:srgbClr val="EFAC00"/>
                </a:solidFill>
                <a:latin typeface="Wingdings"/>
                <a:cs typeface="Wingdings"/>
              </a:rPr>
              <a:t></a:t>
            </a:r>
            <a:r>
              <a:rPr sz="3050" spc="-350" dirty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Arial"/>
                <a:cs typeface="Arial"/>
              </a:rPr>
              <a:t>Concise: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9775" y="4783073"/>
            <a:ext cx="4165600" cy="11442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4490"/>
              </a:lnSpc>
              <a:spcBef>
                <a:spcPts val="25"/>
              </a:spcBef>
            </a:pPr>
            <a:r>
              <a:rPr sz="3600" b="1" spc="-5" dirty="0">
                <a:latin typeface="Arial"/>
                <a:cs typeface="Arial"/>
              </a:rPr>
              <a:t>Due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the fact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that  Because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24360"/>
            <a:ext cx="4566285" cy="551243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53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Due </a:t>
            </a:r>
            <a:r>
              <a:rPr sz="2400" dirty="0">
                <a:latin typeface="Arial"/>
                <a:cs typeface="Arial"/>
              </a:rPr>
              <a:t>to the fact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Employed </a:t>
            </a:r>
            <a:r>
              <a:rPr sz="2400" dirty="0">
                <a:latin typeface="Arial"/>
                <a:cs typeface="Arial"/>
              </a:rPr>
              <a:t>the use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Basic fundamentals Completely  eliminate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Alternative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choices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Actual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experience</a:t>
            </a:r>
            <a:endParaRPr sz="24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Connected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together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44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Final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43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Prove conclusively</a:t>
            </a:r>
            <a:endParaRPr sz="24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dirty="0">
                <a:latin typeface="Arial"/>
                <a:cs typeface="Arial"/>
              </a:rPr>
              <a:t>In as few </a:t>
            </a:r>
            <a:r>
              <a:rPr sz="2400" spc="-5" dirty="0">
                <a:latin typeface="Arial"/>
                <a:cs typeface="Arial"/>
              </a:rPr>
              <a:t>words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6028" y="1099692"/>
            <a:ext cx="2228850" cy="496506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540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Because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44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Fundamentals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Alternatives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Experience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Connected</a:t>
            </a:r>
            <a:endParaRPr sz="24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44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Prove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Arial"/>
                <a:cs typeface="Arial"/>
              </a:rPr>
              <a:t>Concisely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248158"/>
            <a:ext cx="3468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Cut </a:t>
            </a:r>
            <a:r>
              <a:rPr sz="4000" spc="-5" dirty="0"/>
              <a:t>it</a:t>
            </a:r>
            <a:r>
              <a:rPr sz="4000" spc="-25" dirty="0"/>
              <a:t> </a:t>
            </a:r>
            <a:r>
              <a:rPr sz="4000" spc="-5" dirty="0"/>
              <a:t>Short…!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7508" y="3316185"/>
            <a:ext cx="3140595" cy="2789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25882"/>
            <a:ext cx="309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Consideration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66545"/>
            <a:ext cx="8063230" cy="4777332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6385" marR="1119505" indent="-274320">
              <a:lnSpc>
                <a:spcPts val="3070"/>
              </a:lnSpc>
              <a:spcBef>
                <a:spcPts val="844"/>
              </a:spcBef>
            </a:pPr>
            <a:r>
              <a:rPr sz="2700" spc="-1195" dirty="0">
                <a:solidFill>
                  <a:srgbClr val="EFAC00"/>
                </a:solidFill>
                <a:latin typeface="Wingdings"/>
                <a:cs typeface="Wingdings"/>
              </a:rPr>
              <a:t></a:t>
            </a:r>
            <a:r>
              <a:rPr sz="2700" spc="-35" dirty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lang="en-US" sz="2700" spc="-35" dirty="0" smtClean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Arial"/>
                <a:cs typeface="Arial"/>
              </a:rPr>
              <a:t>Implies </a:t>
            </a:r>
            <a:r>
              <a:rPr sz="2400" b="1" dirty="0">
                <a:latin typeface="Arial"/>
                <a:cs typeface="Arial"/>
              </a:rPr>
              <a:t>“stepping into </a:t>
            </a:r>
            <a:r>
              <a:rPr sz="2400" b="1" spc="-5" dirty="0">
                <a:latin typeface="Arial"/>
                <a:cs typeface="Arial"/>
              </a:rPr>
              <a:t>the shoes</a:t>
            </a:r>
            <a:r>
              <a:rPr sz="2400" b="1" spc="-1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  others”.</a:t>
            </a:r>
            <a:endParaRPr sz="2400" dirty="0">
              <a:latin typeface="Arial"/>
              <a:cs typeface="Arial"/>
            </a:endParaRPr>
          </a:p>
          <a:p>
            <a:pPr marL="286385" marR="5080" indent="-274320">
              <a:lnSpc>
                <a:spcPts val="2690"/>
              </a:lnSpc>
              <a:spcBef>
                <a:spcPts val="625"/>
              </a:spcBef>
            </a:pPr>
            <a:r>
              <a:rPr sz="2400" spc="-1035" dirty="0">
                <a:solidFill>
                  <a:srgbClr val="EFAC00"/>
                </a:solidFill>
                <a:latin typeface="Wingdings"/>
                <a:cs typeface="Wingdings"/>
              </a:rPr>
              <a:t></a:t>
            </a:r>
            <a:r>
              <a:rPr sz="2400" spc="245" dirty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lang="en-US" sz="2400" spc="245" dirty="0" smtClean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sz="2400" spc="-80" dirty="0" smtClean="0">
                <a:latin typeface="Arial"/>
                <a:cs typeface="Arial"/>
              </a:rPr>
              <a:t>Take </a:t>
            </a:r>
            <a:r>
              <a:rPr sz="2400" spc="-5" dirty="0">
                <a:latin typeface="Arial"/>
                <a:cs typeface="Arial"/>
              </a:rPr>
              <a:t>note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audience’s </a:t>
            </a:r>
            <a:r>
              <a:rPr sz="2400" dirty="0">
                <a:latin typeface="Arial"/>
                <a:cs typeface="Arial"/>
              </a:rPr>
              <a:t>view points, background,  </a:t>
            </a:r>
            <a:r>
              <a:rPr sz="2400" spc="-5" dirty="0">
                <a:latin typeface="Arial"/>
                <a:cs typeface="Arial"/>
              </a:rPr>
              <a:t>mind-set, </a:t>
            </a:r>
            <a:r>
              <a:rPr sz="2400" dirty="0">
                <a:latin typeface="Arial"/>
                <a:cs typeface="Arial"/>
              </a:rPr>
              <a:t>education level,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</a:p>
          <a:p>
            <a:pPr marL="286385" marR="705485" indent="-274320">
              <a:lnSpc>
                <a:spcPts val="2690"/>
              </a:lnSpc>
              <a:spcBef>
                <a:spcPts val="595"/>
              </a:spcBef>
              <a:tabLst>
                <a:tab pos="386080" algn="l"/>
              </a:tabLst>
            </a:pPr>
            <a:r>
              <a:rPr sz="2400" spc="-1035" dirty="0">
                <a:solidFill>
                  <a:srgbClr val="EFAC00"/>
                </a:solidFill>
                <a:latin typeface="Wingdings"/>
                <a:cs typeface="Wingdings"/>
              </a:rPr>
              <a:t></a:t>
            </a:r>
            <a:r>
              <a:rPr sz="2400" spc="-1035" dirty="0">
                <a:solidFill>
                  <a:srgbClr val="EFAC00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Arial"/>
                <a:cs typeface="Arial"/>
              </a:rPr>
              <a:t>Envisage </a:t>
            </a:r>
            <a:r>
              <a:rPr sz="2400" dirty="0">
                <a:latin typeface="Arial"/>
                <a:cs typeface="Arial"/>
              </a:rPr>
              <a:t>your </a:t>
            </a:r>
            <a:r>
              <a:rPr sz="2400" spc="-5" dirty="0">
                <a:latin typeface="Arial"/>
                <a:cs typeface="Arial"/>
              </a:rPr>
              <a:t>audience, </a:t>
            </a:r>
            <a:r>
              <a:rPr sz="2400" dirty="0">
                <a:latin typeface="Arial"/>
                <a:cs typeface="Arial"/>
              </a:rPr>
              <a:t>their requirements,  emotions 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problems.</a:t>
            </a:r>
          </a:p>
          <a:p>
            <a:pPr marL="12700">
              <a:lnSpc>
                <a:spcPts val="3270"/>
              </a:lnSpc>
            </a:pPr>
            <a:r>
              <a:rPr sz="2400" spc="-1035" dirty="0" smtClean="0">
                <a:solidFill>
                  <a:srgbClr val="EFAC00"/>
                </a:solidFill>
                <a:latin typeface="Wingdings"/>
                <a:cs typeface="Wingdings"/>
              </a:rPr>
              <a:t></a:t>
            </a:r>
            <a:r>
              <a:rPr sz="2400" spc="254" dirty="0" smtClean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lang="en-US" sz="2400" spc="254" dirty="0" smtClean="0">
                <a:solidFill>
                  <a:srgbClr val="EFAC00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Modify </a:t>
            </a:r>
            <a:r>
              <a:rPr sz="2400" dirty="0">
                <a:latin typeface="Arial"/>
                <a:cs typeface="Arial"/>
              </a:rPr>
              <a:t>your </a:t>
            </a:r>
            <a:r>
              <a:rPr sz="2400" spc="-5" dirty="0">
                <a:latin typeface="Arial"/>
                <a:cs typeface="Arial"/>
              </a:rPr>
              <a:t>words to suit the audience’s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needs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3140"/>
              </a:lnSpc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en-US" sz="2800" b="1" u="heavy" spc="-5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ts val="3140"/>
              </a:lnSpc>
            </a:pPr>
            <a:endParaRPr sz="2800" dirty="0">
              <a:latin typeface="Arial"/>
              <a:cs typeface="Arial"/>
            </a:endParaRPr>
          </a:p>
          <a:p>
            <a:pPr marL="561340" marR="636905" indent="-229235">
              <a:lnSpc>
                <a:spcPct val="80000"/>
              </a:lnSpc>
              <a:spcBef>
                <a:spcPts val="580"/>
              </a:spcBef>
            </a:pPr>
            <a:r>
              <a:rPr sz="2400" spc="-1195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400" spc="-385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400" spc="-385" dirty="0" smtClean="0">
                <a:solidFill>
                  <a:srgbClr val="5FB5CC"/>
                </a:solidFill>
                <a:latin typeface="Times New Roman"/>
                <a:cs typeface="Times New Roman"/>
              </a:rPr>
              <a:t>      </a:t>
            </a:r>
            <a:r>
              <a:rPr sz="2400" spc="-5" dirty="0" smtClean="0">
                <a:latin typeface="Arial"/>
                <a:cs typeface="Arial"/>
              </a:rPr>
              <a:t>Emphasize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b="1" dirty="0">
                <a:latin typeface="Arial"/>
                <a:cs typeface="Arial"/>
              </a:rPr>
              <a:t>“you” </a:t>
            </a:r>
            <a:r>
              <a:rPr sz="2400" spc="-5" dirty="0">
                <a:latin typeface="Arial"/>
                <a:cs typeface="Arial"/>
              </a:rPr>
              <a:t>approach.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Show  optimism towards </a:t>
            </a:r>
            <a:r>
              <a:rPr sz="2400" dirty="0">
                <a:latin typeface="Arial"/>
                <a:cs typeface="Arial"/>
              </a:rPr>
              <a:t>your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audience.</a:t>
            </a:r>
            <a:endParaRPr sz="2400" dirty="0">
              <a:latin typeface="Arial"/>
              <a:cs typeface="Arial"/>
            </a:endParaRPr>
          </a:p>
          <a:p>
            <a:pPr marL="561340" marR="273050" indent="-229235">
              <a:lnSpc>
                <a:spcPts val="3070"/>
              </a:lnSpc>
              <a:spcBef>
                <a:spcPts val="370"/>
              </a:spcBef>
            </a:pPr>
            <a:r>
              <a:rPr sz="2400" spc="-1190" dirty="0">
                <a:solidFill>
                  <a:srgbClr val="5FB5CC"/>
                </a:solidFill>
                <a:latin typeface="Wingdings"/>
                <a:cs typeface="Wingdings"/>
              </a:rPr>
              <a:t></a:t>
            </a:r>
            <a:r>
              <a:rPr sz="2400" spc="-385" dirty="0">
                <a:solidFill>
                  <a:srgbClr val="5FB5CC"/>
                </a:solidFill>
                <a:latin typeface="Times New Roman"/>
                <a:cs typeface="Times New Roman"/>
              </a:rPr>
              <a:t> </a:t>
            </a:r>
            <a:r>
              <a:rPr lang="en-US" sz="2400" spc="-385" dirty="0" smtClean="0">
                <a:solidFill>
                  <a:srgbClr val="5FB5CC"/>
                </a:solidFill>
                <a:latin typeface="Times New Roman"/>
                <a:cs typeface="Times New Roman"/>
              </a:rPr>
              <a:t>      </a:t>
            </a:r>
            <a:r>
              <a:rPr sz="2400" spc="-5" dirty="0" smtClean="0">
                <a:latin typeface="Arial"/>
                <a:cs typeface="Arial"/>
              </a:rPr>
              <a:t>Empathize </a:t>
            </a:r>
            <a:r>
              <a:rPr sz="2400" spc="-5" dirty="0">
                <a:latin typeface="Arial"/>
                <a:cs typeface="Arial"/>
              </a:rPr>
              <a:t>and exhibit interest </a:t>
            </a:r>
            <a:r>
              <a:rPr sz="240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audience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stimulate </a:t>
            </a:r>
            <a:r>
              <a:rPr sz="2400" dirty="0">
                <a:latin typeface="Arial"/>
                <a:cs typeface="Arial"/>
              </a:rPr>
              <a:t>a positive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reaction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529</Words>
  <Application>Microsoft Office PowerPoint</Application>
  <PresentationFormat>On-screen Show (4:3)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  Presenter:                              Muhammad Ali   Presented  To:                             Sir Yasir Afridi And  the Rest of the class Members.     </vt:lpstr>
      <vt:lpstr>             Principles of Effective                Communication</vt:lpstr>
      <vt:lpstr>The 7 C’s</vt:lpstr>
      <vt:lpstr>Completeness</vt:lpstr>
      <vt:lpstr>PowerPoint Presentation</vt:lpstr>
      <vt:lpstr>Conciseness</vt:lpstr>
      <vt:lpstr>Eliminate Wordy Expressions</vt:lpstr>
      <vt:lpstr>Cut it Short…!</vt:lpstr>
      <vt:lpstr>Consideration</vt:lpstr>
      <vt:lpstr>Concreteness</vt:lpstr>
      <vt:lpstr>Example</vt:lpstr>
      <vt:lpstr>Clarity</vt:lpstr>
      <vt:lpstr>later  agree  try  replace</vt:lpstr>
      <vt:lpstr>Courtesy</vt:lpstr>
      <vt:lpstr>Correctness</vt:lpstr>
      <vt:lpstr>The right form of language,  accuracy and acceptable words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Effective  Communication</dc:title>
  <cp:lastModifiedBy>Microsoft account</cp:lastModifiedBy>
  <cp:revision>16</cp:revision>
  <dcterms:created xsi:type="dcterms:W3CDTF">2020-07-08T20:01:49Z</dcterms:created>
  <dcterms:modified xsi:type="dcterms:W3CDTF">2020-07-16T09:43:02Z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2020-07-08T00:00:00Z</vt:filetime>
  </property>
</Properties>
</file>