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9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6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3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90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5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FAEC-4974-4314-812A-EBC7161509B3}" type="datetimeFigureOut">
              <a:rPr lang="en-PK" smtClean="0"/>
              <a:t>09/01/2023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4F3F4E-E83A-4A98-9527-F2947324B353}" type="slidenum">
              <a:rPr lang="en-PK" smtClean="0"/>
              <a:t>‹#›</a:t>
            </a:fld>
            <a:endParaRPr lang="en-PK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35D6-7AA1-3E73-96F1-1C8E74D03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990600"/>
            <a:ext cx="8637073" cy="2177143"/>
          </a:xfrm>
        </p:spPr>
        <p:txBody>
          <a:bodyPr>
            <a:normAutofit/>
          </a:bodyPr>
          <a:lstStyle/>
          <a:p>
            <a:r>
              <a:rPr lang="en-US" sz="5300" dirty="0"/>
              <a:t>Control Systems Project</a:t>
            </a:r>
            <a:br>
              <a:rPr lang="en-US" dirty="0"/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6A54-32CC-5771-A8BE-C1416BCCB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92286"/>
            <a:ext cx="8637072" cy="2463416"/>
          </a:xfrm>
        </p:spPr>
        <p:txBody>
          <a:bodyPr>
            <a:normAutofit/>
          </a:bodyPr>
          <a:lstStyle/>
          <a:p>
            <a:r>
              <a:rPr lang="en-US" dirty="0"/>
              <a:t>Presented by:                             Muhammad Ali</a:t>
            </a:r>
          </a:p>
          <a:p>
            <a:r>
              <a:rPr lang="en-US" dirty="0"/>
              <a:t>Registration Number:             19pwcse1801</a:t>
            </a:r>
          </a:p>
          <a:p>
            <a:r>
              <a:rPr lang="en-US" dirty="0"/>
              <a:t>Section:                                        a</a:t>
            </a:r>
          </a:p>
          <a:p>
            <a:r>
              <a:rPr lang="en-US" dirty="0"/>
              <a:t>Date:                                              10/01/2023</a:t>
            </a:r>
          </a:p>
          <a:p>
            <a:r>
              <a:rPr lang="en-US" dirty="0"/>
              <a:t>                           DCSE, uet Peshawar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09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EB22-1E0F-1857-2597-23F2D246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Designing suitable controller</a:t>
            </a:r>
            <a:br>
              <a:rPr lang="en-US" sz="3200" dirty="0"/>
            </a:br>
            <a:r>
              <a:rPr lang="en-US" sz="3200" dirty="0"/>
              <a:t>observer based state feedback controller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737F-1319-07CA-0458-333B3301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prerequisites to design a controller.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Matrix C must not be equal to identity and matrix D must be zero or absent.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system must pass controllability test.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system must pass observability test.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Note:  </a:t>
            </a:r>
            <a:r>
              <a:rPr lang="en-US" dirty="0"/>
              <a:t>according to the given state space modal 1</a:t>
            </a:r>
            <a:r>
              <a:rPr lang="en-US" baseline="30000" dirty="0"/>
              <a:t>st</a:t>
            </a:r>
            <a:r>
              <a:rPr lang="en-US" dirty="0"/>
              <a:t> prerequisite is satisfied, I will design the suitable controller(observer based state feedback) if others two  prerequisites are satisfied.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0905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D7B6-9EEB-926D-2C74-742E125A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2:Controllability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2FB9-B071-7E43-90A1-98E33989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u="none" strike="noStrike" baseline="0" dirty="0"/>
              <a:t>A system is controllable if the following criteria satisfied.</a:t>
            </a:r>
          </a:p>
          <a:p>
            <a:pPr lvl="1"/>
            <a:r>
              <a:rPr lang="en-US" dirty="0"/>
              <a:t>Find determinate of the system and denote as n.</a:t>
            </a:r>
          </a:p>
          <a:p>
            <a:pPr lvl="1"/>
            <a:r>
              <a:rPr lang="en-US" b="0" i="0" u="none" strike="noStrike" baseline="0" dirty="0"/>
              <a:t>Constr</a:t>
            </a:r>
            <a:r>
              <a:rPr lang="en-US" dirty="0"/>
              <a:t>uct P matrix follows:</a:t>
            </a:r>
          </a:p>
          <a:p>
            <a:pPr lvl="1"/>
            <a:r>
              <a:rPr lang="en-US" dirty="0"/>
              <a:t>               P = [B  AB] </a:t>
            </a:r>
          </a:p>
          <a:p>
            <a:pPr lvl="1"/>
            <a:r>
              <a:rPr lang="en-US" dirty="0"/>
              <a:t>Compute rank of P and check if rank is equal to n or not.</a:t>
            </a:r>
          </a:p>
          <a:p>
            <a:pPr marL="0" indent="0">
              <a:buNone/>
            </a:pPr>
            <a:r>
              <a:rPr lang="en-US" b="0" i="0" u="none" strike="noStrike" baseline="0" dirty="0"/>
              <a:t>Note: The system is controllable and can proceed to design of controller if rank(P)=n, otherwise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="0" i="0" u="none" strike="noStrike" baseline="0" dirty="0">
                <a:solidFill>
                  <a:srgbClr val="FF0000"/>
                </a:solidFill>
              </a:rPr>
              <a:t>o controller can not be design</a:t>
            </a:r>
            <a:r>
              <a:rPr lang="en-US" b="0" i="0" u="none" strike="noStrike" baseline="0" dirty="0"/>
              <a:t>.</a:t>
            </a:r>
            <a:endParaRPr lang="en-PK" b="0" i="0" u="none" strike="noStrike" baseline="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004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13E1-5360-3125-D9B1-ECC8B835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2:Controllability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70F7-0EDA-4F33-7015-C6E92C22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MATLAB CODE: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%controllability test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%P = [B A*B] determinate = det(P)</a:t>
            </a:r>
            <a:endParaRPr lang="en-PK" sz="2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ctrb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(A,B);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Rank_ctrb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rank(P);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'Rank of controllability matrix is'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Rank_ctrb</a:t>
            </a:r>
            <a:endParaRPr lang="en-US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K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76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5FFF-69E3-72C2-7B52-B945FE9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2:Controllability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26D9-112D-49F7-AC1B-E0D7457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MATLAB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of controllability matrix is</a:t>
            </a:r>
          </a:p>
          <a:p>
            <a:pPr marL="0" indent="0">
              <a:buNone/>
            </a:pPr>
            <a:r>
              <a:rPr lang="en-US" dirty="0" err="1"/>
              <a:t>Rank_ctrb</a:t>
            </a:r>
            <a:r>
              <a:rPr lang="en-US" dirty="0"/>
              <a:t> =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of the system</a:t>
            </a:r>
          </a:p>
          <a:p>
            <a:pPr marL="0" indent="0">
              <a:buNone/>
            </a:pPr>
            <a:r>
              <a:rPr lang="en-US" dirty="0"/>
              <a:t>Order =     2</a:t>
            </a:r>
          </a:p>
          <a:p>
            <a:r>
              <a:rPr lang="en-US" dirty="0"/>
              <a:t>Rank(P) = n, So the system passes Controllability test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404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D7B6-9EEB-926D-2C74-742E125A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3:Observability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2FB9-B071-7E43-90A1-98E33989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u="none" strike="noStrike" baseline="0" dirty="0"/>
              <a:t>A system is observable if the following criteria satisfied.</a:t>
            </a:r>
          </a:p>
          <a:p>
            <a:pPr lvl="1"/>
            <a:r>
              <a:rPr lang="en-US" dirty="0"/>
              <a:t>Find determinate of the system and denote as n.</a:t>
            </a:r>
          </a:p>
          <a:p>
            <a:pPr lvl="1"/>
            <a:r>
              <a:rPr lang="en-US" b="0" i="0" u="none" strike="noStrike" baseline="0" dirty="0"/>
              <a:t>Constr</a:t>
            </a:r>
            <a:r>
              <a:rPr lang="en-US" dirty="0"/>
              <a:t>uct Q matrix follows:</a:t>
            </a:r>
          </a:p>
          <a:p>
            <a:pPr lvl="1"/>
            <a:r>
              <a:rPr lang="en-US" dirty="0"/>
              <a:t>               Q = [C; CA] </a:t>
            </a:r>
          </a:p>
          <a:p>
            <a:pPr lvl="1"/>
            <a:r>
              <a:rPr lang="en-US" dirty="0"/>
              <a:t>Compute rank of Q and check if rank is equal to n or not.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i="0" u="none" strike="noStrike" baseline="0" dirty="0"/>
              <a:t>Note: The system is observable and can proceed to design of controller if rank(P)=n, otherwise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o controller can not be design</a:t>
            </a:r>
            <a:r>
              <a:rPr lang="en-US" sz="2400" b="0" i="0" u="none" strike="noStrike" baseline="0" dirty="0"/>
              <a:t>.</a:t>
            </a:r>
            <a:endParaRPr lang="en-PK" sz="2400" b="0" i="0" u="none" strike="noStrike" baseline="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667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69B-7471-2CFE-3B7E-5A536A4B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3:Observability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69AE-E93B-221D-515F-842A9B1E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MATLAB code: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%observability test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 [C; C*A];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obsv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(A,C);</a:t>
            </a:r>
          </a:p>
          <a:p>
            <a:pPr marL="0" indent="0">
              <a:buNone/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Rank_Q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rank(q);</a:t>
            </a:r>
          </a:p>
          <a:p>
            <a:pPr marL="0" indent="0">
              <a:buNone/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'the rank of matrix Q is'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Rank_Q</a:t>
            </a:r>
            <a:endParaRPr lang="en-US" sz="2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K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259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967C-817B-714D-3EEA-1E6B6109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3:Observability test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9AAB-4413-0DAD-DCD4-269ED19A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MATLAB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rank of matrix Q is</a:t>
            </a:r>
          </a:p>
          <a:p>
            <a:pPr marL="0" indent="0">
              <a:buNone/>
            </a:pPr>
            <a:r>
              <a:rPr lang="en-US" dirty="0" err="1"/>
              <a:t>Rank_Q</a:t>
            </a:r>
            <a:r>
              <a:rPr lang="en-US" dirty="0"/>
              <a:t>  =  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of the system</a:t>
            </a:r>
          </a:p>
          <a:p>
            <a:pPr marL="0" indent="0">
              <a:buNone/>
            </a:pPr>
            <a:r>
              <a:rPr lang="en-US" dirty="0"/>
              <a:t>Order  =     2</a:t>
            </a:r>
          </a:p>
          <a:p>
            <a:r>
              <a:rPr lang="en-US" dirty="0"/>
              <a:t>Rank(Q) != n, So the system not observable.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6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5F12-CBBB-C9C4-6B52-CBCAB91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0522-278A-C37F-EB4E-EAEA598F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fulfill first prerequisite.</a:t>
            </a:r>
          </a:p>
          <a:p>
            <a:r>
              <a:rPr lang="en-US" dirty="0"/>
              <a:t>The system is controllable or it passes controllability test.</a:t>
            </a:r>
          </a:p>
          <a:p>
            <a:r>
              <a:rPr lang="en-US" dirty="0"/>
              <a:t>The system is NOT observable or didn’t passes observability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So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 No controller can be design.</a:t>
            </a:r>
          </a:p>
          <a:p>
            <a:pPr marL="0" indent="0">
              <a:buNone/>
            </a:pPr>
            <a:r>
              <a:rPr lang="en-US" dirty="0"/>
              <a:t>And the system is unstable So no steady state error can be computed.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44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1FC6-7535-4AF1-7FC6-39E2E459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steps</a:t>
            </a:r>
            <a:br>
              <a:rPr lang="en-US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BB3A-7522-AFFB-BB03-A8CB300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229"/>
            <a:ext cx="10515600" cy="4029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Firstly check the stability of the system steady state modal.</a:t>
            </a:r>
          </a:p>
          <a:p>
            <a:pPr lvl="1"/>
            <a:r>
              <a:rPr lang="en-US" dirty="0"/>
              <a:t>Using all the stability method I know.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controllability and observability tests for the system.</a:t>
            </a:r>
          </a:p>
          <a:p>
            <a:pPr lvl="1"/>
            <a:r>
              <a:rPr lang="en-US" dirty="0"/>
              <a:t>If both test passes design a suitable controller.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the system using design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PID controller and compare the response with designed suitable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steady state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tracking controller for the signals 5u(t) and 5t(t).</a:t>
            </a:r>
          </a:p>
        </p:txBody>
      </p:sp>
    </p:spTree>
    <p:extLst>
      <p:ext uri="{BB962C8B-B14F-4D97-AF65-F5344CB8AC3E}">
        <p14:creationId xmlns:p14="http://schemas.microsoft.com/office/powerpoint/2010/main" val="9357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DEA-1D13-0501-5D3D-3956D692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195"/>
          </a:xfrm>
        </p:spPr>
        <p:txBody>
          <a:bodyPr/>
          <a:lstStyle/>
          <a:p>
            <a:r>
              <a:rPr lang="en-US" dirty="0"/>
              <a:t>State-Space modal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BE92-BF62-9068-2D95-E70771D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State-space modal: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122A9-6D1C-A8A5-427F-3A51FFE9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6" y="2612570"/>
            <a:ext cx="10417628" cy="33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9A4-2564-CE10-4CA0-35C44313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Checking Stability: 1</a:t>
            </a:r>
            <a:r>
              <a:rPr lang="en-US" b="1" baseline="30000" dirty="0"/>
              <a:t>st</a:t>
            </a:r>
            <a:r>
              <a:rPr lang="en-US" b="1" dirty="0"/>
              <a:t> method</a:t>
            </a:r>
            <a:br>
              <a:rPr lang="en-US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7204-C7C2-EB4F-F138-B453DCE5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830"/>
            <a:ext cx="10515600" cy="5094514"/>
          </a:xfrm>
        </p:spPr>
        <p:txBody>
          <a:bodyPr>
            <a:normAutofit fontScale="85000" lnSpcReduction="10000"/>
          </a:bodyPr>
          <a:lstStyle/>
          <a:p>
            <a:endParaRPr lang="en-US" sz="3300" dirty="0"/>
          </a:p>
          <a:p>
            <a:endParaRPr lang="en-US" sz="3300" dirty="0"/>
          </a:p>
          <a:p>
            <a:pPr marL="0" indent="0">
              <a:buNone/>
            </a:pPr>
            <a:r>
              <a:rPr lang="en-US" sz="2800" dirty="0"/>
              <a:t>Finding eigenvalues of the system.</a:t>
            </a:r>
          </a:p>
          <a:p>
            <a:pPr lvl="1"/>
            <a:r>
              <a:rPr lang="en-US" sz="2400" dirty="0"/>
              <a:t>The system is unstable If all values is/are non-negative.</a:t>
            </a:r>
          </a:p>
          <a:p>
            <a:pPr marL="0" indent="0">
              <a:buNone/>
            </a:pPr>
            <a:r>
              <a:rPr lang="en-US" sz="2800" dirty="0"/>
              <a:t>MATLAB code: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28B22"/>
                </a:solidFill>
                <a:latin typeface="Courier New" panose="02070309020205020404" pitchFamily="49" charset="0"/>
              </a:rPr>
              <a:t>%stability check 1</a:t>
            </a:r>
            <a:r>
              <a:rPr lang="en-US" sz="2600" baseline="30000" dirty="0">
                <a:solidFill>
                  <a:srgbClr val="228B22"/>
                </a:solidFill>
                <a:latin typeface="Courier New" panose="02070309020205020404" pitchFamily="49" charset="0"/>
              </a:rPr>
              <a:t>st </a:t>
            </a:r>
            <a:r>
              <a:rPr lang="en-US" sz="2600" dirty="0">
                <a:solidFill>
                  <a:srgbClr val="228B22"/>
                </a:solidFill>
                <a:latin typeface="Courier New" panose="02070309020205020404" pitchFamily="49" charset="0"/>
              </a:rPr>
              <a:t>method: eigenvalues, poles of the system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egen_values =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A020F0"/>
                </a:solidFill>
                <a:latin typeface="Courier New" panose="02070309020205020404" pitchFamily="49" charset="0"/>
              </a:rPr>
              <a:t>'eigenvalues of matrix A are: ‘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);egen_values</a:t>
            </a:r>
          </a:p>
          <a:p>
            <a:pPr marL="0" indent="0">
              <a:buNone/>
            </a:pPr>
            <a:r>
              <a:rPr lang="en-US" sz="2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[nom den] = ss2tf(A,B,C,D);   </a:t>
            </a:r>
            <a:r>
              <a:rPr lang="en-US" sz="2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poles_tf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roots(den);</a:t>
            </a:r>
          </a:p>
          <a:p>
            <a:pPr marL="0" indent="0">
              <a:buNone/>
            </a:pPr>
            <a:r>
              <a:rPr lang="en-US" sz="2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'Poles of </a:t>
            </a:r>
            <a:r>
              <a:rPr lang="en-US" sz="2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tranfer</a:t>
            </a:r>
            <a:r>
              <a:rPr lang="en-US" sz="2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en-US" sz="26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fuction</a:t>
            </a:r>
            <a:r>
              <a:rPr lang="en-US" sz="26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are: ‘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2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poles_tf</a:t>
            </a:r>
            <a:endParaRPr lang="en-US" sz="2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524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A99-4C2B-9D8E-FE64-74D72CA5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9379-6EA7-6AFD-4989-65B924D4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Commad</a:t>
            </a:r>
            <a:r>
              <a:rPr lang="en-US" b="1" dirty="0"/>
              <a:t> line result: -</a:t>
            </a:r>
          </a:p>
          <a:p>
            <a:pPr marL="0" indent="0">
              <a:buNone/>
            </a:pPr>
            <a:r>
              <a:rPr lang="en-US" dirty="0"/>
              <a:t>eigenvalues of matrix A are</a:t>
            </a:r>
            <a:r>
              <a:rPr lang="en-US"/>
              <a:t>:  egen</a:t>
            </a:r>
            <a:r>
              <a:rPr lang="en-US" dirty="0" err="1"/>
              <a:t>_values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1</a:t>
            </a:r>
          </a:p>
          <a:p>
            <a:pPr marL="0" indent="0">
              <a:buNone/>
            </a:pPr>
            <a:r>
              <a:rPr lang="en-US" dirty="0"/>
              <a:t>     4</a:t>
            </a:r>
          </a:p>
          <a:p>
            <a:pPr marL="0" indent="0">
              <a:buNone/>
            </a:pPr>
            <a:r>
              <a:rPr lang="en-US" dirty="0"/>
              <a:t>poles of matrix A are: </a:t>
            </a:r>
            <a:r>
              <a:rPr lang="en-US" dirty="0" err="1"/>
              <a:t>Poles_p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 4</a:t>
            </a:r>
          </a:p>
          <a:p>
            <a:pPr marL="0" indent="0">
              <a:buNone/>
            </a:pPr>
            <a:r>
              <a:rPr lang="en-US" dirty="0"/>
              <a:t>    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504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EB48-5BE5-33F6-4F73-21EC77B9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235"/>
          </a:xfrm>
        </p:spPr>
        <p:txBody>
          <a:bodyPr>
            <a:normAutofit/>
          </a:bodyPr>
          <a:lstStyle/>
          <a:p>
            <a:r>
              <a:rPr lang="en-US" b="1" dirty="0"/>
              <a:t>Checking Stability: 2</a:t>
            </a:r>
            <a:r>
              <a:rPr lang="en-US" b="1" baseline="30000" dirty="0"/>
              <a:t>nd</a:t>
            </a:r>
            <a:r>
              <a:rPr lang="en-US" b="1" dirty="0"/>
              <a:t> method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D278-9E68-3B63-5E79-1EF4010C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6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Finding poles and zeros map.</a:t>
            </a:r>
          </a:p>
          <a:p>
            <a:pPr lvl="1"/>
            <a:r>
              <a:rPr lang="en-US" sz="2400" dirty="0"/>
              <a:t>The system unstable if all poles are on the positive side.</a:t>
            </a:r>
          </a:p>
          <a:p>
            <a:pPr marL="0" indent="0">
              <a:buNone/>
            </a:pPr>
            <a:r>
              <a:rPr lang="en-US" sz="2800" dirty="0"/>
              <a:t>MATLB code:</a:t>
            </a:r>
            <a:endParaRPr lang="en-US" dirty="0"/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%poles zeros map</a:t>
            </a:r>
            <a:endParaRPr lang="en-PK" sz="2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pzmap(A, B, C, D);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'pole-zeros map of system'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5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4B4E-9F2F-B6CA-7B15-F6E4B77E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07" y="751444"/>
            <a:ext cx="9603275" cy="826985"/>
          </a:xfrm>
        </p:spPr>
        <p:txBody>
          <a:bodyPr/>
          <a:lstStyle/>
          <a:p>
            <a:r>
              <a:rPr lang="en-US" dirty="0"/>
              <a:t>Poles-zeros Map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42C4-98AC-1B59-8999-5EDEFDA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5"/>
            <a:ext cx="10515600" cy="4461101"/>
          </a:xfrm>
        </p:spPr>
        <p:txBody>
          <a:bodyPr/>
          <a:lstStyle/>
          <a:p>
            <a:r>
              <a:rPr lang="en-US" sz="2400" dirty="0"/>
              <a:t>Cross denote poles and zero donate zeros of the system.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436CB-0084-212A-C702-2200E7ED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2514600"/>
            <a:ext cx="8950960" cy="3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7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0DC6-D9E3-95D6-1545-588E4420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Checking Stability: 3</a:t>
            </a:r>
            <a:r>
              <a:rPr lang="en-US" b="1" baseline="30000" dirty="0"/>
              <a:t>rd</a:t>
            </a:r>
            <a:r>
              <a:rPr lang="en-US" b="1" dirty="0"/>
              <a:t> method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CD03-B116-4B6B-B95F-F628BD07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Finding step response of the system.</a:t>
            </a:r>
          </a:p>
          <a:p>
            <a:pPr lvl="1"/>
            <a:r>
              <a:rPr lang="en-US" dirty="0"/>
              <a:t>The system unstable if the response is unbounded.</a:t>
            </a:r>
          </a:p>
          <a:p>
            <a:pPr marL="0" indent="0">
              <a:buNone/>
            </a:pPr>
            <a:r>
              <a:rPr lang="en-US" dirty="0"/>
              <a:t>MATLAB code: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%stability check method 3rd: step response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step(A,B,C,D);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'step response of the system 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 of step response'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548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4B4E-9F2F-B6CA-7B15-F6E4B77E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42C4-98AC-1B59-8999-5EDEFDA2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362"/>
          </a:xfrm>
        </p:spPr>
        <p:txBody>
          <a:bodyPr/>
          <a:lstStyle/>
          <a:p>
            <a:r>
              <a:rPr lang="en-US" dirty="0"/>
              <a:t>Unbounded response of the system.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B83F0-875D-8BE8-E0C2-903B7F62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0" y="2397760"/>
            <a:ext cx="867664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1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332</TotalTime>
  <Words>846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Palatino Linotype</vt:lpstr>
      <vt:lpstr>Gallery</vt:lpstr>
      <vt:lpstr>Control Systems Project </vt:lpstr>
      <vt:lpstr>Project steps </vt:lpstr>
      <vt:lpstr>State-Space modal</vt:lpstr>
      <vt:lpstr>Checking Stability: 1st method </vt:lpstr>
      <vt:lpstr>PowerPoint Presentation</vt:lpstr>
      <vt:lpstr>Checking Stability: 2nd method </vt:lpstr>
      <vt:lpstr>Poles-zeros Map</vt:lpstr>
      <vt:lpstr>Checking Stability: 3rd method </vt:lpstr>
      <vt:lpstr>Step response</vt:lpstr>
      <vt:lpstr>Designing suitable controller observer based state feedback controller</vt:lpstr>
      <vt:lpstr>Prerequisite 2:Controllability test </vt:lpstr>
      <vt:lpstr>Prerequisite 2:Controllability test </vt:lpstr>
      <vt:lpstr>Prerequisite 2:Controllability test </vt:lpstr>
      <vt:lpstr>Prerequisite 3:Observability test </vt:lpstr>
      <vt:lpstr>Prerequisite 3:Observability test </vt:lpstr>
      <vt:lpstr>Prerequisite 3:Observability test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 Project</dc:title>
  <dc:creator>Muhammad Ali khan</dc:creator>
  <cp:lastModifiedBy>Muhammad Ali khan</cp:lastModifiedBy>
  <cp:revision>8</cp:revision>
  <dcterms:created xsi:type="dcterms:W3CDTF">2023-01-09T16:06:28Z</dcterms:created>
  <dcterms:modified xsi:type="dcterms:W3CDTF">2023-01-10T06:20:56Z</dcterms:modified>
</cp:coreProperties>
</file>