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4" r:id="rId7"/>
    <p:sldId id="265" r:id="rId8"/>
    <p:sldId id="266" r:id="rId9"/>
    <p:sldId id="268" r:id="rId10"/>
    <p:sldId id="269" r:id="rId11"/>
    <p:sldId id="260" r:id="rId12"/>
    <p:sldId id="270" r:id="rId13"/>
    <p:sldId id="271" r:id="rId14"/>
    <p:sldId id="272" r:id="rId15"/>
    <p:sldId id="261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93552-A800-497B-A5A3-C1EE76197406}" v="4" dt="2023-09-01T10:43:33.06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>
        <p:scale>
          <a:sx n="98" d="100"/>
          <a:sy n="98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164123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Data Analytics Division –Muhammad Ali A.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</a:t>
            </a:r>
            <a:r>
              <a:rPr lang="en-PK" dirty="0"/>
              <a:t> </a:t>
            </a:r>
            <a:r>
              <a:rPr lang="en-US" dirty="0"/>
              <a:t>Exploration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72539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Customers by Job industries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73375" y="1091800"/>
            <a:ext cx="8348483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b="1" dirty="0"/>
              <a:t>The </a:t>
            </a:r>
            <a:r>
              <a:rPr lang="en-US" b="1" i="1" dirty="0"/>
              <a:t>Standard product range </a:t>
            </a:r>
            <a:r>
              <a:rPr lang="en-US" b="1" dirty="0"/>
              <a:t>is the most sold product line</a:t>
            </a: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37B507E-27DE-8C19-59EE-FA98306BF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712" y="2148075"/>
            <a:ext cx="4628913" cy="2731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8688D5-5DC0-1698-CE7C-55D75E7EF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" y="1862400"/>
            <a:ext cx="3721115" cy="317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284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F57F5-271F-1F91-E921-6EA58C862E6A}"/>
              </a:ext>
            </a:extLst>
          </p:cNvPr>
          <p:cNvSpPr txBox="1"/>
          <p:nvPr/>
        </p:nvSpPr>
        <p:spPr>
          <a:xfrm>
            <a:off x="321469" y="1805097"/>
            <a:ext cx="8199125" cy="2800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000" b="1" i="0" dirty="0">
                <a:effectLst/>
                <a:latin typeface="Söhne"/>
              </a:rPr>
              <a:t>Data Used:</a:t>
            </a:r>
          </a:p>
          <a:p>
            <a:pPr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Customer Demographic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Information like age, gender, and job industry category.</a:t>
            </a:r>
          </a:p>
          <a:p>
            <a:pPr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Customer Address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Details like state and property valuation.</a:t>
            </a:r>
          </a:p>
          <a:p>
            <a:pPr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Transactions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Past transaction data was used but was not directly involved in the clustering of new customers.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91E7B-312F-7A6E-1976-71BDBE31CB4E}"/>
              </a:ext>
            </a:extLst>
          </p:cNvPr>
          <p:cNvSpPr txBox="1"/>
          <p:nvPr/>
        </p:nvSpPr>
        <p:spPr>
          <a:xfrm>
            <a:off x="2543176" y="877828"/>
            <a:ext cx="330041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Process</a:t>
            </a:r>
            <a:endParaRPr kumimoji="0" lang="en-PK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F57F5-271F-1F91-E921-6EA58C862E6A}"/>
              </a:ext>
            </a:extLst>
          </p:cNvPr>
          <p:cNvSpPr txBox="1"/>
          <p:nvPr/>
        </p:nvSpPr>
        <p:spPr>
          <a:xfrm>
            <a:off x="472437" y="1192211"/>
            <a:ext cx="8199125" cy="40010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/>
            <a:r>
              <a:rPr lang="en-US" sz="2000" b="1" i="0" dirty="0">
                <a:effectLst/>
                <a:latin typeface="Söhne"/>
              </a:rPr>
              <a:t>Steps:</a:t>
            </a:r>
          </a:p>
          <a:p>
            <a:pPr algn="l"/>
            <a:r>
              <a:rPr lang="en-US" sz="2000" b="0" i="0" dirty="0">
                <a:effectLst/>
                <a:latin typeface="Söhne"/>
              </a:rPr>
              <a:t>1. Data Preparation: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Handling Missing Values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Missing values in important columns were either filled with the mean (for numerical data) or the mode (for categorical data).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Encoding Categorical Variables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Categories were turned into numerical labels so that they could be used in the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Feature Scaling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The data was standardized to bring all the variables to a similar scale.</a:t>
            </a: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effectLst/>
                <a:latin typeface="Söhne"/>
              </a:rPr>
              <a:t>2. Feature Selection: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Important features like age, property valuation, and other demographic information were selected for clustering.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91E7B-312F-7A6E-1976-71BDBE31CB4E}"/>
              </a:ext>
            </a:extLst>
          </p:cNvPr>
          <p:cNvSpPr txBox="1"/>
          <p:nvPr/>
        </p:nvSpPr>
        <p:spPr>
          <a:xfrm>
            <a:off x="2543176" y="877828"/>
            <a:ext cx="330041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Process</a:t>
            </a:r>
            <a:endParaRPr kumimoji="0" lang="en-PK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4114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F57F5-271F-1F91-E921-6EA58C862E6A}"/>
              </a:ext>
            </a:extLst>
          </p:cNvPr>
          <p:cNvSpPr txBox="1"/>
          <p:nvPr/>
        </p:nvSpPr>
        <p:spPr>
          <a:xfrm>
            <a:off x="472437" y="1192211"/>
            <a:ext cx="8199125" cy="3600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/>
            <a:r>
              <a:rPr lang="en-US" sz="2000" b="1" i="0" dirty="0">
                <a:effectLst/>
                <a:latin typeface="Söhne"/>
              </a:rPr>
              <a:t>Steps: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effectLst/>
                <a:latin typeface="Söhne"/>
              </a:rPr>
              <a:t>3. Optimal Number of Clusters: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Elbow Method was used to find the optimal number of clusters. The point where the within-cluster sum of squares (WCSS) starts to diminish is considered the "elbow", and it was found to be at 3 clusters.</a:t>
            </a: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effectLst/>
                <a:latin typeface="Söhne"/>
              </a:rPr>
              <a:t>4. Model Building: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KMeans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clustering model was then trained on the scaled and prepared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Each new customer was assigned to one of the 3 clusters.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91E7B-312F-7A6E-1976-71BDBE31CB4E}"/>
              </a:ext>
            </a:extLst>
          </p:cNvPr>
          <p:cNvSpPr txBox="1"/>
          <p:nvPr/>
        </p:nvSpPr>
        <p:spPr>
          <a:xfrm>
            <a:off x="2543176" y="877828"/>
            <a:ext cx="330041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Process</a:t>
            </a:r>
            <a:endParaRPr kumimoji="0" lang="en-PK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63758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F57F5-271F-1F91-E921-6EA58C862E6A}"/>
              </a:ext>
            </a:extLst>
          </p:cNvPr>
          <p:cNvSpPr txBox="1"/>
          <p:nvPr/>
        </p:nvSpPr>
        <p:spPr>
          <a:xfrm>
            <a:off x="472437" y="1192211"/>
            <a:ext cx="8199125" cy="2769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/>
            <a:r>
              <a:rPr lang="en-US" sz="2000" b="1" i="0" dirty="0">
                <a:effectLst/>
                <a:latin typeface="Söhne"/>
              </a:rPr>
              <a:t>Steps: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effectLst/>
                <a:latin typeface="Söhne"/>
              </a:rPr>
              <a:t>Data Used:</a:t>
            </a:r>
          </a:p>
          <a:p>
            <a:pPr algn="l"/>
            <a:r>
              <a:rPr lang="en-US" sz="2400" b="0" i="0" dirty="0">
                <a:effectLst/>
                <a:latin typeface="Söhne"/>
              </a:rPr>
              <a:t>5. Cluster Analysis: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Various attributes of the clusters were analyzed. This included looking at the distribution of age, gender, job industry, wealth segment, and state within each cluster.</a:t>
            </a: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91E7B-312F-7A6E-1976-71BDBE31CB4E}"/>
              </a:ext>
            </a:extLst>
          </p:cNvPr>
          <p:cNvSpPr txBox="1"/>
          <p:nvPr/>
        </p:nvSpPr>
        <p:spPr>
          <a:xfrm>
            <a:off x="2543176" y="877828"/>
            <a:ext cx="330041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Process</a:t>
            </a:r>
            <a:endParaRPr kumimoji="0" lang="en-PK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8607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6835B-F8E5-714D-CCC1-160FE3C871B0}"/>
              </a:ext>
            </a:extLst>
          </p:cNvPr>
          <p:cNvSpPr txBox="1"/>
          <p:nvPr/>
        </p:nvSpPr>
        <p:spPr>
          <a:xfrm>
            <a:off x="406400" y="1022716"/>
            <a:ext cx="8307754" cy="37548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400" b="1" i="0" dirty="0">
                <a:effectLst/>
                <a:latin typeface="Söhne"/>
              </a:rPr>
              <a:t>Marketing Strategy:</a:t>
            </a: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Based on the cluster characteristics, the following strategies were suggested: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Cluster 0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Focus on younger individuals, offer student discounts, and target people in manufacturing and financial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Cluster 1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Target middle-aged individuals, offer family packages, and focus on people in the health sector.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Cluster 2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Target older individuals, offer senior citizen discounts, and focus on people in the health and retail sectors.</a:t>
            </a:r>
          </a:p>
          <a:p>
            <a:pPr algn="l"/>
            <a:r>
              <a:rPr lang="en-US" sz="2000" b="1" i="0" dirty="0">
                <a:effectLst/>
                <a:latin typeface="Söhne"/>
              </a:rPr>
              <a:t>Outcome:</a:t>
            </a: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model successfully segmented the new customers into 3 distinct clusters, and a targeted marketing strategy was devised for each group.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K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75010" y="84687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/>
              <a:t>The Marketing </a:t>
            </a:r>
            <a:r>
              <a:rPr lang="en-US" dirty="0"/>
              <a:t>Strategy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222385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The PLAN diagram explains the process which ensures the accurate process of effectively targeting the new 1000 customers.</a:t>
            </a:r>
            <a:endParaRPr dirty="0"/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C63D9A8-91A6-8C86-79B5-C1C71BEA7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550195"/>
            <a:ext cx="6640115" cy="34718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</a:t>
            </a:r>
            <a:r>
              <a:rPr lang="en-PK" dirty="0"/>
              <a:t> </a:t>
            </a:r>
            <a:r>
              <a:rPr lang="en-US" dirty="0"/>
              <a:t>Exploration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following distributions are used for data exploration as they are they are necessary indicators for finding the right customers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-</a:t>
            </a:r>
            <a:r>
              <a:rPr lang="en-US" b="1" dirty="0"/>
              <a:t>Age Distribution</a:t>
            </a:r>
          </a:p>
          <a:p>
            <a:endParaRPr lang="en-US" b="1" dirty="0"/>
          </a:p>
          <a:p>
            <a:r>
              <a:rPr lang="en-US" b="1" dirty="0"/>
              <a:t>-Bike related purchases of past 3 years</a:t>
            </a:r>
          </a:p>
          <a:p>
            <a:endParaRPr lang="en-US" b="1" dirty="0"/>
          </a:p>
          <a:p>
            <a:r>
              <a:rPr lang="en-US" b="1" dirty="0"/>
              <a:t>-Wealth Segment</a:t>
            </a:r>
          </a:p>
          <a:p>
            <a:endParaRPr lang="en-US" b="1" dirty="0"/>
          </a:p>
          <a:p>
            <a:r>
              <a:rPr lang="en-US" b="1" dirty="0"/>
              <a:t>-Job industries of customers</a:t>
            </a:r>
          </a:p>
          <a:p>
            <a:endParaRPr lang="en-US" b="1" dirty="0"/>
          </a:p>
          <a:p>
            <a:r>
              <a:rPr lang="en-US" b="1" dirty="0"/>
              <a:t>-Customer Address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</a:t>
            </a:r>
            <a:r>
              <a:rPr lang="en-PK" dirty="0"/>
              <a:t> </a:t>
            </a:r>
            <a:r>
              <a:rPr lang="en-US" dirty="0"/>
              <a:t>Exploration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87546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3216831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b="1" dirty="0"/>
              <a:t>Most number of customers are from the age group of 40-50</a:t>
            </a:r>
          </a:p>
          <a:p>
            <a:pPr algn="ctr"/>
            <a:r>
              <a:rPr lang="en-US" b="1" dirty="0"/>
              <a:t>While other age groups have the same average number of customers</a:t>
            </a:r>
            <a:endParaRPr b="1"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8FD4767-2B23-D467-F968-A6B58B12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607" y="1446740"/>
            <a:ext cx="5055368" cy="33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760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</a:t>
            </a:r>
            <a:r>
              <a:rPr lang="en-PK" dirty="0"/>
              <a:t> </a:t>
            </a:r>
            <a:r>
              <a:rPr lang="en-US" dirty="0"/>
              <a:t>Exploration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C28E310-60B4-FCEE-1E8C-472397FED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95" y="2136148"/>
            <a:ext cx="4214730" cy="262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9DD148-A340-B3EE-71BB-FFC57F620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973" y="1946922"/>
            <a:ext cx="4134599" cy="3007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1D4086-5575-D373-B136-22E1614630AD}"/>
              </a:ext>
            </a:extLst>
          </p:cNvPr>
          <p:cNvSpPr txBox="1"/>
          <p:nvPr/>
        </p:nvSpPr>
        <p:spPr>
          <a:xfrm>
            <a:off x="735806" y="1027950"/>
            <a:ext cx="767238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While the Gender distribution is almost same, the age group 40-50 shows the highest number of sales.</a:t>
            </a:r>
            <a:endParaRPr kumimoji="0" lang="en-PK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756602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</a:t>
            </a:r>
            <a:r>
              <a:rPr lang="en-PK" dirty="0"/>
              <a:t> </a:t>
            </a:r>
            <a:r>
              <a:rPr lang="en-US" dirty="0"/>
              <a:t>Exploration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Distribution across wealth segments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b="1" dirty="0"/>
              <a:t>The mass customer is the target market due to the highest volume of customers</a:t>
            </a:r>
            <a:endParaRPr b="1"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5D2BD75-A831-0621-BA5F-E1817967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85938"/>
            <a:ext cx="4198625" cy="302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040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</a:t>
            </a:r>
            <a:r>
              <a:rPr lang="en-PK" dirty="0"/>
              <a:t> </a:t>
            </a:r>
            <a:r>
              <a:rPr lang="en-US" dirty="0"/>
              <a:t>Exploration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Customers by Job industries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55019" y="2393324"/>
            <a:ext cx="3359706" cy="965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b="1" dirty="0"/>
              <a:t>The top three industries with the most customers being </a:t>
            </a:r>
            <a:r>
              <a:rPr lang="en-US" b="1" i="1" dirty="0"/>
              <a:t>health,</a:t>
            </a:r>
          </a:p>
          <a:p>
            <a:pPr algn="ctr"/>
            <a:r>
              <a:rPr lang="en-US" b="1" i="1" dirty="0"/>
              <a:t>financial services </a:t>
            </a:r>
            <a:r>
              <a:rPr lang="en-US" b="1" dirty="0"/>
              <a:t>and </a:t>
            </a:r>
            <a:r>
              <a:rPr lang="en-US" b="1" i="1" dirty="0"/>
              <a:t>manufacturing</a:t>
            </a: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D2FE172-0EF4-18AC-7B61-40839C0F2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15" y="2164723"/>
            <a:ext cx="4737109" cy="264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634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-35507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</a:t>
            </a:r>
            <a:r>
              <a:rPr lang="en-PK" dirty="0"/>
              <a:t> </a:t>
            </a:r>
            <a:r>
              <a:rPr lang="en-US" dirty="0"/>
              <a:t>Exploration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785893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Customers by Location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00037" y="1148254"/>
            <a:ext cx="8691113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b="1" dirty="0"/>
              <a:t>-Most customers are located in New South West, followed by Victoria and Queensland</a:t>
            </a:r>
          </a:p>
          <a:p>
            <a:pPr algn="ctr"/>
            <a:r>
              <a:rPr lang="en-US" b="1" dirty="0"/>
              <a:t>-Most number of customers are those with the highest property valuation</a:t>
            </a: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A790A90-8F52-76C9-35F0-762454A4D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7394"/>
            <a:ext cx="9144000" cy="313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224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737</Words>
  <Application>Microsoft Office PowerPoint</Application>
  <PresentationFormat>On-screen Show (16:9)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Open Sans</vt:lpstr>
      <vt:lpstr>Open Sans Extrabold</vt:lpstr>
      <vt:lpstr>Open Sans Light</vt:lpstr>
      <vt:lpstr>Söhne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Ali Abbas</cp:lastModifiedBy>
  <cp:revision>2</cp:revision>
  <dcterms:modified xsi:type="dcterms:W3CDTF">2023-09-01T10:48:19Z</dcterms:modified>
</cp:coreProperties>
</file>