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326" r:id="rId4"/>
    <p:sldId id="329" r:id="rId5"/>
    <p:sldId id="330" r:id="rId6"/>
    <p:sldId id="331" r:id="rId7"/>
    <p:sldId id="332" r:id="rId8"/>
    <p:sldId id="333" r:id="rId9"/>
    <p:sldId id="320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>
      <p:cViewPr varScale="1">
        <p:scale>
          <a:sx n="96" d="100"/>
          <a:sy n="96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6969-7A63-4F78-AC53-52E54B62D39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961" y="1646913"/>
            <a:ext cx="7467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400" b="1" kern="0" dirty="0">
                <a:solidFill>
                  <a:srgbClr val="2B34C3"/>
                </a:solidFill>
                <a:latin typeface="+mj-lt"/>
                <a:ea typeface="Trebuchet MS" charset="0"/>
                <a:cs typeface="Trebuchet MS" charset="0"/>
              </a:rPr>
              <a:t>Lab </a:t>
            </a:r>
            <a:r>
              <a:rPr lang="en-US" sz="4400" b="1" kern="0" dirty="0" smtClean="0">
                <a:solidFill>
                  <a:srgbClr val="2B34C3"/>
                </a:solidFill>
                <a:latin typeface="+mj-lt"/>
                <a:ea typeface="Trebuchet MS" charset="0"/>
                <a:cs typeface="Trebuchet MS" charset="0"/>
              </a:rPr>
              <a:t>03</a:t>
            </a:r>
            <a:endParaRPr lang="en-US" sz="4800" b="1" kern="0" dirty="0">
              <a:solidFill>
                <a:srgbClr val="2B34C3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15639" y="4172633"/>
            <a:ext cx="740664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solidFill>
                  <a:sysClr val="windowText" lastClr="000000"/>
                </a:solidFill>
                <a:latin typeface="+mj-lt"/>
              </a:rPr>
              <a:t>National University of Computer and Emerging Sciences, Islamabad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7614" y="3019790"/>
            <a:ext cx="5943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458" y="609600"/>
            <a:ext cx="8050058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Operating Systems Lab</a:t>
            </a:r>
            <a:endParaRPr lang="en-US" sz="40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3869" y="5644972"/>
            <a:ext cx="25956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000" b="1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algn="ctr"/>
            <a:r>
              <a:rPr lang="en-US" sz="2000" b="1" u="sng" dirty="0" smtClean="0">
                <a:solidFill>
                  <a:srgbClr val="3740E0"/>
                </a:solidFill>
                <a:latin typeface="+mj-lt"/>
                <a:ea typeface="Trebuchet MS" charset="0"/>
                <a:cs typeface="Trebuchet MS" charset="0"/>
              </a:rPr>
              <a:t>Javeria.zia@nu.edu.pk</a:t>
            </a:r>
            <a:endParaRPr lang="en-US" sz="2000" b="1" u="sng" dirty="0">
              <a:solidFill>
                <a:srgbClr val="3740E0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76943"/>
            <a:ext cx="3657600" cy="34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Tasks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16002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script that would ask user to enter marks in specified subject and calculate it’s grade. You can create multiple scripts inside one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script to implement the functionalities of calculator. </a:t>
            </a:r>
            <a:r>
              <a:rPr lang="en-US" dirty="0"/>
              <a:t>You can create multiple scripts inside one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5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Steps in writing bash script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219200"/>
            <a:ext cx="80492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Write a script file using vi:</a:t>
            </a:r>
          </a:p>
          <a:p>
            <a:pPr lvl="1">
              <a:defRPr/>
            </a:pPr>
            <a:r>
              <a:rPr lang="en-US" dirty="0"/>
              <a:t>The first line identifies the file as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US" sz="2400" dirty="0"/>
              <a:t> </a:t>
            </a:r>
            <a:r>
              <a:rPr lang="en-US" dirty="0"/>
              <a:t>script.</a:t>
            </a:r>
          </a:p>
          <a:p>
            <a:pPr marL="400050" lvl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#!/bin/bash</a:t>
            </a:r>
          </a:p>
          <a:p>
            <a:pPr lvl="1">
              <a:defRPr/>
            </a:pPr>
            <a:r>
              <a:rPr lang="en-US" dirty="0"/>
              <a:t>Comments begin with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 </a:t>
            </a:r>
            <a:r>
              <a:rPr lang="en-US" dirty="0"/>
              <a:t>and end at the end of the line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give the user (and others, if (s)he wishes) permission to execute it.</a:t>
            </a:r>
          </a:p>
          <a:p>
            <a:pPr lvl="1">
              <a:defRPr/>
            </a:pP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smtClean="0"/>
              <a:t>filename</a:t>
            </a:r>
          </a:p>
          <a:p>
            <a:pPr lvl="1"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Run from local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./</a:t>
            </a:r>
            <a:r>
              <a:rPr lang="en-US" dirty="0" smtClean="0"/>
              <a:t>filename</a:t>
            </a:r>
          </a:p>
          <a:p>
            <a:pPr lvl="1"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Run with a trace – echo commands after expansion</a:t>
            </a:r>
          </a:p>
          <a:p>
            <a:pPr lvl="1">
              <a:defRPr/>
            </a:pPr>
            <a:r>
              <a:rPr lang="en-US" dirty="0"/>
              <a:t>bash –x ./filename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Variables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420519"/>
            <a:ext cx="804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a variable.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Variablename</a:t>
            </a:r>
            <a:r>
              <a:rPr lang="en-US" dirty="0"/>
              <a:t>=value (no spaces, no $)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read </a:t>
            </a:r>
            <a:r>
              <a:rPr lang="en-US" dirty="0" err="1"/>
              <a:t>variablename</a:t>
            </a:r>
            <a:r>
              <a:rPr lang="en-US" dirty="0"/>
              <a:t> (no </a:t>
            </a:r>
            <a:r>
              <a:rPr lang="en-US" dirty="0" smtClean="0"/>
              <a:t>$)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Access variable’s value.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variable’s value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Variablename</a:t>
            </a:r>
            <a:r>
              <a:rPr lang="en-US" dirty="0" smtClean="0"/>
              <a:t>=value </a:t>
            </a:r>
            <a:r>
              <a:rPr lang="en-US" dirty="0"/>
              <a:t>(no spaces, no $ before </a:t>
            </a:r>
            <a:r>
              <a:rPr lang="en-US" dirty="0" err="1"/>
              <a:t>variablename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Positional parameters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495425"/>
            <a:ext cx="7629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Environment variables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2" y="1690017"/>
            <a:ext cx="7505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For loop in bash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8918" y="12954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Loop through a list – like java for each loop</a:t>
            </a:r>
          </a:p>
          <a:p>
            <a:pPr marL="0" indent="0">
              <a:buNone/>
            </a:pPr>
            <a:r>
              <a:rPr lang="en-US" altLang="en-US" sz="2800" dirty="0" smtClean="0"/>
              <a:t> </a:t>
            </a:r>
          </a:p>
          <a:p>
            <a:pPr marL="400050" lvl="1" indent="0">
              <a:buFontTx/>
              <a:buNone/>
            </a:pPr>
            <a:r>
              <a:rPr lang="en-US" altLang="en-US" sz="2000" dirty="0" smtClean="0">
                <a:cs typeface="Courier New" pitchFamily="49" charset="0"/>
              </a:rPr>
              <a:t>for variable in wordlist</a:t>
            </a:r>
          </a:p>
          <a:p>
            <a:pPr marL="400050" lvl="1" indent="0">
              <a:buFontTx/>
              <a:buNone/>
            </a:pPr>
            <a:r>
              <a:rPr lang="en-US" altLang="en-US" sz="2000" dirty="0" smtClean="0">
                <a:cs typeface="Courier New" pitchFamily="49" charset="0"/>
              </a:rPr>
              <a:t>do</a:t>
            </a:r>
          </a:p>
          <a:p>
            <a:pPr marL="857250" lvl="2" indent="0">
              <a:buFontTx/>
              <a:buNone/>
            </a:pPr>
            <a:r>
              <a:rPr lang="en-US" altLang="en-US" sz="2000" i="1" dirty="0" smtClean="0">
                <a:cs typeface="Courier New" pitchFamily="49" charset="0"/>
              </a:rPr>
              <a:t>command(s)</a:t>
            </a:r>
          </a:p>
          <a:p>
            <a:pPr marL="400050" lvl="1" indent="0">
              <a:buFontTx/>
              <a:buNone/>
            </a:pPr>
            <a:r>
              <a:rPr lang="en-US" altLang="en-US" sz="2000" dirty="0" smtClean="0">
                <a:cs typeface="Courier New" pitchFamily="49" charset="0"/>
              </a:rPr>
              <a:t>done</a:t>
            </a:r>
          </a:p>
          <a:p>
            <a:endParaRPr lang="en-US" altLang="en-US" sz="2400" dirty="0" smtClean="0">
              <a:cs typeface="Courier New" pitchFamily="49" charset="0"/>
            </a:endParaRPr>
          </a:p>
          <a:p>
            <a:r>
              <a:rPr lang="en-US" altLang="en-US" sz="2400" dirty="0" smtClean="0">
                <a:cs typeface="Courier New" pitchFamily="49" charset="0"/>
              </a:rPr>
              <a:t>variable</a:t>
            </a:r>
            <a:r>
              <a:rPr lang="en-US" altLang="en-US" sz="2400" dirty="0" smtClean="0"/>
              <a:t> </a:t>
            </a:r>
            <a:r>
              <a:rPr lang="en-US" altLang="en-US" sz="2800" dirty="0" smtClean="0"/>
              <a:t>will take on the value of each of the words in the list.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1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While loop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 in bash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The while command evaluates the command following it and, if its exit status is 0, the commands in the body of the loop are executed.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loop continues until the exit status is nonzero.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Format: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cs typeface="Courier New" panose="02070309020205020404" pitchFamily="49" charset="0"/>
              </a:rPr>
              <a:t>while </a:t>
            </a:r>
            <a:r>
              <a:rPr lang="en-US" sz="2000" i="1" dirty="0" smtClean="0">
                <a:cs typeface="Courier New" panose="02070309020205020404" pitchFamily="49" charset="0"/>
              </a:rPr>
              <a:t>command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cs typeface="Courier New" panose="02070309020205020404" pitchFamily="49" charset="0"/>
              </a:rPr>
              <a:t>do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 smtClean="0">
                <a:cs typeface="Courier New" panose="02070309020205020404" pitchFamily="49" charset="0"/>
              </a:rPr>
              <a:t>command(s)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cs typeface="Courier New" panose="02070309020205020404" pitchFamily="49" charset="0"/>
              </a:rPr>
              <a:t>done</a:t>
            </a:r>
            <a:endParaRPr lang="en-US" sz="20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Case Statement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 smtClean="0"/>
              <a:t>  </a:t>
            </a:r>
            <a:r>
              <a:rPr lang="en-US" sz="2200" dirty="0" smtClean="0"/>
              <a:t>If/</a:t>
            </a:r>
            <a:r>
              <a:rPr lang="en-US" sz="2200" dirty="0" err="1" smtClean="0"/>
              <a:t>elif</a:t>
            </a:r>
            <a:r>
              <a:rPr lang="en-US" sz="2200" dirty="0" smtClean="0"/>
              <a:t>/else construct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Syntax: </a:t>
            </a:r>
          </a:p>
          <a:p>
            <a:pPr lvl="1"/>
            <a:r>
              <a:rPr lang="en-US" dirty="0" smtClean="0"/>
              <a:t>case variable in</a:t>
            </a:r>
          </a:p>
          <a:p>
            <a:pPr lvl="2"/>
            <a:r>
              <a:rPr lang="en-US" dirty="0" smtClean="0"/>
              <a:t>value1 ) </a:t>
            </a:r>
          </a:p>
          <a:p>
            <a:pPr lvl="3"/>
            <a:r>
              <a:rPr lang="en-US" dirty="0" smtClean="0"/>
              <a:t>commands</a:t>
            </a:r>
          </a:p>
          <a:p>
            <a:pPr lvl="3"/>
            <a:r>
              <a:rPr lang="en-US" dirty="0" smtClean="0"/>
              <a:t>;;</a:t>
            </a:r>
          </a:p>
          <a:p>
            <a:pPr lvl="2"/>
            <a:r>
              <a:rPr lang="en-US" dirty="0" smtClean="0"/>
              <a:t>value2 )</a:t>
            </a:r>
          </a:p>
          <a:p>
            <a:pPr lvl="3"/>
            <a:r>
              <a:rPr lang="en-US" dirty="0" smtClean="0"/>
              <a:t>commands</a:t>
            </a:r>
          </a:p>
          <a:p>
            <a:pPr lvl="3"/>
            <a:r>
              <a:rPr lang="en-US" dirty="0" smtClean="0"/>
              <a:t>;;</a:t>
            </a:r>
          </a:p>
          <a:p>
            <a:pPr lvl="2"/>
            <a:r>
              <a:rPr lang="en-US" dirty="0" smtClean="0"/>
              <a:t>)  #default</a:t>
            </a:r>
          </a:p>
          <a:p>
            <a:pPr lvl="3"/>
            <a:r>
              <a:rPr lang="en-US" dirty="0" smtClean="0"/>
              <a:t>Commands</a:t>
            </a:r>
          </a:p>
          <a:p>
            <a:pPr lvl="3"/>
            <a:r>
              <a:rPr lang="en-US" dirty="0" smtClean="0"/>
              <a:t>;;</a:t>
            </a:r>
          </a:p>
          <a:p>
            <a:pPr lvl="1"/>
            <a:r>
              <a:rPr lang="en-US" dirty="0" err="1" smtClean="0"/>
              <a:t>esac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Any input from your side?</a:t>
            </a:r>
            <a:endParaRPr lang="en-US" sz="3600" b="1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,401 Thinking Emoji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41" y="1548414"/>
            <a:ext cx="3643613" cy="39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221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Zia</dc:creator>
  <cp:lastModifiedBy>User</cp:lastModifiedBy>
  <cp:revision>156</cp:revision>
  <dcterms:created xsi:type="dcterms:W3CDTF">2021-09-05T10:46:34Z</dcterms:created>
  <dcterms:modified xsi:type="dcterms:W3CDTF">2023-02-06T22:36:38Z</dcterms:modified>
</cp:coreProperties>
</file>