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CD725-6A0F-4529-8119-DACD7A4DF682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0738-45B7-4A20-9E4C-2BDA573BA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D4C39-5695-4956-9C38-FE15BCF810C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FD1A65-27A3-40FD-867C-60A2AB1D5B40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EB3A7-26BF-4D20-BC11-886CC0A22256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5A2CD-F805-4BD3-8F64-0EC8248B2AC2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Transforming ERD into Relations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66" name="Picture 14" descr="C:\MyData\MIS\Hoffer6e\Hoffer 6e figures\chapter 05\FIG5-13B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458200" cy="5118100"/>
          </a:xfrm>
          <a:prstGeom prst="rect">
            <a:avLst/>
          </a:prstGeom>
          <a:noFill/>
        </p:spPr>
      </p:pic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-9906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endParaRPr lang="en-US" sz="2600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819400" y="381000"/>
            <a:ext cx="26597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Three </a:t>
            </a:r>
            <a:r>
              <a:rPr lang="en-US" dirty="0">
                <a:latin typeface="Arial" charset="0"/>
              </a:rPr>
              <a:t>resulting relations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6934200" y="3124200"/>
            <a:ext cx="1643063" cy="1187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New </a:t>
            </a:r>
            <a:r>
              <a:rPr lang="en-US" i="1">
                <a:solidFill>
                  <a:srgbClr val="FF3300"/>
                </a:solidFill>
              </a:rPr>
              <a:t>intersection relation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143000" y="3581400"/>
            <a:ext cx="4310063" cy="930275"/>
            <a:chOff x="720" y="2256"/>
            <a:chExt cx="2715" cy="586"/>
          </a:xfrm>
        </p:grpSpPr>
        <p:sp>
          <p:nvSpPr>
            <p:cNvPr id="49159" name="Text Box 7"/>
            <p:cNvSpPr txBox="1">
              <a:spLocks noChangeArrowheads="1"/>
            </p:cNvSpPr>
            <p:nvPr/>
          </p:nvSpPr>
          <p:spPr bwMode="auto">
            <a:xfrm>
              <a:off x="720" y="2256"/>
              <a:ext cx="1035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Foreign key</a:t>
              </a:r>
            </a:p>
          </p:txBody>
        </p:sp>
        <p:sp>
          <p:nvSpPr>
            <p:cNvPr id="49160" name="Text Box 8"/>
            <p:cNvSpPr txBox="1">
              <a:spLocks noChangeArrowheads="1"/>
            </p:cNvSpPr>
            <p:nvPr/>
          </p:nvSpPr>
          <p:spPr bwMode="auto">
            <a:xfrm>
              <a:off x="2400" y="2592"/>
              <a:ext cx="1035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Foreign key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590800" y="2590800"/>
            <a:ext cx="2971800" cy="609600"/>
            <a:chOff x="1632" y="1632"/>
            <a:chExt cx="1872" cy="384"/>
          </a:xfrm>
        </p:grpSpPr>
        <p:sp>
          <p:nvSpPr>
            <p:cNvPr id="49161" name="Text Box 9"/>
            <p:cNvSpPr txBox="1">
              <a:spLocks noChangeArrowheads="1"/>
            </p:cNvSpPr>
            <p:nvPr/>
          </p:nvSpPr>
          <p:spPr bwMode="auto">
            <a:xfrm>
              <a:off x="1632" y="1632"/>
              <a:ext cx="187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Composite primary key</a:t>
              </a:r>
            </a:p>
          </p:txBody>
        </p:sp>
        <p:sp>
          <p:nvSpPr>
            <p:cNvPr id="49162" name="AutoShape 10"/>
            <p:cNvSpPr>
              <a:spLocks/>
            </p:cNvSpPr>
            <p:nvPr/>
          </p:nvSpPr>
          <p:spPr bwMode="auto">
            <a:xfrm rot="-5400000">
              <a:off x="2472" y="1080"/>
              <a:ext cx="144" cy="1728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7" name="Picture 9" descr="C:\MyData\MIS\Hoffer6e\Hoffer 6e figures\chapter 05\FIG5-17B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2000"/>
            <a:ext cx="7543800" cy="1433513"/>
          </a:xfrm>
          <a:prstGeom prst="rect">
            <a:avLst/>
          </a:prstGeom>
          <a:noFill/>
        </p:spPr>
      </p:pic>
      <p:pic>
        <p:nvPicPr>
          <p:cNvPr id="109576" name="Picture 8" descr="C:\MyData\MIS\Hoffer6e\Hoffer 6e figures\chapter 05\FIG5-17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685800"/>
            <a:ext cx="5562600" cy="3754438"/>
          </a:xfrm>
          <a:prstGeom prst="rect">
            <a:avLst/>
          </a:prstGeom>
          <a:noFill/>
        </p:spPr>
      </p:pic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2209800" y="152400"/>
            <a:ext cx="35702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Mapping </a:t>
            </a:r>
            <a:r>
              <a:rPr lang="en-US" dirty="0">
                <a:latin typeface="Arial" charset="0"/>
              </a:rPr>
              <a:t>a unary 1:N relationship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8168"/>
          <a:stretch>
            <a:fillRect/>
          </a:stretch>
        </p:blipFill>
        <p:spPr bwMode="auto">
          <a:xfrm>
            <a:off x="533400" y="762000"/>
            <a:ext cx="809224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114800"/>
            <a:ext cx="43910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8077200" cy="37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962400"/>
            <a:ext cx="40386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200"/>
            <a:ext cx="7848600" cy="3439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962400"/>
            <a:ext cx="33623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832423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505200"/>
            <a:ext cx="375142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8458200" cy="223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733800"/>
            <a:ext cx="43434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7843837" cy="4134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657600"/>
            <a:ext cx="41433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Mapping of Binary 1:1 Relationship Types</a:t>
            </a:r>
            <a:endParaRPr lang="en-US" sz="3600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1800" dirty="0" smtClean="0"/>
              <a:t>For each binary 1:1 relationship type R in the ER schema, identify the relations S and T that correspond to the entity types participating in R.</a:t>
            </a:r>
          </a:p>
          <a:p>
            <a:pPr>
              <a:lnSpc>
                <a:spcPct val="80000"/>
              </a:lnSpc>
            </a:pPr>
            <a:endParaRPr lang="en-US" sz="2000" b="1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There </a:t>
            </a:r>
            <a:r>
              <a:rPr lang="en-US" sz="2000" dirty="0" smtClean="0"/>
              <a:t>are three possible approaches:</a:t>
            </a:r>
          </a:p>
          <a:p>
            <a:pPr marL="781050" lvl="1" indent="-323850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en-US" sz="1800" b="1" dirty="0" smtClean="0"/>
              <a:t>Foreign Key approach:</a:t>
            </a:r>
            <a:r>
              <a:rPr lang="en-US" sz="1800" dirty="0" smtClean="0"/>
              <a:t> Choose one of the relations-say S-and include a foreign key in S the primary key of T. It is better to choose an entity type with total participation in R in the role of S. </a:t>
            </a:r>
          </a:p>
          <a:p>
            <a:pPr marL="1219200" lvl="2" indent="-304800">
              <a:lnSpc>
                <a:spcPct val="80000"/>
              </a:lnSpc>
            </a:pPr>
            <a:r>
              <a:rPr lang="en-US" sz="1600" dirty="0" smtClean="0"/>
              <a:t>Example: 1:1 relation MANAGES is mapped by choosing the participating entity type DEPARTMENT to serve in the role of S, because its participation in the MANAGES relationship type is total.</a:t>
            </a:r>
          </a:p>
          <a:p>
            <a:pPr marL="781050" lvl="1" indent="-323850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en-US" sz="1800" b="1" dirty="0" smtClean="0"/>
              <a:t>Merged relation option:</a:t>
            </a:r>
            <a:r>
              <a:rPr lang="en-US" sz="1800" dirty="0" smtClean="0"/>
              <a:t> An alternate mapping of a 1:1 relationship type is possible by merging the two entity types and the relationship into a single relation. This may be appropriate when both participations are total.</a:t>
            </a:r>
          </a:p>
          <a:p>
            <a:pPr marL="781050" lvl="1" indent="-323850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en-US" sz="1800" b="1" dirty="0" smtClean="0"/>
              <a:t>Cross-reference</a:t>
            </a:r>
            <a:r>
              <a:rPr lang="en-US" sz="1800" dirty="0" smtClean="0"/>
              <a:t> </a:t>
            </a:r>
            <a:r>
              <a:rPr lang="en-US" sz="1800" b="1" dirty="0" smtClean="0"/>
              <a:t>or relationship relation option:</a:t>
            </a:r>
            <a:r>
              <a:rPr lang="en-US" sz="1800" dirty="0" smtClean="0"/>
              <a:t> The third alternative is to set up a third relation R for the purpose of cross-referencing the primary keys of the two relations S and T representing the entity types.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2460" t="8974"/>
          <a:stretch>
            <a:fillRect/>
          </a:stretch>
        </p:blipFill>
        <p:spPr bwMode="auto">
          <a:xfrm>
            <a:off x="1676400" y="1143000"/>
            <a:ext cx="604291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52400"/>
            <a:ext cx="6858000" cy="8382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100" dirty="0" smtClean="0"/>
              <a:t>Quiz</a:t>
            </a:r>
            <a:br>
              <a:rPr lang="en-US" sz="3100" dirty="0" smtClean="0"/>
            </a:br>
            <a:r>
              <a:rPr lang="en-US" sz="3100" dirty="0" smtClean="0"/>
              <a:t>Transform ERD into Relations</a:t>
            </a:r>
            <a:br>
              <a:rPr lang="en-US" sz="3100" dirty="0" smtClean="0"/>
            </a:br>
            <a:endParaRPr lang="en-US" sz="3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1190625"/>
            <a:ext cx="2590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b="1" dirty="0" smtClean="0">
                <a:solidFill>
                  <a:srgbClr val="FF9900"/>
                </a:solidFill>
                <a:latin typeface="Arial" charset="0"/>
              </a:rPr>
              <a:t>CUSTOMER </a:t>
            </a:r>
            <a:r>
              <a:rPr lang="en-US" b="1" dirty="0">
                <a:solidFill>
                  <a:srgbClr val="FF9900"/>
                </a:solidFill>
                <a:latin typeface="Arial" charset="0"/>
              </a:rPr>
              <a:t>entity type with simple attributes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429000" y="228600"/>
            <a:ext cx="26597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Mapping </a:t>
            </a:r>
            <a:r>
              <a:rPr lang="en-US" dirty="0">
                <a:latin typeface="Arial" charset="0"/>
              </a:rPr>
              <a:t>a regular entity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914400" y="3962400"/>
            <a:ext cx="2399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b="1" dirty="0" smtClean="0">
                <a:solidFill>
                  <a:srgbClr val="FF9900"/>
                </a:solidFill>
                <a:latin typeface="Arial" charset="0"/>
              </a:rPr>
              <a:t>CUSTOMER </a:t>
            </a:r>
            <a:r>
              <a:rPr lang="en-US" b="1" dirty="0">
                <a:solidFill>
                  <a:srgbClr val="FF9900"/>
                </a:solidFill>
                <a:latin typeface="Arial" charset="0"/>
              </a:rPr>
              <a:t>relation</a:t>
            </a:r>
          </a:p>
        </p:txBody>
      </p:sp>
      <p:pic>
        <p:nvPicPr>
          <p:cNvPr id="38921" name="Picture 9" descr="C:\MyData\MIS\Hoffer6e\Hoffer 6e figures\chapter 05\FIG5-8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169988"/>
            <a:ext cx="6400800" cy="2411412"/>
          </a:xfrm>
          <a:prstGeom prst="rect">
            <a:avLst/>
          </a:prstGeom>
          <a:noFill/>
        </p:spPr>
      </p:pic>
      <p:pic>
        <p:nvPicPr>
          <p:cNvPr id="38922" name="Picture 10" descr="C:\MyData\MIS\Hoffer6e\Hoffer 6e figures\chapter 05\FIG5-8B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495800"/>
            <a:ext cx="6858000" cy="1189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Picture 2" descr="fig09_0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43000"/>
            <a:ext cx="7239000" cy="519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71488"/>
            <a:ext cx="7924800" cy="1439862"/>
          </a:xfrm>
        </p:spPr>
        <p:txBody>
          <a:bodyPr anchor="t"/>
          <a:lstStyle/>
          <a:p>
            <a:pPr eaLnBrk="1" hangingPunct="1"/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TERNARY RELATIONSHIP: SUPPLY</a:t>
            </a:r>
            <a:br>
              <a:rPr lang="en-US" altLang="en-US" sz="2800" b="1" dirty="0" smtClean="0"/>
            </a:br>
            <a:endParaRPr lang="en-US" altLang="en-US" sz="2800" b="1" dirty="0" smtClean="0"/>
          </a:p>
        </p:txBody>
      </p:sp>
      <p:pic>
        <p:nvPicPr>
          <p:cNvPr id="3072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3922"/>
          <a:stretch>
            <a:fillRect/>
          </a:stretch>
        </p:blipFill>
        <p:spPr>
          <a:xfrm>
            <a:off x="990600" y="1911350"/>
            <a:ext cx="7467600" cy="2654300"/>
          </a:xfr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44488"/>
            <a:ext cx="8382000" cy="1027112"/>
          </a:xfrm>
        </p:spPr>
        <p:txBody>
          <a:bodyPr anchor="t"/>
          <a:lstStyle/>
          <a:p>
            <a:pPr eaLnBrk="1" hangingPunct="1"/>
            <a:r>
              <a:rPr lang="en-US" altLang="en-US" sz="1800" b="1" dirty="0" smtClean="0"/>
              <a:t/>
            </a:r>
            <a:br>
              <a:rPr lang="en-US" altLang="en-US" sz="1800" b="1" dirty="0" smtClean="0"/>
            </a:br>
            <a:r>
              <a:rPr lang="en-US" altLang="en-US" sz="2800" b="1" dirty="0" smtClean="0"/>
              <a:t>Mapping the </a:t>
            </a:r>
            <a:r>
              <a:rPr lang="en-US" altLang="en-US" sz="2800" b="1" i="1" dirty="0" smtClean="0"/>
              <a:t>Ternary</a:t>
            </a:r>
            <a:r>
              <a:rPr lang="en-US" altLang="en-US" sz="2800" b="1" dirty="0" smtClean="0"/>
              <a:t> </a:t>
            </a:r>
            <a:r>
              <a:rPr lang="en-US" altLang="en-US" sz="2800" b="1" dirty="0" smtClean="0"/>
              <a:t>relationship type SUPPLY </a:t>
            </a:r>
          </a:p>
        </p:txBody>
      </p:sp>
      <p:pic>
        <p:nvPicPr>
          <p:cNvPr id="32772" name="Picture 2" descr="fig09_0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828800" y="1447800"/>
            <a:ext cx="5257800" cy="4506913"/>
          </a:xfr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 descr="D:\McFadden Slides\slide files 6\06_09a.p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533400" y="990600"/>
            <a:ext cx="2590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dirty="0" smtClean="0">
                <a:solidFill>
                  <a:srgbClr val="FF3300"/>
                </a:solidFill>
                <a:latin typeface="Arial" charset="0"/>
              </a:rPr>
              <a:t>CUSTOMER </a:t>
            </a:r>
            <a:r>
              <a:rPr lang="en-US" dirty="0">
                <a:solidFill>
                  <a:srgbClr val="FF3300"/>
                </a:solidFill>
                <a:latin typeface="Arial" charset="0"/>
              </a:rPr>
              <a:t>entity type with composite attribute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2362200" y="0"/>
            <a:ext cx="3275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Mapping </a:t>
            </a:r>
            <a:r>
              <a:rPr lang="en-US" dirty="0">
                <a:latin typeface="Arial" charset="0"/>
              </a:rPr>
              <a:t>a composite attribute</a:t>
            </a:r>
          </a:p>
        </p:txBody>
      </p:sp>
      <p:pic>
        <p:nvPicPr>
          <p:cNvPr id="108549" name="Picture 5" descr="D:\McFadden Slides\slide files 6\06_09b.pc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0386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1752600" y="4114800"/>
            <a:ext cx="42970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solidFill>
                  <a:srgbClr val="FF3300"/>
                </a:solidFill>
                <a:latin typeface="Arial" charset="0"/>
              </a:rPr>
              <a:t>CUSTOMER </a:t>
            </a:r>
            <a:r>
              <a:rPr lang="en-US" dirty="0">
                <a:solidFill>
                  <a:srgbClr val="FF3300"/>
                </a:solidFill>
                <a:latin typeface="Arial" charset="0"/>
              </a:rPr>
              <a:t>relation with address detail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03" name="Picture 1039" descr="C:\MyData\MIS\Hoffer6e\Hoffer 6e figures\chapter 05\FIG5-10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33400"/>
            <a:ext cx="6324600" cy="2730500"/>
          </a:xfrm>
          <a:prstGeom prst="rect">
            <a:avLst/>
          </a:prstGeom>
          <a:noFill/>
        </p:spPr>
      </p:pic>
      <p:sp>
        <p:nvSpPr>
          <p:cNvPr id="89094" name="Text Box 1030"/>
          <p:cNvSpPr txBox="1">
            <a:spLocks noChangeArrowheads="1"/>
          </p:cNvSpPr>
          <p:nvPr/>
        </p:nvSpPr>
        <p:spPr bwMode="auto">
          <a:xfrm>
            <a:off x="2514600" y="0"/>
            <a:ext cx="3390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Mapping </a:t>
            </a:r>
            <a:r>
              <a:rPr lang="en-US" dirty="0">
                <a:latin typeface="Arial" charset="0"/>
              </a:rPr>
              <a:t>a </a:t>
            </a:r>
            <a:r>
              <a:rPr lang="en-US" dirty="0" err="1">
                <a:latin typeface="Arial" charset="0"/>
              </a:rPr>
              <a:t>multivalued</a:t>
            </a:r>
            <a:r>
              <a:rPr lang="en-US" dirty="0">
                <a:latin typeface="Arial" charset="0"/>
              </a:rPr>
              <a:t> attribute</a:t>
            </a:r>
          </a:p>
        </p:txBody>
      </p:sp>
      <p:sp>
        <p:nvSpPr>
          <p:cNvPr id="89098" name="Text Box 1034"/>
          <p:cNvSpPr txBox="1">
            <a:spLocks noChangeArrowheads="1"/>
          </p:cNvSpPr>
          <p:nvPr/>
        </p:nvSpPr>
        <p:spPr bwMode="auto">
          <a:xfrm>
            <a:off x="152400" y="5867400"/>
            <a:ext cx="88773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9900"/>
                </a:solidFill>
              </a:rPr>
              <a:t>1 – to – many relationship between original entity and new relation</a:t>
            </a:r>
          </a:p>
        </p:txBody>
      </p:sp>
      <p:grpSp>
        <p:nvGrpSpPr>
          <p:cNvPr id="2" name="Group 1041"/>
          <p:cNvGrpSpPr>
            <a:grpSpLocks/>
          </p:cNvGrpSpPr>
          <p:nvPr/>
        </p:nvGrpSpPr>
        <p:grpSpPr bwMode="auto">
          <a:xfrm>
            <a:off x="152400" y="3200400"/>
            <a:ext cx="8866188" cy="2728913"/>
            <a:chOff x="96" y="2016"/>
            <a:chExt cx="5585" cy="1719"/>
          </a:xfrm>
        </p:grpSpPr>
        <p:pic>
          <p:nvPicPr>
            <p:cNvPr id="89104" name="Picture 1040" descr="C:\MyData\MIS\Hoffer6e\Hoffer 6e figures\chapter 05\FIG5-10B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4" y="2304"/>
              <a:ext cx="4128" cy="1431"/>
            </a:xfrm>
            <a:prstGeom prst="rect">
              <a:avLst/>
            </a:prstGeom>
            <a:noFill/>
          </p:spPr>
        </p:pic>
        <p:sp>
          <p:nvSpPr>
            <p:cNvPr id="89097" name="Text Box 1033"/>
            <p:cNvSpPr txBox="1">
              <a:spLocks noChangeArrowheads="1"/>
            </p:cNvSpPr>
            <p:nvPr/>
          </p:nvSpPr>
          <p:spPr bwMode="auto">
            <a:xfrm>
              <a:off x="96" y="2016"/>
              <a:ext cx="558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FF9900"/>
                  </a:solidFill>
                </a:rPr>
                <a:t>Multivalued attribute becomes a separate relation with foreign key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D:\McFadden Slides\slide files 6\06_11a.p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30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286000" y="0"/>
            <a:ext cx="38266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Example </a:t>
            </a:r>
            <a:r>
              <a:rPr lang="en-US" dirty="0">
                <a:latin typeface="Arial" charset="0"/>
              </a:rPr>
              <a:t>of mapping a weak entity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895600" y="609600"/>
            <a:ext cx="28735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Weak </a:t>
            </a:r>
            <a:r>
              <a:rPr lang="en-US" dirty="0">
                <a:latin typeface="Arial" charset="0"/>
              </a:rPr>
              <a:t>entity DEPENDENT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438400" y="304800"/>
            <a:ext cx="38266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Relations </a:t>
            </a:r>
            <a:r>
              <a:rPr lang="en-US" dirty="0">
                <a:latin typeface="Arial" charset="0"/>
              </a:rPr>
              <a:t>resulting from weak entity</a:t>
            </a:r>
          </a:p>
        </p:txBody>
      </p:sp>
      <p:pic>
        <p:nvPicPr>
          <p:cNvPr id="46083" name="Picture 3" descr="D:\McFadden Slides\slide files 6\06_11b.p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257800" y="1828800"/>
            <a:ext cx="32004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000">
                <a:solidFill>
                  <a:schemeClr val="hlink"/>
                </a:solidFill>
              </a:rPr>
              <a:t>NOTE: the domain constraint for the foreign key should NOT allow </a:t>
            </a:r>
            <a:r>
              <a:rPr lang="en-US" sz="2000" i="1">
                <a:solidFill>
                  <a:schemeClr val="hlink"/>
                </a:solidFill>
              </a:rPr>
              <a:t>null</a:t>
            </a:r>
            <a:r>
              <a:rPr lang="en-US" sz="2000">
                <a:solidFill>
                  <a:schemeClr val="hlink"/>
                </a:solidFill>
              </a:rPr>
              <a:t> value if DEPENDENT is a weak entity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419600" y="3962400"/>
            <a:ext cx="16430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Foreign key</a:t>
            </a:r>
            <a:endParaRPr lang="en-US" sz="2000" i="1">
              <a:solidFill>
                <a:srgbClr val="FF3300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38200" y="5334000"/>
            <a:ext cx="5181600" cy="701675"/>
            <a:chOff x="528" y="3360"/>
            <a:chExt cx="3264" cy="442"/>
          </a:xfrm>
        </p:grpSpPr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528" y="3552"/>
              <a:ext cx="326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Composite primary key</a:t>
              </a:r>
            </a:p>
          </p:txBody>
        </p:sp>
        <p:sp>
          <p:nvSpPr>
            <p:cNvPr id="46088" name="AutoShape 8"/>
            <p:cNvSpPr>
              <a:spLocks/>
            </p:cNvSpPr>
            <p:nvPr/>
          </p:nvSpPr>
          <p:spPr bwMode="auto">
            <a:xfrm rot="5400000" flipV="1">
              <a:off x="1999" y="1925"/>
              <a:ext cx="144" cy="3013"/>
            </a:xfrm>
            <a:prstGeom prst="rightBrace">
              <a:avLst>
                <a:gd name="adj1" fmla="val 174363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  <p:bldP spid="4608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981200" y="304800"/>
            <a:ext cx="41729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Arial" charset="0"/>
              </a:rPr>
              <a:t>Example </a:t>
            </a:r>
            <a:r>
              <a:rPr lang="en-US" dirty="0">
                <a:latin typeface="Arial" charset="0"/>
              </a:rPr>
              <a:t>of mapping a 1:M relationship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676400" y="914400"/>
            <a:ext cx="46858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Relationship </a:t>
            </a:r>
            <a:r>
              <a:rPr lang="en-US" dirty="0">
                <a:latin typeface="Arial" charset="0"/>
              </a:rPr>
              <a:t>between customers and orders</a:t>
            </a:r>
          </a:p>
        </p:txBody>
      </p:sp>
      <p:pic>
        <p:nvPicPr>
          <p:cNvPr id="47108" name="Picture 4" descr="D:\McFadden Slides\slide files 6\06_12a.p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895600" y="304800"/>
            <a:ext cx="2698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Mapping </a:t>
            </a:r>
            <a:r>
              <a:rPr lang="en-US" dirty="0">
                <a:latin typeface="Arial" charset="0"/>
              </a:rPr>
              <a:t>the relationship</a:t>
            </a:r>
          </a:p>
        </p:txBody>
      </p:sp>
      <p:pic>
        <p:nvPicPr>
          <p:cNvPr id="48131" name="Picture 3" descr="D:\McFadden Slides\slide files 6\06_12b.p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4953000" y="5486400"/>
            <a:ext cx="1676400" cy="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7086600" y="5181600"/>
            <a:ext cx="16430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Foreign key</a:t>
            </a:r>
            <a:endParaRPr lang="en-US" sz="2000" i="1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5" name="Picture 1033" descr="C:\MyData\MIS\Hoffer6e\Hoffer 6e figures\chapter 05\FIG5-13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686800" cy="3678238"/>
          </a:xfrm>
          <a:prstGeom prst="rect">
            <a:avLst/>
          </a:prstGeom>
          <a:noFill/>
        </p:spPr>
      </p:pic>
      <p:sp>
        <p:nvSpPr>
          <p:cNvPr id="50178" name="Text Box 1026"/>
          <p:cNvSpPr txBox="1">
            <a:spLocks noChangeArrowheads="1"/>
          </p:cNvSpPr>
          <p:nvPr/>
        </p:nvSpPr>
        <p:spPr bwMode="auto">
          <a:xfrm>
            <a:off x="2057400" y="228600"/>
            <a:ext cx="4339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Arial" charset="0"/>
              </a:rPr>
              <a:t>Example </a:t>
            </a:r>
            <a:r>
              <a:rPr lang="en-US" dirty="0">
                <a:latin typeface="Arial" charset="0"/>
              </a:rPr>
              <a:t>of mapping an M:N relationship</a:t>
            </a:r>
          </a:p>
        </p:txBody>
      </p:sp>
      <p:sp>
        <p:nvSpPr>
          <p:cNvPr id="50179" name="Text Box 1027"/>
          <p:cNvSpPr txBox="1">
            <a:spLocks noChangeArrowheads="1"/>
          </p:cNvSpPr>
          <p:nvPr/>
        </p:nvSpPr>
        <p:spPr bwMode="auto">
          <a:xfrm>
            <a:off x="3276600" y="685800"/>
            <a:ext cx="20441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ER </a:t>
            </a:r>
            <a:r>
              <a:rPr lang="en-US" dirty="0">
                <a:latin typeface="Arial" charset="0"/>
              </a:rPr>
              <a:t>diagram (M:N)</a:t>
            </a:r>
          </a:p>
        </p:txBody>
      </p:sp>
      <p:grpSp>
        <p:nvGrpSpPr>
          <p:cNvPr id="2" name="Group 1032"/>
          <p:cNvGrpSpPr>
            <a:grpSpLocks/>
          </p:cNvGrpSpPr>
          <p:nvPr/>
        </p:nvGrpSpPr>
        <p:grpSpPr bwMode="auto">
          <a:xfrm>
            <a:off x="504825" y="4876800"/>
            <a:ext cx="8102600" cy="990600"/>
            <a:chOff x="336" y="3312"/>
            <a:chExt cx="5104" cy="624"/>
          </a:xfrm>
        </p:grpSpPr>
        <p:sp>
          <p:nvSpPr>
            <p:cNvPr id="50182" name="Text Box 1030"/>
            <p:cNvSpPr txBox="1">
              <a:spLocks noChangeArrowheads="1"/>
            </p:cNvSpPr>
            <p:nvPr/>
          </p:nvSpPr>
          <p:spPr bwMode="auto">
            <a:xfrm>
              <a:off x="336" y="3648"/>
              <a:ext cx="510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The </a:t>
              </a:r>
              <a:r>
                <a:rPr lang="en-US" i="1">
                  <a:solidFill>
                    <a:schemeClr val="tx2"/>
                  </a:solidFill>
                </a:rPr>
                <a:t>Supplies</a:t>
              </a:r>
              <a:r>
                <a:rPr lang="en-US">
                  <a:solidFill>
                    <a:schemeClr val="tx2"/>
                  </a:solidFill>
                </a:rPr>
                <a:t> relationship will need to become a separate relation</a:t>
              </a:r>
            </a:p>
          </p:txBody>
        </p:sp>
        <p:sp>
          <p:nvSpPr>
            <p:cNvPr id="50183" name="Line 1031"/>
            <p:cNvSpPr>
              <a:spLocks noChangeShapeType="1"/>
            </p:cNvSpPr>
            <p:nvPr/>
          </p:nvSpPr>
          <p:spPr bwMode="auto">
            <a:xfrm flipV="1">
              <a:off x="2880" y="3312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343</Words>
  <Application>Microsoft Office PowerPoint</Application>
  <PresentationFormat>On-screen Show (4:3)</PresentationFormat>
  <Paragraphs>44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Transforming ERD into Relations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Mapping of Binary 1:1 Relationship Types</vt:lpstr>
      <vt:lpstr> Quiz Transform ERD into Relations </vt:lpstr>
      <vt:lpstr>Solution</vt:lpstr>
      <vt:lpstr> TERNARY RELATIONSHIP: SUPPLY </vt:lpstr>
      <vt:lpstr> Mapping the Ternary relationship type SUPPLY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ERD into Relations</dc:title>
  <dc:creator>*</dc:creator>
  <cp:lastModifiedBy>shoaib.khan</cp:lastModifiedBy>
  <cp:revision>23</cp:revision>
  <dcterms:created xsi:type="dcterms:W3CDTF">2009-03-19T08:35:07Z</dcterms:created>
  <dcterms:modified xsi:type="dcterms:W3CDTF">2022-04-04T06:05:07Z</dcterms:modified>
</cp:coreProperties>
</file>