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Montserrat"/>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fd4469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fd4469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fd4469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fd4469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fd4469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fd4469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4fd4469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4fd4469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4fd4469c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4fd4469c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4fd4469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4fd4469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fd4469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fd4469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Developed in WWII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4fd4469c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4fd4469c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Developed in WWII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4fd4469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4fd4469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fd4469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4fd4469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2cef5685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2cef5685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69699d0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69699d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469699d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469699d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469699d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469699d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469699d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469699d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469699d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469699d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2cef5685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2cef5685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2cef5685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2cef5685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2cef5685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2cef5685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4fd446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4fd446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fd4469c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fd4469c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4fd4469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4fd4469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4fd4469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4fd4469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Fundamentals of Management</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School 1880s</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400"/>
              <a:t>Administrative</a:t>
            </a:r>
            <a:r>
              <a:rPr b="1" lang="en" sz="1400"/>
              <a:t> Management (Henry Fayol): </a:t>
            </a:r>
            <a:endParaRPr b="1" sz="1400"/>
          </a:p>
          <a:p>
            <a:pPr indent="0" lvl="0" marL="0" rtl="0" algn="l">
              <a:lnSpc>
                <a:spcPct val="95000"/>
              </a:lnSpc>
              <a:spcBef>
                <a:spcPts val="1200"/>
              </a:spcBef>
              <a:spcAft>
                <a:spcPts val="0"/>
              </a:spcAft>
              <a:buSzPts val="935"/>
              <a:buNone/>
            </a:pPr>
            <a:r>
              <a:rPr lang="en" sz="1400"/>
              <a:t>Studies the management process and principles of management.</a:t>
            </a:r>
            <a:endParaRPr sz="1400"/>
          </a:p>
          <a:p>
            <a:pPr indent="0" lvl="0" marL="0" rtl="0" algn="l">
              <a:lnSpc>
                <a:spcPct val="95000"/>
              </a:lnSpc>
              <a:spcBef>
                <a:spcPts val="1200"/>
              </a:spcBef>
              <a:spcAft>
                <a:spcPts val="0"/>
              </a:spcAft>
              <a:buSzPts val="935"/>
              <a:buNone/>
            </a:pPr>
            <a:r>
              <a:rPr lang="en" sz="1400" u="sng"/>
              <a:t>Principles:</a:t>
            </a:r>
            <a:endParaRPr sz="1400" u="sng"/>
          </a:p>
          <a:p>
            <a:pPr indent="-317500" lvl="0" marL="457200" rtl="0" algn="l">
              <a:lnSpc>
                <a:spcPct val="95000"/>
              </a:lnSpc>
              <a:spcBef>
                <a:spcPts val="1200"/>
              </a:spcBef>
              <a:spcAft>
                <a:spcPts val="0"/>
              </a:spcAft>
              <a:buSzPts val="1400"/>
              <a:buAutoNum type="arabicPeriod"/>
            </a:pPr>
            <a:r>
              <a:rPr lang="en" sz="1400">
                <a:highlight>
                  <a:srgbClr val="FFFFFF"/>
                </a:highlight>
              </a:rPr>
              <a:t>Management is a universal process consisting of functions; planning, organizing, commanding, coordinating, and controlling. </a:t>
            </a:r>
            <a:endParaRPr sz="1400">
              <a:highlight>
                <a:srgbClr val="FFFFFF"/>
              </a:highlight>
            </a:endParaRPr>
          </a:p>
          <a:p>
            <a:pPr indent="-317500" lvl="0" marL="457200" rtl="0" algn="l">
              <a:lnSpc>
                <a:spcPct val="95000"/>
              </a:lnSpc>
              <a:spcBef>
                <a:spcPts val="0"/>
              </a:spcBef>
              <a:spcAft>
                <a:spcPts val="0"/>
              </a:spcAft>
              <a:buSzPts val="1400"/>
              <a:buAutoNum type="arabicPeriod"/>
            </a:pPr>
            <a:r>
              <a:rPr lang="en" sz="1400">
                <a:highlight>
                  <a:srgbClr val="FFFFFF"/>
                </a:highlight>
              </a:rPr>
              <a:t>All managers performed these functions and that the functions distinguished management as a separate discipline of study apart from accounting, finance, and production.</a:t>
            </a:r>
            <a:endParaRPr sz="1400">
              <a:highlight>
                <a:srgbClr val="FFFFFF"/>
              </a:highlight>
            </a:endParaRPr>
          </a:p>
          <a:p>
            <a:pPr indent="-317500" lvl="0" marL="457200" rtl="0" algn="l">
              <a:lnSpc>
                <a:spcPct val="95000"/>
              </a:lnSpc>
              <a:spcBef>
                <a:spcPts val="0"/>
              </a:spcBef>
              <a:spcAft>
                <a:spcPts val="0"/>
              </a:spcAft>
              <a:buSzPts val="1400"/>
              <a:buAutoNum type="arabicPeriod"/>
            </a:pPr>
            <a:r>
              <a:rPr lang="en" sz="1400">
                <a:highlight>
                  <a:srgbClr val="FFFFFF"/>
                </a:highlight>
              </a:rPr>
              <a:t> Fourteen principles of management, including maxims related to the division of work, authority and responsibility, unity of command and direction, centralization, subordinate initiative, and team spirit.</a:t>
            </a:r>
            <a:endParaRPr sz="1400">
              <a:highlight>
                <a:srgbClr val="FFFFFF"/>
              </a:highlight>
            </a:endParaRPr>
          </a:p>
          <a:p>
            <a:pPr indent="0" lvl="0" marL="457200" rtl="0" algn="l">
              <a:lnSpc>
                <a:spcPct val="95000"/>
              </a:lnSpc>
              <a:spcBef>
                <a:spcPts val="1200"/>
              </a:spcBef>
              <a:spcAft>
                <a:spcPts val="1200"/>
              </a:spcAft>
              <a:buSzPts val="935"/>
              <a:buNone/>
            </a:pPr>
            <a:r>
              <a:t/>
            </a:r>
            <a:endParaRPr sz="14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School 1880s</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400"/>
              <a:t>Bureaucratic</a:t>
            </a:r>
            <a:r>
              <a:rPr b="1" lang="en" sz="1400"/>
              <a:t> Management (Max Weber): </a:t>
            </a:r>
            <a:endParaRPr b="1" sz="1400"/>
          </a:p>
          <a:p>
            <a:pPr indent="0" lvl="0" marL="0" rtl="0" algn="l">
              <a:lnSpc>
                <a:spcPct val="95000"/>
              </a:lnSpc>
              <a:spcBef>
                <a:spcPts val="1200"/>
              </a:spcBef>
              <a:spcAft>
                <a:spcPts val="0"/>
              </a:spcAft>
              <a:buSzPts val="935"/>
              <a:buNone/>
            </a:pPr>
            <a:r>
              <a:rPr lang="en" sz="1400"/>
              <a:t>Studies the ideal form of organization. </a:t>
            </a:r>
            <a:r>
              <a:rPr lang="en" sz="1400">
                <a:highlight>
                  <a:srgbClr val="FFFFFF"/>
                </a:highlight>
              </a:rPr>
              <a:t>Many early organizations were inefficiently managed, with decisions based on personal relationships and loyalty. </a:t>
            </a:r>
            <a:endParaRPr sz="1400">
              <a:highlight>
                <a:srgbClr val="FFFFFF"/>
              </a:highlight>
            </a:endParaRPr>
          </a:p>
          <a:p>
            <a:pPr indent="0" lvl="0" marL="0" rtl="0" algn="l">
              <a:lnSpc>
                <a:spcPct val="95000"/>
              </a:lnSpc>
              <a:spcBef>
                <a:spcPts val="1200"/>
              </a:spcBef>
              <a:spcAft>
                <a:spcPts val="0"/>
              </a:spcAft>
              <a:buSzPts val="935"/>
              <a:buNone/>
            </a:pPr>
            <a:r>
              <a:t/>
            </a:r>
            <a:endParaRPr sz="1400"/>
          </a:p>
          <a:p>
            <a:pPr indent="0" lvl="0" marL="0" rtl="0" algn="l">
              <a:lnSpc>
                <a:spcPct val="95000"/>
              </a:lnSpc>
              <a:spcBef>
                <a:spcPts val="1200"/>
              </a:spcBef>
              <a:spcAft>
                <a:spcPts val="0"/>
              </a:spcAft>
              <a:buSzPts val="935"/>
              <a:buNone/>
            </a:pPr>
            <a:r>
              <a:rPr lang="en" sz="1400" u="sng"/>
              <a:t>Principles:</a:t>
            </a:r>
            <a:endParaRPr sz="1400" u="sng"/>
          </a:p>
          <a:p>
            <a:pPr indent="-317500" lvl="0" marL="457200" rtl="0" algn="l">
              <a:lnSpc>
                <a:spcPct val="95000"/>
              </a:lnSpc>
              <a:spcBef>
                <a:spcPts val="1200"/>
              </a:spcBef>
              <a:spcAft>
                <a:spcPts val="0"/>
              </a:spcAft>
              <a:buSzPts val="1400"/>
              <a:buAutoNum type="arabicPeriod"/>
            </a:pPr>
            <a:r>
              <a:rPr lang="en" sz="1400">
                <a:highlight>
                  <a:srgbClr val="FFFFFF"/>
                </a:highlight>
              </a:rPr>
              <a:t>A form of organization, called a bureaucracy, characterized by division of labor, hierarchy, formalized rules, impersonality, and the selection and promotion of employees based on ability, for a more efficient management. </a:t>
            </a:r>
            <a:endParaRPr sz="1400">
              <a:highlight>
                <a:srgbClr val="FFFFFF"/>
              </a:highlight>
            </a:endParaRPr>
          </a:p>
          <a:p>
            <a:pPr indent="-317500" lvl="0" marL="457200" rtl="0" algn="l">
              <a:lnSpc>
                <a:spcPct val="95000"/>
              </a:lnSpc>
              <a:spcBef>
                <a:spcPts val="0"/>
              </a:spcBef>
              <a:spcAft>
                <a:spcPts val="0"/>
              </a:spcAft>
              <a:buSzPts val="1400"/>
              <a:buAutoNum type="arabicPeriod"/>
            </a:pPr>
            <a:r>
              <a:rPr lang="en" sz="1400">
                <a:highlight>
                  <a:srgbClr val="FFFFFF"/>
                </a:highlight>
              </a:rPr>
              <a:t>Managers' authority in an organization should be based not on tradition or charisma but on the position held by managers in the organizational hierarchy.</a:t>
            </a:r>
            <a:endParaRPr sz="14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School</a:t>
            </a:r>
            <a:r>
              <a:rPr lang="en"/>
              <a:t> 1930s</a:t>
            </a:r>
            <a:endParaRPr/>
          </a:p>
        </p:txBody>
      </p:sp>
      <p:sp>
        <p:nvSpPr>
          <p:cNvPr id="121" name="Google Shape;121;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Understanding human behavior in the organization.</a:t>
            </a:r>
            <a:endParaRPr b="1"/>
          </a:p>
          <a:p>
            <a:pPr indent="-342900" lvl="0" marL="457200" rtl="0" algn="l">
              <a:spcBef>
                <a:spcPts val="1200"/>
              </a:spcBef>
              <a:spcAft>
                <a:spcPts val="0"/>
              </a:spcAft>
              <a:buSzPts val="1800"/>
              <a:buAutoNum type="arabicPeriod"/>
            </a:pPr>
            <a:r>
              <a:rPr lang="en"/>
              <a:t>Human Relations-1930s</a:t>
            </a:r>
            <a:endParaRPr/>
          </a:p>
          <a:p>
            <a:pPr indent="-342900" lvl="0" marL="457200" rtl="0" algn="l">
              <a:spcBef>
                <a:spcPts val="0"/>
              </a:spcBef>
              <a:spcAft>
                <a:spcPts val="0"/>
              </a:spcAft>
              <a:buSzPts val="1800"/>
              <a:buAutoNum type="arabicPeriod"/>
            </a:pPr>
            <a:r>
              <a:rPr lang="en"/>
              <a:t>Behavioral Science-1950s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School 1930s</a:t>
            </a:r>
            <a:endParaRPr/>
          </a:p>
        </p:txBody>
      </p:sp>
      <p:sp>
        <p:nvSpPr>
          <p:cNvPr id="127" name="Google Shape;12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Human Relations (Hawthorne Experiments)</a:t>
            </a:r>
            <a:endParaRPr b="1"/>
          </a:p>
          <a:p>
            <a:pPr indent="0" lvl="0" marL="0" rtl="0" algn="l">
              <a:spcBef>
                <a:spcPts val="1200"/>
              </a:spcBef>
              <a:spcAft>
                <a:spcPts val="0"/>
              </a:spcAft>
              <a:buNone/>
            </a:pPr>
            <a:r>
              <a:rPr lang="en"/>
              <a:t>Focus on assisting employees in adjusting to organizational life by fostering collaborative systems between labor and management.</a:t>
            </a:r>
            <a:endParaRPr/>
          </a:p>
          <a:p>
            <a:pPr indent="0" lvl="0" marL="0" rtl="0" algn="l">
              <a:spcBef>
                <a:spcPts val="1200"/>
              </a:spcBef>
              <a:spcAft>
                <a:spcPts val="0"/>
              </a:spcAft>
              <a:buNone/>
            </a:pPr>
            <a:r>
              <a:rPr lang="en" u="sng"/>
              <a:t>Principles:</a:t>
            </a:r>
            <a:endParaRPr u="sng"/>
          </a:p>
          <a:p>
            <a:pPr indent="-317500" lvl="0" marL="457200" rtl="0" algn="l">
              <a:spcBef>
                <a:spcPts val="1200"/>
              </a:spcBef>
              <a:spcAft>
                <a:spcPts val="0"/>
              </a:spcAft>
              <a:buSzPts val="1400"/>
              <a:buFont typeface="Arial"/>
              <a:buAutoNum type="arabicPeriod"/>
            </a:pPr>
            <a:r>
              <a:rPr lang="en" sz="1400">
                <a:highlight>
                  <a:srgbClr val="FFFFFF"/>
                </a:highlight>
              </a:rPr>
              <a:t>Manager should possess skills for diagnosing the causes of human behavior at work, interpersonal communication, and motivating and leading workers, to satisfy their needs and make them more productive.</a:t>
            </a:r>
            <a:endParaRPr sz="1400">
              <a:highlight>
                <a:srgbClr val="FFFFFF"/>
              </a:highlight>
            </a:endParaRPr>
          </a:p>
          <a:p>
            <a:pPr indent="-317500" lvl="0" marL="457200" rtl="0" algn="l">
              <a:spcBef>
                <a:spcPts val="0"/>
              </a:spcBef>
              <a:spcAft>
                <a:spcPts val="0"/>
              </a:spcAft>
              <a:buSzPts val="1400"/>
              <a:buFont typeface="Arial"/>
              <a:buAutoNum type="arabicPeriod"/>
            </a:pPr>
            <a:r>
              <a:rPr lang="en" sz="1400">
                <a:highlight>
                  <a:srgbClr val="FFFFFF"/>
                </a:highlight>
              </a:rPr>
              <a:t>Work on issues of communication, leadership, motivation, and group behavior.</a:t>
            </a:r>
            <a:endParaRPr sz="1400">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School 1930s</a:t>
            </a:r>
            <a:endParaRPr/>
          </a:p>
        </p:txBody>
      </p:sp>
      <p:sp>
        <p:nvSpPr>
          <p:cNvPr id="133" name="Google Shape;133;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Behavioral Science</a:t>
            </a:r>
            <a:r>
              <a:rPr b="1" lang="en"/>
              <a:t> (Gordon &amp; Howell 1959 report)</a:t>
            </a:r>
            <a:endParaRPr b="1"/>
          </a:p>
          <a:p>
            <a:pPr indent="0" lvl="0" marL="0" rtl="0" algn="l">
              <a:spcBef>
                <a:spcPts val="1200"/>
              </a:spcBef>
              <a:spcAft>
                <a:spcPts val="0"/>
              </a:spcAft>
              <a:buNone/>
            </a:pPr>
            <a:r>
              <a:rPr lang="en"/>
              <a:t>Focus on personality, attitudes, values, motivation, group behavior, leadership, communication, and conflict among other issues.</a:t>
            </a:r>
            <a:endParaRPr/>
          </a:p>
          <a:p>
            <a:pPr indent="0" lvl="0" marL="0" rtl="0" algn="l">
              <a:spcBef>
                <a:spcPts val="1200"/>
              </a:spcBef>
              <a:spcAft>
                <a:spcPts val="0"/>
              </a:spcAft>
              <a:buNone/>
            </a:pPr>
            <a:r>
              <a:rPr lang="en" u="sng"/>
              <a:t>Principles:</a:t>
            </a:r>
            <a:endParaRPr u="sng"/>
          </a:p>
          <a:p>
            <a:pPr indent="-317500" lvl="0" marL="457200" rtl="0" algn="l">
              <a:spcBef>
                <a:spcPts val="1200"/>
              </a:spcBef>
              <a:spcAft>
                <a:spcPts val="0"/>
              </a:spcAft>
              <a:buSzPts val="1400"/>
              <a:buFont typeface="Arial"/>
              <a:buAutoNum type="arabicPeriod"/>
            </a:pPr>
            <a:r>
              <a:rPr lang="en" sz="1400">
                <a:highlight>
                  <a:srgbClr val="FFFFFF"/>
                </a:highlight>
              </a:rPr>
              <a:t>Application of conceptual and analytical tools to the problem of understanding and predicting behaviour in the workplace. </a:t>
            </a:r>
            <a:endParaRPr sz="1400">
              <a:highlight>
                <a:srgbClr val="FFFFFF"/>
              </a:highlight>
            </a:endParaRPr>
          </a:p>
          <a:p>
            <a:pPr indent="-317500" lvl="0" marL="457200" rtl="0" algn="l">
              <a:spcBef>
                <a:spcPts val="0"/>
              </a:spcBef>
              <a:spcAft>
                <a:spcPts val="0"/>
              </a:spcAft>
              <a:buSzPts val="1400"/>
              <a:buAutoNum type="arabicPeriod"/>
            </a:pPr>
            <a:r>
              <a:rPr lang="en" sz="1400">
                <a:highlight>
                  <a:srgbClr val="FFFFFF"/>
                </a:highlight>
              </a:rPr>
              <a:t>Management practitioners should understand human behaviour. </a:t>
            </a:r>
            <a:endParaRPr sz="1400">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a:t>
            </a:r>
            <a:r>
              <a:rPr lang="en"/>
              <a:t> School 1940s</a:t>
            </a:r>
            <a:endParaRPr/>
          </a:p>
        </p:txBody>
      </p:sp>
      <p:sp>
        <p:nvSpPr>
          <p:cNvPr id="139" name="Google Shape;139;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Increasing quality of managerial decision-making through the application of mathematical and statistical methods</a:t>
            </a:r>
            <a:endParaRPr b="1"/>
          </a:p>
          <a:p>
            <a:pPr indent="-342900" lvl="0" marL="457200" rtl="0" algn="l">
              <a:spcBef>
                <a:spcPts val="1200"/>
              </a:spcBef>
              <a:spcAft>
                <a:spcPts val="0"/>
              </a:spcAft>
              <a:buSzPts val="1800"/>
              <a:buAutoNum type="arabicPeriod"/>
            </a:pPr>
            <a:r>
              <a:rPr lang="en"/>
              <a:t>Management Science-1940s</a:t>
            </a:r>
            <a:endParaRPr/>
          </a:p>
          <a:p>
            <a:pPr indent="-342900" lvl="0" marL="457200" rtl="0" algn="l">
              <a:spcBef>
                <a:spcPts val="0"/>
              </a:spcBef>
              <a:spcAft>
                <a:spcPts val="0"/>
              </a:spcAft>
              <a:buSzPts val="1800"/>
              <a:buAutoNum type="arabicPeriod"/>
            </a:pPr>
            <a:r>
              <a:rPr lang="en"/>
              <a:t>Operations Management-1940s</a:t>
            </a:r>
            <a:endParaRPr/>
          </a:p>
          <a:p>
            <a:pPr indent="-342900" lvl="0" marL="457200" rtl="0" algn="l">
              <a:spcBef>
                <a:spcPts val="0"/>
              </a:spcBef>
              <a:spcAft>
                <a:spcPts val="0"/>
              </a:spcAft>
              <a:buSzPts val="1800"/>
              <a:buAutoNum type="arabicPeriod"/>
            </a:pPr>
            <a:r>
              <a:rPr lang="en"/>
              <a:t>Management Information Systems-1950s-1970s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School 1940s</a:t>
            </a:r>
            <a:endParaRPr/>
          </a:p>
        </p:txBody>
      </p:sp>
      <p:sp>
        <p:nvSpPr>
          <p:cNvPr id="145" name="Google Shape;145;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Management Science (Operations Research) &amp; MIS</a:t>
            </a:r>
            <a:endParaRPr b="1"/>
          </a:p>
          <a:p>
            <a:pPr indent="0" lvl="0" marL="0" rtl="0" algn="l">
              <a:spcBef>
                <a:spcPts val="1200"/>
              </a:spcBef>
              <a:spcAft>
                <a:spcPts val="0"/>
              </a:spcAft>
              <a:buNone/>
            </a:pPr>
            <a:r>
              <a:rPr lang="en"/>
              <a:t>Uses mathematical and statistical approaches to solve management problems. The advent of computer made many management science tools and concepts more practical for industry. </a:t>
            </a:r>
            <a:endParaRPr/>
          </a:p>
          <a:p>
            <a:pPr indent="0" lvl="0" marL="0" rtl="0" algn="l">
              <a:spcBef>
                <a:spcPts val="1200"/>
              </a:spcBef>
              <a:spcAft>
                <a:spcPts val="0"/>
              </a:spcAft>
              <a:buNone/>
            </a:pPr>
            <a:r>
              <a:rPr lang="en"/>
              <a:t>MIS focuses on providing needed information to managers in a useful format and at the proper time. </a:t>
            </a:r>
            <a:endParaRPr/>
          </a:p>
          <a:p>
            <a:pPr indent="0" lvl="0" marL="0" rtl="0" algn="l">
              <a:spcBef>
                <a:spcPts val="1200"/>
              </a:spcBef>
              <a:spcAft>
                <a:spcPts val="0"/>
              </a:spcAft>
              <a:buNone/>
            </a:pPr>
            <a:r>
              <a:rPr lang="en"/>
              <a:t>Decision Support System (DSS) attempt to </a:t>
            </a:r>
            <a:r>
              <a:rPr lang="en"/>
              <a:t>integrate</a:t>
            </a:r>
            <a:r>
              <a:rPr lang="en"/>
              <a:t> decision models, data, and the decision maker into a system that supports better management decisions. </a:t>
            </a:r>
            <a:endParaRPr/>
          </a:p>
          <a:p>
            <a:pPr indent="0" lvl="0" marL="0" rtl="0" algn="l">
              <a:spcBef>
                <a:spcPts val="1200"/>
              </a:spcBef>
              <a:spcAft>
                <a:spcPts val="0"/>
              </a:spcAft>
              <a:buNone/>
            </a:pPr>
            <a:r>
              <a:rPr lang="en"/>
              <a:t>Programmes developed to determine optimal allocation of scarce resources (linear programming).</a:t>
            </a:r>
            <a:endParaRPr/>
          </a:p>
          <a:p>
            <a:pPr indent="0" lvl="0" marL="0" rtl="0" algn="l">
              <a:spcBef>
                <a:spcPts val="1200"/>
              </a:spcBef>
              <a:spcAft>
                <a:spcPts val="1200"/>
              </a:spcAft>
              <a:buNone/>
            </a:pPr>
            <a:r>
              <a:rPr lang="en"/>
              <a:t>Tools include inventory control theory, goal programming, </a:t>
            </a:r>
            <a:r>
              <a:rPr lang="en"/>
              <a:t>queuing</a:t>
            </a:r>
            <a:r>
              <a:rPr lang="en"/>
              <a:t> models, and simulation.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School 1940s</a:t>
            </a:r>
            <a:endParaRPr/>
          </a:p>
        </p:txBody>
      </p:sp>
      <p:sp>
        <p:nvSpPr>
          <p:cNvPr id="151" name="Google Shape;151;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Production &amp; Operations Management (W. Edwards Deming)</a:t>
            </a:r>
            <a:endParaRPr b="1"/>
          </a:p>
          <a:p>
            <a:pPr indent="0" lvl="0" marL="0" rtl="0" algn="l">
              <a:spcBef>
                <a:spcPts val="1200"/>
              </a:spcBef>
              <a:spcAft>
                <a:spcPts val="0"/>
              </a:spcAft>
              <a:buClr>
                <a:schemeClr val="dk2"/>
              </a:buClr>
              <a:buSzPct val="78571"/>
              <a:buFont typeface="Arial"/>
              <a:buNone/>
            </a:pPr>
            <a:r>
              <a:rPr lang="en" sz="1400">
                <a:highlight>
                  <a:srgbClr val="FFFFFF"/>
                </a:highlight>
              </a:rPr>
              <a:t>Focuses on the operation and control of the production process that transforms resources into finished goods and services</a:t>
            </a:r>
            <a:endParaRPr sz="1400">
              <a:highlight>
                <a:srgbClr val="FFFFFF"/>
              </a:highlight>
            </a:endParaRPr>
          </a:p>
          <a:p>
            <a:pPr indent="0" lvl="0" marL="0" rtl="0" algn="l">
              <a:spcBef>
                <a:spcPts val="1200"/>
              </a:spcBef>
              <a:spcAft>
                <a:spcPts val="0"/>
              </a:spcAft>
              <a:buNone/>
            </a:pPr>
            <a:r>
              <a:rPr lang="en" sz="1400">
                <a:highlight>
                  <a:srgbClr val="FFFFFF"/>
                </a:highlight>
              </a:rPr>
              <a:t>Operations management emphasizes productivity and quality of both manufacturing and service organizations. </a:t>
            </a:r>
            <a:endParaRPr sz="1400">
              <a:highlight>
                <a:srgbClr val="FFFFFF"/>
              </a:highlight>
            </a:endParaRPr>
          </a:p>
          <a:p>
            <a:pPr indent="0" lvl="0" marL="0" rtl="0" algn="l">
              <a:spcBef>
                <a:spcPts val="1200"/>
              </a:spcBef>
              <a:spcAft>
                <a:spcPts val="0"/>
              </a:spcAft>
              <a:buNone/>
            </a:pPr>
            <a:r>
              <a:rPr lang="en" sz="1400">
                <a:highlight>
                  <a:srgbClr val="FFFFFF"/>
                </a:highlight>
              </a:rPr>
              <a:t>Major areas of study within operations management include:</a:t>
            </a:r>
            <a:endParaRPr sz="1400">
              <a:highlight>
                <a:srgbClr val="FFFFFF"/>
              </a:highlight>
            </a:endParaRPr>
          </a:p>
          <a:p>
            <a:pPr indent="457200" lvl="0" marL="0" rtl="0" algn="l">
              <a:spcBef>
                <a:spcPts val="1200"/>
              </a:spcBef>
              <a:spcAft>
                <a:spcPts val="0"/>
              </a:spcAft>
              <a:buClr>
                <a:schemeClr val="dk2"/>
              </a:buClr>
              <a:buSzPct val="78571"/>
              <a:buFont typeface="Arial"/>
              <a:buNone/>
            </a:pPr>
            <a:r>
              <a:rPr lang="en" sz="1400">
                <a:highlight>
                  <a:srgbClr val="FFFFFF"/>
                </a:highlight>
              </a:rPr>
              <a:t> capacity planning, facilities location, facilities layout, materials requirement planning, scheduling, purchasing and inventory control, quality control, computer integrated manufacturing, just-in-time inventory systems, and flexible manufacturing systems.</a:t>
            </a:r>
            <a:endParaRPr sz="1400">
              <a:highlight>
                <a:srgbClr val="FFFFFF"/>
              </a:highlight>
            </a:endParaRPr>
          </a:p>
          <a:p>
            <a:pPr indent="0" lvl="0" marL="0" rtl="0" algn="l">
              <a:spcBef>
                <a:spcPts val="1200"/>
              </a:spcBef>
              <a:spcAft>
                <a:spcPts val="0"/>
              </a:spcAft>
              <a:buClr>
                <a:schemeClr val="dk2"/>
              </a:buClr>
              <a:buSzPct val="91666"/>
              <a:buFont typeface="Arial"/>
              <a:buNone/>
            </a:pPr>
            <a:r>
              <a:t/>
            </a:r>
            <a:endParaRPr sz="1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a:t>
            </a:r>
            <a:r>
              <a:rPr lang="en"/>
              <a:t> School 1950s</a:t>
            </a:r>
            <a:endParaRPr/>
          </a:p>
        </p:txBody>
      </p:sp>
      <p:sp>
        <p:nvSpPr>
          <p:cNvPr id="157" name="Google Shape;157;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Understanding the organization as a system that transforms inputs into outputs while in constant interaction with its’ environment (Ludwig von Bertalanffy)</a:t>
            </a:r>
            <a:endParaRPr b="1"/>
          </a:p>
          <a:p>
            <a:pPr indent="0" lvl="0" marL="0" rtl="0" algn="l">
              <a:spcBef>
                <a:spcPts val="1200"/>
              </a:spcBef>
              <a:spcAft>
                <a:spcPts val="0"/>
              </a:spcAft>
              <a:buNone/>
            </a:pPr>
            <a:r>
              <a:t/>
            </a:r>
            <a:endParaRPr sz="1400">
              <a:highlight>
                <a:srgbClr val="FFFFFF"/>
              </a:highlight>
            </a:endParaRPr>
          </a:p>
          <a:p>
            <a:pPr indent="0" lvl="0" marL="0" rtl="0" algn="l">
              <a:spcBef>
                <a:spcPts val="1200"/>
              </a:spcBef>
              <a:spcAft>
                <a:spcPts val="0"/>
              </a:spcAft>
              <a:buNone/>
            </a:pPr>
            <a:r>
              <a:rPr lang="en" sz="1400">
                <a:highlight>
                  <a:srgbClr val="FFFFFF"/>
                </a:highlight>
              </a:rPr>
              <a:t>A way of thinking about managing techniques that would allow managers to relate different specialties and parts of the company to one another, as well as to external environmental factors. </a:t>
            </a:r>
            <a:endParaRPr sz="1400">
              <a:highlight>
                <a:srgbClr val="FFFFFF"/>
              </a:highlight>
            </a:endParaRPr>
          </a:p>
          <a:p>
            <a:pPr indent="0" lvl="0" marL="0" rtl="0" algn="l">
              <a:spcBef>
                <a:spcPts val="1200"/>
              </a:spcBef>
              <a:spcAft>
                <a:spcPts val="0"/>
              </a:spcAft>
              <a:buNone/>
            </a:pPr>
            <a:r>
              <a:rPr lang="en" sz="1400">
                <a:highlight>
                  <a:srgbClr val="FFFFFF"/>
                </a:highlight>
              </a:rPr>
              <a:t>It focuses on the organization as a whole, its interaction with the environment, and its need to achieve equilibrium. </a:t>
            </a:r>
            <a:endParaRPr sz="1400">
              <a:highlight>
                <a:srgbClr val="FFFFFF"/>
              </a:highlight>
            </a:endParaRPr>
          </a:p>
          <a:p>
            <a:pPr indent="0" lvl="0" marL="0" rtl="0" algn="l">
              <a:spcBef>
                <a:spcPts val="1200"/>
              </a:spcBef>
              <a:spcAft>
                <a:spcPts val="0"/>
              </a:spcAft>
              <a:buClr>
                <a:schemeClr val="dk2"/>
              </a:buClr>
              <a:buSzPct val="78571"/>
              <a:buFont typeface="Arial"/>
              <a:buNone/>
            </a:pPr>
            <a:r>
              <a:rPr lang="en" sz="1400">
                <a:highlight>
                  <a:srgbClr val="FFFFFF"/>
                </a:highlight>
              </a:rPr>
              <a:t>General systems theory received a great deal of attention in the 1960s, but its influence on management thought has diminished somewhat. It has been criticized as too abstract and too complex.</a:t>
            </a:r>
            <a:endParaRPr sz="1400">
              <a:highlight>
                <a:srgbClr val="FFFFFF"/>
              </a:highlight>
            </a:endParaRPr>
          </a:p>
          <a:p>
            <a:pPr indent="0" lvl="0" marL="0" rtl="0" algn="l">
              <a:spcBef>
                <a:spcPts val="1200"/>
              </a:spcBef>
              <a:spcAft>
                <a:spcPts val="0"/>
              </a:spcAft>
              <a:buClr>
                <a:schemeClr val="dk2"/>
              </a:buClr>
              <a:buSzPct val="91666"/>
              <a:buFont typeface="Arial"/>
              <a:buNone/>
            </a:pPr>
            <a:r>
              <a:t/>
            </a:r>
            <a:endParaRPr sz="1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Contingency</a:t>
            </a:r>
            <a:r>
              <a:rPr lang="en"/>
              <a:t> School 1960s</a:t>
            </a:r>
            <a:endParaRPr/>
          </a:p>
        </p:txBody>
      </p:sp>
      <p:sp>
        <p:nvSpPr>
          <p:cNvPr id="163" name="Google Shape;163;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Applying management principles and processes as dictated by the unique characteristics of each situation</a:t>
            </a:r>
            <a:endParaRPr b="1"/>
          </a:p>
          <a:p>
            <a:pPr indent="-349250" lvl="0" marL="457200" rtl="0" algn="l">
              <a:spcBef>
                <a:spcPts val="1200"/>
              </a:spcBef>
              <a:spcAft>
                <a:spcPts val="0"/>
              </a:spcAft>
              <a:buSzPts val="1900"/>
              <a:buAutoNum type="arabicPeriod"/>
            </a:pPr>
            <a:r>
              <a:rPr lang="en" sz="1300">
                <a:highlight>
                  <a:srgbClr val="FFFFFF"/>
                </a:highlight>
              </a:rPr>
              <a:t>There is no one best way to manage and that it depends on various situational factors, such as the external environment, technology, organizational characteristics, characteristics of the manager, and characteristics of the subordinates.</a:t>
            </a:r>
            <a:endParaRPr sz="1300">
              <a:highlight>
                <a:srgbClr val="FFFFFF"/>
              </a:highlight>
            </a:endParaRPr>
          </a:p>
          <a:p>
            <a:pPr indent="-349250" lvl="0" marL="457200" rtl="0" algn="l">
              <a:spcBef>
                <a:spcPts val="0"/>
              </a:spcBef>
              <a:spcAft>
                <a:spcPts val="0"/>
              </a:spcAft>
              <a:buSzPts val="1900"/>
              <a:buAutoNum type="arabicPeriod"/>
            </a:pPr>
            <a:r>
              <a:rPr lang="en" sz="1300">
                <a:highlight>
                  <a:srgbClr val="FFFFFF"/>
                </a:highlight>
              </a:rPr>
              <a:t>It has been applied primarily to management issues such as organizational design, job design, motivation, and leadership style.</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does management mean to you?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Contemporary Schools </a:t>
            </a:r>
            <a:endParaRPr/>
          </a:p>
        </p:txBody>
      </p:sp>
      <p:sp>
        <p:nvSpPr>
          <p:cNvPr id="169" name="Google Shape;169;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Modern and advanced approaches towards the study of management, offering </a:t>
            </a:r>
            <a:r>
              <a:rPr b="1" lang="en"/>
              <a:t>additional</a:t>
            </a:r>
            <a:r>
              <a:rPr b="1" lang="en"/>
              <a:t> insights into the management field.</a:t>
            </a:r>
            <a:endParaRPr b="1"/>
          </a:p>
          <a:p>
            <a:pPr indent="-342900" lvl="0" marL="457200" rtl="0" algn="l">
              <a:spcBef>
                <a:spcPts val="1200"/>
              </a:spcBef>
              <a:spcAft>
                <a:spcPts val="0"/>
              </a:spcAft>
              <a:buSzPts val="1800"/>
              <a:buAutoNum type="arabicPeriod"/>
            </a:pPr>
            <a:r>
              <a:rPr lang="en" sz="1200">
                <a:highlight>
                  <a:srgbClr val="FFFFFF"/>
                </a:highlight>
                <a:latin typeface="Arial"/>
                <a:ea typeface="Arial"/>
                <a:cs typeface="Arial"/>
                <a:sym typeface="Arial"/>
              </a:rPr>
              <a:t>Total Quality Management</a:t>
            </a:r>
            <a:endParaRPr sz="1200">
              <a:highlight>
                <a:srgbClr val="FFFFFF"/>
              </a:highlight>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highlight>
                  <a:srgbClr val="FFFFFF"/>
                </a:highlight>
                <a:latin typeface="Arial"/>
                <a:ea typeface="Arial"/>
                <a:cs typeface="Arial"/>
                <a:sym typeface="Arial"/>
              </a:rPr>
              <a:t>Learning Organization</a:t>
            </a:r>
            <a:endParaRPr sz="1200">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Contemporary Schools </a:t>
            </a:r>
            <a:endParaRPr/>
          </a:p>
        </p:txBody>
      </p:sp>
      <p:sp>
        <p:nvSpPr>
          <p:cNvPr id="175" name="Google Shape;175;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Total Quality Management (TQM) focuses on managing the entire organization to deliver </a:t>
            </a:r>
            <a:r>
              <a:rPr b="1" lang="en"/>
              <a:t>quality</a:t>
            </a:r>
            <a:r>
              <a:rPr b="1" lang="en"/>
              <a:t> goods and services to customers (W Edwards Deming)</a:t>
            </a:r>
            <a:endParaRPr b="1"/>
          </a:p>
          <a:p>
            <a:pPr indent="-304800" lvl="0" marL="457200" rtl="0" algn="l">
              <a:spcBef>
                <a:spcPts val="1200"/>
              </a:spcBef>
              <a:spcAft>
                <a:spcPts val="0"/>
              </a:spcAft>
              <a:buSzPts val="1200"/>
              <a:buFont typeface="Arial"/>
              <a:buAutoNum type="arabicPeriod"/>
            </a:pPr>
            <a:r>
              <a:rPr lang="en" sz="1200">
                <a:latin typeface="Arial"/>
                <a:ea typeface="Arial"/>
                <a:cs typeface="Arial"/>
                <a:sym typeface="Arial"/>
              </a:rPr>
              <a:t>Employee involvement is essential in preventing quality problems before they occur. </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A customer focus means that the organization must attempt to determine customer needs and wants and deliver products and services that address them.</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Benchmarking means that the organization is always seeking out other organizations that perform a function or process more effectively and using them as a standard, or benchmark, to judge their own performance. The organization will also attempt to adapt or improve the processes used by other companies. </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A philosophy of continuous improvement means that the organization is committed to incremental changes and improvements over time in all areas of the organization.</a:t>
            </a:r>
            <a:endParaRPr sz="1200">
              <a:latin typeface="Arial"/>
              <a:ea typeface="Arial"/>
              <a:cs typeface="Arial"/>
              <a:sym typeface="Arial"/>
            </a:endParaRPr>
          </a:p>
          <a:p>
            <a:pPr indent="0" lvl="0" marL="0" rtl="0" algn="l">
              <a:spcBef>
                <a:spcPts val="800"/>
              </a:spcBef>
              <a:spcAft>
                <a:spcPts val="0"/>
              </a:spcAft>
              <a:buClr>
                <a:schemeClr val="dk2"/>
              </a:buClr>
              <a:buSzPts val="1100"/>
              <a:buFont typeface="Arial"/>
              <a:buNone/>
            </a:pPr>
            <a:r>
              <a:t/>
            </a:r>
            <a:endParaRPr sz="1200">
              <a:latin typeface="Arial"/>
              <a:ea typeface="Arial"/>
              <a:cs typeface="Arial"/>
              <a:sym typeface="Arial"/>
            </a:endParaRPr>
          </a:p>
          <a:p>
            <a:pPr indent="0" lvl="0" marL="0" rtl="0" algn="l">
              <a:spcBef>
                <a:spcPts val="0"/>
              </a:spcBef>
              <a:spcAft>
                <a:spcPts val="1200"/>
              </a:spcAft>
              <a:buNone/>
            </a:pPr>
            <a:r>
              <a:t/>
            </a:r>
            <a:endParaRPr sz="1200">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Contemporary Schools </a:t>
            </a:r>
            <a:endParaRPr/>
          </a:p>
        </p:txBody>
      </p:sp>
      <p:sp>
        <p:nvSpPr>
          <p:cNvPr id="181" name="Google Shape;181;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Learning Organization is one in which all employees are involved in identifying and solving problems (Peter Senge).</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AutoNum type="arabicPeriod"/>
            </a:pPr>
            <a:r>
              <a:rPr lang="en" sz="1300"/>
              <a:t>Allows the organization to </a:t>
            </a:r>
            <a:r>
              <a:rPr lang="en" sz="1300"/>
              <a:t>continually increase its ability to grow, learn, and achieve its purpose.</a:t>
            </a:r>
            <a:endParaRPr sz="1300"/>
          </a:p>
          <a:p>
            <a:pPr indent="-311150" lvl="0" marL="457200" rtl="0" algn="l">
              <a:spcBef>
                <a:spcPts val="0"/>
              </a:spcBef>
              <a:spcAft>
                <a:spcPts val="0"/>
              </a:spcAft>
              <a:buSzPts val="1300"/>
              <a:buAutoNum type="arabicPeriod"/>
            </a:pPr>
            <a:r>
              <a:rPr lang="en" sz="1300"/>
              <a:t>The organizing principle is not efficiency, but problem solving.</a:t>
            </a:r>
            <a:endParaRPr sz="1300"/>
          </a:p>
          <a:p>
            <a:pPr indent="-311150" lvl="0" marL="457200" rtl="0" algn="l">
              <a:spcBef>
                <a:spcPts val="0"/>
              </a:spcBef>
              <a:spcAft>
                <a:spcPts val="0"/>
              </a:spcAft>
              <a:buSzPts val="1300"/>
              <a:buAutoNum type="arabicPeriod"/>
            </a:pPr>
            <a:r>
              <a:rPr lang="en" sz="1300"/>
              <a:t>Key aspects are a team-based structure, empowered employees, and open information. </a:t>
            </a:r>
            <a:endParaRPr sz="1300"/>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0"/>
              </a:spcBef>
              <a:spcAft>
                <a:spcPts val="1200"/>
              </a:spcAft>
              <a:buNone/>
            </a:pPr>
            <a:r>
              <a:t/>
            </a:r>
            <a:endParaRPr sz="1200">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87" name="Google Shape;187;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has the role of manager evolved with advancements in technology? Discuss the pros and cons of using technology for managing employees in an organization?</a:t>
            </a:r>
            <a:endParaRPr/>
          </a:p>
          <a:p>
            <a:pPr indent="0" lvl="0" marL="0" rtl="0" algn="l">
              <a:spcBef>
                <a:spcPts val="1200"/>
              </a:spcBef>
              <a:spcAft>
                <a:spcPts val="0"/>
              </a:spcAft>
              <a:buNone/>
            </a:pPr>
            <a:r>
              <a:rPr lang="en"/>
              <a:t>Word Count: 1500</a:t>
            </a:r>
            <a:endParaRPr/>
          </a:p>
          <a:p>
            <a:pPr indent="0" lvl="0" marL="0" rtl="0" algn="l">
              <a:spcBef>
                <a:spcPts val="1200"/>
              </a:spcBef>
              <a:spcAft>
                <a:spcPts val="0"/>
              </a:spcAft>
              <a:buNone/>
            </a:pPr>
            <a:r>
              <a:rPr lang="en"/>
              <a:t>Marks: 20</a:t>
            </a:r>
            <a:endParaRPr/>
          </a:p>
          <a:p>
            <a:pPr indent="0" lvl="0" marL="0" rtl="0" algn="l">
              <a:spcBef>
                <a:spcPts val="1200"/>
              </a:spcBef>
              <a:spcAft>
                <a:spcPts val="0"/>
              </a:spcAft>
              <a:buNone/>
            </a:pPr>
            <a:r>
              <a:rPr lang="en"/>
              <a:t>Weightage: 5</a:t>
            </a:r>
            <a:endParaRPr/>
          </a:p>
          <a:p>
            <a:pPr indent="0" lvl="0" marL="0" rtl="0" algn="l">
              <a:spcBef>
                <a:spcPts val="1200"/>
              </a:spcBef>
              <a:spcAft>
                <a:spcPts val="1200"/>
              </a:spcAft>
              <a:buNone/>
            </a:pPr>
            <a:r>
              <a:rPr lang="en"/>
              <a:t>Submission: Sunday, 6th March 2022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Guidelines</a:t>
            </a:r>
            <a:endParaRPr/>
          </a:p>
        </p:txBody>
      </p:sp>
      <p:sp>
        <p:nvSpPr>
          <p:cNvPr id="193" name="Google Shape;193;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Strict adherence to the word count, a leeway of only +- 10% will be given.</a:t>
            </a:r>
            <a:endParaRPr/>
          </a:p>
          <a:p>
            <a:pPr indent="-342900" lvl="0" marL="457200" rtl="0" algn="l">
              <a:spcBef>
                <a:spcPts val="0"/>
              </a:spcBef>
              <a:spcAft>
                <a:spcPts val="0"/>
              </a:spcAft>
              <a:buSzPts val="1800"/>
              <a:buAutoNum type="arabicPeriod"/>
            </a:pPr>
            <a:r>
              <a:rPr lang="en"/>
              <a:t>No </a:t>
            </a:r>
            <a:r>
              <a:rPr lang="en"/>
              <a:t>plagiarism</a:t>
            </a:r>
            <a:r>
              <a:rPr lang="en"/>
              <a:t> will be accepted.</a:t>
            </a:r>
            <a:endParaRPr/>
          </a:p>
          <a:p>
            <a:pPr indent="-342900" lvl="0" marL="457200" rtl="0" algn="l">
              <a:spcBef>
                <a:spcPts val="0"/>
              </a:spcBef>
              <a:spcAft>
                <a:spcPts val="0"/>
              </a:spcAft>
              <a:buSzPts val="1800"/>
              <a:buAutoNum type="arabicPeriod"/>
            </a:pPr>
            <a:r>
              <a:rPr lang="en"/>
              <a:t>Use Harvard Style Referencing for both in text and </a:t>
            </a:r>
            <a:r>
              <a:rPr lang="en"/>
              <a:t>bibliography</a:t>
            </a:r>
            <a:endParaRPr/>
          </a:p>
          <a:p>
            <a:pPr indent="-342900" lvl="0" marL="457200" rtl="0" algn="l">
              <a:spcBef>
                <a:spcPts val="0"/>
              </a:spcBef>
              <a:spcAft>
                <a:spcPts val="0"/>
              </a:spcAft>
              <a:buSzPts val="1800"/>
              <a:buAutoNum type="arabicPeriod"/>
            </a:pPr>
            <a:r>
              <a:rPr lang="en"/>
              <a:t>Bibliography is not included in the word count</a:t>
            </a:r>
            <a:endParaRPr/>
          </a:p>
          <a:p>
            <a:pPr indent="-342900" lvl="0" marL="457200" rtl="0" algn="l">
              <a:spcBef>
                <a:spcPts val="0"/>
              </a:spcBef>
              <a:spcAft>
                <a:spcPts val="0"/>
              </a:spcAft>
              <a:buSzPts val="1800"/>
              <a:buAutoNum type="arabicPeriod"/>
            </a:pPr>
            <a:r>
              <a:rPr lang="en"/>
              <a:t>Missing deadline will result in 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12169" l="0" r="0" t="32591"/>
          <a:stretch/>
        </p:blipFill>
        <p:spPr>
          <a:xfrm>
            <a:off x="26713" y="819825"/>
            <a:ext cx="9090574" cy="3766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Definition</a:t>
            </a:r>
            <a:endParaRPr/>
          </a:p>
        </p:txBody>
      </p:sp>
      <p:sp>
        <p:nvSpPr>
          <p:cNvPr id="75" name="Google Shape;75;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 process of achieving organizational goals and objectives effectively and </a:t>
            </a:r>
            <a:r>
              <a:rPr lang="en"/>
              <a:t>efficiently</a:t>
            </a:r>
            <a:r>
              <a:rPr lang="en"/>
              <a:t> through planning, organizing, leading and controlling the human, material and financial resources available to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b="9615" l="0" r="0" t="14488"/>
          <a:stretch/>
        </p:blipFill>
        <p:spPr>
          <a:xfrm>
            <a:off x="242250" y="89825"/>
            <a:ext cx="8562350" cy="487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History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Schools</a:t>
            </a:r>
            <a:endParaRPr/>
          </a:p>
        </p:txBody>
      </p:sp>
      <p:sp>
        <p:nvSpPr>
          <p:cNvPr id="91" name="Google Shape;91;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Theoretical frameworks for the study of management, based on different assumptions about human beings and the organizations for which they work. </a:t>
            </a:r>
            <a:endParaRPr/>
          </a:p>
          <a:p>
            <a:pPr indent="-342900" lvl="0" marL="457200" rtl="0" algn="l">
              <a:spcBef>
                <a:spcPts val="1200"/>
              </a:spcBef>
              <a:spcAft>
                <a:spcPts val="0"/>
              </a:spcAft>
              <a:buSzPts val="1800"/>
              <a:buAutoNum type="arabicPeriod"/>
            </a:pPr>
            <a:r>
              <a:rPr lang="en"/>
              <a:t>Classical School</a:t>
            </a:r>
            <a:endParaRPr/>
          </a:p>
          <a:p>
            <a:pPr indent="-342900" lvl="0" marL="457200" rtl="0" algn="l">
              <a:spcBef>
                <a:spcPts val="0"/>
              </a:spcBef>
              <a:spcAft>
                <a:spcPts val="0"/>
              </a:spcAft>
              <a:buSzPts val="1800"/>
              <a:buAutoNum type="arabicPeriod"/>
            </a:pPr>
            <a:r>
              <a:rPr lang="en"/>
              <a:t>Behavioral School</a:t>
            </a:r>
            <a:endParaRPr/>
          </a:p>
          <a:p>
            <a:pPr indent="-342900" lvl="0" marL="457200" rtl="0" algn="l">
              <a:spcBef>
                <a:spcPts val="0"/>
              </a:spcBef>
              <a:spcAft>
                <a:spcPts val="0"/>
              </a:spcAft>
              <a:buSzPts val="1800"/>
              <a:buAutoNum type="arabicPeriod"/>
            </a:pPr>
            <a:r>
              <a:rPr lang="en"/>
              <a:t>Quantitative School</a:t>
            </a:r>
            <a:endParaRPr/>
          </a:p>
          <a:p>
            <a:pPr indent="-342900" lvl="0" marL="457200" rtl="0" algn="l">
              <a:spcBef>
                <a:spcPts val="0"/>
              </a:spcBef>
              <a:spcAft>
                <a:spcPts val="0"/>
              </a:spcAft>
              <a:buSzPts val="1800"/>
              <a:buAutoNum type="arabicPeriod"/>
            </a:pPr>
            <a:r>
              <a:rPr lang="en"/>
              <a:t>Systems School</a:t>
            </a:r>
            <a:endParaRPr/>
          </a:p>
          <a:p>
            <a:pPr indent="-342900" lvl="0" marL="457200" rtl="0" algn="l">
              <a:spcBef>
                <a:spcPts val="0"/>
              </a:spcBef>
              <a:spcAft>
                <a:spcPts val="0"/>
              </a:spcAft>
              <a:buSzPts val="1800"/>
              <a:buAutoNum type="arabicPeriod"/>
            </a:pPr>
            <a:r>
              <a:rPr lang="en"/>
              <a:t>Contingency School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School 1880s</a:t>
            </a:r>
            <a:endParaRPr/>
          </a:p>
        </p:txBody>
      </p:sp>
      <p:sp>
        <p:nvSpPr>
          <p:cNvPr id="97" name="Google Shape;97;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Managing workers and organizations more efficiently</a:t>
            </a:r>
            <a:endParaRPr b="1"/>
          </a:p>
          <a:p>
            <a:pPr indent="-342900" lvl="0" marL="457200" rtl="0" algn="l">
              <a:spcBef>
                <a:spcPts val="1200"/>
              </a:spcBef>
              <a:spcAft>
                <a:spcPts val="0"/>
              </a:spcAft>
              <a:buSzPts val="1800"/>
              <a:buAutoNum type="arabicPeriod"/>
            </a:pPr>
            <a:r>
              <a:rPr lang="en"/>
              <a:t>Scientific Management-1880s</a:t>
            </a:r>
            <a:endParaRPr/>
          </a:p>
          <a:p>
            <a:pPr indent="-342900" lvl="0" marL="457200" rtl="0" algn="l">
              <a:spcBef>
                <a:spcPts val="0"/>
              </a:spcBef>
              <a:spcAft>
                <a:spcPts val="0"/>
              </a:spcAft>
              <a:buSzPts val="1800"/>
              <a:buAutoNum type="arabicPeriod"/>
            </a:pPr>
            <a:r>
              <a:rPr lang="en"/>
              <a:t>Administrative Management-1940s</a:t>
            </a:r>
            <a:endParaRPr/>
          </a:p>
          <a:p>
            <a:pPr indent="-342900" lvl="0" marL="457200" rtl="0" algn="l">
              <a:spcBef>
                <a:spcPts val="0"/>
              </a:spcBef>
              <a:spcAft>
                <a:spcPts val="0"/>
              </a:spcAft>
              <a:buSzPts val="1800"/>
              <a:buAutoNum type="arabicPeriod"/>
            </a:pPr>
            <a:r>
              <a:rPr lang="en"/>
              <a:t>Bureaucratic Management-1920s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Classical School 1880s</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000"/>
              <a:t>Scientific Management (Frederick W. Taylor): </a:t>
            </a:r>
            <a:endParaRPr b="1" sz="2000"/>
          </a:p>
          <a:p>
            <a:pPr indent="0" lvl="0" marL="0" rtl="0" algn="l">
              <a:spcBef>
                <a:spcPts val="1200"/>
              </a:spcBef>
              <a:spcAft>
                <a:spcPts val="0"/>
              </a:spcAft>
              <a:buNone/>
            </a:pPr>
            <a:r>
              <a:rPr lang="en" sz="2000"/>
              <a:t>Systematic study of work methods in order to improve efficiency. </a:t>
            </a:r>
            <a:endParaRPr sz="2000"/>
          </a:p>
          <a:p>
            <a:pPr indent="0" lvl="0" marL="0" rtl="0" algn="l">
              <a:spcBef>
                <a:spcPts val="1200"/>
              </a:spcBef>
              <a:spcAft>
                <a:spcPts val="0"/>
              </a:spcAft>
              <a:buNone/>
            </a:pPr>
            <a:r>
              <a:rPr lang="en" sz="2000" u="sng"/>
              <a:t>Principles:</a:t>
            </a:r>
            <a:endParaRPr sz="2000" u="sng"/>
          </a:p>
          <a:p>
            <a:pPr indent="-317500" lvl="0" marL="457200" rtl="0" algn="l">
              <a:spcBef>
                <a:spcPts val="1200"/>
              </a:spcBef>
              <a:spcAft>
                <a:spcPts val="0"/>
              </a:spcAft>
              <a:buSzPct val="100000"/>
              <a:buAutoNum type="arabicPeriod"/>
            </a:pPr>
            <a:r>
              <a:rPr lang="en" sz="2000">
                <a:highlight>
                  <a:srgbClr val="FFFFFF"/>
                </a:highlight>
              </a:rPr>
              <a:t>Application of the scientific method to work in order to determine the best method for accomplishing each task.</a:t>
            </a:r>
            <a:endParaRPr sz="2000">
              <a:highlight>
                <a:srgbClr val="FFFFFF"/>
              </a:highlight>
            </a:endParaRPr>
          </a:p>
          <a:p>
            <a:pPr indent="-317500" lvl="0" marL="457200" rtl="0" algn="l">
              <a:spcBef>
                <a:spcPts val="0"/>
              </a:spcBef>
              <a:spcAft>
                <a:spcPts val="0"/>
              </a:spcAft>
              <a:buSzPct val="100000"/>
              <a:buAutoNum type="arabicPeriod"/>
            </a:pPr>
            <a:r>
              <a:rPr lang="en" sz="2000">
                <a:highlight>
                  <a:srgbClr val="FFFFFF"/>
                </a:highlight>
              </a:rPr>
              <a:t>Workers should be scientifically selected based on their qualifications and trained to perform their jobs in the optimal manner.</a:t>
            </a:r>
            <a:endParaRPr sz="2000">
              <a:highlight>
                <a:srgbClr val="FFFFFF"/>
              </a:highlight>
            </a:endParaRPr>
          </a:p>
          <a:p>
            <a:pPr indent="-317500" lvl="0" marL="457200" rtl="0" algn="l">
              <a:spcBef>
                <a:spcPts val="0"/>
              </a:spcBef>
              <a:spcAft>
                <a:spcPts val="0"/>
              </a:spcAft>
              <a:buSzPct val="100000"/>
              <a:buAutoNum type="arabicPeriod"/>
            </a:pPr>
            <a:r>
              <a:rPr lang="en" sz="2000">
                <a:highlight>
                  <a:srgbClr val="FFFFFF"/>
                </a:highlight>
              </a:rPr>
              <a:t>Scientific management advocates genuine cooperation between workers and management based on mutual self-interest.</a:t>
            </a:r>
            <a:endParaRPr sz="2000">
              <a:highlight>
                <a:srgbClr val="FFFFFF"/>
              </a:highlight>
            </a:endParaRPr>
          </a:p>
          <a:p>
            <a:pPr indent="-317500" lvl="0" marL="457200" rtl="0" algn="l">
              <a:spcBef>
                <a:spcPts val="0"/>
              </a:spcBef>
              <a:spcAft>
                <a:spcPts val="0"/>
              </a:spcAft>
              <a:buSzPct val="100000"/>
              <a:buAutoNum type="arabicPeriod"/>
            </a:pPr>
            <a:r>
              <a:rPr lang="en" sz="2000">
                <a:highlight>
                  <a:srgbClr val="FFFFFF"/>
                </a:highlight>
              </a:rPr>
              <a:t>Management should take complete responsibility for planning the work and that workers' primary responsibility should be implementing management's plans.</a:t>
            </a:r>
            <a:endParaRPr sz="2000">
              <a:highlight>
                <a:srgbClr val="FFFFFF"/>
              </a:highlight>
            </a:endParaRPr>
          </a:p>
          <a:p>
            <a:pPr indent="-317500" lvl="0" marL="457200" rtl="0" algn="l">
              <a:spcBef>
                <a:spcPts val="0"/>
              </a:spcBef>
              <a:spcAft>
                <a:spcPts val="0"/>
              </a:spcAft>
              <a:buSzPct val="100000"/>
              <a:buAutoNum type="arabicPeriod"/>
            </a:pPr>
            <a:r>
              <a:rPr lang="en" sz="2000">
                <a:highlight>
                  <a:srgbClr val="FFFFFF"/>
                </a:highlight>
              </a:rPr>
              <a:t>Scientific development of difficult but fair performance standards and the implementation of a pay-for-performance incentive plan based on work standards.</a:t>
            </a:r>
            <a:endParaRPr sz="20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