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5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Lst>
  <p:sldSz cx="9144000" cy="5143500" type="screen16x9"/>
  <p:notesSz cx="6858000" cy="9144000"/>
  <p:embeddedFontLst>
    <p:embeddedFont>
      <p:font typeface="Open Sans" panose="020B0606030504020204" pitchFamily="34" charset="0"/>
      <p:regular r:id="rId56"/>
      <p:bold r:id="rId57"/>
      <p:italic r:id="rId58"/>
      <p:boldItalic r:id="rId59"/>
    </p:embeddedFont>
    <p:embeddedFont>
      <p:font typeface="PT Sans Narrow" panose="020B0506020203020204" pitchFamily="34" charset="0"/>
      <p:regular r:id="rId60"/>
      <p:bold r:id="rId6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5" d="100"/>
          <a:sy n="95" d="100"/>
        </p:scale>
        <p:origin x="846" y="7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font" Target="fonts/font3.fntdata"/><Relationship Id="rId5" Type="http://schemas.openxmlformats.org/officeDocument/2006/relationships/slide" Target="slides/slide4.xml"/><Relationship Id="rId61" Type="http://schemas.openxmlformats.org/officeDocument/2006/relationships/font" Target="fonts/font6.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1.fntdata"/><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4.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2.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5.fntdata"/><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120848b5838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120848b583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f3c4357cd8_1_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f3c4357cd8_1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120e93dd345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120e93dd34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120e93dd345_0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120e93dd345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120e93dd345_0_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120e93dd345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120e93dd345_0_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120e93dd345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120e93dd345_0_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120e93dd345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120e93dd345_0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120e93dd345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120e93dd345_0_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120e93dd345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120e93dd345_0_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120e93dd345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f3c4357cd8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f3c4357cd8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120e93dd345_0_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120e93dd345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120e93dd345_0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120e93dd345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120e93dd345_0_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120e93dd345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20e93dd345_0_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120e93dd345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120e93dd345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120e93dd34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122eeb25468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122eeb2546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120e93dd345_0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120e93dd345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122eeb25468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122eeb2546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122eeb25468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122eeb25468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122eeb25468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122eeb25468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f3c4357cd8_1_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f3c4357cd8_1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122eeb25468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122eeb25468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122eeb25468_0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122eeb25468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122eeb25468_0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122eeb25468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122eeb25468_0_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122eeb25468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120e93dd345_0_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120e93dd345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12380a1bde0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12380a1bde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12380a1bde0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12380a1bde0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12380a1bde0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12380a1bde0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120e93dd345_0_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120e93dd345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12469c72e97_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 name="Google Shape;284;g12469c72e97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f3c4357cd8_1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f3c4357cd8_1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12380a1bde0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12380a1bde0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12469c72e97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12469c72e97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12469c72e97_0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12469c72e97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12469c72e97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 name="Google Shape;307;g12469c72e97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12469c72e97_0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 name="Google Shape;313;g12469c72e97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124c87843b7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 name="Google Shape;320;g124c87843b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124c87843b7_0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124c87843b7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124c87843b7_0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124c87843b7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g124c87843b7_0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7" name="Google Shape;337;g124c87843b7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g124c87843b7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 name="Google Shape;343;g124c87843b7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f3c4357cd8_1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f3c4357cd8_1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124c87843b7_0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 name="Google Shape;349;g124c87843b7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124c87843b7_0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124c87843b7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124c87843b7_0_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124c87843b7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g124c87843b7_0_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7" name="Google Shape;367;g124c87843b7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f3c4357cd8_1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f3c4357cd8_1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f3c4357cd8_1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f3c4357cd8_1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f3c4357cd8_1_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f3c4357cd8_1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f3c4357cd8_1_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f3c4357cd8_1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w="76200" cap="flat" cmpd="sng">
            <a:solidFill>
              <a:schemeClr val="lt2"/>
            </a:solidFill>
            <a:prstDash val="solid"/>
            <a:round/>
            <a:headEnd type="none" w="sm" len="sm"/>
            <a:tailEnd type="none" w="sm" len="sm"/>
          </a:ln>
        </p:spPr>
      </p:cxnSp>
      <p:cxnSp>
        <p:nvCxnSpPr>
          <p:cNvPr id="11" name="Google Shape;11;p2"/>
          <p:cNvCxnSpPr/>
          <p:nvPr/>
        </p:nvCxnSpPr>
        <p:spPr>
          <a:xfrm>
            <a:off x="1575035" y="3158252"/>
            <a:ext cx="562200" cy="0"/>
          </a:xfrm>
          <a:prstGeom prst="straightConnector1">
            <a:avLst/>
          </a:prstGeom>
          <a:noFill/>
          <a:ln w="76200" cap="flat" cmpd="sng">
            <a:solidFill>
              <a:schemeClr val="lt2"/>
            </a:solidFill>
            <a:prstDash val="solid"/>
            <a:round/>
            <a:headEnd type="none" w="sm" len="sm"/>
            <a:tailEnd type="none" w="sm" len="sm"/>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4" name="Google Shape;14;p2"/>
            <p:cNvCxnSpPr/>
            <p:nvPr/>
          </p:nvCxnSpPr>
          <p:spPr>
            <a:xfrm rot="10800000">
              <a:off x="1346429" y="1163700"/>
              <a:ext cx="6452100" cy="0"/>
            </a:xfrm>
            <a:prstGeom prst="straightConnector1">
              <a:avLst/>
            </a:prstGeom>
            <a:noFill/>
            <a:ln w="9525" cap="flat" cmpd="sng">
              <a:solidFill>
                <a:schemeClr val="accent3"/>
              </a:solidFill>
              <a:prstDash val="solid"/>
              <a:round/>
              <a:headEnd type="none" w="sm" len="sm"/>
              <a:tailEnd type="none" w="sm" len="sm"/>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7" name="Google Shape;17;p2"/>
            <p:cNvCxnSpPr/>
            <p:nvPr/>
          </p:nvCxnSpPr>
          <p:spPr>
            <a:xfrm>
              <a:off x="1346435" y="3969088"/>
              <a:ext cx="6452100" cy="0"/>
            </a:xfrm>
            <a:prstGeom prst="straightConnector1">
              <a:avLst/>
            </a:prstGeom>
            <a:noFill/>
            <a:ln w="9525" cap="flat" cmpd="sng">
              <a:solidFill>
                <a:schemeClr val="accent3"/>
              </a:solidFill>
              <a:prstDash val="solid"/>
              <a:round/>
              <a:headEnd type="none" w="sm" len="sm"/>
              <a:tailEnd type="none" w="sm" len="sm"/>
            </a:ln>
          </p:spPr>
        </p:cxnSp>
      </p:grpSp>
      <p:sp>
        <p:nvSpPr>
          <p:cNvPr id="18" name="Google Shape;18;p2"/>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19" name="Google Shape;19;p2"/>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20" name="Google Shape;20;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1"/>
          <p:cNvSpPr txBox="1">
            <a:spLocks noGrp="1"/>
          </p:cNvSpPr>
          <p:nvPr>
            <p:ph type="title" hasCustomPrompt="1"/>
          </p:nvPr>
        </p:nvSpPr>
        <p:spPr>
          <a:xfrm>
            <a:off x="311700" y="1304850"/>
            <a:ext cx="8520600" cy="15384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a:spLocks noGrp="1"/>
          </p:cNvSpPr>
          <p:nvPr>
            <p:ph type="body" idx="1"/>
          </p:nvPr>
        </p:nvSpPr>
        <p:spPr>
          <a:xfrm>
            <a:off x="311700" y="2995650"/>
            <a:ext cx="85206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9" name="Google Shape;5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0"/>
        <p:cNvGrpSpPr/>
        <p:nvPr/>
      </p:nvGrpSpPr>
      <p:grpSpPr>
        <a:xfrm>
          <a:off x="0" y="0"/>
          <a:ext cx="0" cy="0"/>
          <a:chOff x="0" y="0"/>
          <a:chExt cx="0" cy="0"/>
        </a:xfrm>
      </p:grpSpPr>
      <p:sp>
        <p:nvSpPr>
          <p:cNvPr id="61" name="Google Shape;6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txBox="1">
            <a:spLocks noGrp="1"/>
          </p:cNvSpPr>
          <p:nvPr>
            <p:ph type="title"/>
          </p:nvPr>
        </p:nvSpPr>
        <p:spPr>
          <a:xfrm>
            <a:off x="311700" y="814800"/>
            <a:ext cx="8571300" cy="9420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a:endParaRPr/>
          </a:p>
        </p:txBody>
      </p:sp>
      <p:sp>
        <p:nvSpPr>
          <p:cNvPr id="24" name="Google Shape;24;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8" name="Google Shape;28;p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9" name="Google Shape;2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2" name="Google Shape;32;p5"/>
          <p:cNvSpPr txBox="1">
            <a:spLocks noGrp="1"/>
          </p:cNvSpPr>
          <p:nvPr>
            <p:ph type="body" idx="1"/>
          </p:nvPr>
        </p:nvSpPr>
        <p:spPr>
          <a:xfrm>
            <a:off x="311700" y="1266175"/>
            <a:ext cx="3999900" cy="33027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3" name="Google Shape;33;p5"/>
          <p:cNvSpPr txBox="1">
            <a:spLocks noGrp="1"/>
          </p:cNvSpPr>
          <p:nvPr>
            <p:ph type="body" idx="2"/>
          </p:nvPr>
        </p:nvSpPr>
        <p:spPr>
          <a:xfrm>
            <a:off x="4832400" y="1266175"/>
            <a:ext cx="3999900" cy="33027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4" name="Google Shape;3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7" name="Google Shape;3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sp>
        <p:nvSpPr>
          <p:cNvPr id="39" name="Google Shape;3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6"/>
        </a:solidFill>
        <a:effectLst/>
      </p:bgPr>
    </p:bg>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526350"/>
            <a:ext cx="56136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dk2"/>
              </a:buClr>
              <a:buSzPts val="5400"/>
              <a:buNone/>
              <a:defRPr sz="5400" b="0">
                <a:solidFill>
                  <a:schemeClr val="dk2"/>
                </a:solidFill>
              </a:defRPr>
            </a:lvl1pPr>
            <a:lvl2pPr lvl="1">
              <a:spcBef>
                <a:spcPts val="0"/>
              </a:spcBef>
              <a:spcAft>
                <a:spcPts val="0"/>
              </a:spcAft>
              <a:buClr>
                <a:schemeClr val="dk2"/>
              </a:buClr>
              <a:buSzPts val="5400"/>
              <a:buNone/>
              <a:defRPr sz="5400" b="0">
                <a:solidFill>
                  <a:schemeClr val="dk2"/>
                </a:solidFill>
              </a:defRPr>
            </a:lvl2pPr>
            <a:lvl3pPr lvl="2">
              <a:spcBef>
                <a:spcPts val="0"/>
              </a:spcBef>
              <a:spcAft>
                <a:spcPts val="0"/>
              </a:spcAft>
              <a:buClr>
                <a:schemeClr val="dk2"/>
              </a:buClr>
              <a:buSzPts val="5400"/>
              <a:buNone/>
              <a:defRPr sz="5400" b="0">
                <a:solidFill>
                  <a:schemeClr val="dk2"/>
                </a:solidFill>
              </a:defRPr>
            </a:lvl3pPr>
            <a:lvl4pPr lvl="3">
              <a:spcBef>
                <a:spcPts val="0"/>
              </a:spcBef>
              <a:spcAft>
                <a:spcPts val="0"/>
              </a:spcAft>
              <a:buClr>
                <a:schemeClr val="dk2"/>
              </a:buClr>
              <a:buSzPts val="5400"/>
              <a:buNone/>
              <a:defRPr sz="5400" b="0">
                <a:solidFill>
                  <a:schemeClr val="dk2"/>
                </a:solidFill>
              </a:defRPr>
            </a:lvl4pPr>
            <a:lvl5pPr lvl="4">
              <a:spcBef>
                <a:spcPts val="0"/>
              </a:spcBef>
              <a:spcAft>
                <a:spcPts val="0"/>
              </a:spcAft>
              <a:buClr>
                <a:schemeClr val="dk2"/>
              </a:buClr>
              <a:buSzPts val="5400"/>
              <a:buNone/>
              <a:defRPr sz="5400" b="0">
                <a:solidFill>
                  <a:schemeClr val="dk2"/>
                </a:solidFill>
              </a:defRPr>
            </a:lvl5pPr>
            <a:lvl6pPr lvl="5">
              <a:spcBef>
                <a:spcPts val="0"/>
              </a:spcBef>
              <a:spcAft>
                <a:spcPts val="0"/>
              </a:spcAft>
              <a:buClr>
                <a:schemeClr val="dk2"/>
              </a:buClr>
              <a:buSzPts val="5400"/>
              <a:buNone/>
              <a:defRPr sz="5400" b="0">
                <a:solidFill>
                  <a:schemeClr val="dk2"/>
                </a:solidFill>
              </a:defRPr>
            </a:lvl6pPr>
            <a:lvl7pPr lvl="6">
              <a:spcBef>
                <a:spcPts val="0"/>
              </a:spcBef>
              <a:spcAft>
                <a:spcPts val="0"/>
              </a:spcAft>
              <a:buClr>
                <a:schemeClr val="dk2"/>
              </a:buClr>
              <a:buSzPts val="5400"/>
              <a:buNone/>
              <a:defRPr sz="5400" b="0">
                <a:solidFill>
                  <a:schemeClr val="dk2"/>
                </a:solidFill>
              </a:defRPr>
            </a:lvl7pPr>
            <a:lvl8pPr lvl="7">
              <a:spcBef>
                <a:spcPts val="0"/>
              </a:spcBef>
              <a:spcAft>
                <a:spcPts val="0"/>
              </a:spcAft>
              <a:buClr>
                <a:schemeClr val="dk2"/>
              </a:buClr>
              <a:buSzPts val="5400"/>
              <a:buNone/>
              <a:defRPr sz="5400" b="0">
                <a:solidFill>
                  <a:schemeClr val="dk2"/>
                </a:solidFill>
              </a:defRPr>
            </a:lvl8pPr>
            <a:lvl9pPr lvl="8">
              <a:spcBef>
                <a:spcPts val="0"/>
              </a:spcBef>
              <a:spcAft>
                <a:spcPts val="0"/>
              </a:spcAft>
              <a:buClr>
                <a:schemeClr val="dk2"/>
              </a:buClr>
              <a:buSzPts val="5400"/>
              <a:buNone/>
              <a:defRPr sz="5400" b="0">
                <a:solidFill>
                  <a:schemeClr val="dk2"/>
                </a:solidFill>
              </a:defRPr>
            </a:lvl9pPr>
          </a:lstStyle>
          <a:p>
            <a:endParaRPr/>
          </a:p>
        </p:txBody>
      </p:sp>
      <p:sp>
        <p:nvSpPr>
          <p:cNvPr id="44" name="Google Shape;4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7" name="Google Shape;47;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8" name="Google Shape;48;p9"/>
          <p:cNvSpPr txBox="1">
            <a:spLocks noGrp="1"/>
          </p:cNvSpPr>
          <p:nvPr>
            <p:ph type="title"/>
          </p:nvPr>
        </p:nvSpPr>
        <p:spPr>
          <a:xfrm>
            <a:off x="265500" y="1039675"/>
            <a:ext cx="4045200" cy="16758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9" name="Google Shape;49;p9"/>
          <p:cNvSpPr txBox="1">
            <a:spLocks noGrp="1"/>
          </p:cNvSpPr>
          <p:nvPr>
            <p:ph type="subTitle" idx="1"/>
          </p:nvPr>
        </p:nvSpPr>
        <p:spPr>
          <a:xfrm>
            <a:off x="265500" y="27268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a:spLocks noGrp="1"/>
          </p:cNvSpPr>
          <p:nvPr>
            <p:ph type="body" idx="1"/>
          </p:nvPr>
        </p:nvSpPr>
        <p:spPr>
          <a:xfrm>
            <a:off x="311700" y="42307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a:endParaRPr/>
          </a:p>
        </p:txBody>
      </p:sp>
      <p:sp>
        <p:nvSpPr>
          <p:cNvPr id="54" name="Google Shape;5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trop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7" name="Google Shape;7;p1"/>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8.xml"/><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30.xml"/><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0.xml"/><Relationship Id="rId1" Type="http://schemas.openxmlformats.org/officeDocument/2006/relationships/slideLayout" Target="../slideLayouts/slideLayout1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3"/>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Leadership in Organizations</a:t>
            </a:r>
            <a:endParaRPr/>
          </a:p>
        </p:txBody>
      </p:sp>
      <p:sp>
        <p:nvSpPr>
          <p:cNvPr id="67" name="Google Shape;67;p13"/>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Week 4</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2"/>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Traits</a:t>
            </a:r>
            <a:endParaRPr/>
          </a:p>
        </p:txBody>
      </p:sp>
      <p:sp>
        <p:nvSpPr>
          <p:cNvPr id="120" name="Google Shape;120;p22"/>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However, research has revealed the relationship between personal traits and leader success to be weak.</a:t>
            </a:r>
            <a:endParaRPr/>
          </a:p>
          <a:p>
            <a:pPr marL="0" lvl="0" indent="0" algn="l" rtl="0">
              <a:spcBef>
                <a:spcPts val="1200"/>
              </a:spcBef>
              <a:spcAft>
                <a:spcPts val="0"/>
              </a:spcAft>
              <a:buNone/>
            </a:pPr>
            <a:r>
              <a:rPr lang="en"/>
              <a:t>It is dependant on situation and organization.</a:t>
            </a:r>
            <a:endParaRPr/>
          </a:p>
          <a:p>
            <a:pPr marL="0" lvl="0" indent="0" algn="l" rtl="0">
              <a:spcBef>
                <a:spcPts val="1200"/>
              </a:spcBef>
              <a:spcAft>
                <a:spcPts val="0"/>
              </a:spcAft>
              <a:buNone/>
            </a:pPr>
            <a:r>
              <a:rPr lang="en"/>
              <a:t>A shift in focus towards the dynamics of the relationship between leaders and followers.</a:t>
            </a: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3"/>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Styles</a:t>
            </a:r>
            <a:endParaRPr/>
          </a:p>
        </p:txBody>
      </p:sp>
      <p:sp>
        <p:nvSpPr>
          <p:cNvPr id="126" name="Google Shape;126;p23"/>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t>Autocratic: </a:t>
            </a:r>
            <a:r>
              <a:rPr lang="en"/>
              <a:t>A leader who tends to centralize authority and rely on legitimate, reward, and coercive power to manage subordinates</a:t>
            </a:r>
            <a:endParaRPr/>
          </a:p>
          <a:p>
            <a:pPr marL="0" lvl="0" indent="0" algn="l" rtl="0">
              <a:spcBef>
                <a:spcPts val="1200"/>
              </a:spcBef>
              <a:spcAft>
                <a:spcPts val="1200"/>
              </a:spcAft>
              <a:buNone/>
            </a:pPr>
            <a:r>
              <a:rPr lang="en" b="1"/>
              <a:t>Democratic:</a:t>
            </a:r>
            <a:r>
              <a:rPr lang="en"/>
              <a:t> A leader who delegates authority to others, encourage participation, and relies on expert and referent power to manage subordinates.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4"/>
          <p:cNvSpPr txBox="1">
            <a:spLocks noGrp="1"/>
          </p:cNvSpPr>
          <p:nvPr>
            <p:ph type="title"/>
          </p:nvPr>
        </p:nvSpPr>
        <p:spPr>
          <a:xfrm>
            <a:off x="311700" y="814800"/>
            <a:ext cx="8571300" cy="9420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Behavioral Approaches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Ohio State Studies</a:t>
            </a:r>
            <a:endParaRPr/>
          </a:p>
        </p:txBody>
      </p:sp>
      <p:sp>
        <p:nvSpPr>
          <p:cNvPr id="137" name="Google Shape;137;p25"/>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lnSpcReduction="20000"/>
          </a:bodyPr>
          <a:lstStyle/>
          <a:p>
            <a:pPr marL="0" lvl="0" indent="0" algn="l" rtl="0">
              <a:spcBef>
                <a:spcPts val="0"/>
              </a:spcBef>
              <a:spcAft>
                <a:spcPts val="0"/>
              </a:spcAft>
              <a:buNone/>
            </a:pPr>
            <a:r>
              <a:rPr lang="en"/>
              <a:t>Conducted in 1940s, it identified leaders as having two major behaviors, which exist independently;</a:t>
            </a:r>
            <a:endParaRPr/>
          </a:p>
          <a:p>
            <a:pPr marL="457200" lvl="0" indent="0" algn="l" rtl="0">
              <a:spcBef>
                <a:spcPts val="1200"/>
              </a:spcBef>
              <a:spcAft>
                <a:spcPts val="0"/>
              </a:spcAft>
              <a:buNone/>
            </a:pPr>
            <a:r>
              <a:rPr lang="en" b="1"/>
              <a:t>Consideration: </a:t>
            </a:r>
            <a:r>
              <a:rPr lang="en"/>
              <a:t>A type of leader behaviour that describes the extent to which a leader is sensitive to subordinates, respects their ideas and feelings, and establishes mutual trust.</a:t>
            </a:r>
            <a:endParaRPr/>
          </a:p>
          <a:p>
            <a:pPr marL="457200" lvl="0" indent="0" algn="l" rtl="0">
              <a:spcBef>
                <a:spcPts val="1200"/>
              </a:spcBef>
              <a:spcAft>
                <a:spcPts val="0"/>
              </a:spcAft>
              <a:buNone/>
            </a:pPr>
            <a:r>
              <a:rPr lang="en" b="1"/>
              <a:t>Initiating structure:</a:t>
            </a:r>
            <a:r>
              <a:rPr lang="en"/>
              <a:t> A type of leader behaviour that describes the extent to which a leader is task oriented and directs subordinates’ work activities towards goal achievement. </a:t>
            </a:r>
            <a:endParaRPr/>
          </a:p>
          <a:p>
            <a:pPr marL="0" lvl="0" indent="0" algn="l" rtl="0">
              <a:spcBef>
                <a:spcPts val="1200"/>
              </a:spcBef>
              <a:spcAft>
                <a:spcPts val="1200"/>
              </a:spcAft>
              <a:buNone/>
            </a:pPr>
            <a:r>
              <a:rPr lang="en"/>
              <a:t>This enabled researchers and practitioners, for the first time, to look at leader behaviors systematically.</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pic>
        <p:nvPicPr>
          <p:cNvPr id="142" name="Google Shape;142;p26"/>
          <p:cNvPicPr preferRelativeResize="0"/>
          <p:nvPr/>
        </p:nvPicPr>
        <p:blipFill>
          <a:blip r:embed="rId3">
            <a:alphaModFix/>
          </a:blip>
          <a:stretch>
            <a:fillRect/>
          </a:stretch>
        </p:blipFill>
        <p:spPr>
          <a:xfrm>
            <a:off x="890275" y="506638"/>
            <a:ext cx="7723850" cy="41302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7"/>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Consideration</a:t>
            </a:r>
            <a:endParaRPr/>
          </a:p>
        </p:txBody>
      </p:sp>
      <p:sp>
        <p:nvSpPr>
          <p:cNvPr id="148" name="Google Shape;148;p27"/>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Consideration focuses on behaviors that regard the comfort, well-being, status and contributions of followers. Examples of consideration behaviors: </a:t>
            </a:r>
            <a:endParaRPr/>
          </a:p>
          <a:p>
            <a:pPr marL="1371600" lvl="0" indent="-342900" algn="l" rtl="0">
              <a:spcBef>
                <a:spcPts val="1200"/>
              </a:spcBef>
              <a:spcAft>
                <a:spcPts val="0"/>
              </a:spcAft>
              <a:buSzPts val="1800"/>
              <a:buChar char="●"/>
            </a:pPr>
            <a:r>
              <a:rPr lang="en"/>
              <a:t>does personal favors for group members;</a:t>
            </a:r>
            <a:endParaRPr/>
          </a:p>
          <a:p>
            <a:pPr marL="1371600" lvl="0" indent="-342900" algn="l" rtl="0">
              <a:spcBef>
                <a:spcPts val="0"/>
              </a:spcBef>
              <a:spcAft>
                <a:spcPts val="0"/>
              </a:spcAft>
              <a:buSzPts val="1800"/>
              <a:buChar char="●"/>
            </a:pPr>
            <a:r>
              <a:rPr lang="en"/>
              <a:t>is easy to understand; </a:t>
            </a:r>
            <a:endParaRPr/>
          </a:p>
          <a:p>
            <a:pPr marL="1371600" lvl="0" indent="-342900" algn="l" rtl="0">
              <a:spcBef>
                <a:spcPts val="0"/>
              </a:spcBef>
              <a:spcAft>
                <a:spcPts val="0"/>
              </a:spcAft>
              <a:buSzPts val="1800"/>
              <a:buChar char="●"/>
            </a:pPr>
            <a:r>
              <a:rPr lang="en"/>
              <a:t>finds time to listen to group members; </a:t>
            </a:r>
            <a:endParaRPr/>
          </a:p>
          <a:p>
            <a:pPr marL="1371600" lvl="0" indent="-342900" algn="l" rtl="0">
              <a:spcBef>
                <a:spcPts val="0"/>
              </a:spcBef>
              <a:spcAft>
                <a:spcPts val="0"/>
              </a:spcAft>
              <a:buSzPts val="1800"/>
              <a:buChar char="●"/>
            </a:pPr>
            <a:r>
              <a:rPr lang="en"/>
              <a:t>backs up the members in their actions; </a:t>
            </a:r>
            <a:endParaRPr/>
          </a:p>
          <a:p>
            <a:pPr marL="1371600" lvl="0" indent="-342900" algn="l" rtl="0">
              <a:spcBef>
                <a:spcPts val="0"/>
              </a:spcBef>
              <a:spcAft>
                <a:spcPts val="0"/>
              </a:spcAft>
              <a:buSzPts val="1800"/>
              <a:buChar char="●"/>
            </a:pPr>
            <a:r>
              <a:rPr lang="en"/>
              <a:t>treats all group members as equals; </a:t>
            </a:r>
            <a:endParaRPr/>
          </a:p>
          <a:p>
            <a:pPr marL="1371600" lvl="0" indent="-342900" algn="l" rtl="0">
              <a:spcBef>
                <a:spcPts val="0"/>
              </a:spcBef>
              <a:spcAft>
                <a:spcPts val="0"/>
              </a:spcAft>
              <a:buSzPts val="1800"/>
              <a:buChar char="●"/>
            </a:pPr>
            <a:r>
              <a:rPr lang="en"/>
              <a:t>is friendly and approachable.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8"/>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Initiation of structure</a:t>
            </a:r>
            <a:endParaRPr/>
          </a:p>
        </p:txBody>
      </p:sp>
      <p:sp>
        <p:nvSpPr>
          <p:cNvPr id="154" name="Google Shape;154;p28"/>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Initiation of structure includes behaviors that clearly define a leader’s role and let followers know what is expected. Examples are: </a:t>
            </a:r>
            <a:endParaRPr/>
          </a:p>
          <a:p>
            <a:pPr marL="1371600" lvl="0" indent="-342900" algn="l" rtl="0">
              <a:spcBef>
                <a:spcPts val="1200"/>
              </a:spcBef>
              <a:spcAft>
                <a:spcPts val="0"/>
              </a:spcAft>
              <a:buSzPts val="1800"/>
              <a:buChar char="●"/>
            </a:pPr>
            <a:r>
              <a:rPr lang="en"/>
              <a:t>makes his/her attitudes clear to the group; </a:t>
            </a:r>
            <a:endParaRPr/>
          </a:p>
          <a:p>
            <a:pPr marL="1371600" lvl="0" indent="-342900" algn="l" rtl="0">
              <a:spcBef>
                <a:spcPts val="0"/>
              </a:spcBef>
              <a:spcAft>
                <a:spcPts val="0"/>
              </a:spcAft>
              <a:buSzPts val="1800"/>
              <a:buChar char="●"/>
            </a:pPr>
            <a:r>
              <a:rPr lang="en"/>
              <a:t>criticizes poor work; </a:t>
            </a:r>
            <a:endParaRPr/>
          </a:p>
          <a:p>
            <a:pPr marL="1371600" lvl="0" indent="-342900" algn="l" rtl="0">
              <a:spcBef>
                <a:spcPts val="0"/>
              </a:spcBef>
              <a:spcAft>
                <a:spcPts val="0"/>
              </a:spcAft>
              <a:buSzPts val="1800"/>
              <a:buChar char="●"/>
            </a:pPr>
            <a:r>
              <a:rPr lang="en"/>
              <a:t>maintains definite standards of performance;</a:t>
            </a:r>
            <a:endParaRPr/>
          </a:p>
          <a:p>
            <a:pPr marL="1371600" lvl="0" indent="-342900" algn="l" rtl="0">
              <a:spcBef>
                <a:spcPts val="0"/>
              </a:spcBef>
              <a:spcAft>
                <a:spcPts val="0"/>
              </a:spcAft>
              <a:buSzPts val="1800"/>
              <a:buChar char="●"/>
            </a:pPr>
            <a:r>
              <a:rPr lang="en"/>
              <a:t>encourages the use of uniform procedures;</a:t>
            </a:r>
            <a:endParaRPr/>
          </a:p>
          <a:p>
            <a:pPr marL="1371600" lvl="0" indent="-342900" algn="l" rtl="0">
              <a:spcBef>
                <a:spcPts val="0"/>
              </a:spcBef>
              <a:spcAft>
                <a:spcPts val="0"/>
              </a:spcAft>
              <a:buSzPts val="1800"/>
              <a:buChar char="●"/>
            </a:pPr>
            <a:r>
              <a:rPr lang="en"/>
              <a:t>sees to it that the work of group members is coordinated.</a:t>
            </a:r>
            <a:endParaRPr/>
          </a:p>
          <a:p>
            <a:pPr marL="1371600" lvl="0" indent="-342900" algn="l" rtl="0">
              <a:spcBef>
                <a:spcPts val="0"/>
              </a:spcBef>
              <a:spcAft>
                <a:spcPts val="0"/>
              </a:spcAft>
              <a:buSzPts val="1800"/>
              <a:buChar char="●"/>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9"/>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Michigan Studies</a:t>
            </a:r>
            <a:endParaRPr/>
          </a:p>
        </p:txBody>
      </p:sp>
      <p:sp>
        <p:nvSpPr>
          <p:cNvPr id="160" name="Google Shape;160;p29"/>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fontScale="92500" lnSpcReduction="10000"/>
          </a:bodyPr>
          <a:lstStyle/>
          <a:p>
            <a:pPr marL="0" lvl="0" indent="0" algn="l" rtl="0">
              <a:spcBef>
                <a:spcPts val="0"/>
              </a:spcBef>
              <a:spcAft>
                <a:spcPts val="0"/>
              </a:spcAft>
              <a:buNone/>
            </a:pPr>
            <a:r>
              <a:rPr lang="en"/>
              <a:t>Comparison of </a:t>
            </a:r>
            <a:r>
              <a:rPr lang="en" u="sng"/>
              <a:t>effective</a:t>
            </a:r>
            <a:r>
              <a:rPr lang="en"/>
              <a:t> and </a:t>
            </a:r>
            <a:r>
              <a:rPr lang="en" u="sng"/>
              <a:t>ineffective</a:t>
            </a:r>
            <a:r>
              <a:rPr lang="en"/>
              <a:t> supervisors, identifying two distinct styles of leadership;</a:t>
            </a:r>
            <a:endParaRPr/>
          </a:p>
          <a:p>
            <a:pPr marL="457200" lvl="0" indent="0" algn="l" rtl="0">
              <a:spcBef>
                <a:spcPts val="1200"/>
              </a:spcBef>
              <a:spcAft>
                <a:spcPts val="0"/>
              </a:spcAft>
              <a:buNone/>
            </a:pPr>
            <a:r>
              <a:rPr lang="en" b="1"/>
              <a:t>Employee-centered Leadership:</a:t>
            </a:r>
            <a:r>
              <a:rPr lang="en"/>
              <a:t> Managers using employee-centered leader behavior are interested in developing a cohesive workgroup and ensuring that employees are satisfied with their jobs. The Michigan Leadership Studies found that both the styles of leadership led to an increase in production, but it was slightly more in case of production of job-centered style.</a:t>
            </a:r>
            <a:endParaRPr/>
          </a:p>
          <a:p>
            <a:pPr marL="457200" lvl="0" indent="0" algn="l" rtl="0">
              <a:spcBef>
                <a:spcPts val="1200"/>
              </a:spcBef>
              <a:spcAft>
                <a:spcPts val="1200"/>
              </a:spcAft>
              <a:buNone/>
            </a:pPr>
            <a:r>
              <a:rPr lang="en" b="1"/>
              <a:t>Job-centered Leadership:</a:t>
            </a:r>
            <a:r>
              <a:rPr lang="en"/>
              <a:t> Managers using job-centered leader behavior pay close attention to subordinates’ work, explain work procedures and are keenly interested in performance.</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pic>
        <p:nvPicPr>
          <p:cNvPr id="165" name="Google Shape;165;p30"/>
          <p:cNvPicPr preferRelativeResize="0"/>
          <p:nvPr/>
        </p:nvPicPr>
        <p:blipFill>
          <a:blip r:embed="rId3">
            <a:alphaModFix/>
          </a:blip>
          <a:stretch>
            <a:fillRect/>
          </a:stretch>
        </p:blipFill>
        <p:spPr>
          <a:xfrm>
            <a:off x="948175" y="161525"/>
            <a:ext cx="6864750" cy="48204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31"/>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171" name="Google Shape;171;p31"/>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the use of direct pressure and close supervision led to decreased satisfaction and increased turnover and absenteeism.</a:t>
            </a:r>
            <a:endParaRPr/>
          </a:p>
          <a:p>
            <a:pPr marL="0" lvl="0" indent="0" algn="l" rtl="0">
              <a:spcBef>
                <a:spcPts val="1200"/>
              </a:spcBef>
              <a:spcAft>
                <a:spcPts val="0"/>
              </a:spcAft>
              <a:buNone/>
            </a:pPr>
            <a:r>
              <a:rPr lang="en"/>
              <a:t>The employee-centered approach led to the improved work-flow procedure and more cohesion in interactions resulting in increased satisfaction and decreased turnover and absenteeism.</a:t>
            </a:r>
            <a:endParaRPr/>
          </a:p>
          <a:p>
            <a:pPr marL="0" lvl="0" indent="0" algn="l" rtl="0">
              <a:spcBef>
                <a:spcPts val="1200"/>
              </a:spcBef>
              <a:spcAft>
                <a:spcPts val="0"/>
              </a:spcAft>
              <a:buNone/>
            </a:pPr>
            <a:r>
              <a:rPr lang="en"/>
              <a:t>This suggested the superiority of the employee-centered leadership (Participative leadership) style.</a:t>
            </a:r>
            <a:endParaRPr/>
          </a:p>
          <a:p>
            <a:pPr marL="0" lvl="0" indent="0" algn="l" rtl="0">
              <a:spcBef>
                <a:spcPts val="1200"/>
              </a:spcBef>
              <a:spcAft>
                <a:spcPts val="120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Topics</a:t>
            </a:r>
            <a:endParaRPr/>
          </a:p>
        </p:txBody>
      </p:sp>
      <p:sp>
        <p:nvSpPr>
          <p:cNvPr id="73" name="Google Shape;73;p14"/>
          <p:cNvSpPr txBox="1">
            <a:spLocks noGrp="1"/>
          </p:cNvSpPr>
          <p:nvPr>
            <p:ph type="body" idx="1"/>
          </p:nvPr>
        </p:nvSpPr>
        <p:spPr>
          <a:xfrm>
            <a:off x="311700" y="1266175"/>
            <a:ext cx="3999900" cy="3302700"/>
          </a:xfrm>
          <a:prstGeom prst="rect">
            <a:avLst/>
          </a:prstGeom>
        </p:spPr>
        <p:txBody>
          <a:bodyPr spcFirstLastPara="1" wrap="square" lIns="91425" tIns="91425" rIns="91425" bIns="91425" anchor="t" anchorCtr="0">
            <a:normAutofit/>
          </a:bodyPr>
          <a:lstStyle/>
          <a:p>
            <a:pPr marL="457200" lvl="0" indent="-317500" algn="l" rtl="0">
              <a:lnSpc>
                <a:spcPct val="200000"/>
              </a:lnSpc>
              <a:spcBef>
                <a:spcPts val="0"/>
              </a:spcBef>
              <a:spcAft>
                <a:spcPts val="0"/>
              </a:spcAft>
              <a:buSzPts val="1400"/>
              <a:buAutoNum type="arabicPeriod"/>
            </a:pPr>
            <a:r>
              <a:rPr lang="en" b="1"/>
              <a:t>Introduction</a:t>
            </a:r>
            <a:endParaRPr b="1"/>
          </a:p>
          <a:p>
            <a:pPr marL="457200" lvl="0" indent="-317500" algn="l" rtl="0">
              <a:lnSpc>
                <a:spcPct val="200000"/>
              </a:lnSpc>
              <a:spcBef>
                <a:spcPts val="0"/>
              </a:spcBef>
              <a:spcAft>
                <a:spcPts val="0"/>
              </a:spcAft>
              <a:buSzPts val="1400"/>
              <a:buAutoNum type="arabicPeriod"/>
            </a:pPr>
            <a:r>
              <a:rPr lang="en" b="1"/>
              <a:t>Leadership traits</a:t>
            </a:r>
            <a:endParaRPr/>
          </a:p>
          <a:p>
            <a:pPr marL="457200" lvl="0" indent="-317500" algn="l" rtl="0">
              <a:lnSpc>
                <a:spcPct val="200000"/>
              </a:lnSpc>
              <a:spcBef>
                <a:spcPts val="0"/>
              </a:spcBef>
              <a:spcAft>
                <a:spcPts val="0"/>
              </a:spcAft>
              <a:buSzPts val="1400"/>
              <a:buAutoNum type="arabicPeriod"/>
            </a:pPr>
            <a:r>
              <a:rPr lang="en" b="1"/>
              <a:t>Behavioral Approaches</a:t>
            </a:r>
            <a:endParaRPr b="1"/>
          </a:p>
          <a:p>
            <a:pPr marL="457200" lvl="0" indent="-317500" algn="l" rtl="0">
              <a:lnSpc>
                <a:spcPct val="200000"/>
              </a:lnSpc>
              <a:spcBef>
                <a:spcPts val="0"/>
              </a:spcBef>
              <a:spcAft>
                <a:spcPts val="0"/>
              </a:spcAft>
              <a:buSzPts val="1400"/>
              <a:buAutoNum type="arabicPeriod"/>
            </a:pPr>
            <a:r>
              <a:rPr lang="en" b="1"/>
              <a:t>Contingency Approaches</a:t>
            </a:r>
            <a:endParaRPr b="1"/>
          </a:p>
          <a:p>
            <a:pPr marL="0" lvl="0" indent="0" algn="l" rtl="0">
              <a:lnSpc>
                <a:spcPct val="200000"/>
              </a:lnSpc>
              <a:spcBef>
                <a:spcPts val="1200"/>
              </a:spcBef>
              <a:spcAft>
                <a:spcPts val="0"/>
              </a:spcAft>
              <a:buNone/>
            </a:pPr>
            <a:endParaRPr/>
          </a:p>
          <a:p>
            <a:pPr marL="0" lvl="0" indent="0" algn="l" rtl="0">
              <a:spcBef>
                <a:spcPts val="1200"/>
              </a:spcBef>
              <a:spcAft>
                <a:spcPts val="1200"/>
              </a:spcAft>
              <a:buNone/>
            </a:pPr>
            <a:endParaRPr/>
          </a:p>
        </p:txBody>
      </p:sp>
      <p:pic>
        <p:nvPicPr>
          <p:cNvPr id="74" name="Google Shape;74;p14"/>
          <p:cNvPicPr preferRelativeResize="0"/>
          <p:nvPr/>
        </p:nvPicPr>
        <p:blipFill>
          <a:blip r:embed="rId3">
            <a:alphaModFix/>
          </a:blip>
          <a:stretch>
            <a:fillRect/>
          </a:stretch>
        </p:blipFill>
        <p:spPr>
          <a:xfrm>
            <a:off x="4311592" y="920400"/>
            <a:ext cx="4582234" cy="33027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32"/>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Critique</a:t>
            </a:r>
            <a:endParaRPr/>
          </a:p>
        </p:txBody>
      </p:sp>
      <p:sp>
        <p:nvSpPr>
          <p:cNvPr id="177" name="Google Shape;177;p32"/>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fontScale="92500"/>
          </a:bodyPr>
          <a:lstStyle/>
          <a:p>
            <a:pPr marL="0" lvl="0" indent="0" algn="l" rtl="0">
              <a:spcBef>
                <a:spcPts val="1200"/>
              </a:spcBef>
              <a:spcAft>
                <a:spcPts val="0"/>
              </a:spcAft>
              <a:buNone/>
            </a:pPr>
            <a:r>
              <a:rPr lang="en"/>
              <a:t>It failed to suggest whether leader behavior is a cause or effect. They did not clarify whether the employee-centered leadership makes the group productive or whether the highly productive group induces the leader to be employee-centered.</a:t>
            </a:r>
            <a:endParaRPr/>
          </a:p>
          <a:p>
            <a:pPr marL="0" lvl="0" indent="0" algn="l" rtl="0">
              <a:spcBef>
                <a:spcPts val="1200"/>
              </a:spcBef>
              <a:spcAft>
                <a:spcPts val="0"/>
              </a:spcAft>
              <a:buNone/>
            </a:pPr>
            <a:r>
              <a:rPr lang="en"/>
              <a:t>It did not consider the nature of the subordinates’ tasks or their characteristics. Group characteristics and other situational variables were also ignored.</a:t>
            </a:r>
            <a:endParaRPr/>
          </a:p>
          <a:p>
            <a:pPr marL="0" lvl="0" indent="0" algn="l" rtl="0">
              <a:spcBef>
                <a:spcPts val="1200"/>
              </a:spcBef>
              <a:spcAft>
                <a:spcPts val="1200"/>
              </a:spcAft>
              <a:buNone/>
            </a:pPr>
            <a:r>
              <a:rPr lang="en"/>
              <a:t>The behavioral styles suggested by Michigan Leadership Studies have been termed as static. A leader is supposed to follow either of the two styles, viz., task orientation and employee orientation. But in practice, a practical style may succeed in one situation and fail in another.</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33"/>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The Leadership Grid</a:t>
            </a:r>
            <a:endParaRPr/>
          </a:p>
        </p:txBody>
      </p:sp>
      <p:sp>
        <p:nvSpPr>
          <p:cNvPr id="183" name="Google Shape;183;p33"/>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It is a two dimensional leadership theory that measures a leader’s concern for people and concern for production. </a:t>
            </a:r>
            <a:endParaRPr/>
          </a:p>
          <a:p>
            <a:pPr marL="0" lvl="0" indent="0" algn="l" rtl="0">
              <a:spcBef>
                <a:spcPts val="1200"/>
              </a:spcBef>
              <a:spcAft>
                <a:spcPts val="0"/>
              </a:spcAft>
              <a:buNone/>
            </a:pPr>
            <a:r>
              <a:rPr lang="en"/>
              <a:t>It builds on the work of both Ohio State and Michigan studies. </a:t>
            </a:r>
            <a:endParaRPr/>
          </a:p>
          <a:p>
            <a:pPr marL="0" lvl="0" indent="0" algn="l" rtl="0">
              <a:spcBef>
                <a:spcPts val="1200"/>
              </a:spcBef>
              <a:spcAft>
                <a:spcPts val="1200"/>
              </a:spcAft>
              <a:buNone/>
            </a:pP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pic>
        <p:nvPicPr>
          <p:cNvPr id="188" name="Google Shape;188;p34"/>
          <p:cNvPicPr preferRelativeResize="0"/>
          <p:nvPr/>
        </p:nvPicPr>
        <p:blipFill rotWithShape="1">
          <a:blip r:embed="rId3">
            <a:alphaModFix/>
          </a:blip>
          <a:srcRect r="1777" b="1487"/>
          <a:stretch/>
        </p:blipFill>
        <p:spPr>
          <a:xfrm>
            <a:off x="977100" y="152400"/>
            <a:ext cx="6228149" cy="47668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5"/>
          <p:cNvSpPr txBox="1">
            <a:spLocks noGrp="1"/>
          </p:cNvSpPr>
          <p:nvPr>
            <p:ph type="body" idx="1"/>
          </p:nvPr>
        </p:nvSpPr>
        <p:spPr>
          <a:xfrm>
            <a:off x="311700" y="328600"/>
            <a:ext cx="8520600" cy="4240500"/>
          </a:xfrm>
          <a:prstGeom prst="rect">
            <a:avLst/>
          </a:prstGeom>
        </p:spPr>
        <p:txBody>
          <a:bodyPr spcFirstLastPara="1" wrap="square" lIns="91425" tIns="91425" rIns="91425" bIns="91425" anchor="t" anchorCtr="0">
            <a:normAutofit fontScale="85000" lnSpcReduction="20000"/>
          </a:bodyPr>
          <a:lstStyle/>
          <a:p>
            <a:pPr marL="0" lvl="0" indent="0" algn="l" rtl="0">
              <a:spcBef>
                <a:spcPts val="0"/>
              </a:spcBef>
              <a:spcAft>
                <a:spcPts val="0"/>
              </a:spcAft>
              <a:buNone/>
            </a:pPr>
            <a:r>
              <a:rPr lang="en"/>
              <a:t>Each axis on the grid consists of a nine-point scale with 1 meaning a low concern and 9 a high concern. Depending on a manager’s score on each of the two axis, you can assign different types of management styles to managers:</a:t>
            </a:r>
            <a:endParaRPr/>
          </a:p>
          <a:p>
            <a:pPr marL="457200" lvl="0" indent="0" algn="l" rtl="0">
              <a:spcBef>
                <a:spcPts val="1200"/>
              </a:spcBef>
              <a:spcAft>
                <a:spcPts val="0"/>
              </a:spcAft>
              <a:buNone/>
            </a:pPr>
            <a:r>
              <a:rPr lang="en" b="1"/>
              <a:t>Team Management (9,9)</a:t>
            </a:r>
            <a:r>
              <a:rPr lang="en"/>
              <a:t> often is considered the most effective style and is recommended because organizational members work together to accomplish tasks.</a:t>
            </a:r>
            <a:endParaRPr/>
          </a:p>
          <a:p>
            <a:pPr marL="457200" lvl="0" indent="0" algn="l" rtl="0">
              <a:spcBef>
                <a:spcPts val="1200"/>
              </a:spcBef>
              <a:spcAft>
                <a:spcPts val="0"/>
              </a:spcAft>
              <a:buNone/>
            </a:pPr>
            <a:r>
              <a:rPr lang="en" b="1"/>
              <a:t>Country Club Management (1,9)</a:t>
            </a:r>
            <a:r>
              <a:rPr lang="en"/>
              <a:t> occurs when primary emphasis is given to people rather than to work outputs.</a:t>
            </a:r>
            <a:endParaRPr/>
          </a:p>
          <a:p>
            <a:pPr marL="457200" lvl="0" indent="0" algn="l" rtl="0">
              <a:spcBef>
                <a:spcPts val="1200"/>
              </a:spcBef>
              <a:spcAft>
                <a:spcPts val="0"/>
              </a:spcAft>
              <a:buNone/>
            </a:pPr>
            <a:r>
              <a:rPr lang="en" b="1"/>
              <a:t>Authority-Compliance Management (9,1)</a:t>
            </a:r>
            <a:r>
              <a:rPr lang="en"/>
              <a:t> occurs when efficiency in operations is the dominant orientation.</a:t>
            </a:r>
            <a:endParaRPr/>
          </a:p>
          <a:p>
            <a:pPr marL="457200" lvl="0" indent="0" algn="l" rtl="0">
              <a:spcBef>
                <a:spcPts val="1200"/>
              </a:spcBef>
              <a:spcAft>
                <a:spcPts val="0"/>
              </a:spcAft>
              <a:buNone/>
            </a:pPr>
            <a:r>
              <a:rPr lang="en" b="1"/>
              <a:t>Middle-of-the-road Management (5,5)</a:t>
            </a:r>
            <a:r>
              <a:rPr lang="en"/>
              <a:t> reflects a moderate amount of concern for both people and production.</a:t>
            </a:r>
            <a:endParaRPr/>
          </a:p>
          <a:p>
            <a:pPr marL="457200" lvl="0" indent="0" algn="l" rtl="0">
              <a:spcBef>
                <a:spcPts val="1200"/>
              </a:spcBef>
              <a:spcAft>
                <a:spcPts val="1200"/>
              </a:spcAft>
              <a:buNone/>
            </a:pPr>
            <a:r>
              <a:rPr lang="en" b="1"/>
              <a:t>Impoverished Management (1,1)</a:t>
            </a:r>
            <a:r>
              <a:rPr lang="en"/>
              <a:t> means the absence of a management philosophy, managers exert little effort towards interpersonal relationships or work accomplishment.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36"/>
          <p:cNvSpPr txBox="1">
            <a:spLocks noGrp="1"/>
          </p:cNvSpPr>
          <p:nvPr>
            <p:ph type="title"/>
          </p:nvPr>
        </p:nvSpPr>
        <p:spPr>
          <a:xfrm>
            <a:off x="311700" y="814800"/>
            <a:ext cx="8571300" cy="9420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Contingency Approaches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37"/>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204" name="Google Shape;204;p37"/>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A model of leadership that describes the relationship between leadership styles and specific organizational situations. </a:t>
            </a:r>
            <a:endParaRPr/>
          </a:p>
          <a:p>
            <a:pPr marL="1371600" lvl="0" indent="-342900" algn="l" rtl="0">
              <a:spcBef>
                <a:spcPts val="1200"/>
              </a:spcBef>
              <a:spcAft>
                <a:spcPts val="0"/>
              </a:spcAft>
              <a:buSzPts val="1800"/>
              <a:buChar char="●"/>
            </a:pPr>
            <a:r>
              <a:rPr lang="en"/>
              <a:t>Fiedler’s Contingency Theory</a:t>
            </a:r>
            <a:endParaRPr/>
          </a:p>
          <a:p>
            <a:pPr marL="1371600" lvl="0" indent="-342900" algn="l" rtl="0">
              <a:spcBef>
                <a:spcPts val="0"/>
              </a:spcBef>
              <a:spcAft>
                <a:spcPts val="0"/>
              </a:spcAft>
              <a:buSzPts val="1800"/>
              <a:buChar char="●"/>
            </a:pPr>
            <a:r>
              <a:rPr lang="en"/>
              <a:t>Hersey and Blanchard’s Situational Theory</a:t>
            </a:r>
            <a:endParaRPr/>
          </a:p>
          <a:p>
            <a:pPr marL="1371600" lvl="0" indent="-342900" algn="l" rtl="0">
              <a:spcBef>
                <a:spcPts val="0"/>
              </a:spcBef>
              <a:spcAft>
                <a:spcPts val="0"/>
              </a:spcAft>
              <a:buSzPts val="1800"/>
              <a:buChar char="●"/>
            </a:pPr>
            <a:r>
              <a:rPr lang="en"/>
              <a:t>Path-Goal Theory</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38"/>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Fiedler’s Contingency Theory</a:t>
            </a:r>
            <a:endParaRPr/>
          </a:p>
        </p:txBody>
      </p:sp>
      <p:sp>
        <p:nvSpPr>
          <p:cNvPr id="210" name="Google Shape;210;p38"/>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Aims to match leader’s style with the situation most favorable for his or her success. </a:t>
            </a:r>
            <a:endParaRPr/>
          </a:p>
          <a:p>
            <a:pPr marL="1371600" lvl="0" indent="-342900" algn="l" rtl="0">
              <a:spcBef>
                <a:spcPts val="1200"/>
              </a:spcBef>
              <a:spcAft>
                <a:spcPts val="0"/>
              </a:spcAft>
              <a:buSzPts val="1800"/>
              <a:buChar char="●"/>
            </a:pPr>
            <a:r>
              <a:rPr lang="en"/>
              <a:t>Leadership style</a:t>
            </a:r>
            <a:endParaRPr/>
          </a:p>
          <a:p>
            <a:pPr marL="1371600" lvl="0" indent="-342900" algn="l" rtl="0">
              <a:spcBef>
                <a:spcPts val="0"/>
              </a:spcBef>
              <a:spcAft>
                <a:spcPts val="0"/>
              </a:spcAft>
              <a:buSzPts val="1800"/>
              <a:buChar char="●"/>
            </a:pPr>
            <a:r>
              <a:rPr lang="en"/>
              <a:t>Organizational situation</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9"/>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Fiedler’s Contingency Theory</a:t>
            </a:r>
            <a:endParaRPr/>
          </a:p>
        </p:txBody>
      </p:sp>
      <p:sp>
        <p:nvSpPr>
          <p:cNvPr id="216" name="Google Shape;216;p39"/>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t>Leadership Style:</a:t>
            </a:r>
            <a:r>
              <a:rPr lang="en"/>
              <a:t> Style is identified as either relationship oriented or task oriented. </a:t>
            </a:r>
            <a:endParaRPr/>
          </a:p>
          <a:p>
            <a:pPr marL="914400" lvl="0" indent="-342900" algn="l" rtl="0">
              <a:spcBef>
                <a:spcPts val="1200"/>
              </a:spcBef>
              <a:spcAft>
                <a:spcPts val="0"/>
              </a:spcAft>
              <a:buSzPts val="1800"/>
              <a:buChar char="●"/>
            </a:pPr>
            <a:r>
              <a:rPr lang="en" u="sng"/>
              <a:t>Relationship-oriented</a:t>
            </a:r>
            <a:r>
              <a:rPr lang="en"/>
              <a:t> leader is concerned with people</a:t>
            </a:r>
            <a:endParaRPr/>
          </a:p>
          <a:p>
            <a:pPr marL="914400" lvl="0" indent="-342900" algn="l" rtl="0">
              <a:spcBef>
                <a:spcPts val="0"/>
              </a:spcBef>
              <a:spcAft>
                <a:spcPts val="0"/>
              </a:spcAft>
              <a:buSzPts val="1800"/>
              <a:buChar char="●"/>
            </a:pPr>
            <a:r>
              <a:rPr lang="en" u="sng"/>
              <a:t>Task-oriented</a:t>
            </a:r>
            <a:r>
              <a:rPr lang="en"/>
              <a:t> leader is primarily motivated by task accomplishment</a:t>
            </a:r>
            <a:endParaRPr/>
          </a:p>
          <a:p>
            <a:pPr marL="0" lvl="0" indent="0" algn="l" rtl="0">
              <a:spcBef>
                <a:spcPts val="1200"/>
              </a:spcBef>
              <a:spcAft>
                <a:spcPts val="0"/>
              </a:spcAft>
              <a:buNone/>
            </a:pPr>
            <a:r>
              <a:rPr lang="en"/>
              <a:t>Least Preferred Coworker (LPC) Scale: A questionnaire designed to measure relationship-oriented versus task oriented leadership style according to the leader’s choice of adjectives for describing the “least preferred coworker”.</a:t>
            </a:r>
            <a:endParaRPr/>
          </a:p>
          <a:p>
            <a:pPr marL="0" lvl="0" indent="0" algn="l" rtl="0">
              <a:spcBef>
                <a:spcPts val="1200"/>
              </a:spcBef>
              <a:spcAft>
                <a:spcPts val="1200"/>
              </a:spcAft>
              <a:buNone/>
            </a:pP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pic>
        <p:nvPicPr>
          <p:cNvPr id="221" name="Google Shape;221;p40"/>
          <p:cNvPicPr preferRelativeResize="0"/>
          <p:nvPr/>
        </p:nvPicPr>
        <p:blipFill>
          <a:blip r:embed="rId3">
            <a:alphaModFix/>
          </a:blip>
          <a:stretch>
            <a:fillRect/>
          </a:stretch>
        </p:blipFill>
        <p:spPr>
          <a:xfrm>
            <a:off x="882575" y="467700"/>
            <a:ext cx="7186525" cy="2442650"/>
          </a:xfrm>
          <a:prstGeom prst="rect">
            <a:avLst/>
          </a:prstGeom>
          <a:noFill/>
          <a:ln w="9525" cap="flat" cmpd="sng">
            <a:solidFill>
              <a:schemeClr val="dk2"/>
            </a:solidFill>
            <a:prstDash val="solid"/>
            <a:round/>
            <a:headEnd type="none" w="sm" len="sm"/>
            <a:tailEnd type="none" w="sm" len="sm"/>
          </a:ln>
        </p:spPr>
      </p:pic>
      <p:sp>
        <p:nvSpPr>
          <p:cNvPr id="222" name="Google Shape;222;p40"/>
          <p:cNvSpPr txBox="1"/>
          <p:nvPr/>
        </p:nvSpPr>
        <p:spPr>
          <a:xfrm>
            <a:off x="716625" y="3124425"/>
            <a:ext cx="8126400" cy="1569900"/>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SzPts val="1800"/>
              <a:buFont typeface="Open Sans"/>
              <a:buChar char="●"/>
            </a:pPr>
            <a:r>
              <a:rPr lang="en" sz="1800">
                <a:latin typeface="Open Sans"/>
                <a:ea typeface="Open Sans"/>
                <a:cs typeface="Open Sans"/>
                <a:sym typeface="Open Sans"/>
              </a:rPr>
              <a:t>Scale has 16 bipolar adjectives along an 8 point scale. </a:t>
            </a:r>
            <a:endParaRPr sz="1800">
              <a:latin typeface="Open Sans"/>
              <a:ea typeface="Open Sans"/>
              <a:cs typeface="Open Sans"/>
              <a:sym typeface="Open Sans"/>
            </a:endParaRPr>
          </a:p>
          <a:p>
            <a:pPr marL="457200" lvl="0" indent="-342900" algn="l" rtl="0">
              <a:spcBef>
                <a:spcPts val="0"/>
              </a:spcBef>
              <a:spcAft>
                <a:spcPts val="0"/>
              </a:spcAft>
              <a:buSzPts val="1800"/>
              <a:buFont typeface="Open Sans"/>
              <a:buChar char="●"/>
            </a:pPr>
            <a:r>
              <a:rPr lang="en" sz="1800">
                <a:latin typeface="Open Sans"/>
                <a:ea typeface="Open Sans"/>
                <a:cs typeface="Open Sans"/>
                <a:sym typeface="Open Sans"/>
              </a:rPr>
              <a:t>If LPC is described using positive concepts, means relationship oriented (caring and sensitive towards others feelings)..</a:t>
            </a:r>
            <a:endParaRPr sz="1800">
              <a:latin typeface="Open Sans"/>
              <a:ea typeface="Open Sans"/>
              <a:cs typeface="Open Sans"/>
              <a:sym typeface="Open Sans"/>
            </a:endParaRPr>
          </a:p>
          <a:p>
            <a:pPr marL="457200" lvl="0" indent="-342900" algn="l" rtl="0">
              <a:spcBef>
                <a:spcPts val="0"/>
              </a:spcBef>
              <a:spcAft>
                <a:spcPts val="0"/>
              </a:spcAft>
              <a:buSzPts val="1800"/>
              <a:buFont typeface="Open Sans"/>
              <a:buChar char="●"/>
            </a:pPr>
            <a:r>
              <a:rPr lang="en" sz="1800">
                <a:latin typeface="Open Sans"/>
                <a:ea typeface="Open Sans"/>
                <a:cs typeface="Open Sans"/>
                <a:sym typeface="Open Sans"/>
              </a:rPr>
              <a:t>If LPC is described using negative concepts, means task oriented (places greater value on tasks than people).</a:t>
            </a:r>
            <a:endParaRPr sz="1800">
              <a:latin typeface="Open Sans"/>
              <a:ea typeface="Open Sans"/>
              <a:cs typeface="Open Sans"/>
              <a:sym typeface="Open Sans"/>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41"/>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Fiedler’s Contingency Theory</a:t>
            </a:r>
            <a:endParaRPr/>
          </a:p>
        </p:txBody>
      </p:sp>
      <p:sp>
        <p:nvSpPr>
          <p:cNvPr id="228" name="Google Shape;228;p41"/>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fontScale="92500" lnSpcReduction="10000"/>
          </a:bodyPr>
          <a:lstStyle/>
          <a:p>
            <a:pPr marL="0" lvl="0" indent="0" algn="l" rtl="0">
              <a:spcBef>
                <a:spcPts val="0"/>
              </a:spcBef>
              <a:spcAft>
                <a:spcPts val="0"/>
              </a:spcAft>
              <a:buNone/>
            </a:pPr>
            <a:r>
              <a:rPr lang="en" b="1"/>
              <a:t>Situation:</a:t>
            </a:r>
            <a:r>
              <a:rPr lang="en"/>
              <a:t> Analysed in terms of the quality of three elements;</a:t>
            </a:r>
            <a:endParaRPr/>
          </a:p>
          <a:p>
            <a:pPr marL="914400" lvl="0" indent="-334327" algn="l" rtl="0">
              <a:spcBef>
                <a:spcPts val="1200"/>
              </a:spcBef>
              <a:spcAft>
                <a:spcPts val="0"/>
              </a:spcAft>
              <a:buSzPct val="100000"/>
              <a:buChar char="●"/>
            </a:pPr>
            <a:r>
              <a:rPr lang="en" u="sng"/>
              <a:t>Leader-member relationships</a:t>
            </a:r>
            <a:r>
              <a:rPr lang="en"/>
              <a:t>, refers to group atmosphere and member’s attitude toward and acceptance of the leader. Good relations mean subordinates trust, respect and have confidence in leader, and vice versa. </a:t>
            </a:r>
            <a:endParaRPr/>
          </a:p>
          <a:p>
            <a:pPr marL="914400" lvl="0" indent="-334327" algn="l" rtl="0">
              <a:spcBef>
                <a:spcPts val="0"/>
              </a:spcBef>
              <a:spcAft>
                <a:spcPts val="0"/>
              </a:spcAft>
              <a:buSzPct val="100000"/>
              <a:buChar char="●"/>
            </a:pPr>
            <a:r>
              <a:rPr lang="en" u="sng"/>
              <a:t>Task structure,</a:t>
            </a:r>
            <a:r>
              <a:rPr lang="en"/>
              <a:t> refers to the extent to which tasks performed by the group are defined, involve specific procedures, and have clear, explicit goals. High task structure is considered as favourable for the leader, and vice versa.</a:t>
            </a:r>
            <a:endParaRPr/>
          </a:p>
          <a:p>
            <a:pPr marL="914400" lvl="0" indent="-334327" algn="l" rtl="0">
              <a:spcBef>
                <a:spcPts val="0"/>
              </a:spcBef>
              <a:spcAft>
                <a:spcPts val="0"/>
              </a:spcAft>
              <a:buSzPct val="100000"/>
              <a:buChar char="●"/>
            </a:pPr>
            <a:r>
              <a:rPr lang="en" u="sng"/>
              <a:t>Position power</a:t>
            </a:r>
            <a:r>
              <a:rPr lang="en"/>
              <a:t> is the extent to which the leader as formal authority over subordinates. High position power is when the leader has the power to plan and direct work of subordinates, evaluate it, reward or punish them making it a favourable position power, and vice versa.</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pic>
        <p:nvPicPr>
          <p:cNvPr id="79" name="Google Shape;79;p15"/>
          <p:cNvPicPr preferRelativeResize="0"/>
          <p:nvPr/>
        </p:nvPicPr>
        <p:blipFill>
          <a:blip r:embed="rId3">
            <a:alphaModFix/>
          </a:blip>
          <a:stretch>
            <a:fillRect/>
          </a:stretch>
        </p:blipFill>
        <p:spPr>
          <a:xfrm>
            <a:off x="0" y="420850"/>
            <a:ext cx="9143999" cy="4301796"/>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pic>
        <p:nvPicPr>
          <p:cNvPr id="233" name="Google Shape;233;p42"/>
          <p:cNvPicPr preferRelativeResize="0"/>
          <p:nvPr/>
        </p:nvPicPr>
        <p:blipFill rotWithShape="1">
          <a:blip r:embed="rId3">
            <a:alphaModFix/>
          </a:blip>
          <a:srcRect t="5097" b="8360"/>
          <a:stretch/>
        </p:blipFill>
        <p:spPr>
          <a:xfrm>
            <a:off x="1176817" y="0"/>
            <a:ext cx="6587185" cy="5143499"/>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43"/>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Fiedler’s Contingency Theory</a:t>
            </a:r>
            <a:endParaRPr/>
          </a:p>
        </p:txBody>
      </p:sp>
      <p:sp>
        <p:nvSpPr>
          <p:cNvPr id="239" name="Google Shape;239;p43"/>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lnSpcReduction="20000"/>
          </a:bodyPr>
          <a:lstStyle/>
          <a:p>
            <a:pPr marL="0" lvl="0" indent="0" algn="l" rtl="0">
              <a:spcBef>
                <a:spcPts val="0"/>
              </a:spcBef>
              <a:spcAft>
                <a:spcPts val="0"/>
              </a:spcAft>
              <a:buNone/>
            </a:pPr>
            <a:r>
              <a:rPr lang="en" b="1"/>
              <a:t>Analysis:</a:t>
            </a:r>
            <a:endParaRPr b="1"/>
          </a:p>
          <a:p>
            <a:pPr marL="457200" lvl="0" indent="-342900" algn="l" rtl="0">
              <a:spcBef>
                <a:spcPts val="1200"/>
              </a:spcBef>
              <a:spcAft>
                <a:spcPts val="0"/>
              </a:spcAft>
              <a:buSzPts val="1800"/>
              <a:buChar char="●"/>
            </a:pPr>
            <a:r>
              <a:rPr lang="en"/>
              <a:t>The </a:t>
            </a:r>
            <a:r>
              <a:rPr lang="en" u="sng"/>
              <a:t>task-oriented leader </a:t>
            </a:r>
            <a:r>
              <a:rPr lang="en"/>
              <a:t>excels in the favorable situation because everyone gets along, the task is clear, and the leader has power; all that is needed is for someone to take charge and provide direction.</a:t>
            </a:r>
            <a:endParaRPr/>
          </a:p>
          <a:p>
            <a:pPr marL="457200" lvl="0" indent="-342900" algn="l" rtl="0">
              <a:spcBef>
                <a:spcPts val="0"/>
              </a:spcBef>
              <a:spcAft>
                <a:spcPts val="0"/>
              </a:spcAft>
              <a:buSzPts val="1800"/>
              <a:buChar char="●"/>
            </a:pPr>
            <a:r>
              <a:rPr lang="en"/>
              <a:t>Similarly, if situation is highly unfavourable to the leader, a great deal of structure and task direction is needed. </a:t>
            </a:r>
            <a:endParaRPr/>
          </a:p>
          <a:p>
            <a:pPr marL="457200" lvl="0" indent="-342900" algn="l" rtl="0">
              <a:spcBef>
                <a:spcPts val="0"/>
              </a:spcBef>
              <a:spcAft>
                <a:spcPts val="0"/>
              </a:spcAft>
              <a:buSzPts val="1800"/>
              <a:buChar char="●"/>
            </a:pPr>
            <a:r>
              <a:rPr lang="en"/>
              <a:t>A strong leader defines task structure and can establish authority anyway, a strong task orientation will make no difference in the leader’s popularity.</a:t>
            </a:r>
            <a:endParaRPr/>
          </a:p>
          <a:p>
            <a:pPr marL="0" lvl="0" indent="0" algn="l" rtl="0">
              <a:spcBef>
                <a:spcPts val="1200"/>
              </a:spcBef>
              <a:spcAft>
                <a:spcPts val="1200"/>
              </a:spcAft>
              <a:buNone/>
            </a:pP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4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Fiedler’s Contingency Theory</a:t>
            </a:r>
            <a:endParaRPr/>
          </a:p>
        </p:txBody>
      </p:sp>
      <p:sp>
        <p:nvSpPr>
          <p:cNvPr id="245" name="Google Shape;245;p4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lnSpcReduction="20000"/>
          </a:bodyPr>
          <a:lstStyle/>
          <a:p>
            <a:pPr marL="0" lvl="0" indent="0" algn="l" rtl="0">
              <a:spcBef>
                <a:spcPts val="0"/>
              </a:spcBef>
              <a:spcAft>
                <a:spcPts val="0"/>
              </a:spcAft>
              <a:buNone/>
            </a:pPr>
            <a:r>
              <a:rPr lang="en" b="1"/>
              <a:t>Analysis:</a:t>
            </a:r>
            <a:endParaRPr b="1"/>
          </a:p>
          <a:p>
            <a:pPr marL="457200" lvl="0" indent="-342900" algn="l" rtl="0">
              <a:spcBef>
                <a:spcPts val="1200"/>
              </a:spcBef>
              <a:spcAft>
                <a:spcPts val="0"/>
              </a:spcAft>
              <a:buSzPts val="1800"/>
              <a:buChar char="●"/>
            </a:pPr>
            <a:r>
              <a:rPr lang="en"/>
              <a:t>The </a:t>
            </a:r>
            <a:r>
              <a:rPr lang="en" u="sng"/>
              <a:t>relationship-oriented leader</a:t>
            </a:r>
            <a:r>
              <a:rPr lang="en"/>
              <a:t> performs better in situations of intermediate favorability because human relations skills are important in achieving high group performance.</a:t>
            </a:r>
            <a:endParaRPr/>
          </a:p>
          <a:p>
            <a:pPr marL="457200" lvl="0" indent="-342900" algn="l" rtl="0">
              <a:spcBef>
                <a:spcPts val="0"/>
              </a:spcBef>
              <a:spcAft>
                <a:spcPts val="0"/>
              </a:spcAft>
              <a:buSzPts val="1800"/>
              <a:buChar char="●"/>
            </a:pPr>
            <a:r>
              <a:rPr lang="en"/>
              <a:t>In these situations, the leader may be moderately well liked, have some power, and supervise jobs that contain some ambiguity. </a:t>
            </a:r>
            <a:endParaRPr/>
          </a:p>
          <a:p>
            <a:pPr marL="457200" lvl="0" indent="-342900" algn="l" rtl="0">
              <a:spcBef>
                <a:spcPts val="0"/>
              </a:spcBef>
              <a:spcAft>
                <a:spcPts val="0"/>
              </a:spcAft>
              <a:buSzPts val="1800"/>
              <a:buChar char="●"/>
            </a:pPr>
            <a:r>
              <a:rPr lang="en"/>
              <a:t>A leader with good interpersonal skills can create a positive atmosphere that will improve relationships, clarify task structure, and establish position power. </a:t>
            </a:r>
            <a:endParaRPr/>
          </a:p>
          <a:p>
            <a:pPr marL="0" lvl="0" indent="0" algn="l" rtl="0">
              <a:spcBef>
                <a:spcPts val="1200"/>
              </a:spcBef>
              <a:spcAft>
                <a:spcPts val="1200"/>
              </a:spcAft>
              <a:buNone/>
            </a:pP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4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Fiedler’s Contingency Theory: scenarios</a:t>
            </a:r>
            <a:endParaRPr/>
          </a:p>
        </p:txBody>
      </p:sp>
      <p:sp>
        <p:nvSpPr>
          <p:cNvPr id="251" name="Google Shape;251;p45"/>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fontScale="25000" lnSpcReduction="10000"/>
          </a:bodyPr>
          <a:lstStyle/>
          <a:p>
            <a:pPr marL="0" lvl="0" indent="0" algn="l" rtl="0">
              <a:lnSpc>
                <a:spcPct val="100000"/>
              </a:lnSpc>
              <a:spcBef>
                <a:spcPts val="0"/>
              </a:spcBef>
              <a:spcAft>
                <a:spcPts val="0"/>
              </a:spcAft>
              <a:buNone/>
            </a:pPr>
            <a:r>
              <a:rPr lang="en" sz="6325"/>
              <a:t>Imagine you’ve just been hired as a co-manager of a startup tech company. The team of 12 has been working together for a little over a year. You were brought on by the existing manager to help improve the company’s strategy.</a:t>
            </a:r>
            <a:endParaRPr sz="6325"/>
          </a:p>
          <a:p>
            <a:pPr marL="457200" lvl="0" indent="-329023" algn="l" rtl="0">
              <a:lnSpc>
                <a:spcPct val="100000"/>
              </a:lnSpc>
              <a:spcBef>
                <a:spcPts val="1200"/>
              </a:spcBef>
              <a:spcAft>
                <a:spcPts val="0"/>
              </a:spcAft>
              <a:buSzPct val="100000"/>
              <a:buChar char="●"/>
            </a:pPr>
            <a:r>
              <a:rPr lang="en" sz="6325"/>
              <a:t>Leader-member relations are poor. As a new manager brought into an already tight-knit team, there’s bound to be some friction and distrust.</a:t>
            </a:r>
            <a:endParaRPr sz="6325"/>
          </a:p>
          <a:p>
            <a:pPr marL="457200" lvl="0" indent="-329023" algn="l" rtl="0">
              <a:lnSpc>
                <a:spcPct val="100000"/>
              </a:lnSpc>
              <a:spcBef>
                <a:spcPts val="0"/>
              </a:spcBef>
              <a:spcAft>
                <a:spcPts val="0"/>
              </a:spcAft>
              <a:buSzPct val="100000"/>
              <a:buChar char="●"/>
            </a:pPr>
            <a:r>
              <a:rPr lang="en" sz="6325"/>
              <a:t>Task structure is low. The company is still considered a startup, and you were hired to help establish some structure. At this point, everyone helps out with everything.</a:t>
            </a:r>
            <a:endParaRPr sz="6325"/>
          </a:p>
          <a:p>
            <a:pPr marL="457200" lvl="0" indent="-329023" algn="l" rtl="0">
              <a:lnSpc>
                <a:spcPct val="100000"/>
              </a:lnSpc>
              <a:spcBef>
                <a:spcPts val="0"/>
              </a:spcBef>
              <a:spcAft>
                <a:spcPts val="0"/>
              </a:spcAft>
              <a:buSzPct val="100000"/>
              <a:buChar char="●"/>
            </a:pPr>
            <a:r>
              <a:rPr lang="en" sz="6325"/>
              <a:t>Leader position power is weak. There’s another manager with more authority who could veto your decisions, especially as they pertain to the team.</a:t>
            </a:r>
            <a:endParaRPr sz="6325"/>
          </a:p>
          <a:p>
            <a:pPr marL="0" lvl="0" indent="0" algn="l" rtl="0">
              <a:lnSpc>
                <a:spcPct val="100000"/>
              </a:lnSpc>
              <a:spcBef>
                <a:spcPts val="1200"/>
              </a:spcBef>
              <a:spcAft>
                <a:spcPts val="1200"/>
              </a:spcAft>
              <a:buNone/>
            </a:pPr>
            <a:r>
              <a:rPr lang="en" sz="6325"/>
              <a:t>According to Fiedler’s Contingency Theory, this scenario calls for a task-oriented leader. The situation is highly unfavorable and a relationship-oriented leader would have a very hard time getting anything done.</a:t>
            </a:r>
            <a:endParaRPr sz="6325"/>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4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Hersey and Blanchard’s Situational Theory</a:t>
            </a:r>
            <a:endParaRPr/>
          </a:p>
        </p:txBody>
      </p:sp>
      <p:sp>
        <p:nvSpPr>
          <p:cNvPr id="257" name="Google Shape;257;p46"/>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A contingency approach to leadership that links the leader’s behavioral style with the task readiness of subordinates.</a:t>
            </a:r>
            <a:endParaRPr/>
          </a:p>
          <a:p>
            <a:pPr marL="0" lvl="0" indent="0" algn="l" rtl="0">
              <a:spcBef>
                <a:spcPts val="1200"/>
              </a:spcBef>
              <a:spcAft>
                <a:spcPts val="0"/>
              </a:spcAft>
              <a:buNone/>
            </a:pPr>
            <a:r>
              <a:rPr lang="en"/>
              <a:t>This approach focuses a great deal of attention on the characteristics of employees in determining appropriate leadership behavior. </a:t>
            </a:r>
            <a:endParaRPr/>
          </a:p>
          <a:p>
            <a:pPr marL="0" lvl="0" indent="0" algn="l" rtl="0">
              <a:spcBef>
                <a:spcPts val="1200"/>
              </a:spcBef>
              <a:spcAft>
                <a:spcPts val="0"/>
              </a:spcAft>
              <a:buNone/>
            </a:pPr>
            <a:r>
              <a:rPr lang="en"/>
              <a:t>Subordinate’s readiness levels are checked, based on which leadership style is determined. </a:t>
            </a:r>
            <a:endParaRPr/>
          </a:p>
          <a:p>
            <a:pPr marL="0" lvl="0" indent="0" algn="l" rtl="0">
              <a:spcBef>
                <a:spcPts val="1200"/>
              </a:spcBef>
              <a:spcAft>
                <a:spcPts val="1200"/>
              </a:spcAft>
              <a:buNone/>
            </a:pPr>
            <a:r>
              <a:rPr lang="en"/>
              <a:t>There are four leadership styles, based on a combination of relationship (concern for people) and task (concern for production).</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47"/>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Hersey and Blanchard’s Situational Theory</a:t>
            </a:r>
            <a:endParaRPr/>
          </a:p>
        </p:txBody>
      </p:sp>
      <p:sp>
        <p:nvSpPr>
          <p:cNvPr id="263" name="Google Shape;263;p47"/>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lnSpcReduction="20000"/>
          </a:bodyPr>
          <a:lstStyle/>
          <a:p>
            <a:pPr marL="457200" lvl="0" indent="-342900" algn="l" rtl="0">
              <a:spcBef>
                <a:spcPts val="0"/>
              </a:spcBef>
              <a:spcAft>
                <a:spcPts val="0"/>
              </a:spcAft>
              <a:buSzPts val="1800"/>
              <a:buAutoNum type="arabicPeriod"/>
            </a:pPr>
            <a:r>
              <a:rPr lang="en"/>
              <a:t>Telling Style: high concern for production, low concern for people. Leader gives explicit directions on how the task should be performed.</a:t>
            </a:r>
            <a:endParaRPr/>
          </a:p>
          <a:p>
            <a:pPr marL="457200" lvl="0" indent="-342900" algn="l" rtl="0">
              <a:spcBef>
                <a:spcPts val="0"/>
              </a:spcBef>
              <a:spcAft>
                <a:spcPts val="0"/>
              </a:spcAft>
              <a:buSzPts val="1800"/>
              <a:buAutoNum type="arabicPeriod"/>
            </a:pPr>
            <a:r>
              <a:rPr lang="en"/>
              <a:t>Selling Style: high concern for both people and production. Leader explains decisions and gives subordinates a chance to ask questions and gain clarity and understanding about work tasks.</a:t>
            </a:r>
            <a:endParaRPr/>
          </a:p>
          <a:p>
            <a:pPr marL="457200" lvl="0" indent="-342900" algn="l" rtl="0">
              <a:spcBef>
                <a:spcPts val="0"/>
              </a:spcBef>
              <a:spcAft>
                <a:spcPts val="0"/>
              </a:spcAft>
              <a:buSzPts val="1800"/>
              <a:buAutoNum type="arabicPeriod"/>
            </a:pPr>
            <a:r>
              <a:rPr lang="en"/>
              <a:t>Participating Style: high concern for people and low concern for production. Leader shares ideas with subordinates, gives them a chance to participate and facilitates decision making. </a:t>
            </a:r>
            <a:endParaRPr/>
          </a:p>
          <a:p>
            <a:pPr marL="457200" lvl="0" indent="-342900" algn="l" rtl="0">
              <a:spcBef>
                <a:spcPts val="0"/>
              </a:spcBef>
              <a:spcAft>
                <a:spcPts val="0"/>
              </a:spcAft>
              <a:buSzPts val="1800"/>
              <a:buAutoNum type="arabicPeriod"/>
            </a:pPr>
            <a:r>
              <a:rPr lang="en"/>
              <a:t>Delegating Style: low concern for both people and production. Leader provides little direction and little support, as responsibility for decisions and implementation is given to subordinates.</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48"/>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Hersey and Blanchard’s Situational Theory</a:t>
            </a:r>
            <a:endParaRPr/>
          </a:p>
        </p:txBody>
      </p:sp>
      <p:sp>
        <p:nvSpPr>
          <p:cNvPr id="269" name="Google Shape;269;p48"/>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Readiness level of subordinates is tier degree of education and skills, experience, self confidence and work attitudes.</a:t>
            </a:r>
            <a:endParaRPr/>
          </a:p>
          <a:p>
            <a:pPr marL="457200" lvl="0" indent="-342900" algn="l" rtl="0">
              <a:spcBef>
                <a:spcPts val="1200"/>
              </a:spcBef>
              <a:spcAft>
                <a:spcPts val="0"/>
              </a:spcAft>
              <a:buSzPts val="1800"/>
              <a:buAutoNum type="arabicPeriod"/>
            </a:pPr>
            <a:r>
              <a:rPr lang="en"/>
              <a:t>Low Readiness Level: poor ability and skills, little experience, insecurity, or unwillingness to take responsibility for their own task behaviour. Leader tells exactly what to do, how to do it and when. </a:t>
            </a:r>
            <a:endParaRPr/>
          </a:p>
          <a:p>
            <a:pPr marL="457200" lvl="0" indent="-342900" algn="l" rtl="0">
              <a:spcBef>
                <a:spcPts val="0"/>
              </a:spcBef>
              <a:spcAft>
                <a:spcPts val="0"/>
              </a:spcAft>
              <a:buSzPts val="1800"/>
              <a:buAutoNum type="arabicPeriod"/>
            </a:pPr>
            <a:r>
              <a:rPr lang="en"/>
              <a:t>Moderate Readiness Level: subordinates lack some education and experience for the job, but they demonstrate high confidence, ability, interest and willingness to learn. Leader gives direction but also seeks input from others and clarifying tasks.</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49"/>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Hersey and Blanchard’s Situational Theory</a:t>
            </a:r>
            <a:endParaRPr/>
          </a:p>
        </p:txBody>
      </p:sp>
      <p:sp>
        <p:nvSpPr>
          <p:cNvPr id="275" name="Google Shape;275;p49"/>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lnSpcReduction="10000"/>
          </a:bodyPr>
          <a:lstStyle/>
          <a:p>
            <a:pPr marL="457200" lvl="0" indent="0" algn="l" rtl="0">
              <a:spcBef>
                <a:spcPts val="0"/>
              </a:spcBef>
              <a:spcAft>
                <a:spcPts val="0"/>
              </a:spcAft>
              <a:buNone/>
            </a:pPr>
            <a:r>
              <a:rPr lang="en"/>
              <a:t>3. High Readiness Level: subordinates have the necessary education, experience and skills but might be insecure in their abilities and need some guidance from the leader. Leader guides followers development and act as  a resource for advice and assistance. </a:t>
            </a:r>
            <a:endParaRPr/>
          </a:p>
          <a:p>
            <a:pPr marL="457200" lvl="0" indent="0" algn="l" rtl="0">
              <a:spcBef>
                <a:spcPts val="1200"/>
              </a:spcBef>
              <a:spcAft>
                <a:spcPts val="1200"/>
              </a:spcAft>
              <a:buNone/>
            </a:pPr>
            <a:r>
              <a:rPr lang="en"/>
              <a:t> 4. Very High Readiness Level: followers possess high levels of education, experience, and readiness to accept responsibility for their own task behavior. Leader can delegate the responsibility for decisions and their implementation to subordinates, who have the skills, abilities and positive attitude to follow through. The leader provides a general goal and sufficient authority to do the task as followers see fit.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50"/>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Path-Goal Theory</a:t>
            </a:r>
            <a:endParaRPr/>
          </a:p>
        </p:txBody>
      </p:sp>
      <p:sp>
        <p:nvSpPr>
          <p:cNvPr id="281" name="Google Shape;281;p50"/>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A contingency approach to leadership specifying that the leader’s responsibility is to increase subordinates motivation by clarifying the behaviours necessary for task accomplishment and rewards. </a:t>
            </a:r>
            <a:endParaRPr/>
          </a:p>
          <a:p>
            <a:pPr marL="0" lvl="0" indent="0" algn="l" rtl="0">
              <a:spcBef>
                <a:spcPts val="1200"/>
              </a:spcBef>
              <a:spcAft>
                <a:spcPts val="0"/>
              </a:spcAft>
              <a:buNone/>
            </a:pPr>
            <a:r>
              <a:rPr lang="en"/>
              <a:t>The model consists of three sets of contingencies:</a:t>
            </a:r>
            <a:endParaRPr/>
          </a:p>
          <a:p>
            <a:pPr marL="1371600" lvl="0" indent="-342900" algn="l" rtl="0">
              <a:spcBef>
                <a:spcPts val="1200"/>
              </a:spcBef>
              <a:spcAft>
                <a:spcPts val="0"/>
              </a:spcAft>
              <a:buSzPts val="1800"/>
              <a:buAutoNum type="arabicPeriod"/>
            </a:pPr>
            <a:r>
              <a:rPr lang="en"/>
              <a:t>Leader behaviour and style</a:t>
            </a:r>
            <a:endParaRPr/>
          </a:p>
          <a:p>
            <a:pPr marL="1371600" lvl="0" indent="-342900" algn="l" rtl="0">
              <a:spcBef>
                <a:spcPts val="0"/>
              </a:spcBef>
              <a:spcAft>
                <a:spcPts val="0"/>
              </a:spcAft>
              <a:buSzPts val="1800"/>
              <a:buAutoNum type="arabicPeriod"/>
            </a:pPr>
            <a:r>
              <a:rPr lang="en"/>
              <a:t>Situational contingencies</a:t>
            </a:r>
            <a:endParaRPr/>
          </a:p>
          <a:p>
            <a:pPr marL="1371600" lvl="0" indent="-342900" algn="l" rtl="0">
              <a:spcBef>
                <a:spcPts val="0"/>
              </a:spcBef>
              <a:spcAft>
                <a:spcPts val="0"/>
              </a:spcAft>
              <a:buSzPts val="1800"/>
              <a:buAutoNum type="arabicPeriod"/>
            </a:pPr>
            <a:r>
              <a:rPr lang="en"/>
              <a:t>Use of rewards to meet subordinates’ needs</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51"/>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287" name="Google Shape;287;p51"/>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lnSpcReduction="20000"/>
          </a:bodyPr>
          <a:lstStyle/>
          <a:p>
            <a:pPr marL="0" lvl="0" indent="0" algn="l" rtl="0">
              <a:spcBef>
                <a:spcPts val="0"/>
              </a:spcBef>
              <a:spcAft>
                <a:spcPts val="0"/>
              </a:spcAft>
              <a:buNone/>
            </a:pPr>
            <a:r>
              <a:rPr lang="en"/>
              <a:t>The leader increases their motivation by either of the two ways:</a:t>
            </a:r>
            <a:endParaRPr/>
          </a:p>
          <a:p>
            <a:pPr marL="1371600" lvl="0" indent="-342900" algn="l" rtl="0">
              <a:spcBef>
                <a:spcPts val="1200"/>
              </a:spcBef>
              <a:spcAft>
                <a:spcPts val="0"/>
              </a:spcAft>
              <a:buSzPts val="1800"/>
              <a:buAutoNum type="arabicPeriod"/>
            </a:pPr>
            <a:r>
              <a:rPr lang="en" b="1"/>
              <a:t>Path Clarification:</a:t>
            </a:r>
            <a:r>
              <a:rPr lang="en"/>
              <a:t>means that the leader works with subordinates to help them identify and learn the behaviours that will lead to successful task accomplishment and organizational rewards</a:t>
            </a:r>
            <a:endParaRPr/>
          </a:p>
          <a:p>
            <a:pPr marL="1371600" lvl="0" indent="-342900" algn="l" rtl="0">
              <a:spcBef>
                <a:spcPts val="0"/>
              </a:spcBef>
              <a:spcAft>
                <a:spcPts val="0"/>
              </a:spcAft>
              <a:buSzPts val="1800"/>
              <a:buAutoNum type="arabicPeriod"/>
            </a:pPr>
            <a:r>
              <a:rPr lang="en" b="1"/>
              <a:t>Increase Rewards:</a:t>
            </a:r>
            <a:r>
              <a:rPr lang="en"/>
              <a:t> means that the leader talks with subordinates to learn which rewards are important to them-that is, whether they desire intrinsic rewards from the work itself or extrinsic rewards such a raises or promotions. </a:t>
            </a:r>
            <a:endParaRPr/>
          </a:p>
          <a:p>
            <a:pPr marL="0" lvl="0" indent="0" algn="l" rtl="0">
              <a:spcBef>
                <a:spcPts val="1200"/>
              </a:spcBef>
              <a:spcAft>
                <a:spcPts val="120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6"/>
          <p:cNvSpPr txBox="1">
            <a:spLocks noGrp="1"/>
          </p:cNvSpPr>
          <p:nvPr>
            <p:ph type="title"/>
          </p:nvPr>
        </p:nvSpPr>
        <p:spPr>
          <a:xfrm>
            <a:off x="311700" y="814800"/>
            <a:ext cx="8571300" cy="9420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What is Leadership</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pic>
        <p:nvPicPr>
          <p:cNvPr id="292" name="Google Shape;292;p52"/>
          <p:cNvPicPr preferRelativeResize="0"/>
          <p:nvPr/>
        </p:nvPicPr>
        <p:blipFill rotWithShape="1">
          <a:blip r:embed="rId3">
            <a:alphaModFix/>
          </a:blip>
          <a:srcRect t="12311"/>
          <a:stretch/>
        </p:blipFill>
        <p:spPr>
          <a:xfrm>
            <a:off x="0" y="100325"/>
            <a:ext cx="9144000" cy="504317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53"/>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Leader Behaviour</a:t>
            </a:r>
            <a:endParaRPr/>
          </a:p>
        </p:txBody>
      </p:sp>
      <p:sp>
        <p:nvSpPr>
          <p:cNvPr id="298" name="Google Shape;298;p53"/>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A leader can adopt four types of leadership behaviour:</a:t>
            </a:r>
            <a:endParaRPr/>
          </a:p>
          <a:p>
            <a:pPr marL="457200" lvl="0" indent="-342900" algn="l" rtl="0">
              <a:spcBef>
                <a:spcPts val="1200"/>
              </a:spcBef>
              <a:spcAft>
                <a:spcPts val="0"/>
              </a:spcAft>
              <a:buSzPts val="1800"/>
              <a:buAutoNum type="arabicPeriod"/>
            </a:pPr>
            <a:r>
              <a:rPr lang="en" b="1"/>
              <a:t>Supportive Leadership:</a:t>
            </a:r>
            <a:r>
              <a:rPr lang="en"/>
              <a:t> involves leader behaviour that shows concern for subordinates’ well-being and personal needs. Leadership behaviour is open, friendly, and approachable, and the leader creates a team climate and treats subordinates as equals.</a:t>
            </a:r>
            <a:endParaRPr/>
          </a:p>
          <a:p>
            <a:pPr marL="457200" lvl="0" indent="-342900" algn="l" rtl="0">
              <a:spcBef>
                <a:spcPts val="0"/>
              </a:spcBef>
              <a:spcAft>
                <a:spcPts val="0"/>
              </a:spcAft>
              <a:buSzPts val="1800"/>
              <a:buAutoNum type="arabicPeriod"/>
            </a:pPr>
            <a:r>
              <a:rPr lang="en" b="1"/>
              <a:t>Directive Leadership:</a:t>
            </a:r>
            <a:r>
              <a:rPr lang="en"/>
              <a:t> occurs when the leader tells subordinates exactly what they are supposed to do. Leader behaviour includes planning, making schedules, setting performance goals and behaviour standards, and stressing adherence to rules and regulations.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5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Leader Behaviour</a:t>
            </a:r>
            <a:endParaRPr/>
          </a:p>
        </p:txBody>
      </p:sp>
      <p:sp>
        <p:nvSpPr>
          <p:cNvPr id="304" name="Google Shape;304;p5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lnSpcReduction="20000"/>
          </a:bodyPr>
          <a:lstStyle/>
          <a:p>
            <a:pPr marL="0" lvl="0" indent="0" algn="l" rtl="0">
              <a:spcBef>
                <a:spcPts val="0"/>
              </a:spcBef>
              <a:spcAft>
                <a:spcPts val="0"/>
              </a:spcAft>
              <a:buNone/>
            </a:pPr>
            <a:r>
              <a:rPr lang="en"/>
              <a:t>A leader can adopt four types of leadership behaviour:</a:t>
            </a:r>
            <a:endParaRPr/>
          </a:p>
          <a:p>
            <a:pPr marL="0" lvl="0" indent="0" algn="l" rtl="0">
              <a:spcBef>
                <a:spcPts val="1200"/>
              </a:spcBef>
              <a:spcAft>
                <a:spcPts val="0"/>
              </a:spcAft>
              <a:buNone/>
            </a:pPr>
            <a:r>
              <a:rPr lang="en" b="1"/>
              <a:t>3.</a:t>
            </a:r>
            <a:r>
              <a:rPr lang="en"/>
              <a:t> </a:t>
            </a:r>
            <a:r>
              <a:rPr lang="en" b="1"/>
              <a:t>Participative Leadership:</a:t>
            </a:r>
            <a:r>
              <a:rPr lang="en"/>
              <a:t> means that the leader consults with his or her subordinates about decisions. Leader behaviour includes asking for opinions and suggestions, encouraging participation in decision making, and meeting with subordinates in their workplace. Encourages group discussion and written suggestions. </a:t>
            </a:r>
            <a:endParaRPr/>
          </a:p>
          <a:p>
            <a:pPr marL="0" lvl="0" indent="0" algn="l" rtl="0">
              <a:spcBef>
                <a:spcPts val="1200"/>
              </a:spcBef>
              <a:spcAft>
                <a:spcPts val="1200"/>
              </a:spcAft>
              <a:buNone/>
            </a:pPr>
            <a:r>
              <a:rPr lang="en" b="1"/>
              <a:t>4. Achievement-oriented Leadership: </a:t>
            </a:r>
            <a:r>
              <a:rPr lang="en"/>
              <a:t>occurs when leader sets clear and challenging goals for subordinates. Leader behaviour stresses high-quality performance and improvement over current performance. Show confidence in subordinates and assist them in learning how to achieve goals.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5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Situational Contingencies</a:t>
            </a:r>
            <a:endParaRPr/>
          </a:p>
        </p:txBody>
      </p:sp>
      <p:sp>
        <p:nvSpPr>
          <p:cNvPr id="310" name="Google Shape;310;p55"/>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Two important situational contingencies are:</a:t>
            </a:r>
            <a:endParaRPr/>
          </a:p>
          <a:p>
            <a:pPr marL="457200" lvl="0" indent="-342900" algn="l" rtl="0">
              <a:spcBef>
                <a:spcPts val="1200"/>
              </a:spcBef>
              <a:spcAft>
                <a:spcPts val="0"/>
              </a:spcAft>
              <a:buSzPts val="1800"/>
              <a:buAutoNum type="arabicPeriod"/>
            </a:pPr>
            <a:r>
              <a:rPr lang="en" b="1"/>
              <a:t>Personal characteristics of group members:</a:t>
            </a:r>
            <a:r>
              <a:rPr lang="en"/>
              <a:t> include factors such as ability (low vs high), skills (low vs high) , needs (direction vs autonomy), and motivations (rewards). </a:t>
            </a:r>
            <a:endParaRPr/>
          </a:p>
          <a:p>
            <a:pPr marL="457200" lvl="0" indent="-342900" algn="l" rtl="0">
              <a:spcBef>
                <a:spcPts val="0"/>
              </a:spcBef>
              <a:spcAft>
                <a:spcPts val="0"/>
              </a:spcAft>
              <a:buSzPts val="1800"/>
              <a:buAutoNum type="arabicPeriod"/>
            </a:pPr>
            <a:r>
              <a:rPr lang="en" b="1"/>
              <a:t>Work environment: </a:t>
            </a:r>
            <a:r>
              <a:rPr lang="en"/>
              <a:t>degree of task structure (extent to which tasks are defined with Job Descriptions and work procedures), the nature of the formal authority system (power wielded by managers, constraints on employees due to policy and rules) , and the work group (educational levels and relationship quality) itself.</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5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Use of Rewards</a:t>
            </a:r>
            <a:endParaRPr/>
          </a:p>
        </p:txBody>
      </p:sp>
      <p:sp>
        <p:nvSpPr>
          <p:cNvPr id="316" name="Google Shape;316;p56"/>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317" name="Google Shape;317;p56"/>
          <p:cNvPicPr preferRelativeResize="0"/>
          <p:nvPr/>
        </p:nvPicPr>
        <p:blipFill>
          <a:blip r:embed="rId3">
            <a:alphaModFix/>
          </a:blip>
          <a:stretch>
            <a:fillRect/>
          </a:stretch>
        </p:blipFill>
        <p:spPr>
          <a:xfrm>
            <a:off x="-29425" y="1266325"/>
            <a:ext cx="9202850" cy="377865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57"/>
          <p:cNvSpPr txBox="1">
            <a:spLocks noGrp="1"/>
          </p:cNvSpPr>
          <p:nvPr>
            <p:ph type="title"/>
          </p:nvPr>
        </p:nvSpPr>
        <p:spPr>
          <a:xfrm>
            <a:off x="311700" y="814800"/>
            <a:ext cx="8571300" cy="9420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Leadership Issues</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58"/>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328" name="Google Shape;328;p58"/>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Leading effectively in today’s environment is likely to involve such challenging circumstances for many leaders:</a:t>
            </a:r>
            <a:endParaRPr/>
          </a:p>
          <a:p>
            <a:pPr marL="457200" lvl="0" indent="-342900" algn="l" rtl="0">
              <a:spcBef>
                <a:spcPts val="1200"/>
              </a:spcBef>
              <a:spcAft>
                <a:spcPts val="0"/>
              </a:spcAft>
              <a:buSzPts val="1800"/>
              <a:buChar char="●"/>
            </a:pPr>
            <a:r>
              <a:rPr lang="en"/>
              <a:t>Managing power</a:t>
            </a:r>
            <a:endParaRPr/>
          </a:p>
          <a:p>
            <a:pPr marL="457200" lvl="0" indent="-342900" algn="l" rtl="0">
              <a:spcBef>
                <a:spcPts val="0"/>
              </a:spcBef>
              <a:spcAft>
                <a:spcPts val="0"/>
              </a:spcAft>
              <a:buSzPts val="1800"/>
              <a:buChar char="●"/>
            </a:pPr>
            <a:r>
              <a:rPr lang="en"/>
              <a:t>Developing trust</a:t>
            </a:r>
            <a:endParaRPr/>
          </a:p>
          <a:p>
            <a:pPr marL="457200" lvl="0" indent="-342900" algn="l" rtl="0">
              <a:spcBef>
                <a:spcPts val="0"/>
              </a:spcBef>
              <a:spcAft>
                <a:spcPts val="0"/>
              </a:spcAft>
              <a:buSzPts val="1800"/>
              <a:buChar char="●"/>
            </a:pPr>
            <a:r>
              <a:rPr lang="en"/>
              <a:t>Empowering employees</a:t>
            </a:r>
            <a:endParaRPr/>
          </a:p>
          <a:p>
            <a:pPr marL="457200" lvl="0" indent="-342900" algn="l" rtl="0">
              <a:spcBef>
                <a:spcPts val="0"/>
              </a:spcBef>
              <a:spcAft>
                <a:spcPts val="0"/>
              </a:spcAft>
              <a:buSzPts val="1800"/>
              <a:buChar char="●"/>
            </a:pPr>
            <a:r>
              <a:rPr lang="en"/>
              <a:t>Leading across cultures</a:t>
            </a:r>
            <a:endParaRPr/>
          </a:p>
          <a:p>
            <a:pPr marL="457200" lvl="0" indent="-342900" algn="l" rtl="0">
              <a:spcBef>
                <a:spcPts val="0"/>
              </a:spcBef>
              <a:spcAft>
                <a:spcPts val="0"/>
              </a:spcAft>
              <a:buSzPts val="1800"/>
              <a:buChar char="●"/>
            </a:pPr>
            <a:r>
              <a:rPr lang="en"/>
              <a:t>Effective leadership</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59"/>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Managing Power</a:t>
            </a:r>
            <a:endParaRPr/>
          </a:p>
        </p:txBody>
      </p:sp>
      <p:sp>
        <p:nvSpPr>
          <p:cNvPr id="334" name="Google Shape;334;p59"/>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lnSpcReduction="20000"/>
          </a:bodyPr>
          <a:lstStyle/>
          <a:p>
            <a:pPr marL="0" lvl="0" indent="0" algn="l" rtl="0">
              <a:spcBef>
                <a:spcPts val="0"/>
              </a:spcBef>
              <a:spcAft>
                <a:spcPts val="0"/>
              </a:spcAft>
              <a:buNone/>
            </a:pPr>
            <a:r>
              <a:rPr lang="en"/>
              <a:t>Leaders get power from five sources, and rely on several different forms of power to affect the behaviour and performance of their followers.</a:t>
            </a:r>
            <a:endParaRPr/>
          </a:p>
          <a:p>
            <a:pPr marL="457200" lvl="0" indent="-342900" algn="l" rtl="0">
              <a:spcBef>
                <a:spcPts val="1200"/>
              </a:spcBef>
              <a:spcAft>
                <a:spcPts val="0"/>
              </a:spcAft>
              <a:buSzPts val="1800"/>
              <a:buAutoNum type="arabicPeriod"/>
            </a:pPr>
            <a:r>
              <a:rPr lang="en"/>
              <a:t>Legitimate Power: obtained as a result of the leader’s position</a:t>
            </a:r>
            <a:endParaRPr/>
          </a:p>
          <a:p>
            <a:pPr marL="457200" lvl="0" indent="-342900" algn="l" rtl="0">
              <a:spcBef>
                <a:spcPts val="0"/>
              </a:spcBef>
              <a:spcAft>
                <a:spcPts val="0"/>
              </a:spcAft>
              <a:buSzPts val="1800"/>
              <a:buAutoNum type="arabicPeriod"/>
            </a:pPr>
            <a:r>
              <a:rPr lang="en"/>
              <a:t>Coercive Power:the authority to punish or control </a:t>
            </a:r>
            <a:endParaRPr/>
          </a:p>
          <a:p>
            <a:pPr marL="457200" lvl="0" indent="-342900" algn="l" rtl="0">
              <a:spcBef>
                <a:spcPts val="0"/>
              </a:spcBef>
              <a:spcAft>
                <a:spcPts val="0"/>
              </a:spcAft>
              <a:buSzPts val="1800"/>
              <a:buAutoNum type="arabicPeriod"/>
            </a:pPr>
            <a:r>
              <a:rPr lang="en"/>
              <a:t>Reward Power: the power to give positive rewards</a:t>
            </a:r>
            <a:endParaRPr/>
          </a:p>
          <a:p>
            <a:pPr marL="457200" lvl="0" indent="-342900" algn="l" rtl="0">
              <a:spcBef>
                <a:spcPts val="0"/>
              </a:spcBef>
              <a:spcAft>
                <a:spcPts val="0"/>
              </a:spcAft>
              <a:buSzPts val="1800"/>
              <a:buAutoNum type="arabicPeriod"/>
            </a:pPr>
            <a:r>
              <a:rPr lang="en"/>
              <a:t>Expert Power: based on leader’s expertise, special skills or knowledge</a:t>
            </a:r>
            <a:endParaRPr/>
          </a:p>
          <a:p>
            <a:pPr marL="457200" lvl="0" indent="-342900" algn="l" rtl="0">
              <a:spcBef>
                <a:spcPts val="0"/>
              </a:spcBef>
              <a:spcAft>
                <a:spcPts val="0"/>
              </a:spcAft>
              <a:buSzPts val="1800"/>
              <a:buAutoNum type="arabicPeriod"/>
            </a:pPr>
            <a:r>
              <a:rPr lang="en"/>
              <a:t>Referent Power: based on person’s desirable resources or personal traits, is developed due to admiration by followers and their desire to be like that person.</a:t>
            </a:r>
            <a:endParaRPr/>
          </a:p>
          <a:p>
            <a:pPr marL="0" lvl="0" indent="0" algn="l" rtl="0">
              <a:spcBef>
                <a:spcPts val="1200"/>
              </a:spcBef>
              <a:spcAft>
                <a:spcPts val="1200"/>
              </a:spcAft>
              <a:buNone/>
            </a:pPr>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60"/>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Developing Trust</a:t>
            </a:r>
            <a:endParaRPr/>
          </a:p>
        </p:txBody>
      </p:sp>
      <p:sp>
        <p:nvSpPr>
          <p:cNvPr id="340" name="Google Shape;340;p60"/>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An important consideration for leaders to build trust and credibility.</a:t>
            </a:r>
            <a:endParaRPr/>
          </a:p>
          <a:p>
            <a:pPr marL="0" lvl="0" indent="0" algn="l" rtl="0">
              <a:spcBef>
                <a:spcPts val="1200"/>
              </a:spcBef>
              <a:spcAft>
                <a:spcPts val="0"/>
              </a:spcAft>
              <a:buNone/>
            </a:pPr>
            <a:r>
              <a:rPr lang="en"/>
              <a:t>Credibility consists of honesty, which is number one attribute admired within a leader. Followers judge a leader’s credibility in terms of his or her honesty, competence, and ability to inspire</a:t>
            </a:r>
            <a:endParaRPr/>
          </a:p>
          <a:p>
            <a:pPr marL="0" lvl="0" indent="0" algn="l" rtl="0">
              <a:spcBef>
                <a:spcPts val="1200"/>
              </a:spcBef>
              <a:spcAft>
                <a:spcPts val="1200"/>
              </a:spcAft>
              <a:buNone/>
            </a:pPr>
            <a:r>
              <a:rPr lang="en"/>
              <a:t>Trust is the belief in the integrity, character, and the ability of a leader. Followers who trust a leader are willing to be vulnerable to the leader’s actions because they are confident that their rights and interests will not be abused.</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61"/>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346" name="Google Shape;346;p61"/>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Five dimensions of trust:</a:t>
            </a:r>
            <a:endParaRPr/>
          </a:p>
          <a:p>
            <a:pPr marL="457200" lvl="0" indent="-342900" algn="l" rtl="0">
              <a:spcBef>
                <a:spcPts val="1200"/>
              </a:spcBef>
              <a:spcAft>
                <a:spcPts val="0"/>
              </a:spcAft>
              <a:buSzPts val="1800"/>
              <a:buAutoNum type="arabicPeriod"/>
            </a:pPr>
            <a:r>
              <a:rPr lang="en"/>
              <a:t>Integrity: honesty and truthfulness</a:t>
            </a:r>
            <a:endParaRPr/>
          </a:p>
          <a:p>
            <a:pPr marL="457200" lvl="0" indent="-342900" algn="l" rtl="0">
              <a:spcBef>
                <a:spcPts val="0"/>
              </a:spcBef>
              <a:spcAft>
                <a:spcPts val="0"/>
              </a:spcAft>
              <a:buSzPts val="1800"/>
              <a:buAutoNum type="arabicPeriod"/>
            </a:pPr>
            <a:r>
              <a:rPr lang="en"/>
              <a:t>Competence: technical and interpersonal knowledge and skills</a:t>
            </a:r>
            <a:endParaRPr/>
          </a:p>
          <a:p>
            <a:pPr marL="457200" lvl="0" indent="-342900" algn="l" rtl="0">
              <a:spcBef>
                <a:spcPts val="0"/>
              </a:spcBef>
              <a:spcAft>
                <a:spcPts val="0"/>
              </a:spcAft>
              <a:buSzPts val="1800"/>
              <a:buAutoNum type="arabicPeriod"/>
            </a:pPr>
            <a:r>
              <a:rPr lang="en"/>
              <a:t>Consistency: reliability, predictability, and good judgment in handling situations</a:t>
            </a:r>
            <a:endParaRPr/>
          </a:p>
          <a:p>
            <a:pPr marL="457200" lvl="0" indent="-342900" algn="l" rtl="0">
              <a:spcBef>
                <a:spcPts val="0"/>
              </a:spcBef>
              <a:spcAft>
                <a:spcPts val="0"/>
              </a:spcAft>
              <a:buSzPts val="1800"/>
              <a:buAutoNum type="arabicPeriod"/>
            </a:pPr>
            <a:r>
              <a:rPr lang="en"/>
              <a:t>Loyalty: willingness to protect a person, physically and emotionally</a:t>
            </a:r>
            <a:endParaRPr/>
          </a:p>
          <a:p>
            <a:pPr marL="457200" lvl="0" indent="-342900" algn="l" rtl="0">
              <a:spcBef>
                <a:spcPts val="0"/>
              </a:spcBef>
              <a:spcAft>
                <a:spcPts val="0"/>
              </a:spcAft>
              <a:buSzPts val="1800"/>
              <a:buAutoNum type="arabicPeriod"/>
            </a:pPr>
            <a:r>
              <a:rPr lang="en"/>
              <a:t>Openness: willingness to share ideas and information freely</a:t>
            </a:r>
            <a:endParaRPr/>
          </a:p>
          <a:p>
            <a:pPr marL="0" lvl="0" indent="0" algn="l" rtl="0">
              <a:spcBef>
                <a:spcPts val="1200"/>
              </a:spcBef>
              <a:spcAft>
                <a:spcPts val="1200"/>
              </a:spcAft>
              <a:buNone/>
            </a:pPr>
            <a:r>
              <a:rPr lang="en"/>
              <a:t>Integrity is the most critical when assessing another’s trustworthiness.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DEFINITION</a:t>
            </a:r>
            <a:endParaRPr/>
          </a:p>
        </p:txBody>
      </p:sp>
      <p:sp>
        <p:nvSpPr>
          <p:cNvPr id="90" name="Google Shape;90;p17"/>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Leadership is the process of motivating or influencing other people to act in particular ways in order to achieve specific goals. </a:t>
            </a:r>
            <a:endParaRPr/>
          </a:p>
          <a:p>
            <a:pPr marL="0" lvl="0" indent="0" algn="l" rtl="0">
              <a:spcBef>
                <a:spcPts val="1200"/>
              </a:spcBef>
              <a:spcAft>
                <a:spcPts val="1200"/>
              </a:spcAft>
              <a:buNone/>
            </a:pPr>
            <a:endParaRPr/>
          </a:p>
        </p:txBody>
      </p:sp>
      <p:sp>
        <p:nvSpPr>
          <p:cNvPr id="91" name="Google Shape;91;p17"/>
          <p:cNvSpPr/>
          <p:nvPr/>
        </p:nvSpPr>
        <p:spPr>
          <a:xfrm>
            <a:off x="1514050" y="2571750"/>
            <a:ext cx="1528200" cy="926700"/>
          </a:xfrm>
          <a:prstGeom prst="roundRect">
            <a:avLst>
              <a:gd name="adj" fmla="val 16667"/>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100"/>
              <a:t>Influence</a:t>
            </a:r>
            <a:endParaRPr sz="2100"/>
          </a:p>
        </p:txBody>
      </p:sp>
      <p:sp>
        <p:nvSpPr>
          <p:cNvPr id="92" name="Google Shape;92;p17"/>
          <p:cNvSpPr/>
          <p:nvPr/>
        </p:nvSpPr>
        <p:spPr>
          <a:xfrm>
            <a:off x="3265375" y="3067400"/>
            <a:ext cx="1528200" cy="926700"/>
          </a:xfrm>
          <a:prstGeom prst="roundRect">
            <a:avLst>
              <a:gd name="adj" fmla="val 16667"/>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100"/>
              <a:t>People</a:t>
            </a:r>
            <a:endParaRPr sz="2100"/>
          </a:p>
        </p:txBody>
      </p:sp>
      <p:sp>
        <p:nvSpPr>
          <p:cNvPr id="93" name="Google Shape;93;p17"/>
          <p:cNvSpPr/>
          <p:nvPr/>
        </p:nvSpPr>
        <p:spPr>
          <a:xfrm>
            <a:off x="5016725" y="3696950"/>
            <a:ext cx="1528200" cy="926700"/>
          </a:xfrm>
          <a:prstGeom prst="roundRect">
            <a:avLst>
              <a:gd name="adj" fmla="val 16667"/>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100"/>
              <a:t>Goals</a:t>
            </a:r>
            <a:endParaRPr sz="240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62"/>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352" name="Google Shape;352;p62"/>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Research has shown that trust in leadership is significantly related to positive job outcomes including:</a:t>
            </a:r>
            <a:endParaRPr/>
          </a:p>
          <a:p>
            <a:pPr marL="457200" lvl="0" indent="-342900" algn="l" rtl="0">
              <a:spcBef>
                <a:spcPts val="1200"/>
              </a:spcBef>
              <a:spcAft>
                <a:spcPts val="0"/>
              </a:spcAft>
              <a:buSzPts val="1800"/>
              <a:buChar char="●"/>
            </a:pPr>
            <a:r>
              <a:rPr lang="en"/>
              <a:t>job performance</a:t>
            </a:r>
            <a:endParaRPr/>
          </a:p>
          <a:p>
            <a:pPr marL="457200" lvl="0" indent="-342900" algn="l" rtl="0">
              <a:spcBef>
                <a:spcPts val="0"/>
              </a:spcBef>
              <a:spcAft>
                <a:spcPts val="0"/>
              </a:spcAft>
              <a:buSzPts val="1800"/>
              <a:buChar char="●"/>
            </a:pPr>
            <a:r>
              <a:rPr lang="en"/>
              <a:t>organizational citizenship behaviour,</a:t>
            </a:r>
            <a:endParaRPr/>
          </a:p>
          <a:p>
            <a:pPr marL="457200" lvl="0" indent="-342900" algn="l" rtl="0">
              <a:spcBef>
                <a:spcPts val="0"/>
              </a:spcBef>
              <a:spcAft>
                <a:spcPts val="0"/>
              </a:spcAft>
              <a:buSzPts val="1800"/>
              <a:buChar char="●"/>
            </a:pPr>
            <a:r>
              <a:rPr lang="en"/>
              <a:t>job satisfaction </a:t>
            </a:r>
            <a:endParaRPr/>
          </a:p>
          <a:p>
            <a:pPr marL="457200" lvl="0" indent="-342900" algn="l" rtl="0">
              <a:spcBef>
                <a:spcPts val="0"/>
              </a:spcBef>
              <a:spcAft>
                <a:spcPts val="0"/>
              </a:spcAft>
              <a:buSzPts val="1800"/>
              <a:buChar char="●"/>
            </a:pPr>
            <a:r>
              <a:rPr lang="en"/>
              <a:t>organizational commitment</a:t>
            </a:r>
            <a:endParaRPr/>
          </a:p>
          <a:p>
            <a:pPr marL="0" lvl="0" indent="0" algn="l" rtl="0">
              <a:spcBef>
                <a:spcPts val="1200"/>
              </a:spcBef>
              <a:spcAft>
                <a:spcPts val="1200"/>
              </a:spcAft>
              <a:buNone/>
            </a:pPr>
            <a:r>
              <a:rPr lang="en"/>
              <a:t>Downsizing, financial challenges, and the increased use of temporary employees have undermined employees trust in their leaders and shaken the confidence of investors, suppliers and customers.</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63"/>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Empowering Employees</a:t>
            </a:r>
            <a:endParaRPr/>
          </a:p>
        </p:txBody>
      </p:sp>
      <p:sp>
        <p:nvSpPr>
          <p:cNvPr id="358" name="Google Shape;358;p63"/>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lnSpcReduction="20000"/>
          </a:bodyPr>
          <a:lstStyle/>
          <a:p>
            <a:pPr marL="0" lvl="0" indent="0" algn="l" rtl="0">
              <a:spcBef>
                <a:spcPts val="0"/>
              </a:spcBef>
              <a:spcAft>
                <a:spcPts val="0"/>
              </a:spcAft>
              <a:buNone/>
            </a:pPr>
            <a:r>
              <a:rPr lang="en"/>
              <a:t>Empowerment is beneficial when employees have the knowledge, skills and experience to do their jobs competently. </a:t>
            </a:r>
            <a:endParaRPr/>
          </a:p>
          <a:p>
            <a:pPr marL="0" lvl="0" indent="0" algn="l" rtl="0">
              <a:spcBef>
                <a:spcPts val="1200"/>
              </a:spcBef>
              <a:spcAft>
                <a:spcPts val="0"/>
              </a:spcAft>
              <a:buNone/>
            </a:pPr>
            <a:r>
              <a:rPr lang="en"/>
              <a:t>Managers are increasingly leading by empowering their employees, through increasing their decision-making authority in the key areas that affect their work directly.</a:t>
            </a:r>
            <a:endParaRPr/>
          </a:p>
          <a:p>
            <a:pPr marL="0" lvl="0" indent="0" algn="l" rtl="0">
              <a:spcBef>
                <a:spcPts val="1200"/>
              </a:spcBef>
              <a:spcAft>
                <a:spcPts val="0"/>
              </a:spcAft>
              <a:buNone/>
            </a:pPr>
            <a:r>
              <a:rPr lang="en"/>
              <a:t>It also results in quick decision making by those people who are most knowledgeable about the issues-often at the lower organizational levels. This is crucial in a dynamic global economy.</a:t>
            </a:r>
            <a:endParaRPr/>
          </a:p>
          <a:p>
            <a:pPr marL="0" lvl="0" indent="0" algn="l" rtl="0">
              <a:spcBef>
                <a:spcPts val="1200"/>
              </a:spcBef>
              <a:spcAft>
                <a:spcPts val="1200"/>
              </a:spcAft>
              <a:buNone/>
            </a:pPr>
            <a:r>
              <a:rPr lang="en"/>
              <a:t>Organizational downsizing is another component, whereby managers coped with increased workloads by empowering people. </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6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Leading Across Cultures</a:t>
            </a:r>
            <a:endParaRPr/>
          </a:p>
        </p:txBody>
      </p:sp>
      <p:sp>
        <p:nvSpPr>
          <p:cNvPr id="364" name="Google Shape;364;p6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fontScale="85000"/>
          </a:bodyPr>
          <a:lstStyle/>
          <a:p>
            <a:pPr marL="0" lvl="0" indent="0" algn="l" rtl="0">
              <a:spcBef>
                <a:spcPts val="0"/>
              </a:spcBef>
              <a:spcAft>
                <a:spcPts val="0"/>
              </a:spcAft>
              <a:buNone/>
            </a:pPr>
            <a:r>
              <a:rPr lang="en"/>
              <a:t>Effective leaders adjust their style to the situation, making national culture an important situational variable in determining which leadership style will be most effective. </a:t>
            </a:r>
            <a:endParaRPr/>
          </a:p>
          <a:p>
            <a:pPr marL="0" lvl="0" indent="0" algn="l" rtl="0">
              <a:spcBef>
                <a:spcPts val="1200"/>
              </a:spcBef>
              <a:spcAft>
                <a:spcPts val="0"/>
              </a:spcAft>
              <a:buNone/>
            </a:pPr>
            <a:r>
              <a:rPr lang="en"/>
              <a:t>National culture affects leadership style because it influences how followers will respond. </a:t>
            </a:r>
            <a:endParaRPr/>
          </a:p>
          <a:p>
            <a:pPr marL="0" lvl="0" indent="0" algn="l" rtl="0">
              <a:spcBef>
                <a:spcPts val="1200"/>
              </a:spcBef>
              <a:spcAft>
                <a:spcPts val="0"/>
              </a:spcAft>
              <a:buNone/>
            </a:pPr>
            <a:r>
              <a:rPr lang="en"/>
              <a:t>However, there are universal aspects to leadership, which include vision, foresight, providing encouragement, trustworthiness, dynamism, positiveness and proactiveness. </a:t>
            </a:r>
            <a:endParaRPr/>
          </a:p>
          <a:p>
            <a:pPr marL="0" lvl="0" indent="0" algn="l" rtl="0">
              <a:spcBef>
                <a:spcPts val="1200"/>
              </a:spcBef>
              <a:spcAft>
                <a:spcPts val="1200"/>
              </a:spcAft>
              <a:buNone/>
            </a:pPr>
            <a:r>
              <a:rPr lang="en"/>
              <a:t>Effective business leaders in any country are expected by their subordinates to provide a powerful and proactive vision to guide the company into the future, strong motivational skills to stimulate all employees to fulfill the vision, and excellent planning skills to assist in implementing the vision.</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Google Shape;369;p6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Becoming an Effective Leader</a:t>
            </a:r>
            <a:endParaRPr/>
          </a:p>
        </p:txBody>
      </p:sp>
      <p:sp>
        <p:nvSpPr>
          <p:cNvPr id="370" name="Google Shape;370;p65"/>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lnSpcReduction="20000"/>
          </a:bodyPr>
          <a:lstStyle/>
          <a:p>
            <a:pPr marL="0" lvl="0" indent="0" algn="l" rtl="0">
              <a:spcBef>
                <a:spcPts val="0"/>
              </a:spcBef>
              <a:spcAft>
                <a:spcPts val="0"/>
              </a:spcAft>
              <a:buNone/>
            </a:pPr>
            <a:r>
              <a:rPr lang="en"/>
              <a:t>There are two components to becoming an effective leader:</a:t>
            </a:r>
            <a:endParaRPr/>
          </a:p>
          <a:p>
            <a:pPr marL="457200" lvl="0" indent="-342900" algn="l" rtl="0">
              <a:spcBef>
                <a:spcPts val="1200"/>
              </a:spcBef>
              <a:spcAft>
                <a:spcPts val="0"/>
              </a:spcAft>
              <a:buSzPts val="1800"/>
              <a:buAutoNum type="arabicPeriod"/>
            </a:pPr>
            <a:r>
              <a:rPr lang="en"/>
              <a:t>Leader training: successful with individuals who are high self-monitors and have the motivation to lead. Implementation skills like trust building, mentoring, situational analytical skills and evaluation skills.</a:t>
            </a:r>
            <a:endParaRPr/>
          </a:p>
          <a:p>
            <a:pPr marL="457200" lvl="0" indent="-342900" algn="l" rtl="0">
              <a:spcBef>
                <a:spcPts val="0"/>
              </a:spcBef>
              <a:spcAft>
                <a:spcPts val="0"/>
              </a:spcAft>
              <a:buSzPts val="1800"/>
              <a:buAutoNum type="arabicPeriod"/>
            </a:pPr>
            <a:r>
              <a:rPr lang="en"/>
              <a:t>Substitutes for leadership:certain individual, jon and organizational variables can act as substitutes for leadership, negating the influence of the leader. </a:t>
            </a:r>
            <a:endParaRPr/>
          </a:p>
          <a:p>
            <a:pPr marL="914400" lvl="1" indent="-317500" algn="l" rtl="0">
              <a:spcBef>
                <a:spcPts val="0"/>
              </a:spcBef>
              <a:spcAft>
                <a:spcPts val="0"/>
              </a:spcAft>
              <a:buSzPts val="1400"/>
              <a:buAutoNum type="alphaLcPeriod"/>
            </a:pPr>
            <a:r>
              <a:rPr lang="en"/>
              <a:t>Follower characteristics like experience, training, professional orientation, need for independence. </a:t>
            </a:r>
            <a:endParaRPr/>
          </a:p>
          <a:p>
            <a:pPr marL="914400" lvl="1" indent="-317500" algn="l" rtl="0">
              <a:spcBef>
                <a:spcPts val="0"/>
              </a:spcBef>
              <a:spcAft>
                <a:spcPts val="0"/>
              </a:spcAft>
              <a:buSzPts val="1400"/>
              <a:buAutoNum type="alphaLcPeriod"/>
            </a:pPr>
            <a:r>
              <a:rPr lang="en"/>
              <a:t>Unambiguous and routine jobs or intrinsically satisfying jobs</a:t>
            </a:r>
            <a:endParaRPr/>
          </a:p>
          <a:p>
            <a:pPr marL="914400" lvl="1" indent="-317500" algn="l" rtl="0">
              <a:spcBef>
                <a:spcPts val="0"/>
              </a:spcBef>
              <a:spcAft>
                <a:spcPts val="0"/>
              </a:spcAft>
              <a:buSzPts val="1400"/>
              <a:buAutoNum type="alphaLcPeriod"/>
            </a:pPr>
            <a:r>
              <a:rPr lang="en"/>
              <a:t>Organizational characteristics like explicit formalized goals, rigid rules and procedures, cohesive work groups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8"/>
          <p:cNvPicPr preferRelativeResize="0"/>
          <p:nvPr/>
        </p:nvPicPr>
        <p:blipFill rotWithShape="1">
          <a:blip r:embed="rId3">
            <a:alphaModFix/>
          </a:blip>
          <a:srcRect l="18221" t="20545" r="24297" b="10441"/>
          <a:stretch/>
        </p:blipFill>
        <p:spPr>
          <a:xfrm>
            <a:off x="943148" y="1"/>
            <a:ext cx="7615992" cy="5143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9"/>
          <p:cNvSpPr txBox="1">
            <a:spLocks noGrp="1"/>
          </p:cNvSpPr>
          <p:nvPr>
            <p:ph type="title"/>
          </p:nvPr>
        </p:nvSpPr>
        <p:spPr>
          <a:xfrm>
            <a:off x="311700" y="814800"/>
            <a:ext cx="8571300" cy="9420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Leadership Traits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0"/>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Traits</a:t>
            </a:r>
            <a:endParaRPr/>
          </a:p>
        </p:txBody>
      </p:sp>
      <p:sp>
        <p:nvSpPr>
          <p:cNvPr id="109" name="Google Shape;109;p20"/>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Traits are distinguishing personal characteristics, such as intelligence, values, and appearance. </a:t>
            </a:r>
            <a:endParaRPr/>
          </a:p>
          <a:p>
            <a:pPr marL="0" lvl="0" indent="0" algn="l" rtl="0">
              <a:spcBef>
                <a:spcPts val="1200"/>
              </a:spcBef>
              <a:spcAft>
                <a:spcPts val="0"/>
              </a:spcAft>
              <a:buNone/>
            </a:pPr>
            <a:r>
              <a:rPr lang="en"/>
              <a:t>Early research was focused on leaders who had achieved a level of greatness; ‘ great man approach.</a:t>
            </a: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pic>
        <p:nvPicPr>
          <p:cNvPr id="114" name="Google Shape;114;p21"/>
          <p:cNvPicPr preferRelativeResize="0"/>
          <p:nvPr/>
        </p:nvPicPr>
        <p:blipFill>
          <a:blip r:embed="rId3">
            <a:alphaModFix/>
          </a:blip>
          <a:stretch>
            <a:fillRect/>
          </a:stretch>
        </p:blipFill>
        <p:spPr>
          <a:xfrm>
            <a:off x="0" y="1413650"/>
            <a:ext cx="9144000" cy="2527725"/>
          </a:xfrm>
          <a:prstGeom prst="rect">
            <a:avLst/>
          </a:prstGeom>
          <a:noFill/>
          <a:ln>
            <a:noFill/>
          </a:ln>
        </p:spPr>
      </p:pic>
    </p:spTree>
  </p:cSld>
  <p:clrMapOvr>
    <a:masterClrMapping/>
  </p:clrMapOvr>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2985</Words>
  <Application>Microsoft Office PowerPoint</Application>
  <PresentationFormat>On-screen Show (16:9)</PresentationFormat>
  <Paragraphs>190</Paragraphs>
  <Slides>53</Slides>
  <Notes>53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53</vt:i4>
      </vt:variant>
    </vt:vector>
  </HeadingPairs>
  <TitlesOfParts>
    <vt:vector size="57" baseType="lpstr">
      <vt:lpstr>Open Sans</vt:lpstr>
      <vt:lpstr>PT Sans Narrow</vt:lpstr>
      <vt:lpstr>Arial</vt:lpstr>
      <vt:lpstr>Tropic</vt:lpstr>
      <vt:lpstr>Leadership in Organizations</vt:lpstr>
      <vt:lpstr>Topics</vt:lpstr>
      <vt:lpstr>PowerPoint Presentation</vt:lpstr>
      <vt:lpstr>What is Leadership</vt:lpstr>
      <vt:lpstr>DEFINITION</vt:lpstr>
      <vt:lpstr>PowerPoint Presentation</vt:lpstr>
      <vt:lpstr>Leadership Traits</vt:lpstr>
      <vt:lpstr>Traits</vt:lpstr>
      <vt:lpstr>PowerPoint Presentation</vt:lpstr>
      <vt:lpstr>Traits</vt:lpstr>
      <vt:lpstr>Styles</vt:lpstr>
      <vt:lpstr>Behavioral Approaches</vt:lpstr>
      <vt:lpstr>Ohio State Studies</vt:lpstr>
      <vt:lpstr>PowerPoint Presentation</vt:lpstr>
      <vt:lpstr>Consideration</vt:lpstr>
      <vt:lpstr>Initiation of structure</vt:lpstr>
      <vt:lpstr>Michigan Studies</vt:lpstr>
      <vt:lpstr>PowerPoint Presentation</vt:lpstr>
      <vt:lpstr>PowerPoint Presentation</vt:lpstr>
      <vt:lpstr>Critique</vt:lpstr>
      <vt:lpstr>The Leadership Grid</vt:lpstr>
      <vt:lpstr>PowerPoint Presentation</vt:lpstr>
      <vt:lpstr>PowerPoint Presentation</vt:lpstr>
      <vt:lpstr>Contingency Approaches</vt:lpstr>
      <vt:lpstr>PowerPoint Presentation</vt:lpstr>
      <vt:lpstr>Fiedler’s Contingency Theory</vt:lpstr>
      <vt:lpstr>Fiedler’s Contingency Theory</vt:lpstr>
      <vt:lpstr>PowerPoint Presentation</vt:lpstr>
      <vt:lpstr>Fiedler’s Contingency Theory</vt:lpstr>
      <vt:lpstr>PowerPoint Presentation</vt:lpstr>
      <vt:lpstr>Fiedler’s Contingency Theory</vt:lpstr>
      <vt:lpstr>Fiedler’s Contingency Theory</vt:lpstr>
      <vt:lpstr>Fiedler’s Contingency Theory: scenarios</vt:lpstr>
      <vt:lpstr>Hersey and Blanchard’s Situational Theory</vt:lpstr>
      <vt:lpstr>Hersey and Blanchard’s Situational Theory</vt:lpstr>
      <vt:lpstr>Hersey and Blanchard’s Situational Theory</vt:lpstr>
      <vt:lpstr>Hersey and Blanchard’s Situational Theory</vt:lpstr>
      <vt:lpstr>Path-Goal Theory</vt:lpstr>
      <vt:lpstr>PowerPoint Presentation</vt:lpstr>
      <vt:lpstr>PowerPoint Presentation</vt:lpstr>
      <vt:lpstr>Leader Behaviour</vt:lpstr>
      <vt:lpstr>Leader Behaviour</vt:lpstr>
      <vt:lpstr>Situational Contingencies</vt:lpstr>
      <vt:lpstr>Use of Rewards</vt:lpstr>
      <vt:lpstr>Leadership Issues</vt:lpstr>
      <vt:lpstr>PowerPoint Presentation</vt:lpstr>
      <vt:lpstr>Managing Power</vt:lpstr>
      <vt:lpstr>Developing Trust</vt:lpstr>
      <vt:lpstr>PowerPoint Presentation</vt:lpstr>
      <vt:lpstr>PowerPoint Presentation</vt:lpstr>
      <vt:lpstr>Empowering Employees</vt:lpstr>
      <vt:lpstr>Leading Across Cultures</vt:lpstr>
      <vt:lpstr>Becoming an Effective Leader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Leadership in Organizations</dc:title>
  <dc:creator>Ibrahim</dc:creator>
  <cp:lastModifiedBy>Ibrahim</cp:lastModifiedBy>
  <cp:revision>1</cp:revision>
  <dcterms:modified xsi:type="dcterms:W3CDTF">2022-05-04T15:24:59Z</dcterms:modified>
</cp:coreProperties>
</file>