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AD21E7-13B7-47BB-A5F6-527BD9E843FD}">
  <a:tblStyle styleId="{B3AD21E7-13B7-47BB-A5F6-527BD9E843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enturebeat.com/2022/02/16/the-future-of-employee-perks-in-the-post-pandemic-workplace/" TargetMode="External"/><Relationship Id="rId3" Type="http://schemas.openxmlformats.org/officeDocument/2006/relationships/hyperlink" Target="https://www.gallup.com/workplace/231587/millennials-job-hopping-generation.aspx" TargetMode="External"/><Relationship Id="rId4" Type="http://schemas.openxmlformats.org/officeDocument/2006/relationships/hyperlink" Target="https://hrexecutive.com/the-new-workplace-how-2020-changed-hr-forever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undercoverrecruiter.com/workplace-evolution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undercoverrecruiter.com/workplace-evolution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dbc302a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dbc302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f700de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f700de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dbc302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3dbc302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dbc302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3dbc302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f700de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f700de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3dbc302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3dbc302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f700de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f700de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dbc302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dbc302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f700de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f700de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5f700d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5f700d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https://venturebeat.com/2022/02/16/the-future-of-employee-perks-in-the-post-pandemic-workplace/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https://www.gallup.com/workplace/231587/millennials-job-hopping-generation.aspx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https://hrexecutive.com/the-new-workplace-how-2020-changed-hr-forever/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89d726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89d726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https://theundercoverrecruiter.com/workplace-evolution/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89d726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89d726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https://theundercoverrecruiter.com/workplace-evolution/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89d726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89d726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3dbc30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3dbc30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3dbc302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3dbc302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dbc302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dbc302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f700de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f700de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New workplace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small businesses: The role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High: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Spokesperson: promotion of the small growing company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Entrepreneur: creativity required for new idea development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Leader: focus is on building the business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Information processing: small size and market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not-for-profit organizations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The function of planning, organizing, leading and controlling apply to not-for-profit as they do to business organizations, requiring similar managerial skills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Profit v/s social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not-for-profit organizations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Financial Resources:</a:t>
            </a:r>
            <a:r>
              <a:rPr lang="en"/>
              <a:t> Obtained from government appropriations, grants, and donations rather than from sale of products of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Focus:</a:t>
            </a:r>
            <a:r>
              <a:rPr lang="en"/>
              <a:t> Keeping costs low rather than customer focused sales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Performance Measure:</a:t>
            </a:r>
            <a:r>
              <a:rPr lang="en"/>
              <a:t> intangible outcomes like ‘improvement’ rather than monetary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not-for-profit organizations: The role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High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Spokesperson: selling organization to donors and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Leader: build a mission driven community of employees and volunteers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 allocator: government/grant fund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Crisis management 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Organizations face various levels of crisis everyday-everything from loss of computer data to a pandemic.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world has become fast, interconnected and complex resulting in unexpected events.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“Extraordinary times require extraordinary leadership”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Crisis management: Leadership skills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Crisis management requires five important leadership skills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Stay calm:</a:t>
            </a:r>
            <a:r>
              <a:rPr lang="en" sz="1600">
                <a:solidFill>
                  <a:srgbClr val="000000"/>
                </a:solidFill>
              </a:rPr>
              <a:t> Leaders have to </a:t>
            </a:r>
            <a:r>
              <a:rPr lang="en" sz="1600">
                <a:solidFill>
                  <a:srgbClr val="000000"/>
                </a:solidFill>
              </a:rPr>
              <a:t>suppress</a:t>
            </a:r>
            <a:r>
              <a:rPr lang="en" sz="1600">
                <a:solidFill>
                  <a:srgbClr val="000000"/>
                </a:solidFill>
              </a:rPr>
              <a:t> their own fears, doubts and pain to comfort others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Be visible:</a:t>
            </a:r>
            <a:r>
              <a:rPr lang="en" sz="1600">
                <a:solidFill>
                  <a:srgbClr val="000000"/>
                </a:solidFill>
              </a:rPr>
              <a:t> People need to feel and see that someone is in control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Put people before business:</a:t>
            </a:r>
            <a:r>
              <a:rPr lang="en" sz="1600">
                <a:solidFill>
                  <a:srgbClr val="000000"/>
                </a:solidFill>
              </a:rPr>
              <a:t>make people and human feelings a top priority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Tell the truth:</a:t>
            </a:r>
            <a:r>
              <a:rPr lang="en" sz="1600">
                <a:solidFill>
                  <a:srgbClr val="000000"/>
                </a:solidFill>
              </a:rPr>
              <a:t>  Do not block information or investigation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Know when to get back to business :</a:t>
            </a:r>
            <a:r>
              <a:rPr lang="en" sz="1600">
                <a:solidFill>
                  <a:srgbClr val="000000"/>
                </a:solidFill>
              </a:rPr>
              <a:t> People need something to look forward to, as a sign of hope and </a:t>
            </a:r>
            <a:r>
              <a:rPr lang="en" sz="1600">
                <a:solidFill>
                  <a:srgbClr val="000000"/>
                </a:solidFill>
              </a:rPr>
              <a:t>rejuvenation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learning organization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26850" y="1228675"/>
            <a:ext cx="4816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560" lvl="0" marL="45720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7"/>
              <a:buChar char="●"/>
            </a:pPr>
            <a:r>
              <a:rPr lang="en" sz="1007">
                <a:solidFill>
                  <a:srgbClr val="000000"/>
                </a:solidFill>
              </a:rPr>
              <a:t>“An organization in which everyone is engaged in identifying and solving problems, enabling the organization to continuously experiment, improve, and increase its capability”</a:t>
            </a:r>
            <a:endParaRPr sz="1007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07">
              <a:solidFill>
                <a:srgbClr val="000000"/>
              </a:solidFill>
            </a:endParaRPr>
          </a:p>
          <a:p>
            <a:pPr indent="-292560" lvl="0" marL="45720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7"/>
              <a:buChar char="●"/>
            </a:pPr>
            <a:r>
              <a:rPr lang="en" sz="1007">
                <a:solidFill>
                  <a:srgbClr val="000000"/>
                </a:solidFill>
              </a:rPr>
              <a:t>Creating an organizational climate that values </a:t>
            </a:r>
            <a:r>
              <a:rPr lang="en" sz="1007" u="sng">
                <a:solidFill>
                  <a:srgbClr val="000000"/>
                </a:solidFill>
              </a:rPr>
              <a:t>experimentation</a:t>
            </a:r>
            <a:r>
              <a:rPr lang="en" sz="1007">
                <a:solidFill>
                  <a:srgbClr val="000000"/>
                </a:solidFill>
              </a:rPr>
              <a:t> and </a:t>
            </a:r>
            <a:r>
              <a:rPr lang="en" sz="1007" u="sng">
                <a:solidFill>
                  <a:srgbClr val="000000"/>
                </a:solidFill>
              </a:rPr>
              <a:t>risk-taking</a:t>
            </a:r>
            <a:r>
              <a:rPr lang="en" sz="1007">
                <a:solidFill>
                  <a:srgbClr val="000000"/>
                </a:solidFill>
              </a:rPr>
              <a:t>, applies current </a:t>
            </a:r>
            <a:r>
              <a:rPr lang="en" sz="1007" u="sng">
                <a:solidFill>
                  <a:srgbClr val="000000"/>
                </a:solidFill>
              </a:rPr>
              <a:t>technology</a:t>
            </a:r>
            <a:r>
              <a:rPr lang="en" sz="1007">
                <a:solidFill>
                  <a:srgbClr val="000000"/>
                </a:solidFill>
              </a:rPr>
              <a:t>, </a:t>
            </a:r>
            <a:r>
              <a:rPr lang="en" sz="1007" u="sng">
                <a:solidFill>
                  <a:srgbClr val="000000"/>
                </a:solidFill>
              </a:rPr>
              <a:t>tolerates</a:t>
            </a:r>
            <a:r>
              <a:rPr lang="en" sz="1007">
                <a:solidFill>
                  <a:srgbClr val="000000"/>
                </a:solidFill>
              </a:rPr>
              <a:t> mistakes and failure, and </a:t>
            </a:r>
            <a:r>
              <a:rPr lang="en" sz="1007" u="sng">
                <a:solidFill>
                  <a:srgbClr val="000000"/>
                </a:solidFill>
              </a:rPr>
              <a:t>rewards</a:t>
            </a:r>
            <a:r>
              <a:rPr lang="en" sz="1007">
                <a:solidFill>
                  <a:srgbClr val="000000"/>
                </a:solidFill>
              </a:rPr>
              <a:t> nontraditional thinking and the </a:t>
            </a:r>
            <a:r>
              <a:rPr lang="en" sz="1007" u="sng">
                <a:solidFill>
                  <a:srgbClr val="000000"/>
                </a:solidFill>
              </a:rPr>
              <a:t>sharing of </a:t>
            </a:r>
            <a:r>
              <a:rPr lang="en" sz="1007" u="sng">
                <a:solidFill>
                  <a:srgbClr val="000000"/>
                </a:solidFill>
              </a:rPr>
              <a:t>knowledge.</a:t>
            </a:r>
            <a:r>
              <a:rPr lang="en" sz="1007">
                <a:solidFill>
                  <a:srgbClr val="000000"/>
                </a:solidFill>
              </a:rPr>
              <a:t> </a:t>
            </a:r>
            <a:endParaRPr sz="1007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07">
              <a:solidFill>
                <a:srgbClr val="000000"/>
              </a:solidFill>
            </a:endParaRPr>
          </a:p>
          <a:p>
            <a:pPr indent="-292560" lvl="0" marL="45720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7"/>
              <a:buChar char="●"/>
            </a:pPr>
            <a:r>
              <a:rPr lang="en" sz="1007">
                <a:solidFill>
                  <a:srgbClr val="000000"/>
                </a:solidFill>
              </a:rPr>
              <a:t>Everyone in the organization participates in identifying and solving problems, enabling the organization to continuously experiment, improve, and increase its capability.</a:t>
            </a:r>
            <a:endParaRPr sz="1007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07">
              <a:solidFill>
                <a:srgbClr val="000000"/>
              </a:solidFill>
            </a:endParaRPr>
          </a:p>
          <a:p>
            <a:pPr indent="-292560" lvl="0" marL="45720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7"/>
              <a:buChar char="●"/>
            </a:pPr>
            <a:r>
              <a:rPr lang="en" sz="1007">
                <a:solidFill>
                  <a:srgbClr val="000000"/>
                </a:solidFill>
              </a:rPr>
              <a:t>The role of managers is not to make decisions, bu to create learning capability, where everyone is free to experiment and learn what works best. </a:t>
            </a:r>
            <a:endParaRPr sz="1007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0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1947" r="4410" t="0"/>
          <a:stretch/>
        </p:blipFill>
        <p:spPr>
          <a:xfrm>
            <a:off x="5405375" y="1328025"/>
            <a:ext cx="3738625" cy="24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learning organization 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The learning organization is an attitude or </a:t>
            </a:r>
            <a:r>
              <a:rPr lang="en" sz="1300">
                <a:solidFill>
                  <a:srgbClr val="000000"/>
                </a:solidFill>
              </a:rPr>
              <a:t>philosophy</a:t>
            </a:r>
            <a:r>
              <a:rPr lang="en" sz="1300">
                <a:solidFill>
                  <a:srgbClr val="000000"/>
                </a:solidFill>
              </a:rPr>
              <a:t> about what an organization can become.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Team-Based Structure: </a:t>
            </a:r>
            <a:r>
              <a:rPr lang="en" sz="1300">
                <a:solidFill>
                  <a:srgbClr val="000000"/>
                </a:solidFill>
              </a:rPr>
              <a:t>People on the team are given the skills, information, tools, motivation, and authority to make decisions central to the </a:t>
            </a:r>
            <a:r>
              <a:rPr lang="en" sz="1300">
                <a:solidFill>
                  <a:srgbClr val="000000"/>
                </a:solidFill>
              </a:rPr>
              <a:t>team's</a:t>
            </a:r>
            <a:r>
              <a:rPr lang="en" sz="1300">
                <a:solidFill>
                  <a:srgbClr val="000000"/>
                </a:solidFill>
              </a:rPr>
              <a:t> performance and to respond creatively and flexibly to new challenges or opportunities that arise.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Collaboration, communication, self direction, different skill sets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Empowered Employees:</a:t>
            </a:r>
            <a:r>
              <a:rPr lang="en" sz="1300">
                <a:solidFill>
                  <a:srgbClr val="000000"/>
                </a:solidFill>
              </a:rPr>
              <a:t> Employees are given </a:t>
            </a:r>
            <a:r>
              <a:rPr lang="en" sz="1300">
                <a:solidFill>
                  <a:srgbClr val="000000"/>
                </a:solidFill>
              </a:rPr>
              <a:t>freedom</a:t>
            </a:r>
            <a:r>
              <a:rPr lang="en" sz="1300">
                <a:solidFill>
                  <a:srgbClr val="000000"/>
                </a:solidFill>
              </a:rPr>
              <a:t>, resources, information </a:t>
            </a:r>
            <a:r>
              <a:rPr lang="en" sz="1300">
                <a:solidFill>
                  <a:srgbClr val="000000"/>
                </a:solidFill>
              </a:rPr>
              <a:t>and</a:t>
            </a:r>
            <a:r>
              <a:rPr lang="en" sz="1300">
                <a:solidFill>
                  <a:srgbClr val="000000"/>
                </a:solidFill>
              </a:rPr>
              <a:t> skills to make decisions and perform effectively.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</a:t>
            </a:r>
            <a:r>
              <a:rPr lang="en" sz="1300">
                <a:solidFill>
                  <a:srgbClr val="000000"/>
                </a:solidFill>
              </a:rPr>
              <a:t>elf -directed work teams, quality circles, job enrichment, employee participation groups, </a:t>
            </a:r>
            <a:r>
              <a:rPr lang="en" sz="1300">
                <a:solidFill>
                  <a:srgbClr val="000000"/>
                </a:solidFill>
              </a:rPr>
              <a:t>decision</a:t>
            </a:r>
            <a:r>
              <a:rPr lang="en" sz="1300">
                <a:solidFill>
                  <a:srgbClr val="000000"/>
                </a:solidFill>
              </a:rPr>
              <a:t> making authority, trunung, and information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Open Information:</a:t>
            </a:r>
            <a:r>
              <a:rPr lang="en" sz="1300">
                <a:solidFill>
                  <a:srgbClr val="000000"/>
                </a:solidFill>
              </a:rPr>
              <a:t> To identify needs and solve problems, people have to be aware of what’s going on. Open information becomes extraordinarily important in organizations that deal with ideas, rather than material goods.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Formal data on budgets, profits, expenses, information sharing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Tech-driven workplace</a:t>
            </a:r>
            <a:r>
              <a:rPr lang="en"/>
              <a:t> 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228675"/>
            <a:ext cx="4389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Ideas, information and relationships are becoming more important than production machinery, physical products and structured </a:t>
            </a:r>
            <a:r>
              <a:rPr lang="en" sz="1100">
                <a:solidFill>
                  <a:srgbClr val="000000"/>
                </a:solidFill>
              </a:rPr>
              <a:t>jobs</a:t>
            </a:r>
            <a:r>
              <a:rPr lang="en" sz="1100">
                <a:solidFill>
                  <a:srgbClr val="000000"/>
                </a:solidFill>
              </a:rPr>
              <a:t>.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Shift towards computer based work and virtual teams, machines taking over factories freeing up workers to use their minds rather than </a:t>
            </a:r>
            <a:r>
              <a:rPr lang="en" sz="1100">
                <a:solidFill>
                  <a:srgbClr val="000000"/>
                </a:solidFill>
              </a:rPr>
              <a:t>efficiencies</a:t>
            </a:r>
            <a:r>
              <a:rPr lang="en" sz="1100">
                <a:solidFill>
                  <a:srgbClr val="000000"/>
                </a:solidFill>
              </a:rPr>
              <a:t>.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Key Words:</a:t>
            </a:r>
            <a:endParaRPr sz="1100">
              <a:solidFill>
                <a:srgbClr val="000000"/>
              </a:solidFill>
            </a:endParaRPr>
          </a:p>
          <a:p>
            <a:pPr indent="0" lvl="0" marL="1778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Char char="➔"/>
            </a:pPr>
            <a:r>
              <a:rPr lang="en" sz="1100">
                <a:solidFill>
                  <a:srgbClr val="000000"/>
                </a:solidFill>
              </a:rPr>
              <a:t>E-Business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➔"/>
            </a:pPr>
            <a:r>
              <a:rPr lang="en" sz="1100">
                <a:solidFill>
                  <a:srgbClr val="000000"/>
                </a:solidFill>
              </a:rPr>
              <a:t>Intranet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➔"/>
            </a:pPr>
            <a:r>
              <a:rPr lang="en" sz="1100">
                <a:solidFill>
                  <a:srgbClr val="000000"/>
                </a:solidFill>
              </a:rPr>
              <a:t>Extranet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➔"/>
            </a:pPr>
            <a:r>
              <a:rPr lang="en" sz="1100">
                <a:solidFill>
                  <a:srgbClr val="000000"/>
                </a:solidFill>
              </a:rPr>
              <a:t>E-Commerce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➔"/>
            </a:pPr>
            <a:r>
              <a:rPr lang="en" sz="1100">
                <a:solidFill>
                  <a:srgbClr val="000000"/>
                </a:solidFill>
              </a:rPr>
              <a:t>Enterprise Resource Planning (ERP)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➔"/>
            </a:pPr>
            <a:r>
              <a:rPr lang="en" sz="1100">
                <a:solidFill>
                  <a:srgbClr val="000000"/>
                </a:solidFill>
              </a:rPr>
              <a:t>Knowledge Management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75" y="958700"/>
            <a:ext cx="4137901" cy="37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" y="161475"/>
            <a:ext cx="5899949" cy="32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1582250"/>
            <a:ext cx="73723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49774"/>
            <a:ext cx="6681551" cy="1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workplace (1970s-1990s)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lnSpc>
                <a:spcPct val="14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Code Pr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1EFF6"/>
                </a:highlight>
              </a:rPr>
              <a:t>Offices used to be made up of cubicles. Employees were more often encouraged to work independently and stay on focus at all times.</a:t>
            </a:r>
            <a:endParaRPr sz="1600">
              <a:solidFill>
                <a:srgbClr val="000000"/>
              </a:solidFill>
              <a:highlight>
                <a:srgbClr val="F1EFF6"/>
              </a:highlight>
            </a:endParaRPr>
          </a:p>
          <a:p>
            <a:pPr indent="-299720" lvl="0" marL="457200" rtl="0" algn="l">
              <a:lnSpc>
                <a:spcPct val="14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Code Pr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1EFF6"/>
                </a:highlight>
              </a:rPr>
              <a:t>Workplaces were a lot less tech orientated –  most business communication took place over landlines and in person and documents were all hard copies.</a:t>
            </a:r>
            <a:endParaRPr sz="1600">
              <a:solidFill>
                <a:srgbClr val="000000"/>
              </a:solidFill>
              <a:highlight>
                <a:srgbClr val="F1EFF6"/>
              </a:highlight>
            </a:endParaRPr>
          </a:p>
          <a:p>
            <a:pPr indent="-299720" lvl="0" marL="457200" rtl="0" algn="l">
              <a:lnSpc>
                <a:spcPct val="14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Code Pr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1EFF6"/>
                </a:highlight>
              </a:rPr>
              <a:t>Email, Word processor and the first personal computers were all invented in the 1970s, however mobiles were not around until 1988 and  the internet was not created until 1990.</a:t>
            </a:r>
            <a:endParaRPr sz="1600">
              <a:solidFill>
                <a:srgbClr val="000000"/>
              </a:solidFill>
              <a:highlight>
                <a:srgbClr val="F1EFF6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00" y="1307475"/>
            <a:ext cx="4527599" cy="295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workplace (2000-today)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4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1EFF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is more focus on feeling comfortable in the workplace, to keep staff happy and motivated.</a:t>
            </a:r>
            <a:endParaRPr sz="1600">
              <a:solidFill>
                <a:srgbClr val="000000"/>
              </a:solidFill>
              <a:highlight>
                <a:srgbClr val="F1EFF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4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1EFF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modern workplace is all about social collaboration and rising tech trends. </a:t>
            </a:r>
            <a:endParaRPr sz="1600">
              <a:solidFill>
                <a:srgbClr val="000000"/>
              </a:solidFill>
              <a:highlight>
                <a:srgbClr val="F1EFF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lnSpc>
                <a:spcPct val="14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1EFF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internet, smart phones, online file sharing, etc. has all made it possible for us to work anywhere and everywhere, which has lead to a rise in remote working and collaborate with people on the other side of the world with ease.</a:t>
            </a:r>
            <a:endParaRPr sz="1600">
              <a:solidFill>
                <a:srgbClr val="000000"/>
              </a:solidFill>
              <a:highlight>
                <a:srgbClr val="F1EFF6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46250"/>
            <a:ext cx="4527601" cy="270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vs new workplace: comparison of management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Primary Characteristics: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Information and ideas rather than Machines and physical assets.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Shift from an industrial age to an information age has altered nature of work, employees and the workplace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vs new workplace: characteristics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{B3AD21E7-13B7-47BB-A5F6-527BD9E843FD}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Old Workplace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Workplace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Resources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Atoms-Physical assets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Bits-information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Structured, localized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Flexible, virtual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Dependable employees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Empowered employees, free agents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vs new workplace: forces on organizations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{B3AD21E7-13B7-47BB-A5F6-527BD9E843FD}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Old Workplace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Workplace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Mechanical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Digital, e-business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Local, domestic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Global, including internet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Workforce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Homogenous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Diverse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Stability, efficiency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Change, speed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Calm, predictable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Turbulent, more frequent crisis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vs new workplace: Management competencies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952500" y="1543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{B3AD21E7-13B7-47BB-A5F6-527BD9E843FD}</a:tableStyleId>
              </a:tblPr>
              <a:tblGrid>
                <a:gridCol w="2413000"/>
                <a:gridCol w="2413000"/>
                <a:gridCol w="2413000"/>
              </a:tblGrid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Old Workplace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Workplace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Leadership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Autocratic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Dispersed, empowering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Focus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Connection to customers, employees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Doing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 individuals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 teams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Relationships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Conflict, competition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Collaboration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 performance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Experimentation, learning organization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small businesses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3556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The environment for small business has become increasingly complicated due to technology, globalization, government regulation and increasing customer demands.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Small companies sometimes have difficulty developing the managerial dexterity needed to survive a complex environment.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