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885C14-3A52-480A-975D-3D5DAD9B95E6}">
  <a:tblStyle styleId="{0F885C14-3A52-480A-975D-3D5DAD9B95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loanreview.mit.edu/article/the-mini-cases-5-companies-5-strategies-5-transformation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usinessmodelsinc.com/about-bmi/tools/business-model-canvas/" TargetMode="External"/><Relationship Id="rId3" Type="http://schemas.openxmlformats.org/officeDocument/2006/relationships/hyperlink" Target="https://businessmodelanalyst.com/business-mode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c9b9865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c9b9865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c9b9865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c9b9865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c9b9865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c9b9865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c9b9865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c9b9865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ca7b559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ca7b559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https://sloanreview.mit.edu/article/the-mini-cases-5-companies-5-strategies-5-transformations/</a:t>
            </a: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a7b559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a7b559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ca7b559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ca7b559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ca7b559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ca7b559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ca611d8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ca611d8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ca611d8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ca611d8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9f28e40e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9f28e40e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ca611d8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ca611d8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ca611d8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ca611d8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dc786d3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dc786d3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dc786d3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dc786d3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dc786d3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dc786d3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ca2c934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ca2c934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ca2c9344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ca2c934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ca2c9344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ca2c9344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a2c9344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a2c9344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ca2c9344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ca2c9344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9f28e40e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9f28e40e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ca2c934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ca2c934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a2c9344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a2c934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ecdb394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ecdb394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ecdb394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ecdb394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ecdb394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ecdb394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ecdb394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ecdb394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ab8327f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ab8327f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9f28e40e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9f28e40e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9f28e40e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9f28e40e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9f28e40e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9f28e40e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https://www.businessmodelsinc.com/about-bmi/tools/business-model-canvas/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https://businessmodelanalyst.com/business-model/</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9f28e40e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9f28e40e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9f28e40e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9f28e40e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9f28e40e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9f28e40e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9f28e40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9f28e40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9f28e40e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9f28e40e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9f28e40e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9f28e40e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Managing a Creative Strategy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Week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Identification of Mission</a:t>
            </a:r>
            <a:endParaRPr/>
          </a:p>
        </p:txBody>
      </p:sp>
      <p:sp>
        <p:nvSpPr>
          <p:cNvPr id="140" name="Google Shape;140;p22"/>
          <p:cNvSpPr txBox="1"/>
          <p:nvPr>
            <p:ph idx="1" type="body"/>
          </p:nvPr>
        </p:nvSpPr>
        <p:spPr>
          <a:xfrm>
            <a:off x="311700" y="1229875"/>
            <a:ext cx="2768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Defining a </a:t>
            </a:r>
            <a:r>
              <a:rPr lang="en"/>
              <a:t>mission</a:t>
            </a:r>
            <a:r>
              <a:rPr lang="en"/>
              <a:t> forces managers to identify what it’s in business to do. </a:t>
            </a:r>
            <a:endParaRPr/>
          </a:p>
        </p:txBody>
      </p:sp>
      <p:pic>
        <p:nvPicPr>
          <p:cNvPr id="141" name="Google Shape;141;p22"/>
          <p:cNvPicPr preferRelativeResize="0"/>
          <p:nvPr/>
        </p:nvPicPr>
        <p:blipFill>
          <a:blip r:embed="rId3">
            <a:alphaModFix/>
          </a:blip>
          <a:stretch>
            <a:fillRect/>
          </a:stretch>
        </p:blipFill>
        <p:spPr>
          <a:xfrm>
            <a:off x="3189850" y="925075"/>
            <a:ext cx="5731351" cy="382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External Analysis</a:t>
            </a:r>
            <a:endParaRPr/>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Managers do an external analysis so they know, for instance, what the compet</a:t>
            </a:r>
            <a:r>
              <a:rPr lang="en"/>
              <a:t>ition is doing, what pending legislation might affect the organization, or what the labour supply is at locations where it operates.</a:t>
            </a:r>
            <a:endParaRPr/>
          </a:p>
          <a:p>
            <a:pPr indent="0" lvl="0" marL="0" rtl="0" algn="l">
              <a:spcBef>
                <a:spcPts val="1200"/>
              </a:spcBef>
              <a:spcAft>
                <a:spcPts val="0"/>
              </a:spcAft>
              <a:buNone/>
            </a:pPr>
            <a:r>
              <a:rPr lang="en"/>
              <a:t>Managers should examine the economic, demographic, political/legal, sociocultural, technological, and global components like trends and changes.</a:t>
            </a:r>
            <a:endParaRPr/>
          </a:p>
          <a:p>
            <a:pPr indent="0" lvl="0" marL="0" rtl="0" algn="l">
              <a:spcBef>
                <a:spcPts val="1200"/>
              </a:spcBef>
              <a:spcAft>
                <a:spcPts val="1200"/>
              </a:spcAft>
              <a:buNone/>
            </a:pPr>
            <a:r>
              <a:rPr lang="en"/>
              <a:t>After analysis, managers need to pinpoint opportunities that the organization can exploit and threats that it must counteract or buffer against.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Internal Analysis</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Provides</a:t>
            </a:r>
            <a:r>
              <a:rPr lang="en"/>
              <a:t> important information about an organization’s specific resources and capabilities. </a:t>
            </a:r>
            <a:endParaRPr/>
          </a:p>
          <a:p>
            <a:pPr indent="0" lvl="0" marL="0" rtl="0" algn="l">
              <a:spcBef>
                <a:spcPts val="1200"/>
              </a:spcBef>
              <a:spcAft>
                <a:spcPts val="0"/>
              </a:spcAft>
              <a:buNone/>
            </a:pPr>
            <a:r>
              <a:rPr lang="en"/>
              <a:t>Resources are assets; financial, physical, </a:t>
            </a:r>
            <a:r>
              <a:rPr lang="en"/>
              <a:t>human</a:t>
            </a:r>
            <a:r>
              <a:rPr lang="en"/>
              <a:t> and intangible that it uses to deliver products to its customers (the What). </a:t>
            </a:r>
            <a:endParaRPr/>
          </a:p>
          <a:p>
            <a:pPr indent="0" lvl="0" marL="0" rtl="0" algn="l">
              <a:spcBef>
                <a:spcPts val="1200"/>
              </a:spcBef>
              <a:spcAft>
                <a:spcPts val="0"/>
              </a:spcAft>
              <a:buNone/>
            </a:pPr>
            <a:r>
              <a:rPr lang="en"/>
              <a:t>Capabilities</a:t>
            </a:r>
            <a:r>
              <a:rPr lang="en"/>
              <a:t> are its skills and abilities in doing the work activities needed in its business (the How).</a:t>
            </a:r>
            <a:endParaRPr/>
          </a:p>
          <a:p>
            <a:pPr indent="0" lvl="0" marL="0" rtl="0" algn="l">
              <a:spcBef>
                <a:spcPts val="1200"/>
              </a:spcBef>
              <a:spcAft>
                <a:spcPts val="1200"/>
              </a:spcAft>
              <a:buNone/>
            </a:pPr>
            <a:r>
              <a:rPr lang="en"/>
              <a:t>Managers should be able to identify organizational strengths (unique resources or good activities) and weaknesses (resources it lacks or poor activities).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&amp; 5: Formulating and Implementing Strategies </a:t>
            </a:r>
            <a:endParaRPr/>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formulating, managers should consider the realities of the external environment and their available resources and capabilities in order to design strategies that will help organizations achieve their goals.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Once strategies are formulated, they must be </a:t>
            </a:r>
            <a:r>
              <a:rPr lang="en"/>
              <a:t>implemented</a:t>
            </a:r>
            <a:r>
              <a:rPr lang="en"/>
              <a:t>. Performance will suffer if the strategies aren’t implemented properly.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Evaluating Results</a:t>
            </a:r>
            <a:endParaRPr/>
          </a:p>
        </p:txBody>
      </p:sp>
      <p:sp>
        <p:nvSpPr>
          <p:cNvPr id="165" name="Google Shape;165;p26"/>
          <p:cNvSpPr txBox="1"/>
          <p:nvPr>
            <p:ph idx="1" type="body"/>
          </p:nvPr>
        </p:nvSpPr>
        <p:spPr>
          <a:xfrm>
            <a:off x="311700" y="1229875"/>
            <a:ext cx="2640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final step in strategic </a:t>
            </a:r>
            <a:r>
              <a:rPr lang="en"/>
              <a:t>management</a:t>
            </a:r>
            <a:r>
              <a:rPr lang="en"/>
              <a:t> process is evaluating results, to check for effectiveness in achieving organizational goals. Based on it, changes can be made. </a:t>
            </a:r>
            <a:endParaRPr/>
          </a:p>
        </p:txBody>
      </p:sp>
      <p:pic>
        <p:nvPicPr>
          <p:cNvPr id="166" name="Google Shape;166;p26"/>
          <p:cNvPicPr preferRelativeResize="0"/>
          <p:nvPr/>
        </p:nvPicPr>
        <p:blipFill>
          <a:blip r:embed="rId3">
            <a:alphaModFix/>
          </a:blip>
          <a:stretch>
            <a:fillRect/>
          </a:stretch>
        </p:blipFill>
        <p:spPr>
          <a:xfrm>
            <a:off x="5684100" y="3163550"/>
            <a:ext cx="3459900" cy="1961725"/>
          </a:xfrm>
          <a:prstGeom prst="rect">
            <a:avLst/>
          </a:prstGeom>
          <a:noFill/>
          <a:ln>
            <a:noFill/>
          </a:ln>
        </p:spPr>
      </p:pic>
      <p:pic>
        <p:nvPicPr>
          <p:cNvPr id="167" name="Google Shape;167;p26"/>
          <p:cNvPicPr preferRelativeResize="0"/>
          <p:nvPr/>
        </p:nvPicPr>
        <p:blipFill>
          <a:blip r:embed="rId4">
            <a:alphaModFix/>
          </a:blip>
          <a:stretch>
            <a:fillRect/>
          </a:stretch>
        </p:blipFill>
        <p:spPr>
          <a:xfrm>
            <a:off x="3382548" y="1619548"/>
            <a:ext cx="4198025" cy="1544000"/>
          </a:xfrm>
          <a:prstGeom prst="rect">
            <a:avLst/>
          </a:prstGeom>
          <a:noFill/>
          <a:ln>
            <a:noFill/>
          </a:ln>
        </p:spPr>
      </p:pic>
      <p:pic>
        <p:nvPicPr>
          <p:cNvPr id="168" name="Google Shape;168;p26"/>
          <p:cNvPicPr preferRelativeResize="0"/>
          <p:nvPr/>
        </p:nvPicPr>
        <p:blipFill>
          <a:blip r:embed="rId5">
            <a:alphaModFix/>
          </a:blip>
          <a:stretch>
            <a:fillRect/>
          </a:stretch>
        </p:blipFill>
        <p:spPr>
          <a:xfrm>
            <a:off x="5308225" y="0"/>
            <a:ext cx="3835775" cy="161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Corporate Strategy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a:t>
            </a:r>
            <a:endParaRPr/>
          </a:p>
        </p:txBody>
      </p:sp>
      <p:sp>
        <p:nvSpPr>
          <p:cNvPr id="179" name="Google Shape;17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corporate strategy is one that determines </a:t>
            </a:r>
            <a:r>
              <a:rPr lang="en"/>
              <a:t>what businesses a company is in or wants to be in, and what it wants to do with those businesses.</a:t>
            </a:r>
            <a:endParaRPr/>
          </a:p>
          <a:p>
            <a:pPr indent="0" lvl="0" marL="0" rtl="0" algn="l">
              <a:spcBef>
                <a:spcPts val="1200"/>
              </a:spcBef>
              <a:spcAft>
                <a:spcPts val="0"/>
              </a:spcAft>
              <a:buNone/>
            </a:pPr>
            <a:r>
              <a:rPr lang="en"/>
              <a:t>It is based on mission and goals of the organization, and the roles that each business unit of the organization will play.</a:t>
            </a:r>
            <a:endParaRPr/>
          </a:p>
          <a:p>
            <a:pPr indent="0" lvl="0" marL="0" rtl="0" algn="l">
              <a:spcBef>
                <a:spcPts val="1200"/>
              </a:spcBef>
              <a:spcAft>
                <a:spcPts val="0"/>
              </a:spcAft>
              <a:buNone/>
            </a:pPr>
            <a:r>
              <a:rPr lang="en"/>
              <a:t>The three main types of corporate strategies are;</a:t>
            </a:r>
            <a:endParaRPr/>
          </a:p>
          <a:p>
            <a:pPr indent="-342900" lvl="0" marL="457200" rtl="0" algn="l">
              <a:spcBef>
                <a:spcPts val="1200"/>
              </a:spcBef>
              <a:spcAft>
                <a:spcPts val="0"/>
              </a:spcAft>
              <a:buSzPts val="1800"/>
              <a:buAutoNum type="arabicPeriod"/>
            </a:pPr>
            <a:r>
              <a:rPr lang="en"/>
              <a:t>Growth</a:t>
            </a:r>
            <a:endParaRPr/>
          </a:p>
          <a:p>
            <a:pPr indent="-342900" lvl="0" marL="457200" rtl="0" algn="l">
              <a:spcBef>
                <a:spcPts val="0"/>
              </a:spcBef>
              <a:spcAft>
                <a:spcPts val="0"/>
              </a:spcAft>
              <a:buSzPts val="1800"/>
              <a:buAutoNum type="arabicPeriod"/>
            </a:pPr>
            <a:r>
              <a:rPr lang="en"/>
              <a:t>Stability</a:t>
            </a:r>
            <a:endParaRPr/>
          </a:p>
          <a:p>
            <a:pPr indent="-342900" lvl="0" marL="457200" rtl="0" algn="l">
              <a:spcBef>
                <a:spcPts val="0"/>
              </a:spcBef>
              <a:spcAft>
                <a:spcPts val="0"/>
              </a:spcAft>
              <a:buSzPts val="1800"/>
              <a:buAutoNum type="arabicPeriod"/>
            </a:pPr>
            <a:r>
              <a:rPr lang="en"/>
              <a:t>Renewal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Growth Strategy</a:t>
            </a:r>
            <a:endParaRPr/>
          </a:p>
        </p:txBody>
      </p:sp>
      <p:sp>
        <p:nvSpPr>
          <p:cNvPr id="185" name="Google Shape;185;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growth strategy is when an organization expands the number of markets served or products offered, either through its current business(es) or through new business(es). </a:t>
            </a:r>
            <a:endParaRPr/>
          </a:p>
          <a:p>
            <a:pPr indent="0" lvl="0" marL="0" rtl="0" algn="l">
              <a:spcBef>
                <a:spcPts val="1200"/>
              </a:spcBef>
              <a:spcAft>
                <a:spcPts val="0"/>
              </a:spcAft>
              <a:buNone/>
            </a:pPr>
            <a:r>
              <a:rPr lang="en"/>
              <a:t>This allows an organization to increase its revenues, number of employees or market share.</a:t>
            </a:r>
            <a:endParaRPr/>
          </a:p>
          <a:p>
            <a:pPr indent="0" lvl="0" marL="0" rtl="0" algn="l">
              <a:spcBef>
                <a:spcPts val="1200"/>
              </a:spcBef>
              <a:spcAft>
                <a:spcPts val="1200"/>
              </a:spcAft>
              <a:buNone/>
            </a:pPr>
            <a:r>
              <a:rPr lang="en"/>
              <a:t>Growth is achieved via concentration, vertical integration, horizontal integration or diversification.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Growth Strategy</a:t>
            </a:r>
            <a:endParaRPr/>
          </a:p>
        </p:txBody>
      </p:sp>
      <p:sp>
        <p:nvSpPr>
          <p:cNvPr id="191" name="Google Shape;191;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b="1" lang="en"/>
              <a:t>C</a:t>
            </a:r>
            <a:r>
              <a:rPr b="1" lang="en"/>
              <a:t>oncentration:</a:t>
            </a:r>
            <a:r>
              <a:rPr lang="en"/>
              <a:t> focus is on primary line of business, increase the </a:t>
            </a:r>
            <a:r>
              <a:rPr lang="en"/>
              <a:t>number</a:t>
            </a:r>
            <a:r>
              <a:rPr lang="en"/>
              <a:t> of products offered or market served in it (e.g. Bose Corporation). </a:t>
            </a:r>
            <a:endParaRPr/>
          </a:p>
          <a:p>
            <a:pPr indent="-325755" lvl="0" marL="457200" rtl="0" algn="l">
              <a:spcBef>
                <a:spcPts val="0"/>
              </a:spcBef>
              <a:spcAft>
                <a:spcPts val="0"/>
              </a:spcAft>
              <a:buSzPct val="100000"/>
              <a:buAutoNum type="arabicPeriod"/>
            </a:pPr>
            <a:r>
              <a:rPr b="1" lang="en"/>
              <a:t>Vertical integration</a:t>
            </a:r>
            <a:r>
              <a:rPr lang="en"/>
              <a:t>: Is either backward or forward, or both. Backward integration is when an organization becomes its own supplier so it can control inputs (e.g. eBay online payments). Forward integration is when an organization becomes its own distributor thus controlling its outputs (e.g. Apple retail stores). </a:t>
            </a:r>
            <a:endParaRPr/>
          </a:p>
          <a:p>
            <a:pPr indent="-325755" lvl="0" marL="457200" rtl="0" algn="l">
              <a:spcBef>
                <a:spcPts val="0"/>
              </a:spcBef>
              <a:spcAft>
                <a:spcPts val="0"/>
              </a:spcAft>
              <a:buSzPct val="100000"/>
              <a:buAutoNum type="arabicPeriod"/>
            </a:pPr>
            <a:r>
              <a:rPr b="1" lang="en"/>
              <a:t>Horizontal integration</a:t>
            </a:r>
            <a:r>
              <a:rPr lang="en"/>
              <a:t>: Company combines with its competitors (e.g. L’Oreal </a:t>
            </a:r>
            <a:r>
              <a:rPr lang="en"/>
              <a:t>acquiring</a:t>
            </a:r>
            <a:r>
              <a:rPr lang="en"/>
              <a:t> The Body Shop). Such integrations are scrutinized to check for any harms consumers may receive due to decreased competition. </a:t>
            </a:r>
            <a:endParaRPr/>
          </a:p>
          <a:p>
            <a:pPr indent="-325755" lvl="0" marL="457200" rtl="0" algn="l">
              <a:spcBef>
                <a:spcPts val="0"/>
              </a:spcBef>
              <a:spcAft>
                <a:spcPts val="0"/>
              </a:spcAft>
              <a:buSzPct val="100000"/>
              <a:buAutoNum type="arabicPeriod"/>
            </a:pPr>
            <a:r>
              <a:rPr b="1" lang="en"/>
              <a:t>Diversification:</a:t>
            </a:r>
            <a:r>
              <a:rPr lang="en"/>
              <a:t> Can be related or unrelated, related diversification happens </a:t>
            </a:r>
            <a:r>
              <a:rPr lang="en"/>
              <a:t>when</a:t>
            </a:r>
            <a:r>
              <a:rPr lang="en"/>
              <a:t> a company combines with other companies in different, but related, industries (American Standard Co. operates in bathroom fixtures, breaks etc for strategic fit). Unrelated diversification is when a company combines with firms in different and unrelated industries (Tata Group </a:t>
            </a:r>
            <a:r>
              <a:rPr lang="en"/>
              <a:t>investments</a:t>
            </a:r>
            <a:r>
              <a:rPr lang="en"/>
              <a:t> in chemicals, IT, energy,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Stability</a:t>
            </a:r>
            <a:endParaRPr/>
          </a:p>
        </p:txBody>
      </p:sp>
      <p:sp>
        <p:nvSpPr>
          <p:cNvPr id="197" name="Google Shape;197;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stability strategy is a corporate strategy in which an organization continues to do what it is currently doing. </a:t>
            </a:r>
            <a:endParaRPr/>
          </a:p>
          <a:p>
            <a:pPr indent="0" lvl="0" marL="0" rtl="0" algn="l">
              <a:spcBef>
                <a:spcPts val="1200"/>
              </a:spcBef>
              <a:spcAft>
                <a:spcPts val="0"/>
              </a:spcAft>
              <a:buNone/>
            </a:pPr>
            <a:r>
              <a:rPr lang="en"/>
              <a:t>Companies following this strategy can continue serving the same clients by serving the same product or service, maintaining market share, and sustaining the organization’s current business operations. </a:t>
            </a:r>
            <a:endParaRPr/>
          </a:p>
          <a:p>
            <a:pPr indent="0" lvl="0" marL="0" rtl="0" algn="l">
              <a:spcBef>
                <a:spcPts val="1200"/>
              </a:spcBef>
              <a:spcAft>
                <a:spcPts val="1200"/>
              </a:spcAft>
              <a:buNone/>
            </a:pPr>
            <a:r>
              <a:rPr lang="en"/>
              <a:t>This leads to the organization neither growing nor falling behind.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177800" lvl="0" marL="355600" rtl="0" algn="just">
              <a:spcBef>
                <a:spcPts val="300"/>
              </a:spcBef>
              <a:spcAft>
                <a:spcPts val="0"/>
              </a:spcAft>
              <a:buNone/>
            </a:pPr>
            <a:r>
              <a:rPr lang="en" sz="12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a:solidFill>
                  <a:srgbClr val="000000"/>
                </a:solidFill>
                <a:latin typeface="Open Sans"/>
                <a:ea typeface="Open Sans"/>
                <a:cs typeface="Open Sans"/>
                <a:sym typeface="Open Sans"/>
              </a:rPr>
              <a:t>	What is  strategic management?</a:t>
            </a:r>
            <a:endParaRPr>
              <a:solidFill>
                <a:srgbClr val="000000"/>
              </a:solidFill>
              <a:latin typeface="Open Sans"/>
              <a:ea typeface="Open Sans"/>
              <a:cs typeface="Open Sans"/>
              <a:sym typeface="Open Sans"/>
            </a:endParaRPr>
          </a:p>
          <a:p>
            <a:pPr indent="-177800" lvl="0" marL="355600" rtl="0" algn="just">
              <a:spcBef>
                <a:spcPts val="300"/>
              </a:spcBef>
              <a:spcAft>
                <a:spcPts val="0"/>
              </a:spcAft>
              <a:buNone/>
            </a:pPr>
            <a:r>
              <a:rPr lang="en">
                <a:solidFill>
                  <a:srgbClr val="000000"/>
                </a:solidFill>
                <a:latin typeface="Open Sans"/>
                <a:ea typeface="Open Sans"/>
                <a:cs typeface="Open Sans"/>
                <a:sym typeface="Open Sans"/>
              </a:rPr>
              <a:t>- 	The strategic management process</a:t>
            </a:r>
            <a:endParaRPr>
              <a:solidFill>
                <a:srgbClr val="000000"/>
              </a:solidFill>
              <a:latin typeface="Open Sans"/>
              <a:ea typeface="Open Sans"/>
              <a:cs typeface="Open Sans"/>
              <a:sym typeface="Open Sans"/>
            </a:endParaRPr>
          </a:p>
          <a:p>
            <a:pPr indent="-177800" lvl="0" marL="355600" rtl="0" algn="just">
              <a:spcBef>
                <a:spcPts val="300"/>
              </a:spcBef>
              <a:spcAft>
                <a:spcPts val="0"/>
              </a:spcAft>
              <a:buNone/>
            </a:pPr>
            <a:r>
              <a:rPr lang="en">
                <a:solidFill>
                  <a:srgbClr val="000000"/>
                </a:solidFill>
                <a:latin typeface="Open Sans"/>
                <a:ea typeface="Open Sans"/>
                <a:cs typeface="Open Sans"/>
                <a:sym typeface="Open Sans"/>
              </a:rPr>
              <a:t>- 	Corporate strategies</a:t>
            </a:r>
            <a:endParaRPr>
              <a:solidFill>
                <a:srgbClr val="000000"/>
              </a:solidFill>
              <a:latin typeface="Open Sans"/>
              <a:ea typeface="Open Sans"/>
              <a:cs typeface="Open Sans"/>
              <a:sym typeface="Open Sans"/>
            </a:endParaRPr>
          </a:p>
          <a:p>
            <a:pPr indent="-177800" lvl="0" marL="355600" rtl="0" algn="just">
              <a:spcBef>
                <a:spcPts val="300"/>
              </a:spcBef>
              <a:spcAft>
                <a:spcPts val="0"/>
              </a:spcAft>
              <a:buNone/>
            </a:pPr>
            <a:r>
              <a:rPr lang="en">
                <a:solidFill>
                  <a:srgbClr val="000000"/>
                </a:solidFill>
                <a:latin typeface="Open Sans"/>
                <a:ea typeface="Open Sans"/>
                <a:cs typeface="Open Sans"/>
                <a:sym typeface="Open Sans"/>
              </a:rPr>
              <a:t>- 	Competitive strategies</a:t>
            </a:r>
            <a:endParaRPr>
              <a:solidFill>
                <a:srgbClr val="000000"/>
              </a:solidFill>
              <a:latin typeface="Open Sans"/>
              <a:ea typeface="Open Sans"/>
              <a:cs typeface="Open Sans"/>
              <a:sym typeface="Open Sans"/>
            </a:endParaRPr>
          </a:p>
          <a:p>
            <a:pPr indent="-177800" lvl="0" marL="355600" rtl="0" algn="just">
              <a:spcBef>
                <a:spcPts val="300"/>
              </a:spcBef>
              <a:spcAft>
                <a:spcPts val="300"/>
              </a:spcAft>
              <a:buNone/>
            </a:pPr>
            <a:r>
              <a:rPr lang="en">
                <a:solidFill>
                  <a:srgbClr val="000000"/>
                </a:solidFill>
                <a:latin typeface="Open Sans"/>
                <a:ea typeface="Open Sans"/>
                <a:cs typeface="Open Sans"/>
                <a:sym typeface="Open Sans"/>
              </a:rPr>
              <a:t>- 	Current strategic management issues</a:t>
            </a:r>
            <a:endParaRPr>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Renewal</a:t>
            </a:r>
            <a:endParaRPr/>
          </a:p>
        </p:txBody>
      </p:sp>
      <p:sp>
        <p:nvSpPr>
          <p:cNvPr id="203" name="Google Shape;203;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Renewal strategies are adopted when an organization is in trouble and something needs to be done. These strategies address declining performance. </a:t>
            </a:r>
            <a:endParaRPr/>
          </a:p>
          <a:p>
            <a:pPr indent="0" lvl="0" marL="0" rtl="0" algn="l">
              <a:spcBef>
                <a:spcPts val="1200"/>
              </a:spcBef>
              <a:spcAft>
                <a:spcPts val="0"/>
              </a:spcAft>
              <a:buNone/>
            </a:pPr>
            <a:r>
              <a:rPr lang="en"/>
              <a:t>There</a:t>
            </a:r>
            <a:r>
              <a:rPr lang="en"/>
              <a:t> are two types of renewal strategies; retrenchment and turnaround.</a:t>
            </a:r>
            <a:endParaRPr/>
          </a:p>
          <a:p>
            <a:pPr indent="0" lvl="0" marL="0" rtl="0" algn="l">
              <a:spcBef>
                <a:spcPts val="1200"/>
              </a:spcBef>
              <a:spcAft>
                <a:spcPts val="0"/>
              </a:spcAft>
              <a:buNone/>
            </a:pPr>
            <a:r>
              <a:rPr b="1" lang="en"/>
              <a:t>Retrenchment:</a:t>
            </a:r>
            <a:r>
              <a:rPr lang="en"/>
              <a:t> This is a short-run renewal strategy used for minor performance problems, helping organizations stabilize operations, revitalize organizational resources and capabilities, and prepare to compete once again. </a:t>
            </a:r>
            <a:endParaRPr/>
          </a:p>
          <a:p>
            <a:pPr indent="0" lvl="0" marL="0" rtl="0" algn="l">
              <a:spcBef>
                <a:spcPts val="1200"/>
              </a:spcBef>
              <a:spcAft>
                <a:spcPts val="1200"/>
              </a:spcAft>
              <a:buNone/>
            </a:pPr>
            <a:r>
              <a:rPr b="1" lang="en"/>
              <a:t>Turnaround:</a:t>
            </a:r>
            <a:r>
              <a:rPr lang="en"/>
              <a:t> More serious problems require more drastic actions, so extensive  cutting costs and restructuring of organizational activities take place (as compared to retrenchment)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Corporate Strategies</a:t>
            </a:r>
            <a:endParaRPr/>
          </a:p>
        </p:txBody>
      </p:sp>
      <p:sp>
        <p:nvSpPr>
          <p:cNvPr id="209" name="Google Shape;209;p33"/>
          <p:cNvSpPr txBox="1"/>
          <p:nvPr>
            <p:ph idx="1" type="body"/>
          </p:nvPr>
        </p:nvSpPr>
        <p:spPr>
          <a:xfrm>
            <a:off x="311700" y="1229975"/>
            <a:ext cx="39999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When an organization’s corporate strategy encompasses a number of businesses, managers can manage this collection, or portfolio, of businesses using a tool called a Corporate Portfolio Matrix. </a:t>
            </a:r>
            <a:endParaRPr/>
          </a:p>
          <a:p>
            <a:pPr indent="0" lvl="0" marL="0" rtl="0" algn="l">
              <a:spcBef>
                <a:spcPts val="1200"/>
              </a:spcBef>
              <a:spcAft>
                <a:spcPts val="0"/>
              </a:spcAft>
              <a:buNone/>
            </a:pPr>
            <a:r>
              <a:rPr lang="en"/>
              <a:t>This portfolio matrix provides a framework for understanding diverse businesses and helps managers establish priorities for allocating resources. </a:t>
            </a:r>
            <a:endParaRPr/>
          </a:p>
          <a:p>
            <a:pPr indent="0" lvl="0" marL="0" rtl="0" algn="l">
              <a:spcBef>
                <a:spcPts val="1200"/>
              </a:spcBef>
              <a:spcAft>
                <a:spcPts val="1200"/>
              </a:spcAft>
              <a:buNone/>
            </a:pPr>
            <a:r>
              <a:rPr lang="en"/>
              <a:t>The BCG (Boston Consulting Group) matrix is the first tool developed to identify which businesses offered high potential and which drained organizations resources.</a:t>
            </a:r>
            <a:endParaRPr/>
          </a:p>
        </p:txBody>
      </p:sp>
      <p:sp>
        <p:nvSpPr>
          <p:cNvPr id="210" name="Google Shape;210;p33"/>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3"/>
          <p:cNvPicPr preferRelativeResize="0"/>
          <p:nvPr/>
        </p:nvPicPr>
        <p:blipFill>
          <a:blip r:embed="rId3">
            <a:alphaModFix/>
          </a:blip>
          <a:stretch>
            <a:fillRect/>
          </a:stretch>
        </p:blipFill>
        <p:spPr>
          <a:xfrm>
            <a:off x="4311600" y="1071075"/>
            <a:ext cx="4630525" cy="36568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Strategic</a:t>
            </a:r>
            <a:r>
              <a:rPr lang="en"/>
              <a:t> Implications of BCG Matrix</a:t>
            </a:r>
            <a:endParaRPr/>
          </a:p>
        </p:txBody>
      </p:sp>
      <p:sp>
        <p:nvSpPr>
          <p:cNvPr id="217" name="Google Shape;217;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dogs should be sold off or divested, to exit the industry. They have low market share in markets with low </a:t>
            </a:r>
            <a:r>
              <a:rPr lang="en"/>
              <a:t>growth</a:t>
            </a:r>
            <a:r>
              <a:rPr lang="en"/>
              <a:t> potential.</a:t>
            </a:r>
            <a:endParaRPr/>
          </a:p>
          <a:p>
            <a:pPr indent="0" lvl="0" marL="0" rtl="0" algn="l">
              <a:spcBef>
                <a:spcPts val="1200"/>
              </a:spcBef>
              <a:spcAft>
                <a:spcPts val="0"/>
              </a:spcAft>
              <a:buNone/>
            </a:pPr>
            <a:r>
              <a:rPr lang="en"/>
              <a:t>Cows should be ‘milked’ as much as possible, while limiting any new investment in the </a:t>
            </a:r>
            <a:r>
              <a:rPr lang="en"/>
              <a:t>products</a:t>
            </a:r>
            <a:r>
              <a:rPr lang="en"/>
              <a:t>. The large </a:t>
            </a:r>
            <a:r>
              <a:rPr lang="en"/>
              <a:t>amount of cash generated should be used to invest in starts and question-marks with strong potential to improve market share. </a:t>
            </a:r>
            <a:endParaRPr/>
          </a:p>
          <a:p>
            <a:pPr indent="0" lvl="0" marL="0" rtl="0" algn="l">
              <a:spcBef>
                <a:spcPts val="1200"/>
              </a:spcBef>
              <a:spcAft>
                <a:spcPts val="0"/>
              </a:spcAft>
              <a:buNone/>
            </a:pPr>
            <a:r>
              <a:rPr lang="en"/>
              <a:t>Heavy investment in stars will help take advantage of the business’s growth and help maintain high market share. They will eventually become cash cows as their markets mature and sales growth slows.</a:t>
            </a:r>
            <a:endParaRPr/>
          </a:p>
          <a:p>
            <a:pPr indent="0" lvl="0" marL="0" rtl="0" algn="l">
              <a:spcBef>
                <a:spcPts val="1200"/>
              </a:spcBef>
              <a:spcAft>
                <a:spcPts val="1200"/>
              </a:spcAft>
              <a:buNone/>
            </a:pPr>
            <a:r>
              <a:rPr lang="en"/>
              <a:t>Question marks are the hardest decisions, some will be sold off while others strategically nurtured into stars.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Competitive Strategies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294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a:t>
            </a:r>
            <a:endParaRPr/>
          </a:p>
        </p:txBody>
      </p:sp>
      <p:sp>
        <p:nvSpPr>
          <p:cNvPr id="228" name="Google Shape;228;p36"/>
          <p:cNvSpPr txBox="1"/>
          <p:nvPr>
            <p:ph idx="1" type="body"/>
          </p:nvPr>
        </p:nvSpPr>
        <p:spPr>
          <a:xfrm>
            <a:off x="311700" y="902250"/>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a:t>
            </a:r>
            <a:r>
              <a:rPr lang="en"/>
              <a:t>competitive</a:t>
            </a:r>
            <a:r>
              <a:rPr lang="en"/>
              <a:t> strategy is a strategy for how an organization will compete in its businesses.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is </a:t>
            </a:r>
            <a:r>
              <a:rPr lang="en"/>
              <a:t>a long-term action plan of a company which is directed to gain competitive advantage over its rivals after evaluating their strengths, weaknesses, opportunities and threats in the industry and compare it with your own</a:t>
            </a:r>
            <a:r>
              <a:rPr lang="en" sz="1350">
                <a:solidFill>
                  <a:srgbClr val="000000"/>
                </a:solidFill>
                <a:highlight>
                  <a:srgbClr val="FFFFFF"/>
                </a:highlight>
              </a:rPr>
              <a:t>.</a:t>
            </a:r>
            <a:endParaRPr sz="1350">
              <a:solidFill>
                <a:srgbClr val="000000"/>
              </a:solidFill>
              <a:highlight>
                <a:srgbClr val="FFFFFF"/>
              </a:highlight>
            </a:endParaRPr>
          </a:p>
          <a:p>
            <a:pPr indent="0" lvl="0" marL="457200" rtl="0" algn="l">
              <a:spcBef>
                <a:spcPts val="1200"/>
              </a:spcBef>
              <a:spcAft>
                <a:spcPts val="0"/>
              </a:spcAft>
              <a:buNone/>
            </a:pPr>
            <a:r>
              <a:t/>
            </a:r>
            <a:endParaRPr sz="1350">
              <a:solidFill>
                <a:srgbClr val="000000"/>
              </a:solidFill>
              <a:highlight>
                <a:srgbClr val="FFFFFF"/>
              </a:highlight>
            </a:endParaRPr>
          </a:p>
          <a:p>
            <a:pPr indent="-342900" lvl="0" marL="457200" rtl="0" algn="l">
              <a:spcBef>
                <a:spcPts val="1200"/>
              </a:spcBef>
              <a:spcAft>
                <a:spcPts val="0"/>
              </a:spcAft>
              <a:buSzPts val="1800"/>
              <a:buChar char="●"/>
            </a:pPr>
            <a:r>
              <a:rPr lang="en"/>
              <a:t>This strategy is very important when firms having a competitive marketplace and several similar products available for consumers.</a:t>
            </a:r>
            <a:endParaRPr sz="1350">
              <a:solidFill>
                <a:srgbClr val="000000"/>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Competitive Strategies</a:t>
            </a:r>
            <a:endParaRPr/>
          </a:p>
        </p:txBody>
      </p:sp>
      <p:sp>
        <p:nvSpPr>
          <p:cNvPr id="234" name="Google Shape;234;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Micheal Porter</a:t>
            </a:r>
            <a:r>
              <a:rPr lang="en"/>
              <a:t> a professor in the Harvard University divided competitive strategy into four different type of strategies</a:t>
            </a:r>
            <a:endParaRPr/>
          </a:p>
          <a:p>
            <a:pPr indent="0" lvl="0" marL="0" rtl="0" algn="l">
              <a:spcBef>
                <a:spcPts val="1200"/>
              </a:spcBef>
              <a:spcAft>
                <a:spcPts val="1200"/>
              </a:spcAft>
              <a:buNone/>
            </a:pPr>
            <a:r>
              <a:t/>
            </a:r>
            <a:endParaRPr/>
          </a:p>
        </p:txBody>
      </p:sp>
      <p:sp>
        <p:nvSpPr>
          <p:cNvPr id="235" name="Google Shape;235;p37"/>
          <p:cNvSpPr/>
          <p:nvPr/>
        </p:nvSpPr>
        <p:spPr>
          <a:xfrm>
            <a:off x="1918500" y="2156425"/>
            <a:ext cx="22731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40000"/>
              </a:lnSpc>
              <a:spcBef>
                <a:spcPts val="0"/>
              </a:spcBef>
              <a:spcAft>
                <a:spcPts val="0"/>
              </a:spcAft>
              <a:buNone/>
            </a:pPr>
            <a:r>
              <a:rPr b="1" lang="en" sz="1650">
                <a:solidFill>
                  <a:srgbClr val="252525"/>
                </a:solidFill>
                <a:highlight>
                  <a:srgbClr val="FFFFFF"/>
                </a:highlight>
              </a:rPr>
              <a:t>Cost Leadership Strategy</a:t>
            </a:r>
            <a:endParaRPr/>
          </a:p>
        </p:txBody>
      </p:sp>
      <p:sp>
        <p:nvSpPr>
          <p:cNvPr id="236" name="Google Shape;236;p37"/>
          <p:cNvSpPr/>
          <p:nvPr/>
        </p:nvSpPr>
        <p:spPr>
          <a:xfrm>
            <a:off x="4658825" y="2156425"/>
            <a:ext cx="22731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40000"/>
              </a:lnSpc>
              <a:spcBef>
                <a:spcPts val="0"/>
              </a:spcBef>
              <a:spcAft>
                <a:spcPts val="0"/>
              </a:spcAft>
              <a:buNone/>
            </a:pPr>
            <a:r>
              <a:rPr b="1" lang="en" sz="1650">
                <a:solidFill>
                  <a:srgbClr val="252525"/>
                </a:solidFill>
                <a:highlight>
                  <a:srgbClr val="FFFFFF"/>
                </a:highlight>
              </a:rPr>
              <a:t>Differentiation</a:t>
            </a:r>
            <a:endParaRPr b="1" sz="1650">
              <a:solidFill>
                <a:srgbClr val="252525"/>
              </a:solidFill>
              <a:highlight>
                <a:srgbClr val="FFFFFF"/>
              </a:highlight>
            </a:endParaRPr>
          </a:p>
          <a:p>
            <a:pPr indent="0" lvl="0" marL="0" marR="0" rtl="0" algn="ctr">
              <a:lnSpc>
                <a:spcPct val="140000"/>
              </a:lnSpc>
              <a:spcBef>
                <a:spcPts val="0"/>
              </a:spcBef>
              <a:spcAft>
                <a:spcPts val="0"/>
              </a:spcAft>
              <a:buNone/>
            </a:pPr>
            <a:r>
              <a:rPr b="1" lang="en" sz="1650">
                <a:solidFill>
                  <a:srgbClr val="252525"/>
                </a:solidFill>
                <a:highlight>
                  <a:srgbClr val="FFFFFF"/>
                </a:highlight>
              </a:rPr>
              <a:t> Leadership Strateg</a:t>
            </a:r>
            <a:r>
              <a:rPr b="1" lang="en" sz="1650">
                <a:solidFill>
                  <a:srgbClr val="252525"/>
                </a:solidFill>
                <a:highlight>
                  <a:srgbClr val="FFFFFF"/>
                </a:highlight>
              </a:rPr>
              <a:t>y</a:t>
            </a:r>
            <a:endParaRPr/>
          </a:p>
        </p:txBody>
      </p:sp>
      <p:sp>
        <p:nvSpPr>
          <p:cNvPr id="237" name="Google Shape;237;p37"/>
          <p:cNvSpPr/>
          <p:nvPr/>
        </p:nvSpPr>
        <p:spPr>
          <a:xfrm>
            <a:off x="1918500" y="3171450"/>
            <a:ext cx="22731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40000"/>
              </a:lnSpc>
              <a:spcBef>
                <a:spcPts val="0"/>
              </a:spcBef>
              <a:spcAft>
                <a:spcPts val="0"/>
              </a:spcAft>
              <a:buNone/>
            </a:pPr>
            <a:r>
              <a:rPr b="1" lang="en" sz="1650">
                <a:solidFill>
                  <a:srgbClr val="252525"/>
                </a:solidFill>
                <a:highlight>
                  <a:srgbClr val="FFFFFF"/>
                </a:highlight>
              </a:rPr>
              <a:t>Cost Focus </a:t>
            </a:r>
            <a:endParaRPr b="1" sz="1650">
              <a:solidFill>
                <a:srgbClr val="252525"/>
              </a:solidFill>
              <a:highlight>
                <a:srgbClr val="FFFFFF"/>
              </a:highlight>
            </a:endParaRPr>
          </a:p>
          <a:p>
            <a:pPr indent="0" lvl="0" marL="0" rtl="0" algn="ctr">
              <a:lnSpc>
                <a:spcPct val="140000"/>
              </a:lnSpc>
              <a:spcBef>
                <a:spcPts val="0"/>
              </a:spcBef>
              <a:spcAft>
                <a:spcPts val="0"/>
              </a:spcAft>
              <a:buNone/>
            </a:pPr>
            <a:r>
              <a:rPr b="1" lang="en" sz="1650">
                <a:solidFill>
                  <a:srgbClr val="252525"/>
                </a:solidFill>
                <a:highlight>
                  <a:srgbClr val="FFFFFF"/>
                </a:highlight>
              </a:rPr>
              <a:t>Strategy</a:t>
            </a:r>
            <a:endParaRPr b="1" sz="1650">
              <a:solidFill>
                <a:srgbClr val="252525"/>
              </a:solidFill>
              <a:highlight>
                <a:srgbClr val="FFFFFF"/>
              </a:highlight>
            </a:endParaRPr>
          </a:p>
        </p:txBody>
      </p:sp>
      <p:sp>
        <p:nvSpPr>
          <p:cNvPr id="238" name="Google Shape;238;p37"/>
          <p:cNvSpPr/>
          <p:nvPr/>
        </p:nvSpPr>
        <p:spPr>
          <a:xfrm>
            <a:off x="4658825" y="3171450"/>
            <a:ext cx="2273100" cy="85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40000"/>
              </a:lnSpc>
              <a:spcBef>
                <a:spcPts val="0"/>
              </a:spcBef>
              <a:spcAft>
                <a:spcPts val="0"/>
              </a:spcAft>
              <a:buNone/>
            </a:pPr>
            <a:r>
              <a:rPr b="1" lang="en" sz="1650">
                <a:solidFill>
                  <a:srgbClr val="252525"/>
                </a:solidFill>
                <a:highlight>
                  <a:srgbClr val="FFFFFF"/>
                </a:highlight>
              </a:rPr>
              <a:t>Differentiation </a:t>
            </a:r>
            <a:r>
              <a:rPr b="1" lang="en" sz="1650">
                <a:solidFill>
                  <a:srgbClr val="252525"/>
                </a:solidFill>
                <a:highlight>
                  <a:srgbClr val="FFFFFF"/>
                </a:highlight>
              </a:rPr>
              <a:t> Focus Strategy</a:t>
            </a:r>
            <a:endParaRPr b="1" sz="1650">
              <a:solidFill>
                <a:srgbClr val="252525"/>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Competitive Strategies</a:t>
            </a:r>
            <a:endParaRPr/>
          </a:p>
        </p:txBody>
      </p:sp>
      <p:sp>
        <p:nvSpPr>
          <p:cNvPr id="244" name="Google Shape;244;p38"/>
          <p:cNvSpPr txBox="1"/>
          <p:nvPr>
            <p:ph idx="1" type="body"/>
          </p:nvPr>
        </p:nvSpPr>
        <p:spPr>
          <a:xfrm>
            <a:off x="311700" y="1229875"/>
            <a:ext cx="8520600" cy="359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t>As per the nature / scope of work and availability of competitive source </a:t>
            </a:r>
            <a:r>
              <a:rPr b="1" lang="en"/>
              <a:t>the</a:t>
            </a:r>
            <a:r>
              <a:rPr b="1" lang="en"/>
              <a:t> four types of strategies can be depicted as following;</a:t>
            </a:r>
            <a:endParaRPr/>
          </a:p>
          <a:p>
            <a:pPr indent="0" lvl="0" marL="0" rtl="0" algn="l">
              <a:spcBef>
                <a:spcPts val="1200"/>
              </a:spcBef>
              <a:spcAft>
                <a:spcPts val="1200"/>
              </a:spcAft>
              <a:buNone/>
            </a:pPr>
            <a:r>
              <a:t/>
            </a:r>
            <a:endParaRPr/>
          </a:p>
        </p:txBody>
      </p:sp>
      <p:sp>
        <p:nvSpPr>
          <p:cNvPr id="245" name="Google Shape;245;p38"/>
          <p:cNvSpPr/>
          <p:nvPr/>
        </p:nvSpPr>
        <p:spPr>
          <a:xfrm>
            <a:off x="2998100" y="2080225"/>
            <a:ext cx="1631700" cy="8340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40000"/>
              </a:lnSpc>
              <a:spcBef>
                <a:spcPts val="0"/>
              </a:spcBef>
              <a:spcAft>
                <a:spcPts val="0"/>
              </a:spcAft>
              <a:buNone/>
            </a:pPr>
            <a:r>
              <a:rPr b="1" lang="en" sz="1250">
                <a:solidFill>
                  <a:srgbClr val="252525"/>
                </a:solidFill>
                <a:highlight>
                  <a:srgbClr val="FFFFFF"/>
                </a:highlight>
              </a:rPr>
              <a:t>Cost Leadership Strategy</a:t>
            </a:r>
            <a:endParaRPr/>
          </a:p>
        </p:txBody>
      </p:sp>
      <p:sp>
        <p:nvSpPr>
          <p:cNvPr id="246" name="Google Shape;246;p38"/>
          <p:cNvSpPr/>
          <p:nvPr/>
        </p:nvSpPr>
        <p:spPr>
          <a:xfrm>
            <a:off x="4964878" y="2080225"/>
            <a:ext cx="1631700" cy="8340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40000"/>
              </a:lnSpc>
              <a:spcBef>
                <a:spcPts val="0"/>
              </a:spcBef>
              <a:spcAft>
                <a:spcPts val="0"/>
              </a:spcAft>
              <a:buNone/>
            </a:pPr>
            <a:r>
              <a:rPr b="1" lang="en" sz="1250">
                <a:solidFill>
                  <a:srgbClr val="252525"/>
                </a:solidFill>
                <a:highlight>
                  <a:srgbClr val="FFFFFF"/>
                </a:highlight>
              </a:rPr>
              <a:t>Differentiation</a:t>
            </a:r>
            <a:endParaRPr b="1" sz="1250">
              <a:solidFill>
                <a:srgbClr val="252525"/>
              </a:solidFill>
              <a:highlight>
                <a:srgbClr val="FFFFFF"/>
              </a:highlight>
            </a:endParaRPr>
          </a:p>
          <a:p>
            <a:pPr indent="0" lvl="0" marL="0" marR="0" rtl="0" algn="ctr">
              <a:lnSpc>
                <a:spcPct val="140000"/>
              </a:lnSpc>
              <a:spcBef>
                <a:spcPts val="0"/>
              </a:spcBef>
              <a:spcAft>
                <a:spcPts val="0"/>
              </a:spcAft>
              <a:buNone/>
            </a:pPr>
            <a:r>
              <a:rPr b="1" lang="en" sz="1250">
                <a:solidFill>
                  <a:srgbClr val="252525"/>
                </a:solidFill>
                <a:highlight>
                  <a:srgbClr val="FFFFFF"/>
                </a:highlight>
              </a:rPr>
              <a:t> Leadership Strategy</a:t>
            </a:r>
            <a:endParaRPr sz="1000"/>
          </a:p>
        </p:txBody>
      </p:sp>
      <p:sp>
        <p:nvSpPr>
          <p:cNvPr id="247" name="Google Shape;247;p38"/>
          <p:cNvSpPr/>
          <p:nvPr/>
        </p:nvSpPr>
        <p:spPr>
          <a:xfrm>
            <a:off x="2998100" y="3070200"/>
            <a:ext cx="1631700" cy="834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40000"/>
              </a:lnSpc>
              <a:spcBef>
                <a:spcPts val="0"/>
              </a:spcBef>
              <a:spcAft>
                <a:spcPts val="0"/>
              </a:spcAft>
              <a:buNone/>
            </a:pPr>
            <a:r>
              <a:rPr b="1" lang="en" sz="1250">
                <a:solidFill>
                  <a:srgbClr val="252525"/>
                </a:solidFill>
                <a:highlight>
                  <a:srgbClr val="FFFFFF"/>
                </a:highlight>
              </a:rPr>
              <a:t>Cost Focus </a:t>
            </a:r>
            <a:endParaRPr b="1" sz="1250">
              <a:solidFill>
                <a:srgbClr val="252525"/>
              </a:solidFill>
              <a:highlight>
                <a:srgbClr val="FFFFFF"/>
              </a:highlight>
            </a:endParaRPr>
          </a:p>
          <a:p>
            <a:pPr indent="0" lvl="0" marL="0" rtl="0" algn="ctr">
              <a:lnSpc>
                <a:spcPct val="140000"/>
              </a:lnSpc>
              <a:spcBef>
                <a:spcPts val="0"/>
              </a:spcBef>
              <a:spcAft>
                <a:spcPts val="0"/>
              </a:spcAft>
              <a:buNone/>
            </a:pPr>
            <a:r>
              <a:rPr b="1" lang="en" sz="1250">
                <a:solidFill>
                  <a:srgbClr val="252525"/>
                </a:solidFill>
                <a:highlight>
                  <a:srgbClr val="FFFFFF"/>
                </a:highlight>
              </a:rPr>
              <a:t>Strategy</a:t>
            </a:r>
            <a:endParaRPr b="1" sz="1650">
              <a:solidFill>
                <a:srgbClr val="252525"/>
              </a:solidFill>
              <a:highlight>
                <a:srgbClr val="FFFFFF"/>
              </a:highlight>
            </a:endParaRPr>
          </a:p>
        </p:txBody>
      </p:sp>
      <p:sp>
        <p:nvSpPr>
          <p:cNvPr id="248" name="Google Shape;248;p38"/>
          <p:cNvSpPr/>
          <p:nvPr/>
        </p:nvSpPr>
        <p:spPr>
          <a:xfrm>
            <a:off x="4964878" y="3070200"/>
            <a:ext cx="1631700" cy="834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40000"/>
              </a:lnSpc>
              <a:spcBef>
                <a:spcPts val="0"/>
              </a:spcBef>
              <a:spcAft>
                <a:spcPts val="0"/>
              </a:spcAft>
              <a:buNone/>
            </a:pPr>
            <a:r>
              <a:rPr b="1" lang="en" sz="1250">
                <a:solidFill>
                  <a:srgbClr val="252525"/>
                </a:solidFill>
                <a:highlight>
                  <a:srgbClr val="FFFFFF"/>
                </a:highlight>
              </a:rPr>
              <a:t>Differentiation  Focus Strategy</a:t>
            </a:r>
            <a:endParaRPr b="1" sz="1650">
              <a:solidFill>
                <a:srgbClr val="252525"/>
              </a:solidFill>
              <a:highlight>
                <a:srgbClr val="FFFFFF"/>
              </a:highlight>
            </a:endParaRPr>
          </a:p>
        </p:txBody>
      </p:sp>
      <p:cxnSp>
        <p:nvCxnSpPr>
          <p:cNvPr id="249" name="Google Shape;249;p38"/>
          <p:cNvCxnSpPr/>
          <p:nvPr/>
        </p:nvCxnSpPr>
        <p:spPr>
          <a:xfrm rot="10800000">
            <a:off x="2717075" y="1981825"/>
            <a:ext cx="0" cy="2058000"/>
          </a:xfrm>
          <a:prstGeom prst="straightConnector1">
            <a:avLst/>
          </a:prstGeom>
          <a:noFill/>
          <a:ln cap="flat" cmpd="sng" w="28575">
            <a:solidFill>
              <a:schemeClr val="dk2"/>
            </a:solidFill>
            <a:prstDash val="solid"/>
            <a:round/>
            <a:headEnd len="med" w="med" type="none"/>
            <a:tailEnd len="med" w="med" type="triangle"/>
          </a:ln>
        </p:spPr>
      </p:cxnSp>
      <p:cxnSp>
        <p:nvCxnSpPr>
          <p:cNvPr id="250" name="Google Shape;250;p38"/>
          <p:cNvCxnSpPr/>
          <p:nvPr/>
        </p:nvCxnSpPr>
        <p:spPr>
          <a:xfrm>
            <a:off x="2726975" y="4022900"/>
            <a:ext cx="4276200" cy="0"/>
          </a:xfrm>
          <a:prstGeom prst="straightConnector1">
            <a:avLst/>
          </a:prstGeom>
          <a:noFill/>
          <a:ln cap="flat" cmpd="sng" w="28575">
            <a:solidFill>
              <a:schemeClr val="dk2"/>
            </a:solidFill>
            <a:prstDash val="solid"/>
            <a:round/>
            <a:headEnd len="med" w="med" type="none"/>
            <a:tailEnd len="med" w="med" type="triangle"/>
          </a:ln>
        </p:spPr>
      </p:cxnSp>
      <p:sp>
        <p:nvSpPr>
          <p:cNvPr id="251" name="Google Shape;251;p38"/>
          <p:cNvSpPr/>
          <p:nvPr/>
        </p:nvSpPr>
        <p:spPr>
          <a:xfrm>
            <a:off x="2998100" y="4141600"/>
            <a:ext cx="1230300" cy="1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Cost</a:t>
            </a:r>
            <a:endParaRPr b="1"/>
          </a:p>
        </p:txBody>
      </p:sp>
      <p:sp>
        <p:nvSpPr>
          <p:cNvPr id="252" name="Google Shape;252;p38"/>
          <p:cNvSpPr/>
          <p:nvPr/>
        </p:nvSpPr>
        <p:spPr>
          <a:xfrm>
            <a:off x="5019175" y="4141600"/>
            <a:ext cx="1523100" cy="1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Differentiation</a:t>
            </a:r>
            <a:endParaRPr b="1"/>
          </a:p>
        </p:txBody>
      </p:sp>
      <p:sp>
        <p:nvSpPr>
          <p:cNvPr id="253" name="Google Shape;253;p38"/>
          <p:cNvSpPr/>
          <p:nvPr/>
        </p:nvSpPr>
        <p:spPr>
          <a:xfrm>
            <a:off x="1432725" y="2397625"/>
            <a:ext cx="1230300" cy="1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Broad</a:t>
            </a:r>
            <a:endParaRPr b="1"/>
          </a:p>
        </p:txBody>
      </p:sp>
      <p:sp>
        <p:nvSpPr>
          <p:cNvPr id="254" name="Google Shape;254;p38"/>
          <p:cNvSpPr/>
          <p:nvPr/>
        </p:nvSpPr>
        <p:spPr>
          <a:xfrm>
            <a:off x="1432725" y="3387600"/>
            <a:ext cx="1230300" cy="1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Narrow</a:t>
            </a:r>
            <a:endParaRPr b="1"/>
          </a:p>
        </p:txBody>
      </p:sp>
      <p:sp>
        <p:nvSpPr>
          <p:cNvPr id="255" name="Google Shape;255;p38"/>
          <p:cNvSpPr/>
          <p:nvPr/>
        </p:nvSpPr>
        <p:spPr>
          <a:xfrm flipH="1" rot="-5398060">
            <a:off x="319003" y="2734075"/>
            <a:ext cx="1594500" cy="436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Scope</a:t>
            </a:r>
            <a:endParaRPr b="1" sz="1800">
              <a:solidFill>
                <a:schemeClr val="lt1"/>
              </a:solidFill>
            </a:endParaRPr>
          </a:p>
        </p:txBody>
      </p:sp>
      <p:sp>
        <p:nvSpPr>
          <p:cNvPr id="256" name="Google Shape;256;p38"/>
          <p:cNvSpPr/>
          <p:nvPr/>
        </p:nvSpPr>
        <p:spPr>
          <a:xfrm flipH="1" rot="1974">
            <a:off x="3453925" y="4459962"/>
            <a:ext cx="2612700" cy="31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Competitive Source</a:t>
            </a:r>
            <a:endParaRPr b="1" sz="18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Competitive Strategies</a:t>
            </a:r>
            <a:endParaRPr/>
          </a:p>
        </p:txBody>
      </p:sp>
      <p:graphicFrame>
        <p:nvGraphicFramePr>
          <p:cNvPr id="262" name="Google Shape;262;p39"/>
          <p:cNvGraphicFramePr/>
          <p:nvPr/>
        </p:nvGraphicFramePr>
        <p:xfrm>
          <a:off x="615638" y="1177075"/>
          <a:ext cx="3000000" cy="3000000"/>
        </p:xfrm>
        <a:graphic>
          <a:graphicData uri="http://schemas.openxmlformats.org/drawingml/2006/table">
            <a:tbl>
              <a:tblPr>
                <a:noFill/>
                <a:tableStyleId>{0F885C14-3A52-480A-975D-3D5DAD9B95E6}</a:tableStyleId>
              </a:tblPr>
              <a:tblGrid>
                <a:gridCol w="443000"/>
                <a:gridCol w="1347900"/>
                <a:gridCol w="6121825"/>
              </a:tblGrid>
              <a:tr h="2002475">
                <a:tc>
                  <a:txBody>
                    <a:bodyPr/>
                    <a:lstStyle/>
                    <a:p>
                      <a:pPr indent="0" lvl="0" marL="0" rtl="0" algn="ctr">
                        <a:lnSpc>
                          <a:spcPct val="130000"/>
                        </a:lnSpc>
                        <a:spcBef>
                          <a:spcPts val="700"/>
                        </a:spcBef>
                        <a:spcAft>
                          <a:spcPts val="700"/>
                        </a:spcAft>
                        <a:buNone/>
                      </a:pPr>
                      <a:r>
                        <a:rPr b="1" lang="en" sz="1350"/>
                        <a:t>1.</a:t>
                      </a:r>
                      <a:endParaRPr b="1" sz="1350"/>
                    </a:p>
                  </a:txBody>
                  <a:tcPr marT="91425" marB="91425" marR="91425" marL="91425">
                    <a:solidFill>
                      <a:srgbClr val="EAD1DC"/>
                    </a:solidFill>
                  </a:tcPr>
                </a:tc>
                <a:tc>
                  <a:txBody>
                    <a:bodyPr/>
                    <a:lstStyle/>
                    <a:p>
                      <a:pPr indent="0" lvl="0" marL="0" rtl="0" algn="ctr">
                        <a:lnSpc>
                          <a:spcPct val="130000"/>
                        </a:lnSpc>
                        <a:spcBef>
                          <a:spcPts val="700"/>
                        </a:spcBef>
                        <a:spcAft>
                          <a:spcPts val="700"/>
                        </a:spcAft>
                        <a:buNone/>
                      </a:pPr>
                      <a:r>
                        <a:rPr b="1" lang="en" sz="1350"/>
                        <a:t>Cost Leadership</a:t>
                      </a:r>
                      <a:endParaRPr sz="1200"/>
                    </a:p>
                  </a:txBody>
                  <a:tcPr marT="91425" marB="91425" marR="91425" marL="91425">
                    <a:solidFill>
                      <a:srgbClr val="EAD1DC"/>
                    </a:solidFill>
                  </a:tcPr>
                </a:tc>
                <a:tc>
                  <a:txBody>
                    <a:bodyPr/>
                    <a:lstStyle/>
                    <a:p>
                      <a:pPr indent="-361950" lvl="0" marL="342900" rtl="0" algn="just">
                        <a:spcBef>
                          <a:spcPts val="0"/>
                        </a:spcBef>
                        <a:spcAft>
                          <a:spcPts val="0"/>
                        </a:spcAft>
                        <a:buSzPts val="1200"/>
                        <a:buChar char="●"/>
                      </a:pPr>
                      <a:r>
                        <a:rPr lang="en" sz="1200"/>
                        <a:t>This strategy is difficult to implement for small scale businesses as it involves making long term commitment for offering products and services at lower prices in the market</a:t>
                      </a:r>
                      <a:endParaRPr sz="1200">
                        <a:latin typeface="Roboto"/>
                        <a:ea typeface="Roboto"/>
                        <a:cs typeface="Roboto"/>
                        <a:sym typeface="Roboto"/>
                      </a:endParaRPr>
                    </a:p>
                    <a:p>
                      <a:pPr indent="-361950" lvl="0" marL="342900" rtl="0" algn="just">
                        <a:spcBef>
                          <a:spcPts val="0"/>
                        </a:spcBef>
                        <a:spcAft>
                          <a:spcPts val="0"/>
                        </a:spcAft>
                        <a:buSzPts val="1200"/>
                        <a:buChar char="●"/>
                      </a:pPr>
                      <a:r>
                        <a:rPr lang="en" sz="1200"/>
                        <a:t>The objective of the firm is to become the lowest cost producer in the industry</a:t>
                      </a:r>
                      <a:endParaRPr sz="1200"/>
                    </a:p>
                    <a:p>
                      <a:pPr indent="-361950" lvl="0" marL="342900" rtl="0" algn="just">
                        <a:spcBef>
                          <a:spcPts val="0"/>
                        </a:spcBef>
                        <a:spcAft>
                          <a:spcPts val="0"/>
                        </a:spcAft>
                        <a:buSzPts val="1200"/>
                        <a:buChar char="●"/>
                      </a:pPr>
                      <a:r>
                        <a:rPr lang="en" sz="1200"/>
                        <a:t>It is achieved by producing in large scale which enables the firm to attain economies of scale</a:t>
                      </a:r>
                      <a:endParaRPr sz="1200"/>
                    </a:p>
                    <a:p>
                      <a:pPr indent="-361950" lvl="0" marL="342900" rtl="0" algn="just">
                        <a:spcBef>
                          <a:spcPts val="0"/>
                        </a:spcBef>
                        <a:spcAft>
                          <a:spcPts val="0"/>
                        </a:spcAft>
                        <a:buSzPts val="1200"/>
                        <a:buChar char="●"/>
                      </a:pPr>
                      <a:r>
                        <a:rPr lang="en" sz="1200"/>
                        <a:t>It is achieved by producing in large scale which enables the firm to attain economies of scale</a:t>
                      </a:r>
                      <a:endParaRPr sz="1200"/>
                    </a:p>
                    <a:p>
                      <a:pPr indent="-361950" lvl="0" marL="342900" rtl="0" algn="just">
                        <a:spcBef>
                          <a:spcPts val="0"/>
                        </a:spcBef>
                        <a:spcAft>
                          <a:spcPts val="0"/>
                        </a:spcAft>
                        <a:buSzPts val="1200"/>
                        <a:buChar char="●"/>
                      </a:pPr>
                      <a:r>
                        <a:rPr lang="en" sz="1200">
                          <a:latin typeface="Roboto"/>
                          <a:ea typeface="Roboto"/>
                          <a:cs typeface="Roboto"/>
                          <a:sym typeface="Roboto"/>
                        </a:rPr>
                        <a:t>There are many cost leadership factors such efficient operation, large distribution channels, technological advancement and bargaining power</a:t>
                      </a:r>
                      <a:endParaRPr sz="1200">
                        <a:latin typeface="Roboto"/>
                        <a:ea typeface="Roboto"/>
                        <a:cs typeface="Roboto"/>
                        <a:sym typeface="Roboto"/>
                      </a:endParaRPr>
                    </a:p>
                    <a:p>
                      <a:pPr indent="-361950" lvl="0" marL="342900" rtl="0" algn="just">
                        <a:spcBef>
                          <a:spcPts val="0"/>
                        </a:spcBef>
                        <a:spcAft>
                          <a:spcPts val="0"/>
                        </a:spcAft>
                        <a:buSzPts val="1200"/>
                        <a:buFont typeface="Roboto"/>
                        <a:buChar char="●"/>
                      </a:pPr>
                      <a:r>
                        <a:rPr b="1" lang="en" sz="1200">
                          <a:latin typeface="Roboto"/>
                          <a:ea typeface="Roboto"/>
                          <a:cs typeface="Roboto"/>
                          <a:sym typeface="Roboto"/>
                        </a:rPr>
                        <a:t>Example: </a:t>
                      </a:r>
                      <a:r>
                        <a:rPr lang="en" sz="1200" u="sng">
                          <a:latin typeface="Roboto"/>
                          <a:ea typeface="Roboto"/>
                          <a:cs typeface="Roboto"/>
                          <a:sym typeface="Roboto"/>
                        </a:rPr>
                        <a:t>Walmart</a:t>
                      </a:r>
                      <a:endParaRPr sz="1200" u="sng">
                        <a:latin typeface="Roboto"/>
                        <a:ea typeface="Roboto"/>
                        <a:cs typeface="Roboto"/>
                        <a:sym typeface="Roboto"/>
                      </a:endParaRPr>
                    </a:p>
                  </a:txBody>
                  <a:tcPr marT="91425" marB="91425" marR="91425" marL="91425">
                    <a:solidFill>
                      <a:srgbClr val="EAD1DC"/>
                    </a:solidFill>
                  </a:tcPr>
                </a:tc>
              </a:tr>
              <a:tr h="656050">
                <a:tc>
                  <a:txBody>
                    <a:bodyPr/>
                    <a:lstStyle/>
                    <a:p>
                      <a:pPr indent="0" lvl="0" marL="0" rtl="0" algn="ctr">
                        <a:spcBef>
                          <a:spcPts val="0"/>
                        </a:spcBef>
                        <a:spcAft>
                          <a:spcPts val="0"/>
                        </a:spcAft>
                        <a:buNone/>
                      </a:pPr>
                      <a:r>
                        <a:rPr b="1" lang="en"/>
                        <a:t>2.</a:t>
                      </a:r>
                      <a:endParaRPr b="1"/>
                    </a:p>
                  </a:txBody>
                  <a:tcPr marT="91425" marB="91425" marR="91425" marL="91425">
                    <a:solidFill>
                      <a:srgbClr val="A64D79"/>
                    </a:solidFill>
                  </a:tcPr>
                </a:tc>
                <a:tc>
                  <a:txBody>
                    <a:bodyPr/>
                    <a:lstStyle/>
                    <a:p>
                      <a:pPr indent="0" lvl="0" marL="0" rtl="0" algn="ctr">
                        <a:lnSpc>
                          <a:spcPct val="130000"/>
                        </a:lnSpc>
                        <a:spcBef>
                          <a:spcPts val="700"/>
                        </a:spcBef>
                        <a:spcAft>
                          <a:spcPts val="700"/>
                        </a:spcAft>
                        <a:buNone/>
                      </a:pPr>
                      <a:r>
                        <a:rPr b="1" lang="en" sz="1350"/>
                        <a:t>Differentiation leadership</a:t>
                      </a:r>
                      <a:endParaRPr b="1"/>
                    </a:p>
                  </a:txBody>
                  <a:tcPr marT="91425" marB="91425" marR="91425" marL="91425">
                    <a:solidFill>
                      <a:srgbClr val="A64D79"/>
                    </a:solidFill>
                  </a:tcPr>
                </a:tc>
                <a:tc>
                  <a:txBody>
                    <a:bodyPr/>
                    <a:lstStyle/>
                    <a:p>
                      <a:pPr indent="-361950" lvl="0" marL="342900" rtl="0" algn="l">
                        <a:spcBef>
                          <a:spcPts val="0"/>
                        </a:spcBef>
                        <a:spcAft>
                          <a:spcPts val="0"/>
                        </a:spcAft>
                        <a:buSzPts val="1200"/>
                        <a:buChar char="●"/>
                      </a:pPr>
                      <a:r>
                        <a:rPr lang="en" sz="1200"/>
                        <a:t>I</a:t>
                      </a:r>
                      <a:r>
                        <a:rPr lang="en" sz="1200"/>
                        <a:t>dentifying attribute of a product which are unique from competitors in the industry is the driving factor in the differentiation leadership strategy</a:t>
                      </a:r>
                      <a:endParaRPr sz="1200"/>
                    </a:p>
                    <a:p>
                      <a:pPr indent="-361950" lvl="0" marL="342900" rtl="0" algn="l">
                        <a:spcBef>
                          <a:spcPts val="0"/>
                        </a:spcBef>
                        <a:spcAft>
                          <a:spcPts val="0"/>
                        </a:spcAft>
                        <a:buSzPts val="1200"/>
                        <a:buChar char="●"/>
                      </a:pPr>
                      <a:r>
                        <a:rPr lang="en" sz="1200"/>
                        <a:t>When a product is able to differentiate itself from other similar products or services in the market through superior brand quality and value added features it will be able to charge premium prices to cover the high cost.</a:t>
                      </a:r>
                      <a:endParaRPr sz="1200"/>
                    </a:p>
                    <a:p>
                      <a:pPr indent="-374650" lvl="0" marL="342900" rtl="0" algn="l">
                        <a:spcBef>
                          <a:spcPts val="0"/>
                        </a:spcBef>
                        <a:spcAft>
                          <a:spcPts val="0"/>
                        </a:spcAft>
                        <a:buSzPts val="1400"/>
                        <a:buChar char="●"/>
                      </a:pPr>
                      <a:r>
                        <a:rPr b="1" lang="en" sz="1200"/>
                        <a:t>Example:</a:t>
                      </a:r>
                      <a:r>
                        <a:rPr lang="en" sz="1200"/>
                        <a:t> </a:t>
                      </a:r>
                      <a:r>
                        <a:rPr lang="en" sz="1200" u="sng"/>
                        <a:t>Apple</a:t>
                      </a:r>
                      <a:r>
                        <a:rPr lang="en" sz="1200"/>
                        <a:t>, </a:t>
                      </a:r>
                      <a:r>
                        <a:rPr lang="en" sz="1200" u="sng"/>
                        <a:t>Starbucks</a:t>
                      </a:r>
                      <a:r>
                        <a:rPr lang="en" sz="1200"/>
                        <a:t>, </a:t>
                      </a:r>
                      <a:r>
                        <a:rPr lang="en" sz="1200" u="sng"/>
                        <a:t>Ben &amp; Jerry’s</a:t>
                      </a:r>
                      <a:r>
                        <a:rPr lang="en" sz="1200"/>
                        <a:t> and </a:t>
                      </a:r>
                      <a:r>
                        <a:rPr lang="en" sz="1200" u="sng"/>
                        <a:t>T Mobiles</a:t>
                      </a:r>
                      <a:endParaRPr sz="1350">
                        <a:latin typeface="Roboto"/>
                        <a:ea typeface="Roboto"/>
                        <a:cs typeface="Roboto"/>
                        <a:sym typeface="Roboto"/>
                      </a:endParaRPr>
                    </a:p>
                  </a:txBody>
                  <a:tcPr marT="91425" marB="91425" marR="91425" marL="91425">
                    <a:solidFill>
                      <a:srgbClr val="A64D79"/>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Competitive Strategies</a:t>
            </a:r>
            <a:endParaRPr/>
          </a:p>
        </p:txBody>
      </p:sp>
      <p:graphicFrame>
        <p:nvGraphicFramePr>
          <p:cNvPr id="268" name="Google Shape;268;p40"/>
          <p:cNvGraphicFramePr/>
          <p:nvPr/>
        </p:nvGraphicFramePr>
        <p:xfrm>
          <a:off x="481625" y="1071625"/>
          <a:ext cx="3000000" cy="3000000"/>
        </p:xfrm>
        <a:graphic>
          <a:graphicData uri="http://schemas.openxmlformats.org/drawingml/2006/table">
            <a:tbl>
              <a:tblPr>
                <a:noFill/>
                <a:tableStyleId>{0F885C14-3A52-480A-975D-3D5DAD9B95E6}</a:tableStyleId>
              </a:tblPr>
              <a:tblGrid>
                <a:gridCol w="443000"/>
                <a:gridCol w="1347900"/>
                <a:gridCol w="6121825"/>
              </a:tblGrid>
              <a:tr h="396200">
                <a:tc>
                  <a:txBody>
                    <a:bodyPr/>
                    <a:lstStyle/>
                    <a:p>
                      <a:pPr indent="0" lvl="0" marL="0" rtl="0" algn="ctr">
                        <a:spcBef>
                          <a:spcPts val="0"/>
                        </a:spcBef>
                        <a:spcAft>
                          <a:spcPts val="0"/>
                        </a:spcAft>
                        <a:buNone/>
                      </a:pPr>
                      <a:r>
                        <a:rPr b="1" lang="en"/>
                        <a:t>3.</a:t>
                      </a:r>
                      <a:endParaRPr b="1"/>
                    </a:p>
                  </a:txBody>
                  <a:tcPr marT="91425" marB="91425" marR="91425" marL="91425">
                    <a:solidFill>
                      <a:srgbClr val="EAD1DC"/>
                    </a:solidFill>
                  </a:tcPr>
                </a:tc>
                <a:tc>
                  <a:txBody>
                    <a:bodyPr/>
                    <a:lstStyle/>
                    <a:p>
                      <a:pPr indent="0" lvl="0" marL="0" rtl="0" algn="ctr">
                        <a:lnSpc>
                          <a:spcPct val="130000"/>
                        </a:lnSpc>
                        <a:spcBef>
                          <a:spcPts val="700"/>
                        </a:spcBef>
                        <a:spcAft>
                          <a:spcPts val="700"/>
                        </a:spcAft>
                        <a:buNone/>
                      </a:pPr>
                      <a:r>
                        <a:rPr b="1" lang="en" sz="1350"/>
                        <a:t>Cost focus</a:t>
                      </a:r>
                      <a:endParaRPr/>
                    </a:p>
                  </a:txBody>
                  <a:tcPr marT="91425" marB="91425" marR="91425" marL="91425">
                    <a:solidFill>
                      <a:srgbClr val="EAD1DC"/>
                    </a:solidFill>
                  </a:tcPr>
                </a:tc>
                <a:tc>
                  <a:txBody>
                    <a:bodyPr/>
                    <a:lstStyle/>
                    <a:p>
                      <a:pPr indent="-304800" lvl="0" marL="457200" rtl="0" algn="just">
                        <a:spcBef>
                          <a:spcPts val="0"/>
                        </a:spcBef>
                        <a:spcAft>
                          <a:spcPts val="0"/>
                        </a:spcAft>
                        <a:buSzPts val="1200"/>
                        <a:buFont typeface="Roboto"/>
                        <a:buChar char="●"/>
                      </a:pPr>
                      <a:r>
                        <a:rPr lang="en" sz="1200">
                          <a:latin typeface="Roboto"/>
                          <a:ea typeface="Roboto"/>
                          <a:cs typeface="Roboto"/>
                          <a:sym typeface="Roboto"/>
                        </a:rPr>
                        <a:t>This strategy is quite a resemblance to the cost leadership strategy</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The cost focus strategy businesses target a particular segment within the market and that segment is offered the lowest price of the product or service</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This  type of strategy is very useful to satisfy your consumer and increase brand awareness hence gain popularity.</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b="1" lang="en" sz="1200">
                          <a:latin typeface="Roboto"/>
                          <a:ea typeface="Roboto"/>
                          <a:cs typeface="Roboto"/>
                          <a:sym typeface="Roboto"/>
                        </a:rPr>
                        <a:t>Example: </a:t>
                      </a:r>
                      <a:r>
                        <a:rPr lang="en" sz="1200" u="sng">
                          <a:latin typeface="Roboto"/>
                          <a:ea typeface="Roboto"/>
                          <a:cs typeface="Roboto"/>
                          <a:sym typeface="Roboto"/>
                        </a:rPr>
                        <a:t>Sonata Watches</a:t>
                      </a:r>
                      <a:r>
                        <a:rPr lang="en" sz="1200">
                          <a:latin typeface="Roboto"/>
                          <a:ea typeface="Roboto"/>
                          <a:cs typeface="Roboto"/>
                          <a:sym typeface="Roboto"/>
                        </a:rPr>
                        <a:t>, </a:t>
                      </a:r>
                      <a:r>
                        <a:rPr lang="en" sz="1200" u="sng">
                          <a:latin typeface="Roboto"/>
                          <a:ea typeface="Roboto"/>
                          <a:cs typeface="Roboto"/>
                          <a:sym typeface="Roboto"/>
                        </a:rPr>
                        <a:t>Beverage Companies</a:t>
                      </a:r>
                      <a:endParaRPr sz="1200" u="sng">
                        <a:latin typeface="Roboto"/>
                        <a:ea typeface="Roboto"/>
                        <a:cs typeface="Roboto"/>
                        <a:sym typeface="Roboto"/>
                      </a:endParaRPr>
                    </a:p>
                  </a:txBody>
                  <a:tcPr marT="91425" marB="91425" marR="91425" marL="91425">
                    <a:solidFill>
                      <a:srgbClr val="EAD1DC"/>
                    </a:solidFill>
                  </a:tcPr>
                </a:tc>
              </a:tr>
              <a:tr h="656050">
                <a:tc>
                  <a:txBody>
                    <a:bodyPr/>
                    <a:lstStyle/>
                    <a:p>
                      <a:pPr indent="0" lvl="0" marL="0" rtl="0" algn="ctr">
                        <a:spcBef>
                          <a:spcPts val="0"/>
                        </a:spcBef>
                        <a:spcAft>
                          <a:spcPts val="0"/>
                        </a:spcAft>
                        <a:buNone/>
                      </a:pPr>
                      <a:r>
                        <a:rPr b="1" lang="en"/>
                        <a:t>4.</a:t>
                      </a:r>
                      <a:endParaRPr b="1"/>
                    </a:p>
                  </a:txBody>
                  <a:tcPr marT="91425" marB="91425" marR="91425" marL="91425">
                    <a:solidFill>
                      <a:srgbClr val="A64D79"/>
                    </a:solidFill>
                  </a:tcPr>
                </a:tc>
                <a:tc>
                  <a:txBody>
                    <a:bodyPr/>
                    <a:lstStyle/>
                    <a:p>
                      <a:pPr indent="0" lvl="0" marL="0" rtl="0" algn="ctr">
                        <a:lnSpc>
                          <a:spcPct val="130000"/>
                        </a:lnSpc>
                        <a:spcBef>
                          <a:spcPts val="700"/>
                        </a:spcBef>
                        <a:spcAft>
                          <a:spcPts val="700"/>
                        </a:spcAft>
                        <a:buNone/>
                      </a:pPr>
                      <a:r>
                        <a:rPr b="1" lang="en" sz="1350"/>
                        <a:t>Differentiation focus</a:t>
                      </a:r>
                      <a:endParaRPr/>
                    </a:p>
                  </a:txBody>
                  <a:tcPr marT="91425" marB="91425" marR="91425" marL="91425">
                    <a:solidFill>
                      <a:srgbClr val="A64D79"/>
                    </a:solidFill>
                  </a:tcPr>
                </a:tc>
                <a:tc>
                  <a:txBody>
                    <a:bodyPr/>
                    <a:lstStyle/>
                    <a:p>
                      <a:pPr indent="-304800" lvl="0" marL="457200" rtl="0" algn="just">
                        <a:spcBef>
                          <a:spcPts val="0"/>
                        </a:spcBef>
                        <a:spcAft>
                          <a:spcPts val="0"/>
                        </a:spcAft>
                        <a:buSzPts val="1200"/>
                        <a:buFont typeface="Roboto"/>
                        <a:buChar char="●"/>
                      </a:pPr>
                      <a:r>
                        <a:rPr lang="en" sz="1200">
                          <a:latin typeface="Roboto"/>
                          <a:ea typeface="Roboto"/>
                          <a:cs typeface="Roboto"/>
                          <a:sym typeface="Roboto"/>
                        </a:rPr>
                        <a:t>Differentiation focus strategy targets a particular segment within the market; however, instead of offering lower prices to consumer; firms differentiate itself from its competitors.</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latin typeface="Roboto"/>
                          <a:ea typeface="Roboto"/>
                          <a:cs typeface="Roboto"/>
                          <a:sym typeface="Roboto"/>
                        </a:rPr>
                        <a:t>Differentiation strategy offers unique features and attributes to appeal its target segment.</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en" sz="1200"/>
                        <a:t>This type of differentiation is made to meet demands of border customers who refrain from purchasing competitors’ products only due to missing of small features. </a:t>
                      </a:r>
                      <a:endParaRPr sz="1200"/>
                    </a:p>
                    <a:p>
                      <a:pPr indent="-304800" lvl="0" marL="457200" rtl="0" algn="just">
                        <a:spcBef>
                          <a:spcPts val="0"/>
                        </a:spcBef>
                        <a:spcAft>
                          <a:spcPts val="0"/>
                        </a:spcAft>
                        <a:buSzPts val="1200"/>
                        <a:buFont typeface="Roboto"/>
                        <a:buChar char="●"/>
                      </a:pPr>
                      <a:r>
                        <a:rPr lang="en" sz="1200"/>
                        <a:t>It is a clear niche marketing strategy. </a:t>
                      </a:r>
                      <a:endParaRPr sz="1200"/>
                    </a:p>
                    <a:p>
                      <a:pPr indent="-304800" lvl="0" marL="457200" rtl="0" algn="just">
                        <a:spcBef>
                          <a:spcPts val="0"/>
                        </a:spcBef>
                        <a:spcAft>
                          <a:spcPts val="0"/>
                        </a:spcAft>
                        <a:buSzPts val="1200"/>
                        <a:buFont typeface="Roboto"/>
                        <a:buChar char="●"/>
                      </a:pPr>
                      <a:r>
                        <a:rPr b="1" lang="en" sz="1200"/>
                        <a:t>Example:</a:t>
                      </a:r>
                      <a:r>
                        <a:rPr lang="en" sz="1200"/>
                        <a:t> </a:t>
                      </a:r>
                      <a:r>
                        <a:rPr lang="en" sz="1200" u="sng"/>
                        <a:t>Titan watches</a:t>
                      </a:r>
                      <a:endParaRPr sz="1200" u="sng">
                        <a:latin typeface="Roboto"/>
                        <a:ea typeface="Roboto"/>
                        <a:cs typeface="Roboto"/>
                        <a:sym typeface="Roboto"/>
                      </a:endParaRPr>
                    </a:p>
                  </a:txBody>
                  <a:tcPr marT="91425" marB="91425" marR="91425" marL="91425">
                    <a:solidFill>
                      <a:srgbClr val="A64D79"/>
                    </a:solidFill>
                  </a:tcPr>
                </a:tc>
              </a:tr>
            </a:tbl>
          </a:graphicData>
        </a:graphic>
      </p:graphicFrame>
      <p:sp>
        <p:nvSpPr>
          <p:cNvPr id="269" name="Google Shape;269;p40"/>
          <p:cNvSpPr txBox="1"/>
          <p:nvPr/>
        </p:nvSpPr>
        <p:spPr>
          <a:xfrm>
            <a:off x="481625" y="4341025"/>
            <a:ext cx="5868600" cy="5541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Char char="❏"/>
            </a:pPr>
            <a:r>
              <a:rPr b="1" i="1" lang="en" sz="1200" u="sng"/>
              <a:t>Without following anyone of above mentioned competitive strategies, it becomes very difficult for firms to sustain in competitive industry</a:t>
            </a:r>
            <a:r>
              <a:rPr i="1" lang="en" sz="1200"/>
              <a:t>.</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Competitive Strategies - Examples</a:t>
            </a:r>
            <a:endParaRPr/>
          </a:p>
        </p:txBody>
      </p:sp>
      <p:graphicFrame>
        <p:nvGraphicFramePr>
          <p:cNvPr id="275" name="Google Shape;275;p41"/>
          <p:cNvGraphicFramePr/>
          <p:nvPr/>
        </p:nvGraphicFramePr>
        <p:xfrm>
          <a:off x="469900" y="1106775"/>
          <a:ext cx="3000000" cy="3000000"/>
        </p:xfrm>
        <a:graphic>
          <a:graphicData uri="http://schemas.openxmlformats.org/drawingml/2006/table">
            <a:tbl>
              <a:tblPr>
                <a:noFill/>
                <a:tableStyleId>{0F885C14-3A52-480A-975D-3D5DAD9B95E6}</a:tableStyleId>
              </a:tblPr>
              <a:tblGrid>
                <a:gridCol w="712475"/>
                <a:gridCol w="1476775"/>
                <a:gridCol w="5723475"/>
              </a:tblGrid>
              <a:tr h="396200">
                <a:tc>
                  <a:txBody>
                    <a:bodyPr/>
                    <a:lstStyle/>
                    <a:p>
                      <a:pPr indent="0" lvl="0" marL="0" rtl="0" algn="ctr">
                        <a:spcBef>
                          <a:spcPts val="0"/>
                        </a:spcBef>
                        <a:spcAft>
                          <a:spcPts val="0"/>
                        </a:spcAft>
                        <a:buNone/>
                      </a:pPr>
                      <a:r>
                        <a:rPr b="1" lang="en">
                          <a:solidFill>
                            <a:schemeClr val="lt1"/>
                          </a:solidFill>
                        </a:rPr>
                        <a:t>S. No</a:t>
                      </a:r>
                      <a:endParaRPr b="1">
                        <a:solidFill>
                          <a:schemeClr val="lt1"/>
                        </a:solidFill>
                      </a:endParaRPr>
                    </a:p>
                  </a:txBody>
                  <a:tcPr marT="91425" marB="91425" marR="91425" marL="91425" anchor="ctr">
                    <a:solidFill>
                      <a:srgbClr val="134F5C"/>
                    </a:solidFill>
                  </a:tcPr>
                </a:tc>
                <a:tc>
                  <a:txBody>
                    <a:bodyPr/>
                    <a:lstStyle/>
                    <a:p>
                      <a:pPr indent="0" lvl="0" marL="0" rtl="0" algn="ctr">
                        <a:lnSpc>
                          <a:spcPct val="130000"/>
                        </a:lnSpc>
                        <a:spcBef>
                          <a:spcPts val="700"/>
                        </a:spcBef>
                        <a:spcAft>
                          <a:spcPts val="700"/>
                        </a:spcAft>
                        <a:buNone/>
                      </a:pPr>
                      <a:r>
                        <a:rPr b="1" lang="en" sz="1350">
                          <a:solidFill>
                            <a:schemeClr val="lt1"/>
                          </a:solidFill>
                        </a:rPr>
                        <a:t>Type of Strategy</a:t>
                      </a:r>
                      <a:endParaRPr b="1" sz="1350">
                        <a:solidFill>
                          <a:schemeClr val="lt1"/>
                        </a:solidFill>
                      </a:endParaRPr>
                    </a:p>
                  </a:txBody>
                  <a:tcPr marT="91425" marB="91425" marR="91425" marL="91425" anchor="ctr">
                    <a:lnB cap="flat" cmpd="sng" w="9525">
                      <a:solidFill>
                        <a:srgbClr val="9E9E9E"/>
                      </a:solidFill>
                      <a:prstDash val="solid"/>
                      <a:round/>
                      <a:headEnd len="sm" w="sm" type="none"/>
                      <a:tailEnd len="sm" w="sm" type="none"/>
                    </a:lnB>
                    <a:solidFill>
                      <a:srgbClr val="134F5C"/>
                    </a:solidFill>
                  </a:tcPr>
                </a:tc>
                <a:tc>
                  <a:txBody>
                    <a:bodyPr/>
                    <a:lstStyle/>
                    <a:p>
                      <a:pPr indent="-228600" lvl="0" marL="457200" rtl="0" algn="ctr">
                        <a:spcBef>
                          <a:spcPts val="0"/>
                        </a:spcBef>
                        <a:spcAft>
                          <a:spcPts val="0"/>
                        </a:spcAft>
                        <a:buNone/>
                      </a:pPr>
                      <a:r>
                        <a:rPr b="1" lang="en" sz="1450">
                          <a:solidFill>
                            <a:schemeClr val="lt1"/>
                          </a:solidFill>
                        </a:rPr>
                        <a:t>Examples</a:t>
                      </a:r>
                      <a:endParaRPr sz="1300">
                        <a:solidFill>
                          <a:schemeClr val="lt1"/>
                        </a:solidFill>
                        <a:latin typeface="Roboto"/>
                        <a:ea typeface="Roboto"/>
                        <a:cs typeface="Roboto"/>
                        <a:sym typeface="Roboto"/>
                      </a:endParaRPr>
                    </a:p>
                  </a:txBody>
                  <a:tcPr marT="91425" marB="91425" marR="91425" marL="91425" anchor="ctr">
                    <a:solidFill>
                      <a:srgbClr val="134F5C"/>
                    </a:solidFill>
                  </a:tcPr>
                </a:tc>
              </a:tr>
              <a:tr h="396200">
                <a:tc>
                  <a:txBody>
                    <a:bodyPr/>
                    <a:lstStyle/>
                    <a:p>
                      <a:pPr indent="0" lvl="0" marL="0" rtl="0" algn="ctr">
                        <a:spcBef>
                          <a:spcPts val="0"/>
                        </a:spcBef>
                        <a:spcAft>
                          <a:spcPts val="0"/>
                        </a:spcAft>
                        <a:buNone/>
                      </a:pPr>
                      <a:r>
                        <a:rPr b="1" lang="en"/>
                        <a:t>1.</a:t>
                      </a:r>
                      <a:endParaRPr b="1"/>
                    </a:p>
                  </a:txBody>
                  <a:tcPr marT="91425" marB="91425" marR="91425" marL="91425">
                    <a:lnR cap="flat" cmpd="sng" w="9525">
                      <a:solidFill>
                        <a:srgbClr val="9E9E9E"/>
                      </a:solidFill>
                      <a:prstDash val="solid"/>
                      <a:round/>
                      <a:headEnd len="sm" w="sm" type="none"/>
                      <a:tailEnd len="sm" w="sm" type="none"/>
                    </a:lnR>
                    <a:solidFill>
                      <a:srgbClr val="B4A7D6"/>
                    </a:solidFill>
                  </a:tcPr>
                </a:tc>
                <a:tc>
                  <a:txBody>
                    <a:bodyPr/>
                    <a:lstStyle/>
                    <a:p>
                      <a:pPr indent="0" lvl="0" marL="0" rtl="0" algn="ctr">
                        <a:lnSpc>
                          <a:spcPct val="130000"/>
                        </a:lnSpc>
                        <a:spcBef>
                          <a:spcPts val="700"/>
                        </a:spcBef>
                        <a:spcAft>
                          <a:spcPts val="700"/>
                        </a:spcAft>
                        <a:buNone/>
                      </a:pPr>
                      <a:r>
                        <a:rPr b="1" lang="en" sz="1350"/>
                        <a:t>Cost Leadership</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4A7D6"/>
                    </a:solidFill>
                  </a:tcPr>
                </a:tc>
                <a:tc>
                  <a:txBody>
                    <a:bodyPr/>
                    <a:lstStyle/>
                    <a:p>
                      <a:pPr indent="0" lvl="0" marL="57150" rtl="0" algn="just">
                        <a:spcBef>
                          <a:spcPts val="0"/>
                        </a:spcBef>
                        <a:spcAft>
                          <a:spcPts val="0"/>
                        </a:spcAft>
                        <a:buNone/>
                      </a:pPr>
                      <a:r>
                        <a:rPr b="1" lang="en" sz="1200"/>
                        <a:t>Micromax smart phones and mobile phones are giving good quality products at an affordable price which contain all the features which a premium phone like Apple or Samsung offers</a:t>
                      </a:r>
                      <a:endParaRPr b="1"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solidFill>
                      <a:srgbClr val="B4A7D6"/>
                    </a:solidFill>
                  </a:tcPr>
                </a:tc>
              </a:tr>
              <a:tr h="396200">
                <a:tc>
                  <a:txBody>
                    <a:bodyPr/>
                    <a:lstStyle/>
                    <a:p>
                      <a:pPr indent="0" lvl="0" marL="0" rtl="0" algn="ctr">
                        <a:spcBef>
                          <a:spcPts val="0"/>
                        </a:spcBef>
                        <a:spcAft>
                          <a:spcPts val="0"/>
                        </a:spcAft>
                        <a:buNone/>
                      </a:pPr>
                      <a:r>
                        <a:rPr b="1" lang="en">
                          <a:solidFill>
                            <a:schemeClr val="lt1"/>
                          </a:solidFill>
                        </a:rPr>
                        <a:t>2.</a:t>
                      </a:r>
                      <a:endParaRPr b="1">
                        <a:solidFill>
                          <a:schemeClr val="lt1"/>
                        </a:solidFill>
                      </a:endParaRPr>
                    </a:p>
                  </a:txBody>
                  <a:tcPr marT="91425" marB="91425" marR="91425" marL="91425">
                    <a:lnR cap="flat" cmpd="sng" w="9525">
                      <a:solidFill>
                        <a:srgbClr val="9E9E9E"/>
                      </a:solidFill>
                      <a:prstDash val="solid"/>
                      <a:round/>
                      <a:headEnd len="sm" w="sm" type="none"/>
                      <a:tailEnd len="sm" w="sm" type="none"/>
                    </a:lnR>
                    <a:solidFill>
                      <a:srgbClr val="674EA7"/>
                    </a:solidFill>
                  </a:tcPr>
                </a:tc>
                <a:tc>
                  <a:txBody>
                    <a:bodyPr/>
                    <a:lstStyle/>
                    <a:p>
                      <a:pPr indent="0" lvl="0" marL="0" rtl="0" algn="ctr">
                        <a:lnSpc>
                          <a:spcPct val="130000"/>
                        </a:lnSpc>
                        <a:spcBef>
                          <a:spcPts val="700"/>
                        </a:spcBef>
                        <a:spcAft>
                          <a:spcPts val="700"/>
                        </a:spcAft>
                        <a:buNone/>
                      </a:pPr>
                      <a:r>
                        <a:rPr b="1" lang="en" sz="1350">
                          <a:solidFill>
                            <a:schemeClr val="lt1"/>
                          </a:solidFill>
                        </a:rPr>
                        <a:t>Differentiation leadership</a:t>
                      </a:r>
                      <a:endParaRPr b="1" sz="135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74EA7"/>
                    </a:solidFill>
                  </a:tcPr>
                </a:tc>
                <a:tc>
                  <a:txBody>
                    <a:bodyPr/>
                    <a:lstStyle/>
                    <a:p>
                      <a:pPr indent="0" lvl="0" marL="57150" rtl="0" algn="just">
                        <a:spcBef>
                          <a:spcPts val="0"/>
                        </a:spcBef>
                        <a:spcAft>
                          <a:spcPts val="0"/>
                        </a:spcAft>
                        <a:buNone/>
                      </a:pPr>
                      <a:r>
                        <a:rPr b="1" lang="en" sz="1200">
                          <a:solidFill>
                            <a:schemeClr val="lt1"/>
                          </a:solidFill>
                        </a:rPr>
                        <a:t>BMW offers cars which are different from other car brands. BMW cars are more technologically advanced, have better features and have got personalized services</a:t>
                      </a:r>
                      <a:endParaRPr b="1" sz="1200">
                        <a:solidFill>
                          <a:schemeClr val="lt1"/>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solidFill>
                      <a:srgbClr val="674EA7"/>
                    </a:solidFill>
                  </a:tcPr>
                </a:tc>
              </a:tr>
              <a:tr h="396200">
                <a:tc>
                  <a:txBody>
                    <a:bodyPr/>
                    <a:lstStyle/>
                    <a:p>
                      <a:pPr indent="0" lvl="0" marL="0" rtl="0" algn="ctr">
                        <a:spcBef>
                          <a:spcPts val="0"/>
                        </a:spcBef>
                        <a:spcAft>
                          <a:spcPts val="0"/>
                        </a:spcAft>
                        <a:buNone/>
                      </a:pPr>
                      <a:r>
                        <a:rPr b="1" lang="en"/>
                        <a:t>3.</a:t>
                      </a:r>
                      <a:endParaRPr b="1"/>
                    </a:p>
                  </a:txBody>
                  <a:tcPr marT="91425" marB="91425" marR="91425" marL="91425">
                    <a:solidFill>
                      <a:srgbClr val="D9D2E9"/>
                    </a:solidFill>
                  </a:tcPr>
                </a:tc>
                <a:tc>
                  <a:txBody>
                    <a:bodyPr/>
                    <a:lstStyle/>
                    <a:p>
                      <a:pPr indent="0" lvl="0" marL="0" rtl="0" algn="ctr">
                        <a:lnSpc>
                          <a:spcPct val="130000"/>
                        </a:lnSpc>
                        <a:spcBef>
                          <a:spcPts val="700"/>
                        </a:spcBef>
                        <a:spcAft>
                          <a:spcPts val="700"/>
                        </a:spcAft>
                        <a:buNone/>
                      </a:pPr>
                      <a:r>
                        <a:rPr b="1" lang="en" sz="1350"/>
                        <a:t>Cost focus</a:t>
                      </a:r>
                      <a:endParaRPr/>
                    </a:p>
                  </a:txBody>
                  <a:tcPr marT="91425" marB="91425" marR="91425" marL="91425">
                    <a:lnT cap="flat" cmpd="sng" w="9525">
                      <a:solidFill>
                        <a:srgbClr val="9E9E9E"/>
                      </a:solidFill>
                      <a:prstDash val="solid"/>
                      <a:round/>
                      <a:headEnd len="sm" w="sm" type="none"/>
                      <a:tailEnd len="sm" w="sm" type="none"/>
                    </a:lnT>
                    <a:solidFill>
                      <a:srgbClr val="D9D2E9"/>
                    </a:solidFill>
                  </a:tcPr>
                </a:tc>
                <a:tc>
                  <a:txBody>
                    <a:bodyPr/>
                    <a:lstStyle/>
                    <a:p>
                      <a:pPr indent="0" lvl="0" marL="0" rtl="0" algn="just">
                        <a:spcBef>
                          <a:spcPts val="0"/>
                        </a:spcBef>
                        <a:spcAft>
                          <a:spcPts val="0"/>
                        </a:spcAft>
                        <a:buNone/>
                      </a:pPr>
                      <a:r>
                        <a:rPr b="1" lang="en" sz="1200"/>
                        <a:t>Sonata watches are focused towards giving wrist watches at a low cost as compared to competitors like Rolex, Titan, Omega etc.</a:t>
                      </a:r>
                      <a:endParaRPr b="1"/>
                    </a:p>
                  </a:txBody>
                  <a:tcPr marT="91425" marB="91425" marR="91425" marL="91425">
                    <a:solidFill>
                      <a:srgbClr val="D9D2E9"/>
                    </a:solidFill>
                  </a:tcPr>
                </a:tc>
              </a:tr>
              <a:tr h="656050">
                <a:tc>
                  <a:txBody>
                    <a:bodyPr/>
                    <a:lstStyle/>
                    <a:p>
                      <a:pPr indent="0" lvl="0" marL="0" rtl="0" algn="ctr">
                        <a:spcBef>
                          <a:spcPts val="0"/>
                        </a:spcBef>
                        <a:spcAft>
                          <a:spcPts val="0"/>
                        </a:spcAft>
                        <a:buNone/>
                      </a:pPr>
                      <a:r>
                        <a:rPr b="1" lang="en">
                          <a:solidFill>
                            <a:schemeClr val="lt1"/>
                          </a:solidFill>
                        </a:rPr>
                        <a:t>4.</a:t>
                      </a:r>
                      <a:endParaRPr b="1">
                        <a:solidFill>
                          <a:schemeClr val="lt1"/>
                        </a:solidFill>
                      </a:endParaRPr>
                    </a:p>
                  </a:txBody>
                  <a:tcPr marT="91425" marB="91425" marR="91425" marL="91425">
                    <a:solidFill>
                      <a:srgbClr val="674EA7"/>
                    </a:solidFill>
                  </a:tcPr>
                </a:tc>
                <a:tc>
                  <a:txBody>
                    <a:bodyPr/>
                    <a:lstStyle/>
                    <a:p>
                      <a:pPr indent="0" lvl="0" marL="0" rtl="0" algn="ctr">
                        <a:lnSpc>
                          <a:spcPct val="130000"/>
                        </a:lnSpc>
                        <a:spcBef>
                          <a:spcPts val="700"/>
                        </a:spcBef>
                        <a:spcAft>
                          <a:spcPts val="700"/>
                        </a:spcAft>
                        <a:buNone/>
                      </a:pPr>
                      <a:r>
                        <a:rPr b="1" lang="en" sz="1350">
                          <a:solidFill>
                            <a:schemeClr val="lt1"/>
                          </a:solidFill>
                        </a:rPr>
                        <a:t>Differentiation focus</a:t>
                      </a:r>
                      <a:endParaRPr>
                        <a:solidFill>
                          <a:schemeClr val="lt1"/>
                        </a:solidFill>
                      </a:endParaRPr>
                    </a:p>
                  </a:txBody>
                  <a:tcPr marT="91425" marB="91425" marR="91425" marL="91425">
                    <a:solidFill>
                      <a:srgbClr val="674EA7"/>
                    </a:solidFill>
                  </a:tcPr>
                </a:tc>
                <a:tc>
                  <a:txBody>
                    <a:bodyPr/>
                    <a:lstStyle/>
                    <a:p>
                      <a:pPr indent="0" lvl="0" marL="0" rtl="0" algn="just">
                        <a:spcBef>
                          <a:spcPts val="0"/>
                        </a:spcBef>
                        <a:spcAft>
                          <a:spcPts val="0"/>
                        </a:spcAft>
                        <a:buNone/>
                      </a:pPr>
                      <a:r>
                        <a:rPr b="1" lang="en" sz="1200">
                          <a:solidFill>
                            <a:schemeClr val="lt1"/>
                          </a:solidFill>
                        </a:rPr>
                        <a:t>Titan watches concentrates on premium segment which includes jewels in its watches. </a:t>
                      </a:r>
                      <a:endParaRPr b="1">
                        <a:solidFill>
                          <a:schemeClr val="lt1"/>
                        </a:solidFill>
                      </a:endParaRPr>
                    </a:p>
                  </a:txBody>
                  <a:tcPr marT="91425" marB="91425" marR="91425" marL="91425">
                    <a:solidFill>
                      <a:srgbClr val="674EA7"/>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Strategic Management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490250" y="526350"/>
            <a:ext cx="7256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Strategic Management Issues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Strategic Management Issues</a:t>
            </a:r>
            <a:r>
              <a:rPr lang="en"/>
              <a:t>	</a:t>
            </a:r>
            <a:endParaRPr/>
          </a:p>
        </p:txBody>
      </p:sp>
      <p:sp>
        <p:nvSpPr>
          <p:cNvPr id="286" name="Google Shape;286;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Managers everywhere face increasingly intense global competition and high performance expectations by investors and customers.</a:t>
            </a:r>
            <a:endParaRPr/>
          </a:p>
          <a:p>
            <a:pPr indent="0" lvl="0" marL="0" rtl="0" algn="just">
              <a:spcBef>
                <a:spcPts val="1200"/>
              </a:spcBef>
              <a:spcAft>
                <a:spcPts val="0"/>
              </a:spcAft>
              <a:buNone/>
            </a:pPr>
            <a:r>
              <a:rPr lang="en"/>
              <a:t>Mainly there are three main current strategic management issues, listed as following;</a:t>
            </a:r>
            <a:endParaRPr/>
          </a:p>
          <a:p>
            <a:pPr indent="-342900" lvl="0" marL="457200" rtl="0" algn="l">
              <a:spcBef>
                <a:spcPts val="1200"/>
              </a:spcBef>
              <a:spcAft>
                <a:spcPts val="0"/>
              </a:spcAft>
              <a:buSzPts val="1800"/>
              <a:buChar char="❏"/>
            </a:pPr>
            <a:r>
              <a:rPr lang="en"/>
              <a:t>Need</a:t>
            </a:r>
            <a:r>
              <a:rPr lang="en"/>
              <a:t> for </a:t>
            </a:r>
            <a:r>
              <a:rPr lang="en"/>
              <a:t>strategic</a:t>
            </a:r>
            <a:r>
              <a:rPr lang="en"/>
              <a:t> leadership</a:t>
            </a:r>
            <a:endParaRPr/>
          </a:p>
          <a:p>
            <a:pPr indent="-342900" lvl="0" marL="457200" rtl="0" algn="l">
              <a:spcBef>
                <a:spcPts val="0"/>
              </a:spcBef>
              <a:spcAft>
                <a:spcPts val="0"/>
              </a:spcAft>
              <a:buSzPts val="1800"/>
              <a:buChar char="❏"/>
            </a:pPr>
            <a:r>
              <a:rPr lang="en"/>
              <a:t>Need for strategic flexibility</a:t>
            </a:r>
            <a:endParaRPr/>
          </a:p>
          <a:p>
            <a:pPr indent="-342900" lvl="0" marL="457200" rtl="0" algn="l">
              <a:spcBef>
                <a:spcPts val="0"/>
              </a:spcBef>
              <a:spcAft>
                <a:spcPts val="0"/>
              </a:spcAft>
              <a:buSzPts val="1800"/>
              <a:buChar char="❏"/>
            </a:pPr>
            <a:r>
              <a:rPr lang="en"/>
              <a:t>Designing strategies (emphasizing on e-business, customer </a:t>
            </a:r>
            <a:endParaRPr/>
          </a:p>
          <a:p>
            <a:pPr indent="457200" lvl="0" marL="0" rtl="0" algn="l">
              <a:spcBef>
                <a:spcPts val="0"/>
              </a:spcBef>
              <a:spcAft>
                <a:spcPts val="0"/>
              </a:spcAft>
              <a:buNone/>
            </a:pPr>
            <a:r>
              <a:rPr lang="en"/>
              <a:t>service and innovation)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Strategic Leadership</a:t>
            </a:r>
            <a:endParaRPr/>
          </a:p>
        </p:txBody>
      </p:sp>
      <p:sp>
        <p:nvSpPr>
          <p:cNvPr id="292" name="Google Shape;292;p44"/>
          <p:cNvSpPr txBox="1"/>
          <p:nvPr>
            <p:ph idx="1" type="body"/>
          </p:nvPr>
        </p:nvSpPr>
        <p:spPr>
          <a:xfrm>
            <a:off x="311700" y="1229875"/>
            <a:ext cx="8520600" cy="32940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en"/>
              <a:t>An organization’s strategies are usually developed and overseen by its top managers.</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en"/>
              <a:t>There are eight key dimensions that determines the organization’s purpose or vision, exploiting or </a:t>
            </a:r>
            <a:r>
              <a:rPr lang="en"/>
              <a:t>maintaining</a:t>
            </a:r>
            <a:r>
              <a:rPr lang="en"/>
              <a:t> organization’s core competencies.</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en"/>
              <a:t>Each dimension encompasses an important part of the strategic management process.</a:t>
            </a:r>
            <a:endParaRPr/>
          </a:p>
          <a:p>
            <a:pPr indent="0" lvl="0" marL="0" rtl="0" algn="just">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204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Strategic Leadership</a:t>
            </a:r>
            <a:endParaRPr/>
          </a:p>
        </p:txBody>
      </p:sp>
      <p:sp>
        <p:nvSpPr>
          <p:cNvPr id="298" name="Google Shape;298;p45"/>
          <p:cNvSpPr/>
          <p:nvPr/>
        </p:nvSpPr>
        <p:spPr>
          <a:xfrm>
            <a:off x="409000" y="158895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Establishing appropriately  balanced organizational controls</a:t>
            </a:r>
            <a:endParaRPr/>
          </a:p>
        </p:txBody>
      </p:sp>
      <p:sp>
        <p:nvSpPr>
          <p:cNvPr id="299" name="Google Shape;299;p45"/>
          <p:cNvSpPr/>
          <p:nvPr/>
        </p:nvSpPr>
        <p:spPr>
          <a:xfrm>
            <a:off x="409000" y="254880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Emphasizing ethical organizational decisions and practices</a:t>
            </a:r>
            <a:endParaRPr/>
          </a:p>
        </p:txBody>
      </p:sp>
      <p:sp>
        <p:nvSpPr>
          <p:cNvPr id="300" name="Google Shape;300;p45"/>
          <p:cNvSpPr/>
          <p:nvPr/>
        </p:nvSpPr>
        <p:spPr>
          <a:xfrm>
            <a:off x="409000" y="350865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Returning prevailing views by asking penetrating views &amp; questioning assumptions</a:t>
            </a:r>
            <a:endParaRPr/>
          </a:p>
        </p:txBody>
      </p:sp>
      <p:sp>
        <p:nvSpPr>
          <p:cNvPr id="301" name="Google Shape;301;p45"/>
          <p:cNvSpPr/>
          <p:nvPr/>
        </p:nvSpPr>
        <p:spPr>
          <a:xfrm>
            <a:off x="3385800" y="95445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Determining the organization’s purpose or vision</a:t>
            </a:r>
            <a:endParaRPr/>
          </a:p>
        </p:txBody>
      </p:sp>
      <p:sp>
        <p:nvSpPr>
          <p:cNvPr id="302" name="Google Shape;302;p45"/>
          <p:cNvSpPr/>
          <p:nvPr/>
        </p:nvSpPr>
        <p:spPr>
          <a:xfrm>
            <a:off x="6241525" y="158895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Exploiting and </a:t>
            </a:r>
            <a:r>
              <a:rPr lang="en"/>
              <a:t>maintaining</a:t>
            </a:r>
            <a:r>
              <a:rPr lang="en"/>
              <a:t> the </a:t>
            </a:r>
            <a:r>
              <a:rPr lang="en"/>
              <a:t>organization's</a:t>
            </a:r>
            <a:r>
              <a:rPr lang="en"/>
              <a:t> core competencies</a:t>
            </a:r>
            <a:endParaRPr/>
          </a:p>
        </p:txBody>
      </p:sp>
      <p:sp>
        <p:nvSpPr>
          <p:cNvPr id="303" name="Google Shape;303;p45"/>
          <p:cNvSpPr/>
          <p:nvPr/>
        </p:nvSpPr>
        <p:spPr>
          <a:xfrm>
            <a:off x="6241525" y="254880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r>
              <a:rPr lang="en"/>
              <a:t>eveloping the organization’s human capital</a:t>
            </a:r>
            <a:endParaRPr/>
          </a:p>
        </p:txBody>
      </p:sp>
      <p:sp>
        <p:nvSpPr>
          <p:cNvPr id="304" name="Google Shape;304;p45"/>
          <p:cNvSpPr/>
          <p:nvPr/>
        </p:nvSpPr>
        <p:spPr>
          <a:xfrm>
            <a:off x="6241525" y="350865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Creating and sustaining a strong organizational culture</a:t>
            </a:r>
            <a:endParaRPr/>
          </a:p>
        </p:txBody>
      </p:sp>
      <p:sp>
        <p:nvSpPr>
          <p:cNvPr id="305" name="Google Shape;305;p45"/>
          <p:cNvSpPr/>
          <p:nvPr/>
        </p:nvSpPr>
        <p:spPr>
          <a:xfrm>
            <a:off x="3385800" y="4081400"/>
            <a:ext cx="2677200" cy="7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Creating and </a:t>
            </a:r>
            <a:r>
              <a:rPr lang="en"/>
              <a:t>maintaining</a:t>
            </a:r>
            <a:r>
              <a:rPr lang="en"/>
              <a:t> organization’s relationships</a:t>
            </a:r>
            <a:endParaRPr/>
          </a:p>
        </p:txBody>
      </p:sp>
      <p:sp>
        <p:nvSpPr>
          <p:cNvPr id="306" name="Google Shape;306;p45"/>
          <p:cNvSpPr/>
          <p:nvPr/>
        </p:nvSpPr>
        <p:spPr>
          <a:xfrm>
            <a:off x="4084188" y="2545675"/>
            <a:ext cx="1280400" cy="73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Effective Strategic Leaderships</a:t>
            </a:r>
            <a:endParaRPr/>
          </a:p>
        </p:txBody>
      </p:sp>
      <p:cxnSp>
        <p:nvCxnSpPr>
          <p:cNvPr id="307" name="Google Shape;307;p45"/>
          <p:cNvCxnSpPr>
            <a:stCxn id="306" idx="0"/>
            <a:endCxn id="301" idx="2"/>
          </p:cNvCxnSpPr>
          <p:nvPr/>
        </p:nvCxnSpPr>
        <p:spPr>
          <a:xfrm rot="10800000">
            <a:off x="4724388" y="1741375"/>
            <a:ext cx="0" cy="8043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45"/>
          <p:cNvCxnSpPr>
            <a:stCxn id="306" idx="3"/>
            <a:endCxn id="302" idx="1"/>
          </p:cNvCxnSpPr>
          <p:nvPr/>
        </p:nvCxnSpPr>
        <p:spPr>
          <a:xfrm flipH="1" rot="10800000">
            <a:off x="5364588" y="1982275"/>
            <a:ext cx="876900" cy="9291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45"/>
          <p:cNvCxnSpPr>
            <a:stCxn id="306" idx="3"/>
            <a:endCxn id="303" idx="1"/>
          </p:cNvCxnSpPr>
          <p:nvPr/>
        </p:nvCxnSpPr>
        <p:spPr>
          <a:xfrm>
            <a:off x="5364588" y="2911375"/>
            <a:ext cx="876900" cy="309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45"/>
          <p:cNvCxnSpPr>
            <a:stCxn id="306" idx="3"/>
            <a:endCxn id="304" idx="1"/>
          </p:cNvCxnSpPr>
          <p:nvPr/>
        </p:nvCxnSpPr>
        <p:spPr>
          <a:xfrm>
            <a:off x="5364588" y="2911375"/>
            <a:ext cx="876900" cy="9906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45"/>
          <p:cNvCxnSpPr>
            <a:stCxn id="306" idx="2"/>
            <a:endCxn id="305" idx="0"/>
          </p:cNvCxnSpPr>
          <p:nvPr/>
        </p:nvCxnSpPr>
        <p:spPr>
          <a:xfrm>
            <a:off x="4724388" y="3277075"/>
            <a:ext cx="0" cy="8043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45"/>
          <p:cNvCxnSpPr>
            <a:stCxn id="306" idx="1"/>
            <a:endCxn id="298" idx="3"/>
          </p:cNvCxnSpPr>
          <p:nvPr/>
        </p:nvCxnSpPr>
        <p:spPr>
          <a:xfrm rot="10800000">
            <a:off x="3086088" y="1982275"/>
            <a:ext cx="998100" cy="9291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45"/>
          <p:cNvCxnSpPr>
            <a:stCxn id="306" idx="1"/>
            <a:endCxn id="300" idx="3"/>
          </p:cNvCxnSpPr>
          <p:nvPr/>
        </p:nvCxnSpPr>
        <p:spPr>
          <a:xfrm flipH="1">
            <a:off x="3086088" y="2911375"/>
            <a:ext cx="998100" cy="9906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45"/>
          <p:cNvCxnSpPr>
            <a:stCxn id="306" idx="1"/>
            <a:endCxn id="299" idx="3"/>
          </p:cNvCxnSpPr>
          <p:nvPr/>
        </p:nvCxnSpPr>
        <p:spPr>
          <a:xfrm flipH="1">
            <a:off x="3086088" y="2911375"/>
            <a:ext cx="998100" cy="30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Strategic Flexibility</a:t>
            </a:r>
            <a:endParaRPr/>
          </a:p>
        </p:txBody>
      </p:sp>
      <p:sp>
        <p:nvSpPr>
          <p:cNvPr id="320" name="Google Shape;320;p46"/>
          <p:cNvSpPr txBox="1"/>
          <p:nvPr>
            <p:ph idx="1" type="body"/>
          </p:nvPr>
        </p:nvSpPr>
        <p:spPr>
          <a:xfrm>
            <a:off x="311700" y="1229875"/>
            <a:ext cx="8520600" cy="3294000"/>
          </a:xfrm>
          <a:prstGeom prst="rect">
            <a:avLst/>
          </a:prstGeom>
        </p:spPr>
        <p:txBody>
          <a:bodyPr anchorCtr="0" anchor="t" bIns="91425" lIns="91425" spcFirstLastPara="1" rIns="91425" wrap="square" tIns="91425">
            <a:normAutofit fontScale="55000" lnSpcReduction="10000"/>
          </a:bodyPr>
          <a:lstStyle/>
          <a:p>
            <a:pPr indent="-312619" lvl="0" marL="457200" rtl="0" algn="just">
              <a:spcBef>
                <a:spcPts val="0"/>
              </a:spcBef>
              <a:spcAft>
                <a:spcPts val="0"/>
              </a:spcAft>
              <a:buSzPct val="100000"/>
              <a:buChar char="●"/>
            </a:pPr>
            <a:r>
              <a:rPr lang="en" sz="2405"/>
              <a:t>S</a:t>
            </a:r>
            <a:r>
              <a:rPr lang="en" sz="2405"/>
              <a:t>trategic flexibility is the capability of an organization to respond to major changes that take place in its external environment by committing the resources necessary to respond to those changes.</a:t>
            </a:r>
            <a:endParaRPr sz="2405"/>
          </a:p>
          <a:p>
            <a:pPr indent="0" lvl="0" marL="457200" rtl="0" algn="just">
              <a:spcBef>
                <a:spcPts val="1200"/>
              </a:spcBef>
              <a:spcAft>
                <a:spcPts val="0"/>
              </a:spcAft>
              <a:buNone/>
            </a:pPr>
            <a:r>
              <a:t/>
            </a:r>
            <a:endParaRPr/>
          </a:p>
          <a:p>
            <a:pPr indent="-291465" lvl="0" marL="457200" rtl="0" algn="just">
              <a:spcBef>
                <a:spcPts val="1200"/>
              </a:spcBef>
              <a:spcAft>
                <a:spcPts val="0"/>
              </a:spcAft>
              <a:buSzPct val="74821"/>
              <a:buChar char="●"/>
            </a:pPr>
            <a:r>
              <a:rPr lang="en" sz="2405"/>
              <a:t>More importantly, the organization should be able to identify change markers so that it can go back to its previous state when the external environmental change is reversed</a:t>
            </a:r>
            <a:r>
              <a:rPr lang="en"/>
              <a:t>.</a:t>
            </a:r>
            <a:endParaRPr/>
          </a:p>
          <a:p>
            <a:pPr indent="0" lvl="0" marL="0" rtl="0" algn="just">
              <a:spcBef>
                <a:spcPts val="1200"/>
              </a:spcBef>
              <a:spcAft>
                <a:spcPts val="0"/>
              </a:spcAft>
              <a:buNone/>
            </a:pPr>
            <a:r>
              <a:t/>
            </a:r>
            <a:endParaRPr/>
          </a:p>
          <a:p>
            <a:pPr indent="-291465" lvl="0" marL="457200" rtl="0" algn="just">
              <a:spcBef>
                <a:spcPts val="1200"/>
              </a:spcBef>
              <a:spcAft>
                <a:spcPts val="0"/>
              </a:spcAft>
              <a:buSzPct val="74821"/>
              <a:buChar char="●"/>
            </a:pPr>
            <a:r>
              <a:rPr lang="en" sz="2405"/>
              <a:t>Strategic flexibility is used when a strategic decision is not working in response to external changes and to quickly commit resources.</a:t>
            </a:r>
            <a:endParaRPr/>
          </a:p>
          <a:p>
            <a:pPr indent="0" lvl="0" marL="0" rtl="0" algn="just">
              <a:spcBef>
                <a:spcPts val="1200"/>
              </a:spcBef>
              <a:spcAft>
                <a:spcPts val="0"/>
              </a:spcAft>
              <a:buNone/>
            </a:pPr>
            <a:r>
              <a:t/>
            </a:r>
            <a:endParaRPr/>
          </a:p>
          <a:p>
            <a:pPr indent="-291465" lvl="0" marL="457200" rtl="0" algn="just">
              <a:spcBef>
                <a:spcPts val="1200"/>
              </a:spcBef>
              <a:spcAft>
                <a:spcPts val="0"/>
              </a:spcAft>
              <a:buSzPct val="74821"/>
              <a:buChar char="●"/>
            </a:pPr>
            <a:r>
              <a:rPr lang="en" sz="2405"/>
              <a:t>Strategic flexibility can be used by organizations as both an offense and defense mechanism, depending on the nature of change and its impact on the organization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Suggestions </a:t>
            </a:r>
            <a:r>
              <a:rPr lang="en"/>
              <a:t>for Developing Strategic Flexibility</a:t>
            </a:r>
            <a:endParaRPr/>
          </a:p>
        </p:txBody>
      </p:sp>
      <p:sp>
        <p:nvSpPr>
          <p:cNvPr id="326" name="Google Shape;326;p47"/>
          <p:cNvSpPr txBox="1"/>
          <p:nvPr>
            <p:ph idx="1" type="body"/>
          </p:nvPr>
        </p:nvSpPr>
        <p:spPr>
          <a:xfrm>
            <a:off x="311700" y="1229875"/>
            <a:ext cx="8520600" cy="32940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0"/>
              </a:spcBef>
              <a:spcAft>
                <a:spcPts val="0"/>
              </a:spcAft>
              <a:buSzPct val="100000"/>
              <a:buChar char="●"/>
            </a:pPr>
            <a:r>
              <a:rPr lang="en"/>
              <a:t>Encourage leadership unity by making sure everyone is on the same page</a:t>
            </a:r>
            <a:endParaRPr/>
          </a:p>
          <a:p>
            <a:pPr indent="-334327" lvl="0" marL="457200" rtl="0" algn="just">
              <a:lnSpc>
                <a:spcPct val="150000"/>
              </a:lnSpc>
              <a:spcBef>
                <a:spcPts val="0"/>
              </a:spcBef>
              <a:spcAft>
                <a:spcPts val="0"/>
              </a:spcAft>
              <a:buSzPct val="100000"/>
              <a:buChar char="●"/>
            </a:pPr>
            <a:r>
              <a:rPr lang="en"/>
              <a:t>Keep resources fluid and move them as circumstances warrant</a:t>
            </a:r>
            <a:endParaRPr/>
          </a:p>
          <a:p>
            <a:pPr indent="-334327" lvl="0" marL="457200" rtl="0" algn="just">
              <a:lnSpc>
                <a:spcPct val="150000"/>
              </a:lnSpc>
              <a:spcBef>
                <a:spcPts val="0"/>
              </a:spcBef>
              <a:spcAft>
                <a:spcPts val="0"/>
              </a:spcAft>
              <a:buSzPct val="100000"/>
              <a:buChar char="●"/>
            </a:pPr>
            <a:r>
              <a:rPr lang="en"/>
              <a:t>Have the right mindset to explore and understand issues and challenges</a:t>
            </a:r>
            <a:endParaRPr/>
          </a:p>
          <a:p>
            <a:pPr indent="-334327" lvl="0" marL="457200" rtl="0" algn="just">
              <a:lnSpc>
                <a:spcPct val="150000"/>
              </a:lnSpc>
              <a:spcBef>
                <a:spcPts val="0"/>
              </a:spcBef>
              <a:spcAft>
                <a:spcPts val="0"/>
              </a:spcAft>
              <a:buSzPct val="100000"/>
              <a:buChar char="●"/>
            </a:pPr>
            <a:r>
              <a:rPr lang="en"/>
              <a:t>Know what’s happening with strategies that are currently being used by monitoring and measuring results</a:t>
            </a:r>
            <a:endParaRPr/>
          </a:p>
          <a:p>
            <a:pPr indent="-334327" lvl="0" marL="457200" rtl="0" algn="just">
              <a:lnSpc>
                <a:spcPct val="150000"/>
              </a:lnSpc>
              <a:spcBef>
                <a:spcPts val="0"/>
              </a:spcBef>
              <a:spcAft>
                <a:spcPts val="0"/>
              </a:spcAft>
              <a:buSzPct val="100000"/>
              <a:buChar char="●"/>
            </a:pPr>
            <a:r>
              <a:rPr lang="en"/>
              <a:t>Encourage employees to be open about disclosing and sharing negative information</a:t>
            </a:r>
            <a:endParaRPr/>
          </a:p>
          <a:p>
            <a:pPr indent="-334327" lvl="0" marL="457200" rtl="0" algn="just">
              <a:lnSpc>
                <a:spcPct val="150000"/>
              </a:lnSpc>
              <a:spcBef>
                <a:spcPts val="0"/>
              </a:spcBef>
              <a:spcAft>
                <a:spcPts val="0"/>
              </a:spcAft>
              <a:buSzPct val="100000"/>
              <a:buChar char="●"/>
            </a:pPr>
            <a:r>
              <a:rPr lang="en"/>
              <a:t>Get new ideas and perspectives from outside the organization</a:t>
            </a:r>
            <a:endParaRPr/>
          </a:p>
          <a:p>
            <a:pPr indent="-334327" lvl="0" marL="457200" rtl="0" algn="just">
              <a:lnSpc>
                <a:spcPct val="150000"/>
              </a:lnSpc>
              <a:spcBef>
                <a:spcPts val="0"/>
              </a:spcBef>
              <a:spcAft>
                <a:spcPts val="0"/>
              </a:spcAft>
              <a:buSzPct val="100000"/>
              <a:buChar char="●"/>
            </a:pPr>
            <a:r>
              <a:rPr lang="en"/>
              <a:t>Have multiple alternatives when making strategic decisions</a:t>
            </a:r>
            <a:endParaRPr/>
          </a:p>
          <a:p>
            <a:pPr indent="-334327" lvl="0" marL="457200" rtl="0" algn="just">
              <a:lnSpc>
                <a:spcPct val="150000"/>
              </a:lnSpc>
              <a:spcBef>
                <a:spcPts val="0"/>
              </a:spcBef>
              <a:spcAft>
                <a:spcPts val="0"/>
              </a:spcAft>
              <a:buSzPct val="100000"/>
              <a:buChar char="●"/>
            </a:pPr>
            <a:r>
              <a:rPr lang="en"/>
              <a:t>Learn from mistakes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Assignment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Business Model</a:t>
            </a:r>
            <a:endParaRPr/>
          </a:p>
        </p:txBody>
      </p:sp>
      <p:sp>
        <p:nvSpPr>
          <p:cNvPr id="337" name="Google Shape;337;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750"/>
              <a:t>A business model outlines the process of how a business will make money.</a:t>
            </a:r>
            <a:endParaRPr sz="3750"/>
          </a:p>
          <a:p>
            <a:pPr indent="0" lvl="0" marL="0" rtl="0" algn="l">
              <a:spcBef>
                <a:spcPts val="1200"/>
              </a:spcBef>
              <a:spcAft>
                <a:spcPts val="0"/>
              </a:spcAft>
              <a:buNone/>
            </a:pPr>
            <a:r>
              <a:rPr lang="en" sz="3750"/>
              <a:t>It focuses on:</a:t>
            </a:r>
            <a:endParaRPr sz="3750"/>
          </a:p>
          <a:p>
            <a:pPr indent="-341709" lvl="0" marL="457200" rtl="0" algn="l">
              <a:spcBef>
                <a:spcPts val="1200"/>
              </a:spcBef>
              <a:spcAft>
                <a:spcPts val="0"/>
              </a:spcAft>
              <a:buSzPct val="100000"/>
              <a:buAutoNum type="arabicPeriod"/>
            </a:pPr>
            <a:r>
              <a:rPr lang="en" sz="3750"/>
              <a:t>Whether customers will value what the company is providing</a:t>
            </a:r>
            <a:endParaRPr sz="3750"/>
          </a:p>
          <a:p>
            <a:pPr indent="-341709" lvl="0" marL="457200" rtl="0" algn="l">
              <a:spcBef>
                <a:spcPts val="0"/>
              </a:spcBef>
              <a:spcAft>
                <a:spcPts val="0"/>
              </a:spcAft>
              <a:buSzPct val="100000"/>
              <a:buAutoNum type="arabicPeriod"/>
            </a:pPr>
            <a:r>
              <a:rPr lang="en" sz="3750"/>
              <a:t>Whether the company can make any money doing that. </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rPr lang="en" sz="3750"/>
              <a:t>How does this popular </a:t>
            </a:r>
            <a:r>
              <a:rPr lang="en" sz="3750"/>
              <a:t>streaming service make money?</a:t>
            </a:r>
            <a:endParaRPr sz="37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8" name="Google Shape;338;p49"/>
          <p:cNvPicPr preferRelativeResize="0"/>
          <p:nvPr/>
        </p:nvPicPr>
        <p:blipFill>
          <a:blip r:embed="rId3">
            <a:alphaModFix/>
          </a:blip>
          <a:stretch>
            <a:fillRect/>
          </a:stretch>
        </p:blipFill>
        <p:spPr>
          <a:xfrm>
            <a:off x="6582313" y="2700463"/>
            <a:ext cx="2143125" cy="2143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Netflix</a:t>
            </a:r>
            <a:endParaRPr/>
          </a:p>
        </p:txBody>
      </p:sp>
      <p:sp>
        <p:nvSpPr>
          <p:cNvPr id="344" name="Google Shape;344;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b="1" lang="en" sz="1600">
                <a:solidFill>
                  <a:srgbClr val="000000"/>
                </a:solidFill>
              </a:rPr>
              <a:t>What kind of product or service a company will sell:</a:t>
            </a:r>
            <a:r>
              <a:rPr lang="en" sz="1600">
                <a:solidFill>
                  <a:srgbClr val="000000"/>
                </a:solidFill>
              </a:rPr>
              <a:t> Netflix sells an online streaming service.</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rPr>
              <a:t>How it intends to market that product or service:</a:t>
            </a:r>
            <a:r>
              <a:rPr lang="en" sz="1600">
                <a:solidFill>
                  <a:srgbClr val="000000"/>
                </a:solidFill>
              </a:rPr>
              <a:t> Netflix uses a multichannel marketing strategy and markets its service through social media, email marketing, advertising and even simple word-of-mouth marketing.</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rPr>
              <a:t>What kind of expenses it will face: </a:t>
            </a:r>
            <a:r>
              <a:rPr lang="en" sz="1600">
                <a:solidFill>
                  <a:srgbClr val="000000"/>
                </a:solidFill>
              </a:rPr>
              <a:t>As a Fortune 500 company, Netflix's expenses are extensive, but perhaps notably, its expenses will include the costs to produce or acquire the content on its platform, as well as the technology and staff needed to maintain the service.</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rPr>
              <a:t>How it expects to turn a profit:</a:t>
            </a:r>
            <a:r>
              <a:rPr lang="en" sz="1600">
                <a:solidFill>
                  <a:srgbClr val="000000"/>
                </a:solidFill>
              </a:rPr>
              <a:t> Even though Netflix is such a large enterprise, (and has a few different ways of making money) when it comes down to it, it expects to earn a profit from its subscription sales.</a:t>
            </a:r>
            <a:endParaRPr sz="16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1"/>
          <p:cNvPicPr preferRelativeResize="0"/>
          <p:nvPr/>
        </p:nvPicPr>
        <p:blipFill>
          <a:blip r:embed="rId3">
            <a:alphaModFix/>
          </a:blip>
          <a:stretch>
            <a:fillRect/>
          </a:stretch>
        </p:blipFill>
        <p:spPr>
          <a:xfrm>
            <a:off x="930800" y="0"/>
            <a:ext cx="7112673" cy="5143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strategic management?</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Strategic Management is what managers do to develop the organization’s strategies. </a:t>
            </a:r>
            <a:endParaRPr/>
          </a:p>
          <a:p>
            <a:pPr indent="0" lvl="0" marL="0" rtl="0" algn="l">
              <a:spcBef>
                <a:spcPts val="1200"/>
              </a:spcBef>
              <a:spcAft>
                <a:spcPts val="0"/>
              </a:spcAft>
              <a:buNone/>
            </a:pPr>
            <a:r>
              <a:rPr lang="en"/>
              <a:t>An organization’s strategies are plans for how the organization will do whatever it’s in business to do, how it will compete successfully, and how it will attract and satisfy </a:t>
            </a:r>
            <a:r>
              <a:rPr lang="en"/>
              <a:t>its</a:t>
            </a:r>
            <a:r>
              <a:rPr lang="en"/>
              <a:t> customers in order to achieve </a:t>
            </a:r>
            <a:r>
              <a:rPr lang="en"/>
              <a:t>its</a:t>
            </a:r>
            <a:r>
              <a:rPr lang="en"/>
              <a:t> goals. </a:t>
            </a:r>
            <a:endParaRPr/>
          </a:p>
          <a:p>
            <a:pPr indent="0" lvl="0" marL="0" rtl="0" algn="l">
              <a:spcBef>
                <a:spcPts val="1200"/>
              </a:spcBef>
              <a:spcAft>
                <a:spcPts val="1200"/>
              </a:spcAft>
              <a:buNone/>
            </a:pPr>
            <a:r>
              <a:rPr lang="en"/>
              <a:t>It involves all the basic management functions; planning, organizing, leading and controlling.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Strategic Management</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three main reasons of why strategic management is important:</a:t>
            </a:r>
            <a:endParaRPr/>
          </a:p>
          <a:p>
            <a:pPr indent="-342900" lvl="0" marL="457200" rtl="0" algn="l">
              <a:spcBef>
                <a:spcPts val="1200"/>
              </a:spcBef>
              <a:spcAft>
                <a:spcPts val="0"/>
              </a:spcAft>
              <a:buSzPts val="1800"/>
              <a:buAutoNum type="arabicPeriod"/>
            </a:pPr>
            <a:r>
              <a:rPr lang="en"/>
              <a:t>It can make a difference in how well the organization performs.</a:t>
            </a:r>
            <a:endParaRPr/>
          </a:p>
          <a:p>
            <a:pPr indent="-317500" lvl="1" marL="914400" rtl="0" algn="l">
              <a:spcBef>
                <a:spcPts val="0"/>
              </a:spcBef>
              <a:spcAft>
                <a:spcPts val="0"/>
              </a:spcAft>
              <a:buSzPts val="1400"/>
              <a:buAutoNum type="alphaLcPeriod"/>
            </a:pPr>
            <a:r>
              <a:rPr lang="en"/>
              <a:t>Research has found a generally </a:t>
            </a:r>
            <a:r>
              <a:rPr lang="en"/>
              <a:t>positive</a:t>
            </a:r>
            <a:r>
              <a:rPr lang="en"/>
              <a:t> relationship between strategic planning and performance. </a:t>
            </a:r>
            <a:endParaRPr/>
          </a:p>
          <a:p>
            <a:pPr indent="-342900" lvl="0" marL="457200" rtl="0" algn="l">
              <a:spcBef>
                <a:spcPts val="0"/>
              </a:spcBef>
              <a:spcAft>
                <a:spcPts val="0"/>
              </a:spcAft>
              <a:buSzPts val="1800"/>
              <a:buAutoNum type="arabicPeriod"/>
            </a:pPr>
            <a:r>
              <a:rPr lang="en"/>
              <a:t>Managers in organizations of all types and sizes face continually changing situations. </a:t>
            </a:r>
            <a:endParaRPr/>
          </a:p>
          <a:p>
            <a:pPr indent="-317500" lvl="1" marL="914400" rtl="0" algn="l">
              <a:spcBef>
                <a:spcPts val="0"/>
              </a:spcBef>
              <a:spcAft>
                <a:spcPts val="0"/>
              </a:spcAft>
              <a:buSzPts val="1400"/>
              <a:buAutoNum type="alphaLcPeriod"/>
            </a:pPr>
            <a:r>
              <a:rPr lang="en"/>
              <a:t>This </a:t>
            </a:r>
            <a:r>
              <a:rPr lang="en"/>
              <a:t>uncertainty</a:t>
            </a:r>
            <a:r>
              <a:rPr lang="en"/>
              <a:t> is managed by using the strategic management process to examine relevant factors and decide what action to take.</a:t>
            </a:r>
            <a:endParaRPr/>
          </a:p>
          <a:p>
            <a:pPr indent="-342900" lvl="0" marL="457200" rtl="0" algn="l">
              <a:spcBef>
                <a:spcPts val="0"/>
              </a:spcBef>
              <a:spcAft>
                <a:spcPts val="0"/>
              </a:spcAft>
              <a:buSzPts val="1800"/>
              <a:buAutoNum type="arabicPeriod"/>
            </a:pPr>
            <a:r>
              <a:rPr lang="en"/>
              <a:t>Organizations are complex and diverse, each part needs to work together towards achieving the organization’s goals.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Strategies: Case</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AirBnB:</a:t>
            </a:r>
            <a:r>
              <a:rPr lang="en"/>
              <a:t> the problem of high listings, high traffic but low booking.</a:t>
            </a:r>
            <a:endParaRPr/>
          </a:p>
          <a:p>
            <a:pPr indent="0" lvl="0" marL="0" rtl="0" algn="l">
              <a:spcBef>
                <a:spcPts val="1200"/>
              </a:spcBef>
              <a:spcAft>
                <a:spcPts val="1200"/>
              </a:spcAft>
              <a:buNone/>
            </a:pPr>
            <a:r>
              <a:t/>
            </a:r>
            <a:endParaRPr/>
          </a:p>
        </p:txBody>
      </p:sp>
      <p:pic>
        <p:nvPicPr>
          <p:cNvPr id="116" name="Google Shape;116;p18"/>
          <p:cNvPicPr preferRelativeResize="0"/>
          <p:nvPr/>
        </p:nvPicPr>
        <p:blipFill>
          <a:blip r:embed="rId3">
            <a:alphaModFix/>
          </a:blip>
          <a:stretch>
            <a:fillRect/>
          </a:stretch>
        </p:blipFill>
        <p:spPr>
          <a:xfrm>
            <a:off x="2900625" y="1758363"/>
            <a:ext cx="5219700" cy="296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Strategic Management Process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strategic management process is a six-step process that encompasses strategy planning, implementation, and evaluation.</a:t>
            </a:r>
            <a:endParaRPr/>
          </a:p>
          <a:p>
            <a:pPr indent="0" lvl="0" marL="0" rtl="0" algn="l">
              <a:spcBef>
                <a:spcPts val="1200"/>
              </a:spcBef>
              <a:spcAft>
                <a:spcPts val="1200"/>
              </a:spcAft>
              <a:buNone/>
            </a:pPr>
            <a:r>
              <a:rPr lang="en"/>
              <a:t> </a:t>
            </a:r>
            <a:r>
              <a:rPr lang="en"/>
              <a:t>Although</a:t>
            </a:r>
            <a:r>
              <a:rPr lang="en"/>
              <a:t> the first four steps describe the planning that must take place, implementation and evaluation are just as important, </a:t>
            </a:r>
            <a:r>
              <a:rPr lang="en"/>
              <a:t>because</a:t>
            </a:r>
            <a:r>
              <a:rPr lang="en"/>
              <a:t> even the best strategies fail if management doesn’t implement or evaluate them properly.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Strategic Management Process</a:t>
            </a:r>
            <a:endParaRPr/>
          </a:p>
        </p:txBody>
      </p:sp>
      <p:pic>
        <p:nvPicPr>
          <p:cNvPr id="128" name="Google Shape;128;p20"/>
          <p:cNvPicPr preferRelativeResize="0"/>
          <p:nvPr/>
        </p:nvPicPr>
        <p:blipFill rotWithShape="1">
          <a:blip r:embed="rId3">
            <a:alphaModFix/>
          </a:blip>
          <a:srcRect b="20948" l="0" r="0" t="27705"/>
          <a:stretch/>
        </p:blipFill>
        <p:spPr>
          <a:xfrm>
            <a:off x="-82225" y="759150"/>
            <a:ext cx="8877873" cy="329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Identifying the organization’s current mission, goals and strategies</a:t>
            </a:r>
            <a:endParaRPr/>
          </a:p>
          <a:p>
            <a:pPr indent="0" lvl="0" marL="0" rtl="0" algn="l">
              <a:spcBef>
                <a:spcPts val="1200"/>
              </a:spcBef>
              <a:spcAft>
                <a:spcPts val="0"/>
              </a:spcAft>
              <a:buNone/>
            </a:pPr>
            <a:r>
              <a:rPr lang="en"/>
              <a:t>Step 2: Doing an external analysis</a:t>
            </a:r>
            <a:endParaRPr/>
          </a:p>
          <a:p>
            <a:pPr indent="0" lvl="0" marL="0" rtl="0" algn="l">
              <a:spcBef>
                <a:spcPts val="1200"/>
              </a:spcBef>
              <a:spcAft>
                <a:spcPts val="0"/>
              </a:spcAft>
              <a:buNone/>
            </a:pPr>
            <a:r>
              <a:rPr lang="en"/>
              <a:t>Step 3: Doing an Internal analysis</a:t>
            </a:r>
            <a:endParaRPr/>
          </a:p>
          <a:p>
            <a:pPr indent="0" lvl="0" marL="0" rtl="0" algn="l">
              <a:spcBef>
                <a:spcPts val="1200"/>
              </a:spcBef>
              <a:spcAft>
                <a:spcPts val="0"/>
              </a:spcAft>
              <a:buNone/>
            </a:pPr>
            <a:r>
              <a:rPr lang="en"/>
              <a:t>Step 4: Formulating strategies</a:t>
            </a:r>
            <a:endParaRPr/>
          </a:p>
          <a:p>
            <a:pPr indent="0" lvl="0" marL="0" rtl="0" algn="l">
              <a:spcBef>
                <a:spcPts val="1200"/>
              </a:spcBef>
              <a:spcAft>
                <a:spcPts val="0"/>
              </a:spcAft>
              <a:buNone/>
            </a:pPr>
            <a:r>
              <a:rPr lang="en"/>
              <a:t>Step 5: Implementing strategies</a:t>
            </a:r>
            <a:endParaRPr/>
          </a:p>
          <a:p>
            <a:pPr indent="0" lvl="0" marL="0" rtl="0" algn="l">
              <a:spcBef>
                <a:spcPts val="1200"/>
              </a:spcBef>
              <a:spcAft>
                <a:spcPts val="1200"/>
              </a:spcAft>
              <a:buNone/>
            </a:pPr>
            <a:r>
              <a:rPr lang="en"/>
              <a:t>Step 6: Evaluating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