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Source Code Pro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9a5f1a9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9a5f1a9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9a5f1a9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69a5f1a9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9a5f1a9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9a5f1a9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9a5f1a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9a5f1a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9a5f1a9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9a5f1a9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9a5f1a9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9a5f1a9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9a5f1a9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69a5f1a9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9a5f1a9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9a5f1a9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9a5f1a9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9a5f1a9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82fe5d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82fe5d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9a5f1a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9a5f1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2fe5d4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2fe5d4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69a5f1a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69a5f1a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2fe5d4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82fe5d4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8a9be2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8a9be2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8a9be23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8a9be23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aed32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3aed32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2a4d4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92a4d4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3aed328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3aed328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92a4d4e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92a4d4e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2a4d4e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92a4d4e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69a5f1a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69a5f1a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92a4d4e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92a4d4e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2a4d4e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92a4d4e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2a4d4e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92a4d4e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2a4d4e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92a4d4e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2a4d4e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2a4d4e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9a5f1a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9a5f1a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87e7dd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787e7dd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9a5f1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9a5f1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9a5f1a9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9a5f1a9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9a5f1a9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9a5f1a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9a5f1a9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9a5f1a9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Management Challenge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Environment: Sociocultural Dimension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“Represents the demographic characteristics as well as the norms, customs, and values of the general population.”</a:t>
            </a:r>
            <a:endParaRPr/>
          </a:p>
          <a:p>
            <a:pPr indent="-317182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Geographical distribution</a:t>
            </a:r>
            <a:endParaRPr/>
          </a:p>
          <a:p>
            <a:pPr indent="-317182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Population density</a:t>
            </a:r>
            <a:endParaRPr/>
          </a:p>
          <a:p>
            <a:pPr indent="-317182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</a:t>
            </a:r>
            <a:endParaRPr/>
          </a:p>
          <a:p>
            <a:pPr indent="-317182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Education levels</a:t>
            </a:r>
            <a:endParaRPr/>
          </a:p>
          <a:p>
            <a:pPr indent="-317182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Norms and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Today’s demographic profiles are the foundations of tomorrow’s workforce and consumers.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What is Pakistan’s demographic profile?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Environment: Economic Dimension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“Represents the general economic health of the country or region in which the organization operates.”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 purchasing power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Unemployment rate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Organizations are operating in global </a:t>
            </a:r>
            <a:r>
              <a:rPr lang="en"/>
              <a:t>environment</a:t>
            </a:r>
            <a:r>
              <a:rPr lang="en"/>
              <a:t>, creating complexity and </a:t>
            </a:r>
            <a:r>
              <a:rPr lang="en"/>
              <a:t>uncertainty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Environment: Legal-Political Dimension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468825"/>
            <a:ext cx="4776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“Includes governmental regulations at the local, state and federal levels as well as political activities designed to influence company behavior.”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Litigation and regulation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417625" y="2063875"/>
            <a:ext cx="3353700" cy="169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Pressure groups are interest groups that work within the legal-political framework to influence companies to behave in socially responsible ways.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Can you think of an example?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Environment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task environment is closer to the organization and includes the sectors that conduct day-to-day transactions with the organization and directly influence its basic operations and performance.”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Competitors 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Suppliers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Environment: Customer Sector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“People and organizations in the environment who acquire goods or services from the organization”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Customers determine organization success.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Internet has enabled customers to share reviews and companies to understand customers.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Environment: Competitor Sector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“Other organizations in the same industry or type of business that provide goods or services to the same set of customers”.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Companies are now turning </a:t>
            </a:r>
            <a:r>
              <a:rPr lang="en"/>
              <a:t>towards</a:t>
            </a:r>
            <a:r>
              <a:rPr lang="en"/>
              <a:t> collaborative projects, as Research and Development (R&amp;D) budgets shrink around the </a:t>
            </a:r>
            <a:r>
              <a:rPr lang="en"/>
              <a:t>globe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Environment: Supplier Sector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raw materials the organization uses to produce its output are provided by suppliers.”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companies are now using fewer suppliers and trying to build good relationships with them, to benefit from good quality at lower prices.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Cooperation is the key to saving money, maintaining quality, and speeding products to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Environment: Labour Market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 represents the people in the environment who can be hired to work for the organization.”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Unions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 associations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</a:t>
            </a:r>
            <a:r>
              <a:rPr lang="en"/>
              <a:t> of required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Environment: Labour Market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Labour market forces affecting organizations: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1.Growing need for computer literate IT workers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2.continuous investment in HR through recruitment, education, and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Effects of </a:t>
            </a:r>
            <a:r>
              <a:rPr lang="en"/>
              <a:t>international</a:t>
            </a:r>
            <a:r>
              <a:rPr lang="en"/>
              <a:t> trading blocs, automation, and shifting plant location on labour dislocations (shortage v/s excess labour).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Organization-Environment Relationship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 must manage environmental uncertainty to be effective.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Uncertainty means that managers do not have </a:t>
            </a:r>
            <a:r>
              <a:rPr lang="en"/>
              <a:t>sufficient</a:t>
            </a:r>
            <a:r>
              <a:rPr lang="en"/>
              <a:t> information about environmental factors to understand and predict environmental needs and changes.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19263" r="0" t="17729"/>
          <a:stretch/>
        </p:blipFill>
        <p:spPr>
          <a:xfrm>
            <a:off x="4572000" y="1332151"/>
            <a:ext cx="4419600" cy="317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&amp; Challenges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to the Environment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uncertainty due to competition, customers, suppliers, or </a:t>
            </a:r>
            <a:r>
              <a:rPr lang="en"/>
              <a:t>government</a:t>
            </a:r>
            <a:r>
              <a:rPr lang="en"/>
              <a:t> regulation, managers can use strategies to adapt: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Boundary-spanning roles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Interorganizational partnerships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Mergers or </a:t>
            </a:r>
            <a:r>
              <a:rPr lang="en"/>
              <a:t>joint ventures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Organic organizations create many teams to handle changes in raw materials, new products, government regulations, or marketing.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Environment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468825"/>
            <a:ext cx="7912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“Internal environment includes the elements within the organization’s boundaries.”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Corporate culture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Production technology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Organizational structure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facilities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Environment-Corporate Culture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468825"/>
            <a:ext cx="4905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Corporate Culture defines employee behaviour in the internal environment and how well the organization will adapt to the external environment.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is extremely important for competitive advantage.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concept of culture helps managers understand the hidden, complex aspects of organizational life.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5761600" y="1833000"/>
            <a:ext cx="3142500" cy="1262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Culture is the set of key values, beliefs, understanding and norms that members of an organization share.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-500" r="499" t="12579"/>
          <a:stretch/>
        </p:blipFill>
        <p:spPr>
          <a:xfrm>
            <a:off x="649463" y="0"/>
            <a:ext cx="78450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Environment-Corporate Culture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468825"/>
            <a:ext cx="7754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fundamental values that </a:t>
            </a:r>
            <a:r>
              <a:rPr lang="en" sz="1400">
                <a:solidFill>
                  <a:srgbClr val="000000"/>
                </a:solidFill>
              </a:rPr>
              <a:t>characterize</a:t>
            </a:r>
            <a:r>
              <a:rPr lang="en" sz="1400">
                <a:solidFill>
                  <a:srgbClr val="000000"/>
                </a:solidFill>
              </a:rPr>
              <a:t> cultures a companies can be understood through the visible manifestation of: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ymbols: an object, act, or event that conveys meaning to others</a:t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Stories:a narrative based on true events that is repeated frequently and shared by organizational employees</a:t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Heroes: a figure who exemplifies the deeds, character, and attributes of a strong corporate culture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Slogans: a phrase or </a:t>
            </a:r>
            <a:r>
              <a:rPr lang="en" sz="1400">
                <a:solidFill>
                  <a:srgbClr val="000000"/>
                </a:solidFill>
              </a:rPr>
              <a:t>sentence</a:t>
            </a:r>
            <a:r>
              <a:rPr lang="en" sz="1400">
                <a:solidFill>
                  <a:srgbClr val="000000"/>
                </a:solidFill>
              </a:rPr>
              <a:t> that succinctly expresses a key corporate value</a:t>
            </a:r>
            <a:endParaRPr sz="1400">
              <a:solidFill>
                <a:srgbClr val="000000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Ceremonies:planned activity that makes up a special event and is conducted for the </a:t>
            </a:r>
            <a:r>
              <a:rPr lang="en" sz="1400">
                <a:solidFill>
                  <a:srgbClr val="000000"/>
                </a:solidFill>
              </a:rPr>
              <a:t>benefit</a:t>
            </a:r>
            <a:r>
              <a:rPr lang="en" sz="1400">
                <a:solidFill>
                  <a:srgbClr val="000000"/>
                </a:solidFill>
              </a:rPr>
              <a:t> of an audience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&amp; Culture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environment has an influence over corporate culture.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Organizations within the same industry may often reveal </a:t>
            </a:r>
            <a:r>
              <a:rPr lang="en"/>
              <a:t>similar</a:t>
            </a:r>
            <a:r>
              <a:rPr lang="en"/>
              <a:t> cultural characteristics as they operate in similar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Internal culture should embody what it takes to succeed in the environment.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</a:t>
            </a:r>
            <a:r>
              <a:rPr lang="en"/>
              <a:t> Culture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strong corporate culture alone did not ensure business success unless the culture encouraged healthy adaptation to the external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Adaptive corporate cultures have different values and behavior from unadaptive corporate cultures.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38" y="634276"/>
            <a:ext cx="8764325" cy="40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Culture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468825"/>
            <a:ext cx="367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 values important for the organization are considered based on the external environment and the company’s strategy and goals.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20196" l="8969" r="8664" t="13757"/>
          <a:stretch/>
        </p:blipFill>
        <p:spPr>
          <a:xfrm>
            <a:off x="3984300" y="1021800"/>
            <a:ext cx="5117575" cy="35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Adaptability</a:t>
            </a:r>
            <a:r>
              <a:rPr lang="en"/>
              <a:t> Culture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Emerges in an environment that requires fast response and high-risk decision 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Managers encourage values that support the company’s ability to rapidly detect, interpret, and translate signals from the environment into new behaviour responses.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Employees have autonomy to make decisions and act freely to meet new needs, and responsiveness to customers is highly valued.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Creativity, experimentation and </a:t>
            </a:r>
            <a:r>
              <a:rPr lang="en"/>
              <a:t>risk-taking</a:t>
            </a:r>
            <a:r>
              <a:rPr lang="en"/>
              <a:t> is rewarded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5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 Culture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Suitable for organizations that are concerned with serving specific customers in th external environment but without the intense need for flexibility and rapid change.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</a:t>
            </a:r>
            <a:r>
              <a:rPr lang="en"/>
              <a:t>oriented</a:t>
            </a:r>
            <a:r>
              <a:rPr lang="en"/>
              <a:t> culture that values competitiveness, aggressiveness, personal initiative, and willingness to work long and hard to achieve results.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Clan</a:t>
            </a:r>
            <a:r>
              <a:rPr lang="en"/>
              <a:t> Culture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focus on the involvement and participation of employees to rapidly meet </a:t>
            </a:r>
            <a:r>
              <a:rPr lang="en"/>
              <a:t>changing</a:t>
            </a:r>
            <a:r>
              <a:rPr lang="en"/>
              <a:t> needs from the environment.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r>
              <a:rPr lang="en"/>
              <a:t> value is placed on meeting the needs of employees, and the organization may be characterised by a </a:t>
            </a:r>
            <a:r>
              <a:rPr lang="en"/>
              <a:t>caring, family-like atmosphere.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Values encouraged are cooperation, consideration (both employees and customers), and avoiding status differences.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Bureaucratic</a:t>
            </a:r>
            <a:r>
              <a:rPr lang="en"/>
              <a:t> Culture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focus and consistency orientation for a stable environment.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Rule following and </a:t>
            </a:r>
            <a:r>
              <a:rPr lang="en"/>
              <a:t>thriftiness</a:t>
            </a:r>
            <a:r>
              <a:rPr lang="en"/>
              <a:t> is valued.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Culture supports and rewards a methodical, rational, orderly way of doing things.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</a:t>
            </a:r>
            <a:r>
              <a:rPr lang="en"/>
              <a:t>Culture in the New Workplace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emphasis on selection and socialization of new employees.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Written company values and their distribution in </a:t>
            </a:r>
            <a:r>
              <a:rPr lang="en"/>
              <a:t>various</a:t>
            </a:r>
            <a:r>
              <a:rPr lang="en"/>
              <a:t> forms; newsletters and magazines, videos, training classes,etc.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 Leadership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manager who uses signals and symbols to influence corporate culture.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Articulates a vision for the organization culture that employees can believe in and that generates excitement.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Heeds the day to day activities that reinforce the cultural vision.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138775" y="788275"/>
            <a:ext cx="2436600" cy="140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External Environment</a:t>
            </a:r>
            <a:endParaRPr b="1" sz="1900"/>
          </a:p>
        </p:txBody>
      </p:sp>
      <p:sp>
        <p:nvSpPr>
          <p:cNvPr id="79" name="Google Shape;79;p16"/>
          <p:cNvSpPr/>
          <p:nvPr/>
        </p:nvSpPr>
        <p:spPr>
          <a:xfrm>
            <a:off x="1599975" y="2898950"/>
            <a:ext cx="2436600" cy="140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General</a:t>
            </a:r>
            <a:r>
              <a:rPr b="1" lang="en" sz="1900"/>
              <a:t> Environment</a:t>
            </a:r>
            <a:endParaRPr b="1" sz="1900"/>
          </a:p>
        </p:txBody>
      </p:sp>
      <p:sp>
        <p:nvSpPr>
          <p:cNvPr id="80" name="Google Shape;80;p16"/>
          <p:cNvSpPr/>
          <p:nvPr/>
        </p:nvSpPr>
        <p:spPr>
          <a:xfrm>
            <a:off x="5034475" y="2898950"/>
            <a:ext cx="2436600" cy="140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Task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Environment</a:t>
            </a:r>
            <a:endParaRPr b="1" sz="1900"/>
          </a:p>
        </p:txBody>
      </p:sp>
      <p:cxnSp>
        <p:nvCxnSpPr>
          <p:cNvPr id="81" name="Google Shape;81;p16"/>
          <p:cNvCxnSpPr>
            <a:stCxn id="78" idx="2"/>
          </p:cNvCxnSpPr>
          <p:nvPr/>
        </p:nvCxnSpPr>
        <p:spPr>
          <a:xfrm>
            <a:off x="4357075" y="2192875"/>
            <a:ext cx="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2823425" y="2551150"/>
            <a:ext cx="153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4314025" y="2551150"/>
            <a:ext cx="19206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>
            <a:endCxn id="79" idx="0"/>
          </p:cNvCxnSpPr>
          <p:nvPr/>
        </p:nvCxnSpPr>
        <p:spPr>
          <a:xfrm>
            <a:off x="2809275" y="2536850"/>
            <a:ext cx="9000" cy="36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endCxn id="80" idx="0"/>
          </p:cNvCxnSpPr>
          <p:nvPr/>
        </p:nvCxnSpPr>
        <p:spPr>
          <a:xfrm>
            <a:off x="6220375" y="2550950"/>
            <a:ext cx="32400" cy="34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External Environment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8072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“The external environment includes all elements existing outside the boundary of the organization that have the potential to affect the organization.”</a:t>
            </a:r>
            <a:endParaRPr sz="7200"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Competitors</a:t>
            </a:r>
            <a:endParaRPr sz="72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Resources</a:t>
            </a:r>
            <a:endParaRPr sz="72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Technology</a:t>
            </a:r>
            <a:endParaRPr sz="7200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Economic Conditions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355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4632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general environment is the outer layer that is widely dispersed and affects organizations indirectly.”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188275" y="1906825"/>
            <a:ext cx="3396900" cy="190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Increase in inflation rate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Increase in dual-career couples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Ageing population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Environment: Dimensions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dimensions influence the organization over time, but often are not involved in day-to-day transactions with it. 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International Dimension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Technological Dimension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Sociocultural Dimension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Economic Dimension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Legal-Political Dimension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Environment: International Dimension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“Represents events originating in foreign countries as well as opportunities for national companies in other countries.”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competitors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</a:t>
            </a:r>
            <a:r>
              <a:rPr lang="en"/>
              <a:t>c</a:t>
            </a:r>
            <a:r>
              <a:rPr lang="en"/>
              <a:t>ustomers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Suppliers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 Technological trends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 Economic trends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Environment: Technological Dimension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includes scientific and technological advancements in a specific industry and society at large.”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changed the nature of competition and organization’s relationships to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What technological advances can you think about?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