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90" r:id="rId3"/>
    <p:sldId id="291" r:id="rId4"/>
    <p:sldId id="292"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Lst>
  <p:sldSz cx="9144000" cy="5143500" type="screen16x9"/>
  <p:notesSz cx="6858000" cy="9144000"/>
  <p:embeddedFontLst>
    <p:embeddedFont>
      <p:font typeface="Oswald" panose="00000500000000000000" pitchFamily="2" charset="0"/>
      <p:regular r:id="rId25"/>
      <p:bold r:id="rId26"/>
    </p:embeddedFont>
    <p:embeddedFont>
      <p:font typeface="Source Code Pro" panose="020B0509030403020204" pitchFamily="49"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1e502f4601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1e502f4601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1e502f4601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1e502f4601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1e502f4601_1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1e502f460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1e502f4601_1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1e502f4601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1e502f4601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1e502f4601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1e502f4601_1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1e502f4601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1e502f4601_1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11e502f4601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1e502f4601_1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1e502f4601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1ee4cd432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1ee4cd43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1ee4cd432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11ee4cd432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1e502f460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11e502f460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1ee4cd432d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1ee4cd432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1ee4cd432d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1ee4cd432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1ee4cd432d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1ee4cd432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1e502f4601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1e502f460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1e502f460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1e502f460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1e502f4601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1e502f4601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1e502f4601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1e502f460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1e502f4601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1e502f4601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1e502f4601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1e502f4601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1e502f4601_1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1e502f4601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 markets for raw material and labour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5" y="0"/>
            <a:ext cx="9144000" cy="31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w="28575" cap="flat" cmpd="sng">
            <a:solidFill>
              <a:schemeClr val="dk1"/>
            </a:solidFill>
            <a:prstDash val="lgDash"/>
            <a:round/>
            <a:headEnd type="none" w="sm" len="sm"/>
            <a:tailEnd type="none" w="sm" len="sm"/>
          </a:ln>
        </p:spPr>
      </p:cxnSp>
      <p:sp>
        <p:nvSpPr>
          <p:cNvPr id="53" name="Google Shape;5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1" name="Google Shape;21;p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6" name="Google Shape;26;p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Google Shape;27;p5"/>
          <p:cNvSpPr txBox="1">
            <a:spLocks noGrp="1"/>
          </p:cNvSpPr>
          <p:nvPr>
            <p:ph type="body" idx="1"/>
          </p:nvPr>
        </p:nvSpPr>
        <p:spPr>
          <a:xfrm>
            <a:off x="311700" y="1468825"/>
            <a:ext cx="3999900" cy="3099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468825"/>
            <a:ext cx="3999900" cy="3099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w="19050" cap="flat" cmpd="sng">
            <a:solidFill>
              <a:schemeClr val="dk2"/>
            </a:solidFill>
            <a:prstDash val="lgDash"/>
            <a:round/>
            <a:headEnd type="none" w="sm" len="sm"/>
            <a:tailEnd type="none" w="sm" len="sm"/>
          </a:ln>
        </p:spPr>
      </p:cxnSp>
      <p:sp>
        <p:nvSpPr>
          <p:cNvPr id="35" name="Google Shape;35;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618204"/>
            <a:ext cx="2808000" cy="2950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577200" cy="0"/>
          </a:xfrm>
          <a:prstGeom prst="straightConnector1">
            <a:avLst/>
          </a:prstGeom>
          <a:noFill/>
          <a:ln w="19050" cap="flat" cmpd="sng">
            <a:solidFill>
              <a:schemeClr val="dk1"/>
            </a:solidFill>
            <a:prstDash val="lgDash"/>
            <a:round/>
            <a:headEnd type="none" w="sm" len="sm"/>
            <a:tailEnd type="none" w="sm" len="sm"/>
          </a:ln>
        </p:spPr>
      </p:cxnSp>
      <p:sp>
        <p:nvSpPr>
          <p:cNvPr id="44" name="Google Shape;44;p9"/>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a:endParaRPr/>
          </a:p>
        </p:txBody>
      </p:sp>
      <p:sp>
        <p:nvSpPr>
          <p:cNvPr id="45" name="Google Shape;45;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Font typeface="Oswald"/>
              <a:buNone/>
              <a:defRPr sz="2100">
                <a:latin typeface="Oswald"/>
                <a:ea typeface="Oswald"/>
                <a:cs typeface="Oswald"/>
                <a:sym typeface="Oswald"/>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The Management Challenge</a:t>
            </a:r>
            <a:endParaRPr/>
          </a:p>
        </p:txBody>
      </p:sp>
      <p:sp>
        <p:nvSpPr>
          <p:cNvPr id="63" name="Google Shape;63;p13"/>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Week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1.4 Exchange Rates</a:t>
            </a:r>
            <a:endParaRPr/>
          </a:p>
        </p:txBody>
      </p:sp>
      <p:sp>
        <p:nvSpPr>
          <p:cNvPr id="319" name="Google Shape;319;p55"/>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Exchange rate is the rate at which one country’s currency is exchanged for another country’s.</a:t>
            </a:r>
            <a:endParaRPr/>
          </a:p>
          <a:p>
            <a:pPr marL="0" lvl="0" indent="0" algn="l" rtl="0">
              <a:spcBef>
                <a:spcPts val="1200"/>
              </a:spcBef>
              <a:spcAft>
                <a:spcPts val="0"/>
              </a:spcAft>
              <a:buNone/>
            </a:pPr>
            <a:r>
              <a:rPr lang="en"/>
              <a:t>Changes in rates affects profitability, as dollars get converted into foreign currencies.</a:t>
            </a:r>
            <a:endParaRPr/>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Legal-Political Environment</a:t>
            </a:r>
            <a:endParaRPr/>
          </a:p>
        </p:txBody>
      </p:sp>
      <p:sp>
        <p:nvSpPr>
          <p:cNvPr id="325" name="Google Shape;325;p56"/>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Businesses must deal with unfamiliar political systems when they go international.</a:t>
            </a:r>
            <a:endParaRPr/>
          </a:p>
          <a:p>
            <a:pPr marL="0" lvl="0" indent="0" algn="l" rtl="0">
              <a:spcBef>
                <a:spcPts val="1200"/>
              </a:spcBef>
              <a:spcAft>
                <a:spcPts val="0"/>
              </a:spcAft>
              <a:buNone/>
            </a:pPr>
            <a:r>
              <a:rPr lang="en"/>
              <a:t>Government supervision and regulation</a:t>
            </a:r>
            <a:endParaRPr/>
          </a:p>
          <a:p>
            <a:pPr marL="0" lvl="0" indent="0" algn="l" rtl="0">
              <a:spcBef>
                <a:spcPts val="1200"/>
              </a:spcBef>
              <a:spcAft>
                <a:spcPts val="0"/>
              </a:spcAft>
              <a:buNone/>
            </a:pPr>
            <a:r>
              <a:rPr lang="en"/>
              <a:t>Viewed with suspicion as ‘outsiders’</a:t>
            </a:r>
            <a:endParaRPr/>
          </a:p>
          <a:p>
            <a:pPr marL="0" lvl="0" indent="0" algn="l" rtl="0">
              <a:spcBef>
                <a:spcPts val="12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2.1 Political Risk &amp; Instability</a:t>
            </a:r>
            <a:endParaRPr/>
          </a:p>
        </p:txBody>
      </p:sp>
      <p:sp>
        <p:nvSpPr>
          <p:cNvPr id="331" name="Google Shape;331;p57"/>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Political risk is defined as the risk of lost assets, earning power, or managerial control due to politically based events or actions by host governments. </a:t>
            </a:r>
            <a:endParaRPr/>
          </a:p>
          <a:p>
            <a:pPr marL="0" lvl="0" indent="0" algn="l" rtl="0">
              <a:spcBef>
                <a:spcPts val="1200"/>
              </a:spcBef>
              <a:spcAft>
                <a:spcPts val="0"/>
              </a:spcAft>
              <a:buNone/>
            </a:pPr>
            <a:r>
              <a:rPr lang="en"/>
              <a:t>Political instability includes events like riots, revolutions, civil disorders, and frequent changes in government.</a:t>
            </a:r>
            <a:endParaRPr/>
          </a:p>
          <a:p>
            <a:pPr marL="0" lvl="0" indent="0" algn="l" rtl="0">
              <a:spcBef>
                <a:spcPts val="120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2.2 Laws &amp; Regulations</a:t>
            </a:r>
            <a:endParaRPr/>
          </a:p>
        </p:txBody>
      </p:sp>
      <p:sp>
        <p:nvSpPr>
          <p:cNvPr id="337" name="Google Shape;337;p58"/>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Laws and regulations differ from country to country, creating a challenge for international firms.</a:t>
            </a:r>
            <a:endParaRPr/>
          </a:p>
          <a:p>
            <a:pPr marL="0" lvl="0" indent="0" algn="l" rtl="0">
              <a:spcBef>
                <a:spcPts val="1200"/>
              </a:spcBef>
              <a:spcAft>
                <a:spcPts val="0"/>
              </a:spcAft>
              <a:buNone/>
            </a:pPr>
            <a:r>
              <a:rPr lang="en"/>
              <a:t>Laws concern libel statutes, consumer protection, information and labelling, employment and safety, wages, etc. </a:t>
            </a:r>
            <a:endParaRPr/>
          </a:p>
          <a:p>
            <a:pPr marL="0" lvl="0" indent="0" algn="l" rtl="0">
              <a:spcBef>
                <a:spcPts val="1200"/>
              </a:spcBef>
              <a:spcAft>
                <a:spcPts val="0"/>
              </a:spcAft>
              <a:buNone/>
            </a:pPr>
            <a:r>
              <a:rPr lang="en"/>
              <a:t>Most visible changes grow out of international trade agreements and emerging international trade alliance system;</a:t>
            </a:r>
            <a:endParaRPr/>
          </a:p>
          <a:p>
            <a:pPr marL="0" lvl="0" indent="0" algn="l" rtl="0">
              <a:spcBef>
                <a:spcPts val="120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9"/>
          <p:cNvSpPr txBox="1">
            <a:spLocks noGrp="1"/>
          </p:cNvSpPr>
          <p:nvPr>
            <p:ph type="body" idx="1"/>
          </p:nvPr>
        </p:nvSpPr>
        <p:spPr>
          <a:xfrm>
            <a:off x="311700" y="501625"/>
            <a:ext cx="8520600" cy="4067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b="1"/>
              <a:t>General Agreement on Tariffs and Trade (GATT)</a:t>
            </a:r>
            <a:endParaRPr b="1"/>
          </a:p>
          <a:p>
            <a:pPr marL="457200" lvl="0" indent="-342900" algn="l" rtl="0">
              <a:spcBef>
                <a:spcPts val="1200"/>
              </a:spcBef>
              <a:spcAft>
                <a:spcPts val="0"/>
              </a:spcAft>
              <a:buSzPts val="1800"/>
              <a:buChar char="●"/>
            </a:pPr>
            <a:r>
              <a:rPr lang="en"/>
              <a:t>23 nations in 1947, a set of rules for fair trade</a:t>
            </a:r>
            <a:endParaRPr/>
          </a:p>
          <a:p>
            <a:pPr marL="0" lvl="0" indent="0" algn="l" rtl="0">
              <a:spcBef>
                <a:spcPts val="1200"/>
              </a:spcBef>
              <a:spcAft>
                <a:spcPts val="0"/>
              </a:spcAft>
              <a:buNone/>
            </a:pPr>
            <a:r>
              <a:rPr lang="en" b="1"/>
              <a:t>World Trade Organization (WTO)</a:t>
            </a:r>
            <a:endParaRPr b="1"/>
          </a:p>
          <a:p>
            <a:pPr marL="457200" lvl="0" indent="-342900" algn="l" rtl="0">
              <a:spcBef>
                <a:spcPts val="1200"/>
              </a:spcBef>
              <a:spcAft>
                <a:spcPts val="0"/>
              </a:spcAft>
              <a:buSzPts val="1800"/>
              <a:buChar char="●"/>
            </a:pPr>
            <a:r>
              <a:rPr lang="en"/>
              <a:t>Maturation of GATT into permanent global institute</a:t>
            </a:r>
            <a:endParaRPr/>
          </a:p>
          <a:p>
            <a:pPr marL="0" lvl="0" indent="0" algn="l" rtl="0">
              <a:spcBef>
                <a:spcPts val="1200"/>
              </a:spcBef>
              <a:spcAft>
                <a:spcPts val="0"/>
              </a:spcAft>
              <a:buNone/>
            </a:pPr>
            <a:r>
              <a:rPr lang="en" b="1"/>
              <a:t>European Union (EU)</a:t>
            </a:r>
            <a:endParaRPr b="1"/>
          </a:p>
          <a:p>
            <a:pPr marL="457200" lvl="0" indent="-342900" algn="l" rtl="0">
              <a:spcBef>
                <a:spcPts val="1200"/>
              </a:spcBef>
              <a:spcAft>
                <a:spcPts val="0"/>
              </a:spcAft>
              <a:buSzPts val="1800"/>
              <a:buChar char="●"/>
            </a:pPr>
            <a:r>
              <a:rPr lang="en"/>
              <a:t>1957 alliance to improve economic and social conditions among members; evolved to 27-nation European Union</a:t>
            </a:r>
            <a:endParaRPr/>
          </a:p>
          <a:p>
            <a:pPr marL="0" lvl="0" indent="0" algn="l" rtl="0">
              <a:spcBef>
                <a:spcPts val="1200"/>
              </a:spcBef>
              <a:spcAft>
                <a:spcPts val="0"/>
              </a:spcAft>
              <a:buNone/>
            </a:pPr>
            <a:r>
              <a:rPr lang="en" b="1"/>
              <a:t>North American Free Trade Agreement (NAFTA)</a:t>
            </a:r>
            <a:endParaRPr b="1"/>
          </a:p>
          <a:p>
            <a:pPr marL="457200" lvl="0" indent="-342900" algn="l" rtl="0">
              <a:spcBef>
                <a:spcPts val="1200"/>
              </a:spcBef>
              <a:spcAft>
                <a:spcPts val="0"/>
              </a:spcAft>
              <a:buSzPts val="1800"/>
              <a:buChar char="●"/>
            </a:pPr>
            <a:r>
              <a:rPr lang="en"/>
              <a:t>Merged the US, Canada and Mexico into a single market</a:t>
            </a:r>
            <a:endParaRPr/>
          </a:p>
          <a:p>
            <a:pPr marL="0" lvl="0" indent="0" algn="l" rtl="0">
              <a:spcBef>
                <a:spcPts val="120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6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Socio-cultural Environment</a:t>
            </a:r>
            <a:endParaRPr/>
          </a:p>
        </p:txBody>
      </p:sp>
      <p:sp>
        <p:nvSpPr>
          <p:cNvPr id="348" name="Google Shape;348;p60"/>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Cultural factors are more perplexing than political and economic factors in foreign countries; as it is intangible, pervasive and difficult to learn. </a:t>
            </a:r>
            <a:endParaRPr/>
          </a:p>
          <a:p>
            <a:pPr marL="0" lvl="0" indent="0" algn="l" rtl="0">
              <a:spcBef>
                <a:spcPts val="120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6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3.1 Social Values</a:t>
            </a:r>
            <a:endParaRPr/>
          </a:p>
        </p:txBody>
      </p:sp>
      <p:sp>
        <p:nvSpPr>
          <p:cNvPr id="354" name="Google Shape;354;p61"/>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
              <a:t>Geert Hofstede’s four dimensions:</a:t>
            </a:r>
            <a:endParaRPr/>
          </a:p>
          <a:p>
            <a:pPr marL="0" lvl="0" indent="0" algn="l" rtl="0">
              <a:spcBef>
                <a:spcPts val="1200"/>
              </a:spcBef>
              <a:spcAft>
                <a:spcPts val="0"/>
              </a:spcAft>
              <a:buNone/>
            </a:pPr>
            <a:r>
              <a:rPr lang="en" b="1"/>
              <a:t>Power distance: </a:t>
            </a:r>
            <a:r>
              <a:rPr lang="en"/>
              <a:t>The degree to which people accept inequality of power among institutions, organizations, and people/</a:t>
            </a:r>
            <a:endParaRPr/>
          </a:p>
          <a:p>
            <a:pPr marL="0" lvl="0" indent="0" algn="l" rtl="0">
              <a:spcBef>
                <a:spcPts val="1200"/>
              </a:spcBef>
              <a:spcAft>
                <a:spcPts val="0"/>
              </a:spcAft>
              <a:buNone/>
            </a:pPr>
            <a:r>
              <a:rPr lang="en" b="1"/>
              <a:t>Uncertainty avoidance:</a:t>
            </a:r>
            <a:r>
              <a:rPr lang="en"/>
              <a:t>value characterized by people’s intolerance of uncertainty and ambiguity and resulting in support for beliefs that promis certainty and uniformity. </a:t>
            </a:r>
            <a:endParaRPr/>
          </a:p>
          <a:p>
            <a:pPr marL="0" lvl="0" indent="0" algn="l" rtl="0">
              <a:spcBef>
                <a:spcPts val="1200"/>
              </a:spcBef>
              <a:spcAft>
                <a:spcPts val="0"/>
              </a:spcAft>
              <a:buNone/>
            </a:pPr>
            <a:r>
              <a:rPr lang="en" b="1"/>
              <a:t>Individualism &amp; Collectivism: </a:t>
            </a:r>
            <a:r>
              <a:rPr lang="en"/>
              <a:t>preference for loosely knit social framework where individuals are expected to take care of themselves, versus tightly knit social framework where individuals look after one another and organizations protect their member’s interests.</a:t>
            </a:r>
            <a:endParaRPr/>
          </a:p>
          <a:p>
            <a:pPr marL="0" lvl="0" indent="0" algn="l" rtl="0">
              <a:spcBef>
                <a:spcPts val="1200"/>
              </a:spcBef>
              <a:spcAft>
                <a:spcPts val="0"/>
              </a:spcAft>
              <a:buNone/>
            </a:pPr>
            <a:r>
              <a:rPr lang="en" b="1"/>
              <a:t>Masculinity/femininity: </a:t>
            </a:r>
            <a:r>
              <a:rPr lang="en"/>
              <a:t>cultural preference for heroism, assertiveness, work centrality and material succcss versus cultural preference for cooperation, group decision making, and quality of life.</a:t>
            </a:r>
            <a:r>
              <a:rPr lang="en" b="1"/>
              <a:t> </a:t>
            </a:r>
            <a:endParaRPr b="1"/>
          </a:p>
          <a:p>
            <a:pPr marL="0" lvl="0" indent="0" algn="l" rtl="0">
              <a:spcBef>
                <a:spcPts val="1200"/>
              </a:spcBef>
              <a:spcAft>
                <a:spcPts val="1200"/>
              </a:spcAft>
              <a:buNone/>
            </a:pPr>
            <a:r>
              <a:rPr lang="en" b="1"/>
              <a:t>Long term/Short term: </a:t>
            </a:r>
            <a:r>
              <a:rPr lang="en"/>
              <a:t>greater concern for the future and high value on thrift and perseverance versus concern with past and present and a hig value on making social obligations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62"/>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Other cultural characteristics</a:t>
            </a:r>
            <a:endParaRPr/>
          </a:p>
        </p:txBody>
      </p:sp>
      <p:sp>
        <p:nvSpPr>
          <p:cNvPr id="360" name="Google Shape;360;p62"/>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Language</a:t>
            </a:r>
            <a:endParaRPr/>
          </a:p>
          <a:p>
            <a:pPr marL="457200" lvl="0" indent="-342900" algn="l" rtl="0">
              <a:spcBef>
                <a:spcPts val="0"/>
              </a:spcBef>
              <a:spcAft>
                <a:spcPts val="0"/>
              </a:spcAft>
              <a:buSzPts val="1800"/>
              <a:buChar char="●"/>
            </a:pPr>
            <a:r>
              <a:rPr lang="en"/>
              <a:t>Religion</a:t>
            </a:r>
            <a:endParaRPr/>
          </a:p>
          <a:p>
            <a:pPr marL="457200" lvl="0" indent="-342900" algn="l" rtl="0">
              <a:spcBef>
                <a:spcPts val="0"/>
              </a:spcBef>
              <a:spcAft>
                <a:spcPts val="0"/>
              </a:spcAft>
              <a:buSzPts val="1800"/>
              <a:buChar char="●"/>
            </a:pPr>
            <a:r>
              <a:rPr lang="en"/>
              <a:t>Attitudes</a:t>
            </a:r>
            <a:endParaRPr/>
          </a:p>
          <a:p>
            <a:pPr marL="457200" lvl="0" indent="-342900" algn="l" rtl="0">
              <a:spcBef>
                <a:spcPts val="0"/>
              </a:spcBef>
              <a:spcAft>
                <a:spcPts val="0"/>
              </a:spcAft>
              <a:buSzPts val="1800"/>
              <a:buChar char="●"/>
            </a:pPr>
            <a:r>
              <a:rPr lang="en"/>
              <a:t>Social organization</a:t>
            </a:r>
            <a:endParaRPr/>
          </a:p>
          <a:p>
            <a:pPr marL="457200" lvl="0" indent="-342900" algn="l" rtl="0">
              <a:spcBef>
                <a:spcPts val="0"/>
              </a:spcBef>
              <a:spcAft>
                <a:spcPts val="0"/>
              </a:spcAft>
              <a:buSzPts val="1800"/>
              <a:buChar char="●"/>
            </a:pPr>
            <a:r>
              <a:rPr lang="en"/>
              <a:t>Education</a:t>
            </a:r>
            <a:endParaRPr/>
          </a:p>
          <a:p>
            <a:pPr marL="0" lvl="0" indent="0" algn="l" rtl="0">
              <a:spcBef>
                <a:spcPts val="1200"/>
              </a:spcBef>
              <a:spcAft>
                <a:spcPts val="1200"/>
              </a:spcAft>
              <a:buNone/>
            </a:pPr>
            <a:r>
              <a:rPr lang="en"/>
              <a:t>Ethnocentrism, a cultural attitude marked  by the tendency to regard one’s own culture as superior to others, can make it difficult for foreign countries to operate.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63"/>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Going International </a:t>
            </a:r>
            <a:endParaRPr/>
          </a:p>
        </p:txBody>
      </p:sp>
      <p:sp>
        <p:nvSpPr>
          <p:cNvPr id="366" name="Google Shape;366;p63"/>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Global Outsourcing: Engaging in international division of labour so as to obtain the cheapest sources of labour and supplies regardless of country (also called global sourcing).</a:t>
            </a:r>
            <a:endParaRPr/>
          </a:p>
          <a:p>
            <a:pPr marL="914400" lvl="1" indent="-317500" algn="l" rtl="0">
              <a:spcBef>
                <a:spcPts val="1200"/>
              </a:spcBef>
              <a:spcAft>
                <a:spcPts val="0"/>
              </a:spcAft>
              <a:buSzPts val="1400"/>
              <a:buAutoNum type="alphaLcPeriod"/>
            </a:pPr>
            <a:r>
              <a:rPr lang="en"/>
              <a:t>E.g. mexican maquiladora industry</a:t>
            </a:r>
            <a:endParaRPr/>
          </a:p>
          <a:p>
            <a:pPr marL="0" lvl="0" indent="0" algn="l" rtl="0">
              <a:spcBef>
                <a:spcPts val="1200"/>
              </a:spcBef>
              <a:spcAft>
                <a:spcPts val="12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Going International </a:t>
            </a:r>
            <a:endParaRPr/>
          </a:p>
        </p:txBody>
      </p:sp>
      <p:sp>
        <p:nvSpPr>
          <p:cNvPr id="372" name="Google Shape;372;p6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Market entry strategy: An organizational strategy for entering a foreign market.</a:t>
            </a:r>
            <a:endParaRPr/>
          </a:p>
          <a:p>
            <a:pPr marL="914400" lvl="1" indent="-317500" algn="l" rtl="0">
              <a:spcBef>
                <a:spcPts val="1200"/>
              </a:spcBef>
              <a:spcAft>
                <a:spcPts val="0"/>
              </a:spcAft>
              <a:buSzPts val="1400"/>
              <a:buAutoNum type="alphaLcPeriod"/>
            </a:pPr>
            <a:r>
              <a:rPr lang="en" b="1"/>
              <a:t>Exporting:</a:t>
            </a:r>
            <a:r>
              <a:rPr lang="en"/>
              <a:t> Market entry strategy in which the organization retains its production facilities within its home country and transfers its products for sale in foreign countries. </a:t>
            </a:r>
            <a:endParaRPr/>
          </a:p>
          <a:p>
            <a:pPr marL="914400" lvl="1" indent="-317500" algn="l" rtl="0">
              <a:spcBef>
                <a:spcPts val="0"/>
              </a:spcBef>
              <a:spcAft>
                <a:spcPts val="0"/>
              </a:spcAft>
              <a:buSzPts val="1400"/>
              <a:buAutoNum type="alphaLcPeriod"/>
            </a:pPr>
            <a:r>
              <a:rPr lang="en" b="1"/>
              <a:t>Licensing/ franchising: </a:t>
            </a:r>
            <a:r>
              <a:rPr lang="en"/>
              <a:t>An entry strategy in which an organization in one country makes certain resources available to companies in another to participate in the production and sale of its products abroad.</a:t>
            </a:r>
            <a:endParaRPr/>
          </a:p>
          <a:p>
            <a:pPr marL="914400" lvl="0" indent="0" algn="l" rtl="0">
              <a:spcBef>
                <a:spcPts val="1200"/>
              </a:spcBef>
              <a:spcAft>
                <a:spcPts val="0"/>
              </a:spcAft>
              <a:buNone/>
            </a:pPr>
            <a:r>
              <a:rPr lang="en" sz="1248" u="sng"/>
              <a:t>Franchising</a:t>
            </a:r>
            <a:r>
              <a:rPr lang="en" sz="1248"/>
              <a:t> is a form of licensing in which an organization provides its foreign franchisee with a complete package of materials and services.</a:t>
            </a:r>
            <a:endParaRPr sz="1248"/>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7"/>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Global Environment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6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Going International </a:t>
            </a:r>
            <a:endParaRPr/>
          </a:p>
        </p:txBody>
      </p:sp>
      <p:sp>
        <p:nvSpPr>
          <p:cNvPr id="378" name="Google Shape;378;p65"/>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Market entry strategy: An organizational strategy for entering a foreign market.</a:t>
            </a:r>
            <a:endParaRPr/>
          </a:p>
          <a:p>
            <a:pPr marL="914400" lvl="0" indent="0" algn="l" rtl="0">
              <a:spcBef>
                <a:spcPts val="1200"/>
              </a:spcBef>
              <a:spcAft>
                <a:spcPts val="0"/>
              </a:spcAft>
              <a:buNone/>
            </a:pPr>
            <a:r>
              <a:rPr lang="en" sz="1400"/>
              <a:t>C. Direct Investment: an entry strategy in which the organization is involved in managing its production facilities in a foreign country.</a:t>
            </a:r>
            <a:endParaRPr sz="1400"/>
          </a:p>
          <a:p>
            <a:pPr marL="914400" lvl="0" indent="0" algn="l" rtl="0">
              <a:spcBef>
                <a:spcPts val="1200"/>
              </a:spcBef>
              <a:spcAft>
                <a:spcPts val="0"/>
              </a:spcAft>
              <a:buNone/>
            </a:pPr>
            <a:r>
              <a:rPr lang="en" sz="1400"/>
              <a:t>D. Joint venture: a variation of direct involvement in which an organization shares costs and risks with another firm to build a manufacturing facility, develop new products, or set up a sales and distribution network.</a:t>
            </a:r>
            <a:endParaRPr sz="1400"/>
          </a:p>
          <a:p>
            <a:pPr marL="0" lvl="0" indent="0" algn="l" rtl="0">
              <a:spcBef>
                <a:spcPts val="1200"/>
              </a:spcBef>
              <a:spcAft>
                <a:spcPts val="12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6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Multinational Corporations (MNC)</a:t>
            </a:r>
            <a:endParaRPr/>
          </a:p>
        </p:txBody>
      </p:sp>
      <p:sp>
        <p:nvSpPr>
          <p:cNvPr id="384" name="Google Shape;384;p66"/>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An organization that receives more than 25% of its total sales revenues from operations outside the parent company’s home country; also called global corporation. </a:t>
            </a:r>
            <a:endParaRPr/>
          </a:p>
          <a:p>
            <a:pPr marL="0" lvl="0" indent="0" algn="l" rtl="0">
              <a:spcBef>
                <a:spcPts val="1200"/>
              </a:spcBef>
              <a:spcAft>
                <a:spcPts val="1200"/>
              </a:spcAft>
              <a:buNone/>
            </a:pPr>
            <a:r>
              <a:rPr lang="en"/>
              <a:t>MNCs can move a wealth of assets from country to country and influence national economies, politics, and cultures.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6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Global Managers</a:t>
            </a:r>
            <a:endParaRPr/>
          </a:p>
        </p:txBody>
      </p:sp>
      <p:sp>
        <p:nvSpPr>
          <p:cNvPr id="390" name="Google Shape;390;p67"/>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Culture shock: Feelings of confusion, disorientation, and anxiety that result from being immersed in a foreign culture.</a:t>
            </a:r>
            <a:endParaRPr/>
          </a:p>
          <a:p>
            <a:pPr marL="0" lvl="0" indent="0" algn="l" rtl="0">
              <a:spcBef>
                <a:spcPts val="1200"/>
              </a:spcBef>
              <a:spcAft>
                <a:spcPts val="0"/>
              </a:spcAft>
              <a:buNone/>
            </a:pPr>
            <a:r>
              <a:rPr lang="en"/>
              <a:t>Cross-cultural management</a:t>
            </a:r>
            <a:endParaRPr/>
          </a:p>
          <a:p>
            <a:pPr marL="457200" lvl="0" indent="-342900" algn="l" rtl="0">
              <a:spcBef>
                <a:spcPts val="1200"/>
              </a:spcBef>
              <a:spcAft>
                <a:spcPts val="0"/>
              </a:spcAft>
              <a:buSzPts val="1800"/>
              <a:buAutoNum type="arabicPeriod"/>
            </a:pPr>
            <a:r>
              <a:rPr lang="en"/>
              <a:t>Leading</a:t>
            </a:r>
            <a:endParaRPr/>
          </a:p>
          <a:p>
            <a:pPr marL="457200" lvl="0" indent="-342900" algn="l" rtl="0">
              <a:spcBef>
                <a:spcPts val="0"/>
              </a:spcBef>
              <a:spcAft>
                <a:spcPts val="0"/>
              </a:spcAft>
              <a:buSzPts val="1800"/>
              <a:buAutoNum type="arabicPeriod"/>
            </a:pPr>
            <a:r>
              <a:rPr lang="en"/>
              <a:t>Decision making</a:t>
            </a:r>
            <a:endParaRPr/>
          </a:p>
          <a:p>
            <a:pPr marL="457200" lvl="0" indent="-342900" algn="l" rtl="0">
              <a:spcBef>
                <a:spcPts val="0"/>
              </a:spcBef>
              <a:spcAft>
                <a:spcPts val="0"/>
              </a:spcAft>
              <a:buSzPts val="1800"/>
              <a:buAutoNum type="arabicPeriod"/>
            </a:pPr>
            <a:r>
              <a:rPr lang="en"/>
              <a:t>Motivating</a:t>
            </a:r>
            <a:endParaRPr/>
          </a:p>
          <a:p>
            <a:pPr marL="457200" lvl="0" indent="-342900" algn="l" rtl="0">
              <a:spcBef>
                <a:spcPts val="0"/>
              </a:spcBef>
              <a:spcAft>
                <a:spcPts val="0"/>
              </a:spcAft>
              <a:buSzPts val="1800"/>
              <a:buAutoNum type="arabicPeriod"/>
            </a:pPr>
            <a:r>
              <a:rPr lang="en"/>
              <a:t>controlling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8"/>
          <p:cNvSpPr txBox="1">
            <a:spLocks noGrp="1"/>
          </p:cNvSpPr>
          <p:nvPr>
            <p:ph type="title"/>
          </p:nvPr>
        </p:nvSpPr>
        <p:spPr>
          <a:xfrm>
            <a:off x="311700" y="329525"/>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The International Business Environment</a:t>
            </a:r>
            <a:endParaRPr/>
          </a:p>
        </p:txBody>
      </p:sp>
      <p:sp>
        <p:nvSpPr>
          <p:cNvPr id="279" name="Google Shape;279;p48"/>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r>
              <a:rPr lang="en"/>
              <a:t>“International Management is the management of business operations conducted in more than one country.”</a:t>
            </a:r>
            <a:endParaRPr/>
          </a:p>
          <a:p>
            <a:pPr marL="0" lvl="0" indent="0" algn="l" rtl="0">
              <a:spcBef>
                <a:spcPts val="1200"/>
              </a:spcBef>
              <a:spcAft>
                <a:spcPts val="0"/>
              </a:spcAft>
              <a:buNone/>
            </a:pPr>
            <a:r>
              <a:rPr lang="en"/>
              <a:t>Basic management functions remain the same, but with greater risks and difficulties.</a:t>
            </a: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284" name="Google Shape;284;p49"/>
          <p:cNvPicPr preferRelativeResize="0"/>
          <p:nvPr/>
        </p:nvPicPr>
        <p:blipFill rotWithShape="1">
          <a:blip r:embed="rId3">
            <a:alphaModFix/>
          </a:blip>
          <a:srcRect b="1989"/>
          <a:stretch/>
        </p:blipFill>
        <p:spPr>
          <a:xfrm>
            <a:off x="640400" y="1000025"/>
            <a:ext cx="7863200" cy="4037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pic>
        <p:nvPicPr>
          <p:cNvPr id="289" name="Google Shape;289;p50"/>
          <p:cNvPicPr preferRelativeResize="0"/>
          <p:nvPr/>
        </p:nvPicPr>
        <p:blipFill rotWithShape="1">
          <a:blip r:embed="rId3">
            <a:alphaModFix/>
          </a:blip>
          <a:srcRect l="6666" r="11231"/>
          <a:stretch/>
        </p:blipFill>
        <p:spPr>
          <a:xfrm>
            <a:off x="1934850" y="152400"/>
            <a:ext cx="5000420" cy="4991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Economic Environment</a:t>
            </a:r>
            <a:endParaRPr/>
          </a:p>
        </p:txBody>
      </p:sp>
      <p:sp>
        <p:nvSpPr>
          <p:cNvPr id="295" name="Google Shape;295;p51"/>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“The economic environment represents the economic conditions in the country where the international organization operates. </a:t>
            </a:r>
            <a:endParaRPr/>
          </a:p>
          <a:p>
            <a:pPr marL="457200" lvl="0" indent="-342900" algn="l" rtl="0">
              <a:spcBef>
                <a:spcPts val="1200"/>
              </a:spcBef>
              <a:spcAft>
                <a:spcPts val="0"/>
              </a:spcAft>
              <a:buSzPts val="1800"/>
              <a:buChar char="●"/>
            </a:pPr>
            <a:r>
              <a:rPr lang="en"/>
              <a:t>Economic development</a:t>
            </a:r>
            <a:endParaRPr/>
          </a:p>
          <a:p>
            <a:pPr marL="457200" lvl="0" indent="-342900" algn="l" rtl="0">
              <a:spcBef>
                <a:spcPts val="0"/>
              </a:spcBef>
              <a:spcAft>
                <a:spcPts val="0"/>
              </a:spcAft>
              <a:buSzPts val="1800"/>
              <a:buChar char="●"/>
            </a:pPr>
            <a:r>
              <a:rPr lang="en"/>
              <a:t>Infrastructure</a:t>
            </a:r>
            <a:endParaRPr/>
          </a:p>
          <a:p>
            <a:pPr marL="457200" lvl="0" indent="-342900" algn="l" rtl="0">
              <a:spcBef>
                <a:spcPts val="0"/>
              </a:spcBef>
              <a:spcAft>
                <a:spcPts val="0"/>
              </a:spcAft>
              <a:buSzPts val="1800"/>
              <a:buChar char="●"/>
            </a:pPr>
            <a:r>
              <a:rPr lang="en"/>
              <a:t>Resource and product markets</a:t>
            </a:r>
            <a:endParaRPr/>
          </a:p>
          <a:p>
            <a:pPr marL="457200" lvl="0" indent="-342900" algn="l" rtl="0">
              <a:spcBef>
                <a:spcPts val="0"/>
              </a:spcBef>
              <a:spcAft>
                <a:spcPts val="0"/>
              </a:spcAft>
              <a:buSzPts val="1800"/>
              <a:buChar char="●"/>
            </a:pPr>
            <a:r>
              <a:rPr lang="en"/>
              <a:t>Exchange rates</a:t>
            </a:r>
            <a:endParaRPr/>
          </a:p>
          <a:p>
            <a:pPr marL="457200" lvl="0" indent="-342900" algn="l" rtl="0">
              <a:spcBef>
                <a:spcPts val="0"/>
              </a:spcBef>
              <a:spcAft>
                <a:spcPts val="0"/>
              </a:spcAft>
              <a:buSzPts val="1800"/>
              <a:buChar char="●"/>
            </a:pPr>
            <a:r>
              <a:rPr lang="en"/>
              <a:t>Inflation</a:t>
            </a:r>
            <a:endParaRPr/>
          </a:p>
          <a:p>
            <a:pPr marL="457200" lvl="0" indent="-342900" algn="l" rtl="0">
              <a:spcBef>
                <a:spcPts val="0"/>
              </a:spcBef>
              <a:spcAft>
                <a:spcPts val="0"/>
              </a:spcAft>
              <a:buSzPts val="1800"/>
              <a:buChar char="●"/>
            </a:pPr>
            <a:r>
              <a:rPr lang="en"/>
              <a:t>Interest rates</a:t>
            </a:r>
            <a:endParaRPr/>
          </a:p>
          <a:p>
            <a:pPr marL="457200" lvl="0" indent="-342900" algn="l" rtl="0">
              <a:spcBef>
                <a:spcPts val="0"/>
              </a:spcBef>
              <a:spcAft>
                <a:spcPts val="0"/>
              </a:spcAft>
              <a:buSzPts val="1800"/>
              <a:buChar char="●"/>
            </a:pPr>
            <a:r>
              <a:rPr lang="en"/>
              <a:t>Economic growth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2"/>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1.1 Economic Development</a:t>
            </a:r>
            <a:endParaRPr/>
          </a:p>
        </p:txBody>
      </p:sp>
      <p:sp>
        <p:nvSpPr>
          <p:cNvPr id="301" name="Google Shape;301;p52"/>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Economic Development: Countries are categorized as either developed or developing (Less-developed/ LDCs) based on per capita income.</a:t>
            </a:r>
            <a:endParaRPr/>
          </a:p>
          <a:p>
            <a:pPr marL="0" lvl="0" indent="0" algn="l" rtl="0">
              <a:spcBef>
                <a:spcPts val="1200"/>
              </a:spcBef>
              <a:spcAft>
                <a:spcPts val="0"/>
              </a:spcAft>
              <a:buNone/>
            </a:pPr>
            <a:r>
              <a:rPr lang="en"/>
              <a:t>Per capita income is the income generated by the nation’s production of goods and services divided by total population.</a:t>
            </a:r>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53"/>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1.2 Infrastructure</a:t>
            </a:r>
            <a:endParaRPr/>
          </a:p>
        </p:txBody>
      </p:sp>
      <p:sp>
        <p:nvSpPr>
          <p:cNvPr id="307" name="Google Shape;307;p53"/>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 country’s physical facilities that support economic activities.</a:t>
            </a:r>
            <a:endParaRPr/>
          </a:p>
          <a:p>
            <a:pPr marL="1371600" lvl="0" indent="-342900" algn="l" rtl="0">
              <a:spcBef>
                <a:spcPts val="1200"/>
              </a:spcBef>
              <a:spcAft>
                <a:spcPts val="0"/>
              </a:spcAft>
              <a:buSzPts val="1800"/>
              <a:buChar char="●"/>
            </a:pPr>
            <a:r>
              <a:rPr lang="en"/>
              <a:t>Transportation facilities</a:t>
            </a:r>
            <a:endParaRPr/>
          </a:p>
          <a:p>
            <a:pPr marL="1371600" lvl="0" indent="-342900" algn="l" rtl="0">
              <a:spcBef>
                <a:spcPts val="0"/>
              </a:spcBef>
              <a:spcAft>
                <a:spcPts val="0"/>
              </a:spcAft>
              <a:buSzPts val="1800"/>
              <a:buChar char="●"/>
            </a:pPr>
            <a:r>
              <a:rPr lang="en"/>
              <a:t>Energy producing facilities</a:t>
            </a:r>
            <a:endParaRPr/>
          </a:p>
          <a:p>
            <a:pPr marL="1371600" lvl="0" indent="-342900" algn="l" rtl="0">
              <a:spcBef>
                <a:spcPts val="0"/>
              </a:spcBef>
              <a:spcAft>
                <a:spcPts val="0"/>
              </a:spcAft>
              <a:buSzPts val="1800"/>
              <a:buChar char="●"/>
            </a:pPr>
            <a:r>
              <a:rPr lang="en"/>
              <a:t>Communication facilities</a:t>
            </a:r>
            <a:endParaRPr/>
          </a:p>
          <a:p>
            <a:pPr marL="0" lvl="0" indent="0" algn="l" rtl="0">
              <a:spcBef>
                <a:spcPts val="1200"/>
              </a:spcBef>
              <a:spcAft>
                <a:spcPts val="1200"/>
              </a:spcAft>
              <a:buNone/>
            </a:pPr>
            <a:r>
              <a:rPr lang="en"/>
              <a:t>Helping countries develop their infrastructure often falls on the shoulders of international agencies (e.g.World Bank).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1.3 Resource and Product Markets</a:t>
            </a:r>
            <a:endParaRPr/>
          </a:p>
        </p:txBody>
      </p:sp>
      <p:sp>
        <p:nvSpPr>
          <p:cNvPr id="313" name="Google Shape;313;p5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Market analysis is required to identify the market demand for the products.</a:t>
            </a:r>
            <a:endParaRPr/>
          </a:p>
          <a:p>
            <a:pPr marL="0" lvl="0" indent="0" algn="l" rtl="0">
              <a:spcBef>
                <a:spcPts val="1200"/>
              </a:spcBef>
              <a:spcAft>
                <a:spcPts val="0"/>
              </a:spcAft>
              <a:buNone/>
            </a:pPr>
            <a:r>
              <a:rPr lang="en"/>
              <a:t>Choice between exporting product or building a plant.</a:t>
            </a:r>
            <a:endParaRPr/>
          </a:p>
          <a:p>
            <a:pPr marL="0" lvl="0" indent="0" algn="l" rtl="0">
              <a:spcBef>
                <a:spcPts val="1200"/>
              </a:spcBef>
              <a:spcAft>
                <a:spcPts val="0"/>
              </a:spcAft>
              <a:buNone/>
            </a:pPr>
            <a:r>
              <a:rPr lang="en"/>
              <a:t>What would be required to develop a plant?</a:t>
            </a:r>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957</Words>
  <Application>Microsoft Office PowerPoint</Application>
  <PresentationFormat>On-screen Show (16:9)</PresentationFormat>
  <Paragraphs>90</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Oswald</vt:lpstr>
      <vt:lpstr>Source Code Pro</vt:lpstr>
      <vt:lpstr>Arial</vt:lpstr>
      <vt:lpstr>Modern Writer</vt:lpstr>
      <vt:lpstr>The Management Challenge</vt:lpstr>
      <vt:lpstr>Global Environment</vt:lpstr>
      <vt:lpstr>The International Business Environment</vt:lpstr>
      <vt:lpstr>PowerPoint Presentation</vt:lpstr>
      <vt:lpstr>PowerPoint Presentation</vt:lpstr>
      <vt:lpstr>Economic Environment</vt:lpstr>
      <vt:lpstr>1.1 Economic Development</vt:lpstr>
      <vt:lpstr>1.2 Infrastructure</vt:lpstr>
      <vt:lpstr>1.3 Resource and Product Markets</vt:lpstr>
      <vt:lpstr>1.4 Exchange Rates</vt:lpstr>
      <vt:lpstr>Legal-Political Environment</vt:lpstr>
      <vt:lpstr>2.1 Political Risk &amp; Instability</vt:lpstr>
      <vt:lpstr>2.2 Laws &amp; Regulations</vt:lpstr>
      <vt:lpstr>PowerPoint Presentation</vt:lpstr>
      <vt:lpstr>Socio-cultural Environment</vt:lpstr>
      <vt:lpstr>3.1 Social Values</vt:lpstr>
      <vt:lpstr>Other cultural characteristics</vt:lpstr>
      <vt:lpstr>Going International </vt:lpstr>
      <vt:lpstr>Going International </vt:lpstr>
      <vt:lpstr>Going International </vt:lpstr>
      <vt:lpstr>Multinational Corporations (MNC)</vt:lpstr>
      <vt:lpstr>Global Managers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Management Challenge</dc:title>
  <cp:lastModifiedBy>Ibrahim</cp:lastModifiedBy>
  <cp:revision>1</cp:revision>
  <dcterms:modified xsi:type="dcterms:W3CDTF">2022-04-04T11:22:30Z</dcterms:modified>
</cp:coreProperties>
</file>