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8" r:id="rId1"/>
  </p:sldMasterIdLst>
  <p:notesMasterIdLst>
    <p:notesMasterId r:id="rId15"/>
  </p:notesMasterIdLst>
  <p:sldIdLst>
    <p:sldId id="256" r:id="rId2"/>
    <p:sldId id="257" r:id="rId3"/>
    <p:sldId id="267" r:id="rId4"/>
    <p:sldId id="268" r:id="rId5"/>
    <p:sldId id="258" r:id="rId6"/>
    <p:sldId id="259" r:id="rId7"/>
    <p:sldId id="260" r:id="rId8"/>
    <p:sldId id="263" r:id="rId9"/>
    <p:sldId id="264" r:id="rId10"/>
    <p:sldId id="265" r:id="rId11"/>
    <p:sldId id="266" r:id="rId12"/>
    <p:sldId id="261"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4954AA-EFA0-4457-AD21-7402D73500DE}" type="datetimeFigureOut">
              <a:rPr lang="en-US" smtClean="0"/>
              <a:t>6/1/2022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A5735-3151-478A-BCCA-9777154BCE5F}" type="slidenum">
              <a:rPr lang="en-US" smtClean="0"/>
              <a:t>‹#›</a:t>
            </a:fld>
            <a:endParaRPr lang="en-US"/>
          </a:p>
        </p:txBody>
      </p:sp>
    </p:spTree>
    <p:extLst>
      <p:ext uri="{BB962C8B-B14F-4D97-AF65-F5344CB8AC3E}">
        <p14:creationId xmlns:p14="http://schemas.microsoft.com/office/powerpoint/2010/main" val="3180196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114956-A81C-49DD-8A1B-800BF557F6D5}" type="datetime8">
              <a:rPr lang="en-US" smtClean="0"/>
              <a:t>6/1/2022 4:40 AM</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B57D7EA-218D-40C6-845F-9E0791297AE0}" type="slidenum">
              <a:rPr lang="en-US" smtClean="0"/>
              <a:t>‹#›</a:t>
            </a:fld>
            <a:endParaRPr lang="en-US"/>
          </a:p>
        </p:txBody>
      </p:sp>
    </p:spTree>
    <p:extLst>
      <p:ext uri="{BB962C8B-B14F-4D97-AF65-F5344CB8AC3E}">
        <p14:creationId xmlns:p14="http://schemas.microsoft.com/office/powerpoint/2010/main" val="1821645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483AA0-1EA9-423A-9DCC-41CC291DED21}" type="datetime8">
              <a:rPr lang="en-US" smtClean="0"/>
              <a:t>6/1/2022 4:40 AM</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B57D7EA-218D-40C6-845F-9E0791297AE0}" type="slidenum">
              <a:rPr lang="en-US" smtClean="0"/>
              <a:t>‹#›</a:t>
            </a:fld>
            <a:endParaRPr lang="en-US"/>
          </a:p>
        </p:txBody>
      </p:sp>
    </p:spTree>
    <p:extLst>
      <p:ext uri="{BB962C8B-B14F-4D97-AF65-F5344CB8AC3E}">
        <p14:creationId xmlns:p14="http://schemas.microsoft.com/office/powerpoint/2010/main" val="237285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0DCA39-9AED-497B-8466-2AED234F9FEB}" type="datetime8">
              <a:rPr lang="en-US" smtClean="0"/>
              <a:t>6/1/2022 4:40 AM</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B57D7EA-218D-40C6-845F-9E0791297AE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41957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7246D31-084E-47A1-A14F-2F800E8E04E7}" type="datetime8">
              <a:rPr lang="en-US" smtClean="0"/>
              <a:t>6/1/2022 4:40 AM</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57D7EA-218D-40C6-845F-9E0791297AE0}" type="slidenum">
              <a:rPr lang="en-US" smtClean="0"/>
              <a:t>‹#›</a:t>
            </a:fld>
            <a:endParaRPr lang="en-US"/>
          </a:p>
        </p:txBody>
      </p:sp>
    </p:spTree>
    <p:extLst>
      <p:ext uri="{BB962C8B-B14F-4D97-AF65-F5344CB8AC3E}">
        <p14:creationId xmlns:p14="http://schemas.microsoft.com/office/powerpoint/2010/main" val="87088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65F13B0-2724-4B98-99CC-52BA88B66DA5}" type="datetime8">
              <a:rPr lang="en-US" smtClean="0"/>
              <a:t>6/1/2022 4:40 AM</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57D7EA-218D-40C6-845F-9E0791297AE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52812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BAE932A-8539-40FD-944C-27075B6591BE}" type="datetime8">
              <a:rPr lang="en-US" smtClean="0"/>
              <a:t>6/1/2022 4:40 AM</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57D7EA-218D-40C6-845F-9E0791297AE0}" type="slidenum">
              <a:rPr lang="en-US" smtClean="0"/>
              <a:t>‹#›</a:t>
            </a:fld>
            <a:endParaRPr lang="en-US"/>
          </a:p>
        </p:txBody>
      </p:sp>
    </p:spTree>
    <p:extLst>
      <p:ext uri="{BB962C8B-B14F-4D97-AF65-F5344CB8AC3E}">
        <p14:creationId xmlns:p14="http://schemas.microsoft.com/office/powerpoint/2010/main" val="3874435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240758-C30F-4DC2-918F-0DF27950C7A3}" type="datetime8">
              <a:rPr lang="en-US" smtClean="0"/>
              <a:t>6/1/2022 4:40 AM</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B57D7EA-218D-40C6-845F-9E0791297AE0}" type="slidenum">
              <a:rPr lang="en-US" smtClean="0"/>
              <a:t>‹#›</a:t>
            </a:fld>
            <a:endParaRPr lang="en-US"/>
          </a:p>
        </p:txBody>
      </p:sp>
    </p:spTree>
    <p:extLst>
      <p:ext uri="{BB962C8B-B14F-4D97-AF65-F5344CB8AC3E}">
        <p14:creationId xmlns:p14="http://schemas.microsoft.com/office/powerpoint/2010/main" val="10900031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DE3687-444F-4596-AB14-4059B27ABF6F}" type="datetime8">
              <a:rPr lang="en-US" smtClean="0"/>
              <a:t>6/1/2022 4:40 AM</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B57D7EA-218D-40C6-845F-9E0791297AE0}" type="slidenum">
              <a:rPr lang="en-US" smtClean="0"/>
              <a:t>‹#›</a:t>
            </a:fld>
            <a:endParaRPr lang="en-US"/>
          </a:p>
        </p:txBody>
      </p:sp>
    </p:spTree>
    <p:extLst>
      <p:ext uri="{BB962C8B-B14F-4D97-AF65-F5344CB8AC3E}">
        <p14:creationId xmlns:p14="http://schemas.microsoft.com/office/powerpoint/2010/main" val="3308768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7E2807-561A-4E1C-BB32-5BFB56C03488}" type="datetime8">
              <a:rPr lang="en-US" smtClean="0"/>
              <a:t>6/1/2022 4:40 AM</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B57D7EA-218D-40C6-845F-9E0791297AE0}" type="slidenum">
              <a:rPr lang="en-US" smtClean="0"/>
              <a:t>‹#›</a:t>
            </a:fld>
            <a:endParaRPr lang="en-US"/>
          </a:p>
        </p:txBody>
      </p:sp>
    </p:spTree>
    <p:extLst>
      <p:ext uri="{BB962C8B-B14F-4D97-AF65-F5344CB8AC3E}">
        <p14:creationId xmlns:p14="http://schemas.microsoft.com/office/powerpoint/2010/main" val="2004578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96248D-714F-4730-9622-5CE410630682}" type="datetime8">
              <a:rPr lang="en-US" smtClean="0"/>
              <a:t>6/1/2022 4:40 AM</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B57D7EA-218D-40C6-845F-9E0791297AE0}" type="slidenum">
              <a:rPr lang="en-US" smtClean="0"/>
              <a:t>‹#›</a:t>
            </a:fld>
            <a:endParaRPr lang="en-US"/>
          </a:p>
        </p:txBody>
      </p:sp>
    </p:spTree>
    <p:extLst>
      <p:ext uri="{BB962C8B-B14F-4D97-AF65-F5344CB8AC3E}">
        <p14:creationId xmlns:p14="http://schemas.microsoft.com/office/powerpoint/2010/main" val="3066008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9587EC-6DF6-40EB-9F14-3258F030005B}" type="datetime8">
              <a:rPr lang="en-US" smtClean="0"/>
              <a:t>6/1/2022 4:40 AM</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B57D7EA-218D-40C6-845F-9E0791297AE0}" type="slidenum">
              <a:rPr lang="en-US" smtClean="0"/>
              <a:t>‹#›</a:t>
            </a:fld>
            <a:endParaRPr lang="en-US"/>
          </a:p>
        </p:txBody>
      </p:sp>
    </p:spTree>
    <p:extLst>
      <p:ext uri="{BB962C8B-B14F-4D97-AF65-F5344CB8AC3E}">
        <p14:creationId xmlns:p14="http://schemas.microsoft.com/office/powerpoint/2010/main" val="2225828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0CC9C5-8734-49E3-B924-C5E928F329DA}" type="datetime8">
              <a:rPr lang="en-US" smtClean="0"/>
              <a:t>6/1/2022 4:40 AM</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B57D7EA-218D-40C6-845F-9E0791297AE0}" type="slidenum">
              <a:rPr lang="en-US" smtClean="0"/>
              <a:t>‹#›</a:t>
            </a:fld>
            <a:endParaRPr lang="en-US"/>
          </a:p>
        </p:txBody>
      </p:sp>
    </p:spTree>
    <p:extLst>
      <p:ext uri="{BB962C8B-B14F-4D97-AF65-F5344CB8AC3E}">
        <p14:creationId xmlns:p14="http://schemas.microsoft.com/office/powerpoint/2010/main" val="667251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35047C-9811-468B-92D3-304EA7199948}" type="datetime8">
              <a:rPr lang="en-US" smtClean="0"/>
              <a:t>6/1/2022 4:40 AM</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B57D7EA-218D-40C6-845F-9E0791297AE0}" type="slidenum">
              <a:rPr lang="en-US" smtClean="0"/>
              <a:t>‹#›</a:t>
            </a:fld>
            <a:endParaRPr lang="en-US"/>
          </a:p>
        </p:txBody>
      </p:sp>
    </p:spTree>
    <p:extLst>
      <p:ext uri="{BB962C8B-B14F-4D97-AF65-F5344CB8AC3E}">
        <p14:creationId xmlns:p14="http://schemas.microsoft.com/office/powerpoint/2010/main" val="2192551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ADC55A-6F69-47F2-839E-F7470472644A}" type="datetime8">
              <a:rPr lang="en-US" smtClean="0"/>
              <a:t>6/1/2022 4:40 AM</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B57D7EA-218D-40C6-845F-9E0791297AE0}" type="slidenum">
              <a:rPr lang="en-US" smtClean="0"/>
              <a:t>‹#›</a:t>
            </a:fld>
            <a:endParaRPr lang="en-US"/>
          </a:p>
        </p:txBody>
      </p:sp>
    </p:spTree>
    <p:extLst>
      <p:ext uri="{BB962C8B-B14F-4D97-AF65-F5344CB8AC3E}">
        <p14:creationId xmlns:p14="http://schemas.microsoft.com/office/powerpoint/2010/main" val="2107987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2E119D-E6BD-416A-BD25-A42343C9C051}" type="datetime8">
              <a:rPr lang="en-US" smtClean="0"/>
              <a:t>6/1/2022 4:40 AM</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B57D7EA-218D-40C6-845F-9E0791297AE0}" type="slidenum">
              <a:rPr lang="en-US" smtClean="0"/>
              <a:t>‹#›</a:t>
            </a:fld>
            <a:endParaRPr lang="en-US"/>
          </a:p>
        </p:txBody>
      </p:sp>
    </p:spTree>
    <p:extLst>
      <p:ext uri="{BB962C8B-B14F-4D97-AF65-F5344CB8AC3E}">
        <p14:creationId xmlns:p14="http://schemas.microsoft.com/office/powerpoint/2010/main" val="225785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8EDC0D-2959-40C8-A477-CC624D7515BF}" type="datetime8">
              <a:rPr lang="en-US" smtClean="0"/>
              <a:t>6/1/2022 4:40 AM</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57D7EA-218D-40C6-845F-9E0791297AE0}" type="slidenum">
              <a:rPr lang="en-US" smtClean="0"/>
              <a:t>‹#›</a:t>
            </a:fld>
            <a:endParaRPr lang="en-US"/>
          </a:p>
        </p:txBody>
      </p:sp>
    </p:spTree>
    <p:extLst>
      <p:ext uri="{BB962C8B-B14F-4D97-AF65-F5344CB8AC3E}">
        <p14:creationId xmlns:p14="http://schemas.microsoft.com/office/powerpoint/2010/main" val="2269592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BCD3E89-08BF-40EF-820F-819ABDBEBCC5}" type="datetime8">
              <a:rPr lang="en-US" smtClean="0"/>
              <a:t>6/1/2022 4:40 AM</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B57D7EA-218D-40C6-845F-9E0791297AE0}" type="slidenum">
              <a:rPr lang="en-US" smtClean="0"/>
              <a:t>‹#›</a:t>
            </a:fld>
            <a:endParaRPr lang="en-US"/>
          </a:p>
        </p:txBody>
      </p:sp>
    </p:spTree>
    <p:extLst>
      <p:ext uri="{BB962C8B-B14F-4D97-AF65-F5344CB8AC3E}">
        <p14:creationId xmlns:p14="http://schemas.microsoft.com/office/powerpoint/2010/main" val="116865011"/>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 id="2147484011" r:id="rId13"/>
    <p:sldLayoutId id="2147484012" r:id="rId14"/>
    <p:sldLayoutId id="2147484013" r:id="rId15"/>
    <p:sldLayoutId id="2147484014"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B223635-CA8B-0940-FF8F-F43DCF16094C}"/>
              </a:ext>
            </a:extLst>
          </p:cNvPr>
          <p:cNvSpPr>
            <a:spLocks noGrp="1"/>
          </p:cNvSpPr>
          <p:nvPr>
            <p:ph type="subTitle" idx="1"/>
          </p:nvPr>
        </p:nvSpPr>
        <p:spPr>
          <a:xfrm>
            <a:off x="2060712" y="4979504"/>
            <a:ext cx="3266661" cy="1070113"/>
          </a:xfrm>
        </p:spPr>
        <p:txBody>
          <a:bodyPr>
            <a:normAutofit fontScale="92500" lnSpcReduction="20000"/>
          </a:bodyPr>
          <a:lstStyle/>
          <a:p>
            <a:r>
              <a:rPr lang="en-US" sz="2600" b="1" dirty="0">
                <a:solidFill>
                  <a:schemeClr val="tx1"/>
                </a:solidFill>
              </a:rPr>
              <a:t>Group members: </a:t>
            </a:r>
          </a:p>
          <a:p>
            <a:pPr algn="l"/>
            <a:r>
              <a:rPr lang="en-US" b="1" dirty="0">
                <a:solidFill>
                  <a:schemeClr val="tx1"/>
                </a:solidFill>
              </a:rPr>
              <a:t>Muhammad Ali  (P180089)</a:t>
            </a:r>
          </a:p>
          <a:p>
            <a:pPr algn="l"/>
            <a:r>
              <a:rPr lang="en-US" b="1" dirty="0">
                <a:solidFill>
                  <a:schemeClr val="tx1"/>
                </a:solidFill>
              </a:rPr>
              <a:t>Ali Ajmal     (P180041)    </a:t>
            </a:r>
          </a:p>
        </p:txBody>
      </p:sp>
      <p:sp>
        <p:nvSpPr>
          <p:cNvPr id="4" name="Subtitle 2">
            <a:extLst>
              <a:ext uri="{FF2B5EF4-FFF2-40B4-BE49-F238E27FC236}">
                <a16:creationId xmlns:a16="http://schemas.microsoft.com/office/drawing/2014/main" id="{7C3EB903-F5B2-F24E-F2CD-54574C29E56F}"/>
              </a:ext>
            </a:extLst>
          </p:cNvPr>
          <p:cNvSpPr txBox="1">
            <a:spLocks/>
          </p:cNvSpPr>
          <p:nvPr/>
        </p:nvSpPr>
        <p:spPr>
          <a:xfrm>
            <a:off x="8116957" y="4979504"/>
            <a:ext cx="2835965" cy="1070113"/>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1"/>
              </a:buClr>
              <a:buSzPct val="100000"/>
              <a:buFont typeface="Arial"/>
              <a:buNone/>
              <a:defRPr sz="2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100000"/>
              <a:buFont typeface="Arial"/>
              <a:buNone/>
              <a:defRPr sz="18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100000"/>
              <a:buFont typeface="Arial"/>
              <a:buNone/>
              <a:defRPr sz="16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US" sz="2800" b="1" dirty="0">
                <a:solidFill>
                  <a:schemeClr val="tx1"/>
                </a:solidFill>
              </a:rPr>
              <a:t>Supervisor: </a:t>
            </a:r>
          </a:p>
          <a:p>
            <a:r>
              <a:rPr lang="en-US" b="1" dirty="0">
                <a:solidFill>
                  <a:schemeClr val="tx1"/>
                </a:solidFill>
              </a:rPr>
              <a:t>Mr. Usama </a:t>
            </a:r>
            <a:r>
              <a:rPr lang="en-US" b="1" dirty="0" err="1">
                <a:solidFill>
                  <a:schemeClr val="tx1"/>
                </a:solidFill>
              </a:rPr>
              <a:t>Musharaf</a:t>
            </a:r>
            <a:r>
              <a:rPr lang="en-US" b="1" dirty="0">
                <a:solidFill>
                  <a:schemeClr val="tx1"/>
                </a:solidFill>
              </a:rPr>
              <a:t> </a:t>
            </a:r>
          </a:p>
        </p:txBody>
      </p:sp>
      <p:sp>
        <p:nvSpPr>
          <p:cNvPr id="8" name="Arrow: Pentagon 7">
            <a:extLst>
              <a:ext uri="{FF2B5EF4-FFF2-40B4-BE49-F238E27FC236}">
                <a16:creationId xmlns:a16="http://schemas.microsoft.com/office/drawing/2014/main" id="{32AB9774-062A-2A2E-8535-ADD5DFA7FC2C}"/>
              </a:ext>
            </a:extLst>
          </p:cNvPr>
          <p:cNvSpPr/>
          <p:nvPr/>
        </p:nvSpPr>
        <p:spPr>
          <a:xfrm>
            <a:off x="3352800" y="1044436"/>
            <a:ext cx="7033658" cy="1245705"/>
          </a:xfrm>
          <a:prstGeom prst="homePlat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A252F981-E624-0AC6-64DD-03AD15D14B4E}"/>
              </a:ext>
            </a:extLst>
          </p:cNvPr>
          <p:cNvSpPr/>
          <p:nvPr/>
        </p:nvSpPr>
        <p:spPr>
          <a:xfrm>
            <a:off x="3352800" y="1401416"/>
            <a:ext cx="8483645" cy="1245705"/>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rPr>
              <a:t>Road Monitoring System Using</a:t>
            </a:r>
            <a:br>
              <a:rPr lang="en-US" sz="3600" b="1" dirty="0">
                <a:solidFill>
                  <a:schemeClr val="tx1"/>
                </a:solidFill>
              </a:rPr>
            </a:br>
            <a:r>
              <a:rPr lang="en-US" sz="3600" b="1" dirty="0">
                <a:solidFill>
                  <a:schemeClr val="tx1"/>
                </a:solidFill>
              </a:rPr>
              <a:t> Machine Learning</a:t>
            </a:r>
            <a:endParaRPr lang="en-US" sz="3600" dirty="0">
              <a:solidFill>
                <a:schemeClr val="tx1"/>
              </a:solidFill>
            </a:endParaRPr>
          </a:p>
        </p:txBody>
      </p:sp>
      <p:pic>
        <p:nvPicPr>
          <p:cNvPr id="6" name="Picture 5">
            <a:extLst>
              <a:ext uri="{FF2B5EF4-FFF2-40B4-BE49-F238E27FC236}">
                <a16:creationId xmlns:a16="http://schemas.microsoft.com/office/drawing/2014/main" id="{32DF46BC-305B-02D6-26E1-73EAC8CBFDF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19539" y="0"/>
            <a:ext cx="3962399" cy="3681516"/>
          </a:xfrm>
          <a:prstGeom prst="rect">
            <a:avLst/>
          </a:prstGeom>
        </p:spPr>
      </p:pic>
    </p:spTree>
    <p:extLst>
      <p:ext uri="{BB962C8B-B14F-4D97-AF65-F5344CB8AC3E}">
        <p14:creationId xmlns:p14="http://schemas.microsoft.com/office/powerpoint/2010/main" val="3417720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98E4F-4C3F-2E41-E55D-28603AA74A3A}"/>
              </a:ext>
            </a:extLst>
          </p:cNvPr>
          <p:cNvSpPr>
            <a:spLocks noGrp="1"/>
          </p:cNvSpPr>
          <p:nvPr>
            <p:ph type="title"/>
          </p:nvPr>
        </p:nvSpPr>
        <p:spPr>
          <a:xfrm>
            <a:off x="2592925" y="624111"/>
            <a:ext cx="8911687" cy="886638"/>
          </a:xfrm>
        </p:spPr>
        <p:txBody>
          <a:bodyPr>
            <a:normAutofit/>
          </a:bodyPr>
          <a:lstStyle/>
          <a:p>
            <a:r>
              <a:rPr lang="en-US" sz="4400" b="1" dirty="0"/>
              <a:t>Model Training </a:t>
            </a:r>
          </a:p>
        </p:txBody>
      </p:sp>
      <p:pic>
        <p:nvPicPr>
          <p:cNvPr id="5" name="Picture 4">
            <a:extLst>
              <a:ext uri="{FF2B5EF4-FFF2-40B4-BE49-F238E27FC236}">
                <a16:creationId xmlns:a16="http://schemas.microsoft.com/office/drawing/2014/main" id="{2AD02837-D51C-51D8-E32B-9CBABE8951B6}"/>
              </a:ext>
            </a:extLst>
          </p:cNvPr>
          <p:cNvPicPr>
            <a:picLocks noChangeAspect="1"/>
          </p:cNvPicPr>
          <p:nvPr/>
        </p:nvPicPr>
        <p:blipFill>
          <a:blip r:embed="rId2"/>
          <a:stretch>
            <a:fillRect/>
          </a:stretch>
        </p:blipFill>
        <p:spPr>
          <a:xfrm>
            <a:off x="2592923" y="2134102"/>
            <a:ext cx="8911687" cy="2818900"/>
          </a:xfrm>
          <a:prstGeom prst="rect">
            <a:avLst/>
          </a:prstGeom>
        </p:spPr>
      </p:pic>
      <p:pic>
        <p:nvPicPr>
          <p:cNvPr id="7" name="Picture 6">
            <a:extLst>
              <a:ext uri="{FF2B5EF4-FFF2-40B4-BE49-F238E27FC236}">
                <a16:creationId xmlns:a16="http://schemas.microsoft.com/office/drawing/2014/main" id="{4C5AAA7D-7C6C-1053-55D0-D8AF7AAEA5D0}"/>
              </a:ext>
            </a:extLst>
          </p:cNvPr>
          <p:cNvPicPr>
            <a:picLocks noChangeAspect="1"/>
          </p:cNvPicPr>
          <p:nvPr/>
        </p:nvPicPr>
        <p:blipFill>
          <a:blip r:embed="rId3"/>
          <a:stretch>
            <a:fillRect/>
          </a:stretch>
        </p:blipFill>
        <p:spPr>
          <a:xfrm>
            <a:off x="2592924" y="4953002"/>
            <a:ext cx="8911687" cy="1606824"/>
          </a:xfrm>
          <a:prstGeom prst="rect">
            <a:avLst/>
          </a:prstGeom>
        </p:spPr>
      </p:pic>
      <p:sp>
        <p:nvSpPr>
          <p:cNvPr id="9" name="Slide Number Placeholder 8">
            <a:extLst>
              <a:ext uri="{FF2B5EF4-FFF2-40B4-BE49-F238E27FC236}">
                <a16:creationId xmlns:a16="http://schemas.microsoft.com/office/drawing/2014/main" id="{3F3DD999-FE09-3E27-CA36-94284A837705}"/>
              </a:ext>
            </a:extLst>
          </p:cNvPr>
          <p:cNvSpPr>
            <a:spLocks noGrp="1"/>
          </p:cNvSpPr>
          <p:nvPr>
            <p:ph type="sldNum" sz="quarter" idx="12"/>
          </p:nvPr>
        </p:nvSpPr>
        <p:spPr/>
        <p:txBody>
          <a:bodyPr/>
          <a:lstStyle/>
          <a:p>
            <a:fld id="{BB57D7EA-218D-40C6-845F-9E0791297AE0}" type="slidenum">
              <a:rPr lang="en-US" smtClean="0"/>
              <a:t>10</a:t>
            </a:fld>
            <a:endParaRPr lang="en-US"/>
          </a:p>
        </p:txBody>
      </p:sp>
    </p:spTree>
    <p:extLst>
      <p:ext uri="{BB962C8B-B14F-4D97-AF65-F5344CB8AC3E}">
        <p14:creationId xmlns:p14="http://schemas.microsoft.com/office/powerpoint/2010/main" val="3681825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C1998-7C2D-DA95-45CB-07440BE677E3}"/>
              </a:ext>
            </a:extLst>
          </p:cNvPr>
          <p:cNvSpPr>
            <a:spLocks noGrp="1"/>
          </p:cNvSpPr>
          <p:nvPr>
            <p:ph type="title"/>
          </p:nvPr>
        </p:nvSpPr>
        <p:spPr>
          <a:xfrm>
            <a:off x="3034748" y="624110"/>
            <a:ext cx="6771861" cy="793873"/>
          </a:xfrm>
        </p:spPr>
        <p:txBody>
          <a:bodyPr>
            <a:normAutofit/>
          </a:bodyPr>
          <a:lstStyle/>
          <a:p>
            <a:r>
              <a:rPr lang="en-US" sz="4400" b="1" dirty="0"/>
              <a:t>Result:</a:t>
            </a:r>
          </a:p>
        </p:txBody>
      </p:sp>
      <p:sp>
        <p:nvSpPr>
          <p:cNvPr id="4" name="Slide Number Placeholder 3">
            <a:extLst>
              <a:ext uri="{FF2B5EF4-FFF2-40B4-BE49-F238E27FC236}">
                <a16:creationId xmlns:a16="http://schemas.microsoft.com/office/drawing/2014/main" id="{FECC287D-2A21-0F81-BE95-194A2813D8A4}"/>
              </a:ext>
            </a:extLst>
          </p:cNvPr>
          <p:cNvSpPr>
            <a:spLocks noGrp="1"/>
          </p:cNvSpPr>
          <p:nvPr>
            <p:ph type="sldNum" sz="quarter" idx="12"/>
          </p:nvPr>
        </p:nvSpPr>
        <p:spPr/>
        <p:txBody>
          <a:bodyPr/>
          <a:lstStyle/>
          <a:p>
            <a:fld id="{BB57D7EA-218D-40C6-845F-9E0791297AE0}" type="slidenum">
              <a:rPr lang="en-US" smtClean="0"/>
              <a:t>11</a:t>
            </a:fld>
            <a:endParaRPr lang="en-US"/>
          </a:p>
        </p:txBody>
      </p:sp>
      <p:pic>
        <p:nvPicPr>
          <p:cNvPr id="6" name="Picture 5">
            <a:extLst>
              <a:ext uri="{FF2B5EF4-FFF2-40B4-BE49-F238E27FC236}">
                <a16:creationId xmlns:a16="http://schemas.microsoft.com/office/drawing/2014/main" id="{A605EB8F-16C3-94AA-2C71-329F11303BA9}"/>
              </a:ext>
            </a:extLst>
          </p:cNvPr>
          <p:cNvPicPr>
            <a:picLocks noChangeAspect="1"/>
          </p:cNvPicPr>
          <p:nvPr/>
        </p:nvPicPr>
        <p:blipFill>
          <a:blip r:embed="rId2"/>
          <a:stretch>
            <a:fillRect/>
          </a:stretch>
        </p:blipFill>
        <p:spPr>
          <a:xfrm>
            <a:off x="3034748" y="1645753"/>
            <a:ext cx="7924800" cy="3337063"/>
          </a:xfrm>
          <a:prstGeom prst="rect">
            <a:avLst/>
          </a:prstGeom>
        </p:spPr>
      </p:pic>
    </p:spTree>
    <p:extLst>
      <p:ext uri="{BB962C8B-B14F-4D97-AF65-F5344CB8AC3E}">
        <p14:creationId xmlns:p14="http://schemas.microsoft.com/office/powerpoint/2010/main" val="982002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8B0E-DE06-7536-5F83-11473D4B40D8}"/>
              </a:ext>
            </a:extLst>
          </p:cNvPr>
          <p:cNvSpPr>
            <a:spLocks noGrp="1"/>
          </p:cNvSpPr>
          <p:nvPr>
            <p:ph type="title"/>
          </p:nvPr>
        </p:nvSpPr>
        <p:spPr>
          <a:xfrm>
            <a:off x="2589212" y="734946"/>
            <a:ext cx="8911687" cy="747490"/>
          </a:xfrm>
        </p:spPr>
        <p:txBody>
          <a:bodyPr>
            <a:normAutofit fontScale="90000"/>
          </a:bodyPr>
          <a:lstStyle/>
          <a:p>
            <a:r>
              <a:rPr lang="en-US" dirty="0"/>
              <a:t> </a:t>
            </a:r>
            <a:r>
              <a:rPr lang="en-US" sz="4400" dirty="0">
                <a:latin typeface="Arial" panose="020B0604020202020204" pitchFamily="34" charset="0"/>
                <a:cs typeface="Arial" panose="020B0604020202020204" pitchFamily="34" charset="0"/>
              </a:rPr>
              <a:t>FYP 2 Goals:</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B8ADFC3-7B41-F4C0-E561-DC196851023B}"/>
              </a:ext>
            </a:extLst>
          </p:cNvPr>
          <p:cNvSpPr>
            <a:spLocks noGrp="1"/>
          </p:cNvSpPr>
          <p:nvPr>
            <p:ph idx="1"/>
          </p:nvPr>
        </p:nvSpPr>
        <p:spPr>
          <a:xfrm>
            <a:off x="2585499" y="2199861"/>
            <a:ext cx="8915400" cy="3286539"/>
          </a:xfrm>
        </p:spPr>
        <p:txBody>
          <a:bodyPr/>
          <a:lstStyle/>
          <a:p>
            <a:pPr>
              <a:buFont typeface="Arial" panose="020B0604020202020204" pitchFamily="34" charset="0"/>
              <a:buChar char="•"/>
            </a:pPr>
            <a:r>
              <a:rPr lang="en-US" sz="2400" dirty="0"/>
              <a:t>First of all, we shall get the road conditions. </a:t>
            </a:r>
          </a:p>
          <a:p>
            <a:pPr>
              <a:buFont typeface="Arial" panose="020B0604020202020204" pitchFamily="34" charset="0"/>
              <a:buChar char="•"/>
            </a:pPr>
            <a:r>
              <a:rPr lang="en-US" sz="2400" dirty="0"/>
              <a:t>Then we will alarm the driver before a pothole would come by detecting it earlier on.</a:t>
            </a:r>
          </a:p>
          <a:p>
            <a:pPr>
              <a:buFont typeface="Arial" panose="020B0604020202020204" pitchFamily="34" charset="0"/>
              <a:buChar char="•"/>
            </a:pPr>
            <a:r>
              <a:rPr lang="en-US" sz="2400" dirty="0"/>
              <a:t>We shall then submit the pothole's information to cloud storage to visualize the pothole's data.</a:t>
            </a:r>
          </a:p>
          <a:p>
            <a:pPr>
              <a:buFont typeface="Arial" panose="020B0604020202020204" pitchFamily="34" charset="0"/>
              <a:buChar char="•"/>
            </a:pPr>
            <a:r>
              <a:rPr lang="en-US" sz="2400" dirty="0"/>
              <a:t>Doing this through Raspberry pi, it's not only not cheap but also very effective.</a:t>
            </a:r>
          </a:p>
        </p:txBody>
      </p:sp>
      <p:sp>
        <p:nvSpPr>
          <p:cNvPr id="5" name="Slide Number Placeholder 4">
            <a:extLst>
              <a:ext uri="{FF2B5EF4-FFF2-40B4-BE49-F238E27FC236}">
                <a16:creationId xmlns:a16="http://schemas.microsoft.com/office/drawing/2014/main" id="{B48B4223-2EEC-4459-1A96-6DE15B161B4D}"/>
              </a:ext>
            </a:extLst>
          </p:cNvPr>
          <p:cNvSpPr>
            <a:spLocks noGrp="1"/>
          </p:cNvSpPr>
          <p:nvPr>
            <p:ph type="sldNum" sz="quarter" idx="12"/>
          </p:nvPr>
        </p:nvSpPr>
        <p:spPr/>
        <p:txBody>
          <a:bodyPr/>
          <a:lstStyle/>
          <a:p>
            <a:fld id="{BB57D7EA-218D-40C6-845F-9E0791297AE0}" type="slidenum">
              <a:rPr lang="en-US" smtClean="0"/>
              <a:t>12</a:t>
            </a:fld>
            <a:endParaRPr lang="en-US"/>
          </a:p>
        </p:txBody>
      </p:sp>
    </p:spTree>
    <p:extLst>
      <p:ext uri="{BB962C8B-B14F-4D97-AF65-F5344CB8AC3E}">
        <p14:creationId xmlns:p14="http://schemas.microsoft.com/office/powerpoint/2010/main" val="4132307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2EE607D-4138-794A-663E-E2A0270FF89F}"/>
              </a:ext>
            </a:extLst>
          </p:cNvPr>
          <p:cNvSpPr>
            <a:spLocks noGrp="1"/>
          </p:cNvSpPr>
          <p:nvPr>
            <p:ph type="sldNum" sz="quarter" idx="12"/>
          </p:nvPr>
        </p:nvSpPr>
        <p:spPr/>
        <p:txBody>
          <a:bodyPr/>
          <a:lstStyle/>
          <a:p>
            <a:fld id="{BB57D7EA-218D-40C6-845F-9E0791297AE0}" type="slidenum">
              <a:rPr lang="en-US" smtClean="0"/>
              <a:t>13</a:t>
            </a:fld>
            <a:endParaRPr lang="en-US"/>
          </a:p>
        </p:txBody>
      </p:sp>
      <p:sp>
        <p:nvSpPr>
          <p:cNvPr id="6" name="TextBox 5">
            <a:extLst>
              <a:ext uri="{FF2B5EF4-FFF2-40B4-BE49-F238E27FC236}">
                <a16:creationId xmlns:a16="http://schemas.microsoft.com/office/drawing/2014/main" id="{C91C4E2D-6F81-0FD1-AC4A-4DEC25427628}"/>
              </a:ext>
            </a:extLst>
          </p:cNvPr>
          <p:cNvSpPr txBox="1"/>
          <p:nvPr/>
        </p:nvSpPr>
        <p:spPr>
          <a:xfrm>
            <a:off x="3048000" y="2832149"/>
            <a:ext cx="6347791" cy="1446550"/>
          </a:xfrm>
          <a:prstGeom prst="rect">
            <a:avLst/>
          </a:prstGeom>
          <a:noFill/>
        </p:spPr>
        <p:txBody>
          <a:bodyPr wrap="square">
            <a:spAutoFit/>
          </a:bodyPr>
          <a:lstStyle/>
          <a:p>
            <a:pPr marL="0" indent="0" algn="ctr">
              <a:buNone/>
            </a:pPr>
            <a:r>
              <a:rPr lang="en-US" sz="4400" b="1" dirty="0"/>
              <a:t>Thanks for Your time</a:t>
            </a:r>
          </a:p>
          <a:p>
            <a:pPr marL="0" indent="0" algn="ctr">
              <a:buNone/>
            </a:pPr>
            <a:r>
              <a:rPr lang="en-US" sz="4400" b="1" dirty="0"/>
              <a:t>Any Question?</a:t>
            </a:r>
          </a:p>
        </p:txBody>
      </p:sp>
    </p:spTree>
    <p:extLst>
      <p:ext uri="{BB962C8B-B14F-4D97-AF65-F5344CB8AC3E}">
        <p14:creationId xmlns:p14="http://schemas.microsoft.com/office/powerpoint/2010/main" val="3022518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8B2A5-DC09-63FF-704A-8E0046EAB346}"/>
              </a:ext>
            </a:extLst>
          </p:cNvPr>
          <p:cNvSpPr>
            <a:spLocks noGrp="1"/>
          </p:cNvSpPr>
          <p:nvPr>
            <p:ph type="title"/>
          </p:nvPr>
        </p:nvSpPr>
        <p:spPr>
          <a:xfrm>
            <a:off x="2385389" y="563217"/>
            <a:ext cx="9299713" cy="1033670"/>
          </a:xfrm>
        </p:spPr>
        <p:txBody>
          <a:bodyPr>
            <a:normAutofit/>
          </a:bodyPr>
          <a:lstStyle/>
          <a:p>
            <a:r>
              <a:rPr lang="en-US" sz="4400" b="1" u="sng" dirty="0">
                <a:latin typeface="Arial" panose="020B0604020202020204" pitchFamily="34" charset="0"/>
                <a:cs typeface="Arial" panose="020B0604020202020204" pitchFamily="34" charset="0"/>
              </a:rPr>
              <a:t>INTRODUCTION</a:t>
            </a:r>
            <a:r>
              <a:rPr lang="en-US" sz="4400" b="1" dirty="0"/>
              <a:t> </a:t>
            </a:r>
          </a:p>
        </p:txBody>
      </p:sp>
      <p:sp>
        <p:nvSpPr>
          <p:cNvPr id="3" name="Content Placeholder 2">
            <a:extLst>
              <a:ext uri="{FF2B5EF4-FFF2-40B4-BE49-F238E27FC236}">
                <a16:creationId xmlns:a16="http://schemas.microsoft.com/office/drawing/2014/main" id="{A5B4E6D6-785C-AE8B-44D1-1849A8956AB8}"/>
              </a:ext>
            </a:extLst>
          </p:cNvPr>
          <p:cNvSpPr>
            <a:spLocks noGrp="1"/>
          </p:cNvSpPr>
          <p:nvPr>
            <p:ph idx="1"/>
          </p:nvPr>
        </p:nvSpPr>
        <p:spPr>
          <a:xfrm>
            <a:off x="2385391" y="1596888"/>
            <a:ext cx="9299712" cy="3995530"/>
          </a:xfrm>
        </p:spPr>
        <p:txBody>
          <a:bodyPr numCol="1">
            <a:normAutofit/>
          </a:bodyPr>
          <a:lstStyle/>
          <a:p>
            <a:pPr marL="0" indent="0" algn="just">
              <a:buNone/>
            </a:pPr>
            <a:r>
              <a:rPr lang="en-US" b="1" i="0" u="none" strike="noStrike" dirty="0">
                <a:solidFill>
                  <a:schemeClr val="tx1"/>
                </a:solidFill>
                <a:effectLst/>
                <a:latin typeface="Arial" panose="020B0604020202020204" pitchFamily="34" charset="0"/>
                <a:cs typeface="Arial" panose="020B0604020202020204" pitchFamily="34" charset="0"/>
              </a:rPr>
              <a:t>		</a:t>
            </a:r>
            <a:r>
              <a:rPr lang="en-US" sz="2400" i="0" u="none" strike="noStrike" dirty="0">
                <a:solidFill>
                  <a:schemeClr val="tx1"/>
                </a:solidFill>
                <a:effectLst/>
                <a:latin typeface="Arial" panose="020B0604020202020204" pitchFamily="34" charset="0"/>
                <a:cs typeface="Arial" panose="020B0604020202020204" pitchFamily="34" charset="0"/>
              </a:rPr>
              <a:t>An Embedded system-based project is proposed to identify potholes using some of the Machine Learning techniques. The project will be able to detect potholes using images captured by a camera connected to the Raspberry Pi. The information that captures the image will be communicated to the cloud storage for further actions. This project holds immense worth in the improvement of the road infrastructure by providing smart solutions for the potholes detection to road development authorities</a:t>
            </a:r>
            <a:r>
              <a:rPr lang="en-US" sz="2400" i="0" u="none" strike="noStrike" dirty="0">
                <a:solidFill>
                  <a:srgbClr val="000000"/>
                </a:solidFill>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434396A-A9BA-871C-592C-1CA9AAD36839}"/>
              </a:ext>
            </a:extLst>
          </p:cNvPr>
          <p:cNvSpPr>
            <a:spLocks noGrp="1"/>
          </p:cNvSpPr>
          <p:nvPr>
            <p:ph type="sldNum" sz="quarter" idx="12"/>
          </p:nvPr>
        </p:nvSpPr>
        <p:spPr/>
        <p:txBody>
          <a:bodyPr/>
          <a:lstStyle/>
          <a:p>
            <a:fld id="{BB57D7EA-218D-40C6-845F-9E0791297AE0}" type="slidenum">
              <a:rPr lang="en-US" smtClean="0"/>
              <a:t>2</a:t>
            </a:fld>
            <a:endParaRPr lang="en-US"/>
          </a:p>
        </p:txBody>
      </p:sp>
    </p:spTree>
    <p:extLst>
      <p:ext uri="{BB962C8B-B14F-4D97-AF65-F5344CB8AC3E}">
        <p14:creationId xmlns:p14="http://schemas.microsoft.com/office/powerpoint/2010/main" val="2461199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3BAB-E03B-5B76-DE2E-A20BB4858AF3}"/>
              </a:ext>
            </a:extLst>
          </p:cNvPr>
          <p:cNvSpPr>
            <a:spLocks noGrp="1"/>
          </p:cNvSpPr>
          <p:nvPr>
            <p:ph type="title"/>
          </p:nvPr>
        </p:nvSpPr>
        <p:spPr/>
        <p:txBody>
          <a:bodyPr>
            <a:normAutofit/>
          </a:bodyPr>
          <a:lstStyle/>
          <a:p>
            <a:r>
              <a:rPr lang="en-US" sz="4400" b="1" dirty="0"/>
              <a:t>Problem Statement</a:t>
            </a:r>
            <a:endParaRPr lang="en-US" sz="4400" dirty="0"/>
          </a:p>
        </p:txBody>
      </p:sp>
      <p:sp>
        <p:nvSpPr>
          <p:cNvPr id="3" name="Content Placeholder 2">
            <a:extLst>
              <a:ext uri="{FF2B5EF4-FFF2-40B4-BE49-F238E27FC236}">
                <a16:creationId xmlns:a16="http://schemas.microsoft.com/office/drawing/2014/main" id="{5933E2D9-F0FF-05AA-FC14-ADD664FEC2A9}"/>
              </a:ext>
            </a:extLst>
          </p:cNvPr>
          <p:cNvSpPr>
            <a:spLocks noGrp="1"/>
          </p:cNvSpPr>
          <p:nvPr>
            <p:ph idx="1"/>
          </p:nvPr>
        </p:nvSpPr>
        <p:spPr>
          <a:xfrm>
            <a:off x="2592925" y="1709530"/>
            <a:ext cx="8915400" cy="2358887"/>
          </a:xfrm>
        </p:spPr>
        <p:txBody>
          <a:bodyPr/>
          <a:lstStyle/>
          <a:p>
            <a:pPr algn="just">
              <a:buFont typeface="Arial" panose="020B0604020202020204" pitchFamily="34" charset="0"/>
              <a:buChar char="•"/>
            </a:pPr>
            <a:r>
              <a:rPr lang="en-US" sz="1800" dirty="0">
                <a:latin typeface="Arial" panose="020B0604020202020204" pitchFamily="34" charset="0"/>
                <a:cs typeface="Arial" panose="020B0604020202020204" pitchFamily="34" charset="0"/>
              </a:rPr>
              <a:t>About 70% of the road accidents in big cities take place due to improper construction of roads.</a:t>
            </a:r>
          </a:p>
          <a:p>
            <a:pPr algn="just">
              <a:buFont typeface="Arial" panose="020B0604020202020204" pitchFamily="34" charset="0"/>
              <a:buChar char="•"/>
            </a:pPr>
            <a:endParaRPr lang="en-US" sz="1800" dirty="0">
              <a:latin typeface="Arial" panose="020B0604020202020204" pitchFamily="34" charset="0"/>
              <a:cs typeface="Arial" panose="020B0604020202020204" pitchFamily="34" charset="0"/>
            </a:endParaRPr>
          </a:p>
          <a:p>
            <a:pPr algn="just">
              <a:buFont typeface="Arial" panose="020B0604020202020204" pitchFamily="34" charset="0"/>
              <a:buChar char="•"/>
            </a:pPr>
            <a:r>
              <a:rPr lang="en-US" sz="1800" dirty="0">
                <a:latin typeface="Arial" panose="020B0604020202020204" pitchFamily="34" charset="0"/>
                <a:cs typeface="Arial" panose="020B0604020202020204" pitchFamily="34" charset="0"/>
              </a:rPr>
              <a:t>With our system irregularities in inroads can be detected and informed, therefore road accidents can be reduced to a certain extent. </a:t>
            </a:r>
          </a:p>
          <a:p>
            <a:pPr algn="just"/>
            <a:endParaRPr lang="en-US" sz="1800" dirty="0">
              <a:latin typeface="Arial" panose="020B0604020202020204" pitchFamily="34" charset="0"/>
              <a:cs typeface="Arial" panose="020B0604020202020204" pitchFamily="34" charset="0"/>
            </a:endParaRPr>
          </a:p>
          <a:p>
            <a:pPr marL="0" indent="0">
              <a:buNone/>
            </a:pPr>
            <a:endParaRPr lang="en-US" dirty="0"/>
          </a:p>
        </p:txBody>
      </p:sp>
      <p:sp>
        <p:nvSpPr>
          <p:cNvPr id="4" name="Slide Number Placeholder 3">
            <a:extLst>
              <a:ext uri="{FF2B5EF4-FFF2-40B4-BE49-F238E27FC236}">
                <a16:creationId xmlns:a16="http://schemas.microsoft.com/office/drawing/2014/main" id="{C060C0C7-0C6E-D8EA-3845-594F066C3D4A}"/>
              </a:ext>
            </a:extLst>
          </p:cNvPr>
          <p:cNvSpPr>
            <a:spLocks noGrp="1"/>
          </p:cNvSpPr>
          <p:nvPr>
            <p:ph type="sldNum" sz="quarter" idx="12"/>
          </p:nvPr>
        </p:nvSpPr>
        <p:spPr/>
        <p:txBody>
          <a:bodyPr/>
          <a:lstStyle/>
          <a:p>
            <a:fld id="{BB57D7EA-218D-40C6-845F-9E0791297AE0}" type="slidenum">
              <a:rPr lang="en-US" smtClean="0"/>
              <a:t>3</a:t>
            </a:fld>
            <a:endParaRPr lang="en-US"/>
          </a:p>
        </p:txBody>
      </p:sp>
    </p:spTree>
    <p:extLst>
      <p:ext uri="{BB962C8B-B14F-4D97-AF65-F5344CB8AC3E}">
        <p14:creationId xmlns:p14="http://schemas.microsoft.com/office/powerpoint/2010/main" val="1003444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BBFCB-9156-B567-6D51-89D302FC2622}"/>
              </a:ext>
            </a:extLst>
          </p:cNvPr>
          <p:cNvSpPr>
            <a:spLocks noGrp="1"/>
          </p:cNvSpPr>
          <p:nvPr>
            <p:ph type="title"/>
          </p:nvPr>
        </p:nvSpPr>
        <p:spPr/>
        <p:txBody>
          <a:bodyPr/>
          <a:lstStyle/>
          <a:p>
            <a:r>
              <a:rPr lang="en-US" sz="3600" b="1" dirty="0"/>
              <a:t>Our Motivation</a:t>
            </a:r>
            <a:endParaRPr lang="en-US" dirty="0"/>
          </a:p>
        </p:txBody>
      </p:sp>
      <p:sp>
        <p:nvSpPr>
          <p:cNvPr id="3" name="Content Placeholder 2">
            <a:extLst>
              <a:ext uri="{FF2B5EF4-FFF2-40B4-BE49-F238E27FC236}">
                <a16:creationId xmlns:a16="http://schemas.microsoft.com/office/drawing/2014/main" id="{00AFC422-DACC-BDC5-DBDC-AE763E39DDB5}"/>
              </a:ext>
            </a:extLst>
          </p:cNvPr>
          <p:cNvSpPr>
            <a:spLocks noGrp="1"/>
          </p:cNvSpPr>
          <p:nvPr>
            <p:ph idx="1"/>
          </p:nvPr>
        </p:nvSpPr>
        <p:spPr>
          <a:xfrm>
            <a:off x="2589212" y="2133600"/>
            <a:ext cx="8915400" cy="1802296"/>
          </a:xfrm>
        </p:spPr>
        <p:txBody>
          <a:bodyPr/>
          <a:lstStyle/>
          <a:p>
            <a:pPr>
              <a:buFont typeface="Arial" panose="020B0604020202020204" pitchFamily="34" charset="0"/>
              <a:buChar char="•"/>
            </a:pPr>
            <a:r>
              <a:rPr lang="en-US" sz="1800" dirty="0">
                <a:latin typeface="Arial" panose="020B0604020202020204" pitchFamily="34" charset="0"/>
                <a:cs typeface="Arial" panose="020B0604020202020204" pitchFamily="34" charset="0"/>
              </a:rPr>
              <a:t>Physically Road assessment is not an easy job.</a:t>
            </a:r>
          </a:p>
          <a:p>
            <a:pPr>
              <a:buFont typeface="Arial" panose="020B0604020202020204" pitchFamily="34" charset="0"/>
              <a:buChar char="•"/>
            </a:pPr>
            <a:endParaRPr lang="en-US" sz="18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800" dirty="0">
                <a:latin typeface="Arial" panose="020B0604020202020204" pitchFamily="34" charset="0"/>
                <a:cs typeface="Arial" panose="020B0604020202020204" pitchFamily="34" charset="0"/>
              </a:rPr>
              <a:t>We will give a smart solution to monitor road conditions</a:t>
            </a:r>
            <a:r>
              <a:rPr lang="en-US" sz="1800" dirty="0"/>
              <a:t>.</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5BBE9A09-96BA-8FF0-2634-B648359DB889}"/>
              </a:ext>
            </a:extLst>
          </p:cNvPr>
          <p:cNvSpPr>
            <a:spLocks noGrp="1"/>
          </p:cNvSpPr>
          <p:nvPr>
            <p:ph type="sldNum" sz="quarter" idx="12"/>
          </p:nvPr>
        </p:nvSpPr>
        <p:spPr/>
        <p:txBody>
          <a:bodyPr/>
          <a:lstStyle/>
          <a:p>
            <a:fld id="{BB57D7EA-218D-40C6-845F-9E0791297AE0}" type="slidenum">
              <a:rPr lang="en-US" smtClean="0"/>
              <a:t>4</a:t>
            </a:fld>
            <a:endParaRPr lang="en-US"/>
          </a:p>
        </p:txBody>
      </p:sp>
    </p:spTree>
    <p:extLst>
      <p:ext uri="{BB962C8B-B14F-4D97-AF65-F5344CB8AC3E}">
        <p14:creationId xmlns:p14="http://schemas.microsoft.com/office/powerpoint/2010/main" val="2336907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6554A-82C8-4354-7FE0-44801746B64D}"/>
              </a:ext>
            </a:extLst>
          </p:cNvPr>
          <p:cNvSpPr>
            <a:spLocks noGrp="1"/>
          </p:cNvSpPr>
          <p:nvPr>
            <p:ph type="title"/>
          </p:nvPr>
        </p:nvSpPr>
        <p:spPr>
          <a:xfrm>
            <a:off x="2440126" y="748715"/>
            <a:ext cx="9905998" cy="808383"/>
          </a:xfrm>
        </p:spPr>
        <p:txBody>
          <a:bodyPr>
            <a:normAutofit/>
          </a:bodyPr>
          <a:lstStyle/>
          <a:p>
            <a:r>
              <a:rPr lang="en-US" sz="4400" b="1" u="sng" dirty="0">
                <a:latin typeface="Arial" panose="020B0604020202020204" pitchFamily="34" charset="0"/>
                <a:cs typeface="Arial" panose="020B0604020202020204" pitchFamily="34" charset="0"/>
              </a:rPr>
              <a:t>Objectives</a:t>
            </a:r>
          </a:p>
        </p:txBody>
      </p:sp>
      <p:sp>
        <p:nvSpPr>
          <p:cNvPr id="3" name="Content Placeholder 2">
            <a:extLst>
              <a:ext uri="{FF2B5EF4-FFF2-40B4-BE49-F238E27FC236}">
                <a16:creationId xmlns:a16="http://schemas.microsoft.com/office/drawing/2014/main" id="{D093F25C-D46A-FAE4-A8D5-C46FE1CB43D1}"/>
              </a:ext>
            </a:extLst>
          </p:cNvPr>
          <p:cNvSpPr>
            <a:spLocks noGrp="1"/>
          </p:cNvSpPr>
          <p:nvPr>
            <p:ph idx="1"/>
          </p:nvPr>
        </p:nvSpPr>
        <p:spPr>
          <a:xfrm>
            <a:off x="2440126" y="1557098"/>
            <a:ext cx="9905998" cy="3124201"/>
          </a:xfrm>
        </p:spPr>
        <p:txBody>
          <a:bodyPr/>
          <a:lstStyle/>
          <a:p>
            <a:endParaRPr lang="en-US" dirty="0">
              <a:solidFill>
                <a:srgbClr val="000000"/>
              </a:solidFill>
              <a:effectLst/>
              <a:latin typeface="YAD_cUhqUyg 0"/>
            </a:endParaRPr>
          </a:p>
          <a:p>
            <a:pPr>
              <a:buFont typeface="Arial" panose="020B0604020202020204" pitchFamily="34" charset="0"/>
              <a:buChar char="•"/>
            </a:pPr>
            <a:r>
              <a:rPr lang="en-US" sz="2400" i="0" u="none" strike="noStrike" dirty="0">
                <a:solidFill>
                  <a:schemeClr val="tx1"/>
                </a:solidFill>
                <a:effectLst/>
                <a:latin typeface="Arial" panose="020B0604020202020204" pitchFamily="34" charset="0"/>
                <a:cs typeface="Arial" panose="020B0604020202020204" pitchFamily="34" charset="0"/>
              </a:rPr>
              <a:t>To identify potholes with the least human effort</a:t>
            </a:r>
            <a:endParaRPr lang="en-US" sz="24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2400" i="0" u="none" strike="noStrike" dirty="0">
                <a:solidFill>
                  <a:schemeClr val="tx1"/>
                </a:solidFill>
                <a:effectLst/>
                <a:latin typeface="Arial" panose="020B0604020202020204" pitchFamily="34" charset="0"/>
                <a:cs typeface="Arial" panose="020B0604020202020204" pitchFamily="34" charset="0"/>
              </a:rPr>
              <a:t>To submit potholes information to a cloud storage</a:t>
            </a:r>
            <a:endParaRPr lang="en-US" sz="24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2400" i="0" u="none" strike="noStrike" dirty="0">
                <a:solidFill>
                  <a:schemeClr val="tx1"/>
                </a:solidFill>
                <a:effectLst/>
                <a:latin typeface="Arial" panose="020B0604020202020204" pitchFamily="34" charset="0"/>
                <a:cs typeface="Arial" panose="020B0604020202020204" pitchFamily="34" charset="0"/>
              </a:rPr>
              <a:t>To visualize potholes data </a:t>
            </a:r>
          </a:p>
          <a:p>
            <a:pPr>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To Alarm the driver about the pothole</a:t>
            </a:r>
          </a:p>
          <a:p>
            <a:pPr>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To visualize road health </a:t>
            </a:r>
          </a:p>
          <a:p>
            <a:pPr>
              <a:buFont typeface="Arial" panose="020B0604020202020204" pitchFamily="34" charset="0"/>
              <a:buChar char="•"/>
            </a:pPr>
            <a:endParaRPr lang="en-US" sz="2400" b="1" dirty="0">
              <a:solidFill>
                <a:schemeClr val="tx1"/>
              </a:solidFill>
              <a:effectLst/>
            </a:endParaRPr>
          </a:p>
          <a:p>
            <a:pPr>
              <a:buFont typeface="Arial" panose="020B0604020202020204" pitchFamily="34" charset="0"/>
              <a:buChar char="•"/>
            </a:pPr>
            <a:endParaRPr lang="en-US" sz="2400" b="1" dirty="0">
              <a:solidFill>
                <a:schemeClr val="tx1"/>
              </a:solidFill>
            </a:endParaRPr>
          </a:p>
          <a:p>
            <a:pPr lvl="2"/>
            <a:endParaRPr lang="en-US" dirty="0"/>
          </a:p>
        </p:txBody>
      </p:sp>
      <p:sp>
        <p:nvSpPr>
          <p:cNvPr id="5" name="Slide Number Placeholder 4">
            <a:extLst>
              <a:ext uri="{FF2B5EF4-FFF2-40B4-BE49-F238E27FC236}">
                <a16:creationId xmlns:a16="http://schemas.microsoft.com/office/drawing/2014/main" id="{FB190F78-9F97-B68E-546C-52AED7368A84}"/>
              </a:ext>
            </a:extLst>
          </p:cNvPr>
          <p:cNvSpPr>
            <a:spLocks noGrp="1"/>
          </p:cNvSpPr>
          <p:nvPr>
            <p:ph type="sldNum" sz="quarter" idx="12"/>
          </p:nvPr>
        </p:nvSpPr>
        <p:spPr/>
        <p:txBody>
          <a:bodyPr/>
          <a:lstStyle/>
          <a:p>
            <a:fld id="{BB57D7EA-218D-40C6-845F-9E0791297AE0}" type="slidenum">
              <a:rPr lang="en-US" smtClean="0"/>
              <a:t>5</a:t>
            </a:fld>
            <a:endParaRPr lang="en-US"/>
          </a:p>
        </p:txBody>
      </p:sp>
    </p:spTree>
    <p:extLst>
      <p:ext uri="{BB962C8B-B14F-4D97-AF65-F5344CB8AC3E}">
        <p14:creationId xmlns:p14="http://schemas.microsoft.com/office/powerpoint/2010/main" val="4081142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76859-FC3A-AE2D-DB3C-15A2F13A2B56}"/>
              </a:ext>
            </a:extLst>
          </p:cNvPr>
          <p:cNvSpPr>
            <a:spLocks noGrp="1"/>
          </p:cNvSpPr>
          <p:nvPr>
            <p:ph type="title"/>
          </p:nvPr>
        </p:nvSpPr>
        <p:spPr>
          <a:xfrm>
            <a:off x="2506388" y="596315"/>
            <a:ext cx="8739806" cy="1113183"/>
          </a:xfrm>
        </p:spPr>
        <p:txBody>
          <a:bodyPr>
            <a:normAutofit/>
          </a:bodyPr>
          <a:lstStyle/>
          <a:p>
            <a:r>
              <a:rPr lang="en-US" sz="4400" b="1" u="sng" dirty="0">
                <a:latin typeface="Arial" panose="020B0604020202020204" pitchFamily="34" charset="0"/>
                <a:cs typeface="Arial" panose="020B0604020202020204" pitchFamily="34" charset="0"/>
              </a:rPr>
              <a:t>Benefits</a:t>
            </a:r>
          </a:p>
        </p:txBody>
      </p:sp>
      <p:sp>
        <p:nvSpPr>
          <p:cNvPr id="3" name="Content Placeholder 2">
            <a:extLst>
              <a:ext uri="{FF2B5EF4-FFF2-40B4-BE49-F238E27FC236}">
                <a16:creationId xmlns:a16="http://schemas.microsoft.com/office/drawing/2014/main" id="{54AA9C0D-EC75-B7CC-FCE2-9F4643BF7E56}"/>
              </a:ext>
            </a:extLst>
          </p:cNvPr>
          <p:cNvSpPr>
            <a:spLocks noGrp="1"/>
          </p:cNvSpPr>
          <p:nvPr>
            <p:ph idx="1"/>
          </p:nvPr>
        </p:nvSpPr>
        <p:spPr>
          <a:xfrm>
            <a:off x="2506388" y="1732688"/>
            <a:ext cx="9018102" cy="3021494"/>
          </a:xfrm>
        </p:spPr>
        <p:txBody>
          <a:bodyPr/>
          <a:lstStyle/>
          <a:p>
            <a:pPr>
              <a:buFont typeface="Arial" panose="020B0604020202020204" pitchFamily="34" charset="0"/>
              <a:buChar char="•"/>
            </a:pPr>
            <a:r>
              <a:rPr lang="en-US" sz="2400" i="0" u="none" strike="noStrike" dirty="0">
                <a:solidFill>
                  <a:schemeClr val="tx1"/>
                </a:solidFill>
                <a:effectLst/>
              </a:rPr>
              <a:t>Improvement of the road infrastructure using smart detection solutions. </a:t>
            </a:r>
            <a:endParaRPr lang="en-US" sz="2400" dirty="0">
              <a:solidFill>
                <a:schemeClr val="tx1"/>
              </a:solidFill>
            </a:endParaRPr>
          </a:p>
          <a:p>
            <a:pPr>
              <a:buFont typeface="Arial" panose="020B0604020202020204" pitchFamily="34" charset="0"/>
              <a:buChar char="•"/>
            </a:pPr>
            <a:r>
              <a:rPr lang="en-US" sz="2400" i="0" u="none" strike="noStrike" dirty="0">
                <a:solidFill>
                  <a:schemeClr val="tx1"/>
                </a:solidFill>
                <a:effectLst/>
              </a:rPr>
              <a:t>Support the road development authorities in terms of data collection about potholes </a:t>
            </a:r>
            <a:endParaRPr lang="en-US" sz="2400" dirty="0">
              <a:solidFill>
                <a:schemeClr val="tx1"/>
              </a:solidFill>
            </a:endParaRPr>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2889081C-79F3-3436-D55E-A97B56691FEB}"/>
              </a:ext>
            </a:extLst>
          </p:cNvPr>
          <p:cNvSpPr>
            <a:spLocks noGrp="1"/>
          </p:cNvSpPr>
          <p:nvPr>
            <p:ph type="sldNum" sz="quarter" idx="12"/>
          </p:nvPr>
        </p:nvSpPr>
        <p:spPr/>
        <p:txBody>
          <a:bodyPr/>
          <a:lstStyle/>
          <a:p>
            <a:fld id="{BB57D7EA-218D-40C6-845F-9E0791297AE0}" type="slidenum">
              <a:rPr lang="en-US" smtClean="0"/>
              <a:t>6</a:t>
            </a:fld>
            <a:endParaRPr lang="en-US"/>
          </a:p>
        </p:txBody>
      </p:sp>
    </p:spTree>
    <p:extLst>
      <p:ext uri="{BB962C8B-B14F-4D97-AF65-F5344CB8AC3E}">
        <p14:creationId xmlns:p14="http://schemas.microsoft.com/office/powerpoint/2010/main" val="2738188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BB82F-990D-6632-0258-41E2C8D2B8DA}"/>
              </a:ext>
            </a:extLst>
          </p:cNvPr>
          <p:cNvSpPr>
            <a:spLocks noGrp="1"/>
          </p:cNvSpPr>
          <p:nvPr>
            <p:ph type="title"/>
          </p:nvPr>
        </p:nvSpPr>
        <p:spPr>
          <a:xfrm>
            <a:off x="2592925" y="624110"/>
            <a:ext cx="8911687" cy="1058916"/>
          </a:xfrm>
        </p:spPr>
        <p:txBody>
          <a:bodyPr/>
          <a:lstStyle/>
          <a:p>
            <a:r>
              <a:rPr lang="en-US" dirty="0"/>
              <a:t> </a:t>
            </a:r>
            <a:r>
              <a:rPr lang="en-US" sz="4400" b="1" u="sng" dirty="0"/>
              <a:t>CNN Model</a:t>
            </a:r>
            <a:endParaRPr lang="en-US" b="1" u="sng" dirty="0"/>
          </a:p>
        </p:txBody>
      </p:sp>
      <p:sp>
        <p:nvSpPr>
          <p:cNvPr id="5" name="Cube 4">
            <a:extLst>
              <a:ext uri="{FF2B5EF4-FFF2-40B4-BE49-F238E27FC236}">
                <a16:creationId xmlns:a16="http://schemas.microsoft.com/office/drawing/2014/main" id="{D73617E8-C734-038B-243F-F111E3159306}"/>
              </a:ext>
            </a:extLst>
          </p:cNvPr>
          <p:cNvSpPr/>
          <p:nvPr/>
        </p:nvSpPr>
        <p:spPr>
          <a:xfrm>
            <a:off x="2794734" y="2127786"/>
            <a:ext cx="1186523" cy="1695060"/>
          </a:xfrm>
          <a:prstGeom prst="cube">
            <a:avLst>
              <a:gd name="adj" fmla="val 17772"/>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be 6">
            <a:extLst>
              <a:ext uri="{FF2B5EF4-FFF2-40B4-BE49-F238E27FC236}">
                <a16:creationId xmlns:a16="http://schemas.microsoft.com/office/drawing/2014/main" id="{30883EAF-0AEC-382B-E7ED-071443C6D27C}"/>
              </a:ext>
            </a:extLst>
          </p:cNvPr>
          <p:cNvSpPr/>
          <p:nvPr/>
        </p:nvSpPr>
        <p:spPr>
          <a:xfrm>
            <a:off x="4842675" y="2354331"/>
            <a:ext cx="978433" cy="1468515"/>
          </a:xfrm>
          <a:prstGeom prst="cube">
            <a:avLst>
              <a:gd name="adj" fmla="val 15538"/>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ube 7">
            <a:extLst>
              <a:ext uri="{FF2B5EF4-FFF2-40B4-BE49-F238E27FC236}">
                <a16:creationId xmlns:a16="http://schemas.microsoft.com/office/drawing/2014/main" id="{66E8110B-336D-DB3D-BDC5-A26C032910D7}"/>
              </a:ext>
            </a:extLst>
          </p:cNvPr>
          <p:cNvSpPr/>
          <p:nvPr/>
        </p:nvSpPr>
        <p:spPr>
          <a:xfrm>
            <a:off x="6551077" y="2672688"/>
            <a:ext cx="891810" cy="1155227"/>
          </a:xfrm>
          <a:prstGeom prst="cube">
            <a:avLst>
              <a:gd name="adj" fmla="val 15538"/>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be 8">
            <a:extLst>
              <a:ext uri="{FF2B5EF4-FFF2-40B4-BE49-F238E27FC236}">
                <a16:creationId xmlns:a16="http://schemas.microsoft.com/office/drawing/2014/main" id="{E790FBBD-B6AE-0BE0-B773-36A9184F4870}"/>
              </a:ext>
            </a:extLst>
          </p:cNvPr>
          <p:cNvSpPr/>
          <p:nvPr/>
        </p:nvSpPr>
        <p:spPr>
          <a:xfrm>
            <a:off x="8193958" y="2903690"/>
            <a:ext cx="661481" cy="919156"/>
          </a:xfrm>
          <a:prstGeom prst="cube">
            <a:avLst>
              <a:gd name="adj" fmla="val 25555"/>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be 10">
            <a:extLst>
              <a:ext uri="{FF2B5EF4-FFF2-40B4-BE49-F238E27FC236}">
                <a16:creationId xmlns:a16="http://schemas.microsoft.com/office/drawing/2014/main" id="{FAE8E6FF-3F30-12A7-0168-FEF2C8841232}"/>
              </a:ext>
            </a:extLst>
          </p:cNvPr>
          <p:cNvSpPr/>
          <p:nvPr/>
        </p:nvSpPr>
        <p:spPr>
          <a:xfrm rot="187180">
            <a:off x="9716076" y="3286459"/>
            <a:ext cx="593261" cy="500470"/>
          </a:xfrm>
          <a:prstGeom prst="cube">
            <a:avLst>
              <a:gd name="adj" fmla="val 24121"/>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F6035BC9-E7C2-6D21-C197-6C1ED10F3E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7388" y="2540209"/>
            <a:ext cx="1672080" cy="1076877"/>
          </a:xfrm>
          <a:prstGeom prst="ellipse">
            <a:avLst/>
          </a:prstGeom>
          <a:ln>
            <a:noFill/>
          </a:ln>
          <a:effectLst>
            <a:softEdge rad="112500"/>
          </a:effectLst>
        </p:spPr>
      </p:pic>
      <p:sp>
        <p:nvSpPr>
          <p:cNvPr id="13" name="Arrow: Right 12">
            <a:extLst>
              <a:ext uri="{FF2B5EF4-FFF2-40B4-BE49-F238E27FC236}">
                <a16:creationId xmlns:a16="http://schemas.microsoft.com/office/drawing/2014/main" id="{5D23C25A-6F74-6F89-9562-25465D78285D}"/>
              </a:ext>
            </a:extLst>
          </p:cNvPr>
          <p:cNvSpPr/>
          <p:nvPr/>
        </p:nvSpPr>
        <p:spPr>
          <a:xfrm>
            <a:off x="8923927" y="3257339"/>
            <a:ext cx="734786" cy="397565"/>
          </a:xfrm>
          <a:prstGeom prst="rightArrow">
            <a:avLst>
              <a:gd name="adj1" fmla="val 23334"/>
              <a:gd name="adj2" fmla="val 4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E22380CD-3939-D0C4-CABF-D5B917DADC3D}"/>
              </a:ext>
            </a:extLst>
          </p:cNvPr>
          <p:cNvSpPr/>
          <p:nvPr/>
        </p:nvSpPr>
        <p:spPr>
          <a:xfrm>
            <a:off x="7555813" y="3173138"/>
            <a:ext cx="617043" cy="397565"/>
          </a:xfrm>
          <a:prstGeom prst="rightArrow">
            <a:avLst>
              <a:gd name="adj1" fmla="val 23334"/>
              <a:gd name="adj2" fmla="val 4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0E465613-2915-3D47-7664-8D9E6F26CAF2}"/>
              </a:ext>
            </a:extLst>
          </p:cNvPr>
          <p:cNvSpPr/>
          <p:nvPr/>
        </p:nvSpPr>
        <p:spPr>
          <a:xfrm>
            <a:off x="5881381" y="3024808"/>
            <a:ext cx="658211" cy="397565"/>
          </a:xfrm>
          <a:prstGeom prst="rightArrow">
            <a:avLst>
              <a:gd name="adj1" fmla="val 23334"/>
              <a:gd name="adj2" fmla="val 4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6AB2A255-EF33-3DE8-8E75-A99CF6415A0F}"/>
              </a:ext>
            </a:extLst>
          </p:cNvPr>
          <p:cNvSpPr/>
          <p:nvPr/>
        </p:nvSpPr>
        <p:spPr>
          <a:xfrm>
            <a:off x="4071213" y="3004930"/>
            <a:ext cx="711187" cy="397565"/>
          </a:xfrm>
          <a:prstGeom prst="rightArrow">
            <a:avLst>
              <a:gd name="adj1" fmla="val 23334"/>
              <a:gd name="adj2" fmla="val 4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FBE7EA03-6346-85E6-6437-16FD39EB521E}"/>
              </a:ext>
            </a:extLst>
          </p:cNvPr>
          <p:cNvSpPr/>
          <p:nvPr/>
        </p:nvSpPr>
        <p:spPr>
          <a:xfrm>
            <a:off x="2104624" y="2952451"/>
            <a:ext cx="655416" cy="397565"/>
          </a:xfrm>
          <a:prstGeom prst="rightArrow">
            <a:avLst>
              <a:gd name="adj1" fmla="val 23334"/>
              <a:gd name="adj2" fmla="val 4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771A37A-4752-A2F8-BC43-F307CDA904DD}"/>
              </a:ext>
            </a:extLst>
          </p:cNvPr>
          <p:cNvSpPr/>
          <p:nvPr/>
        </p:nvSpPr>
        <p:spPr>
          <a:xfrm>
            <a:off x="2537429" y="3933255"/>
            <a:ext cx="1464123" cy="397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Convolution</a:t>
            </a:r>
            <a:r>
              <a:rPr lang="en-US" b="1" dirty="0"/>
              <a:t> </a:t>
            </a:r>
          </a:p>
        </p:txBody>
      </p:sp>
      <p:sp>
        <p:nvSpPr>
          <p:cNvPr id="29" name="Rectangle 28">
            <a:extLst>
              <a:ext uri="{FF2B5EF4-FFF2-40B4-BE49-F238E27FC236}">
                <a16:creationId xmlns:a16="http://schemas.microsoft.com/office/drawing/2014/main" id="{FA5F8031-DA17-3EF4-6E7D-E55932091E3D}"/>
              </a:ext>
            </a:extLst>
          </p:cNvPr>
          <p:cNvSpPr/>
          <p:nvPr/>
        </p:nvSpPr>
        <p:spPr>
          <a:xfrm>
            <a:off x="6096000" y="3938418"/>
            <a:ext cx="1464123" cy="397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Convolution</a:t>
            </a:r>
            <a:r>
              <a:rPr lang="en-US" b="1" dirty="0"/>
              <a:t> </a:t>
            </a:r>
          </a:p>
        </p:txBody>
      </p:sp>
      <p:sp>
        <p:nvSpPr>
          <p:cNvPr id="30" name="Rectangle 29">
            <a:extLst>
              <a:ext uri="{FF2B5EF4-FFF2-40B4-BE49-F238E27FC236}">
                <a16:creationId xmlns:a16="http://schemas.microsoft.com/office/drawing/2014/main" id="{2E550FEC-48BF-4C64-4009-565667BEB692}"/>
              </a:ext>
            </a:extLst>
          </p:cNvPr>
          <p:cNvSpPr/>
          <p:nvPr/>
        </p:nvSpPr>
        <p:spPr>
          <a:xfrm>
            <a:off x="7774962" y="3934720"/>
            <a:ext cx="1464123" cy="397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Pooling</a:t>
            </a:r>
            <a:r>
              <a:rPr lang="en-US" dirty="0"/>
              <a:t> </a:t>
            </a:r>
          </a:p>
        </p:txBody>
      </p:sp>
      <p:sp>
        <p:nvSpPr>
          <p:cNvPr id="32" name="Rectangle 31">
            <a:extLst>
              <a:ext uri="{FF2B5EF4-FFF2-40B4-BE49-F238E27FC236}">
                <a16:creationId xmlns:a16="http://schemas.microsoft.com/office/drawing/2014/main" id="{D8AF35CF-FDAB-E6AD-CF9E-530B0793FDC7}"/>
              </a:ext>
            </a:extLst>
          </p:cNvPr>
          <p:cNvSpPr/>
          <p:nvPr/>
        </p:nvSpPr>
        <p:spPr>
          <a:xfrm>
            <a:off x="9453923" y="3938825"/>
            <a:ext cx="1464123" cy="397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Feature</a:t>
            </a:r>
            <a:r>
              <a:rPr lang="en-US" b="1" dirty="0"/>
              <a:t> </a:t>
            </a:r>
          </a:p>
        </p:txBody>
      </p:sp>
      <p:sp>
        <p:nvSpPr>
          <p:cNvPr id="33" name="Rectangle 32">
            <a:extLst>
              <a:ext uri="{FF2B5EF4-FFF2-40B4-BE49-F238E27FC236}">
                <a16:creationId xmlns:a16="http://schemas.microsoft.com/office/drawing/2014/main" id="{211352D9-E519-C8DB-39F7-0E8BF9BC9919}"/>
              </a:ext>
            </a:extLst>
          </p:cNvPr>
          <p:cNvSpPr/>
          <p:nvPr/>
        </p:nvSpPr>
        <p:spPr>
          <a:xfrm>
            <a:off x="4417039" y="3933256"/>
            <a:ext cx="1464123" cy="397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Pooling </a:t>
            </a:r>
            <a:r>
              <a:rPr lang="en-US" b="1" dirty="0"/>
              <a:t> </a:t>
            </a:r>
          </a:p>
        </p:txBody>
      </p:sp>
      <p:sp>
        <p:nvSpPr>
          <p:cNvPr id="34" name="Rectangle 33">
            <a:extLst>
              <a:ext uri="{FF2B5EF4-FFF2-40B4-BE49-F238E27FC236}">
                <a16:creationId xmlns:a16="http://schemas.microsoft.com/office/drawing/2014/main" id="{B2C8E79D-6CAC-3C54-BEC3-52A0AF14ED93}"/>
              </a:ext>
            </a:extLst>
          </p:cNvPr>
          <p:cNvSpPr/>
          <p:nvPr/>
        </p:nvSpPr>
        <p:spPr>
          <a:xfrm>
            <a:off x="687388" y="3933254"/>
            <a:ext cx="1464123" cy="397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Pothole Image</a:t>
            </a:r>
            <a:r>
              <a:rPr lang="en-US" b="1" dirty="0"/>
              <a:t> </a:t>
            </a:r>
          </a:p>
        </p:txBody>
      </p:sp>
      <p:sp>
        <p:nvSpPr>
          <p:cNvPr id="35" name="Slide Number Placeholder 34">
            <a:extLst>
              <a:ext uri="{FF2B5EF4-FFF2-40B4-BE49-F238E27FC236}">
                <a16:creationId xmlns:a16="http://schemas.microsoft.com/office/drawing/2014/main" id="{472DB9D5-46D5-9273-B0E0-74BBF014D5A4}"/>
              </a:ext>
            </a:extLst>
          </p:cNvPr>
          <p:cNvSpPr>
            <a:spLocks noGrp="1"/>
          </p:cNvSpPr>
          <p:nvPr>
            <p:ph type="sldNum" sz="quarter" idx="12"/>
          </p:nvPr>
        </p:nvSpPr>
        <p:spPr/>
        <p:txBody>
          <a:bodyPr/>
          <a:lstStyle/>
          <a:p>
            <a:fld id="{BB57D7EA-218D-40C6-845F-9E0791297AE0}" type="slidenum">
              <a:rPr lang="en-US" smtClean="0"/>
              <a:t>7</a:t>
            </a:fld>
            <a:endParaRPr lang="en-US"/>
          </a:p>
        </p:txBody>
      </p:sp>
    </p:spTree>
    <p:extLst>
      <p:ext uri="{BB962C8B-B14F-4D97-AF65-F5344CB8AC3E}">
        <p14:creationId xmlns:p14="http://schemas.microsoft.com/office/powerpoint/2010/main" val="272643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88718-0D82-5F15-A6E4-C619EE86B741}"/>
              </a:ext>
            </a:extLst>
          </p:cNvPr>
          <p:cNvSpPr>
            <a:spLocks noGrp="1"/>
          </p:cNvSpPr>
          <p:nvPr>
            <p:ph type="title"/>
          </p:nvPr>
        </p:nvSpPr>
        <p:spPr/>
        <p:txBody>
          <a:bodyPr/>
          <a:lstStyle/>
          <a:p>
            <a:r>
              <a:rPr lang="en-US" dirty="0"/>
              <a:t> dataset and labeling :</a:t>
            </a:r>
          </a:p>
        </p:txBody>
      </p:sp>
      <p:pic>
        <p:nvPicPr>
          <p:cNvPr id="7" name="Picture 6">
            <a:extLst>
              <a:ext uri="{FF2B5EF4-FFF2-40B4-BE49-F238E27FC236}">
                <a16:creationId xmlns:a16="http://schemas.microsoft.com/office/drawing/2014/main" id="{5B910078-161F-D0E1-009B-295AE1ABE703}"/>
              </a:ext>
            </a:extLst>
          </p:cNvPr>
          <p:cNvPicPr>
            <a:picLocks noChangeAspect="1"/>
          </p:cNvPicPr>
          <p:nvPr/>
        </p:nvPicPr>
        <p:blipFill>
          <a:blip r:embed="rId2"/>
          <a:stretch>
            <a:fillRect/>
          </a:stretch>
        </p:blipFill>
        <p:spPr>
          <a:xfrm>
            <a:off x="2592925" y="1383824"/>
            <a:ext cx="7823284" cy="2512315"/>
          </a:xfrm>
          <a:prstGeom prst="rect">
            <a:avLst/>
          </a:prstGeom>
        </p:spPr>
      </p:pic>
      <p:pic>
        <p:nvPicPr>
          <p:cNvPr id="9" name="Picture 8">
            <a:extLst>
              <a:ext uri="{FF2B5EF4-FFF2-40B4-BE49-F238E27FC236}">
                <a16:creationId xmlns:a16="http://schemas.microsoft.com/office/drawing/2014/main" id="{46DEDD61-D297-8F92-7598-618DC83D2B2A}"/>
              </a:ext>
            </a:extLst>
          </p:cNvPr>
          <p:cNvPicPr>
            <a:picLocks noChangeAspect="1"/>
          </p:cNvPicPr>
          <p:nvPr/>
        </p:nvPicPr>
        <p:blipFill>
          <a:blip r:embed="rId3"/>
          <a:stretch>
            <a:fillRect/>
          </a:stretch>
        </p:blipFill>
        <p:spPr>
          <a:xfrm>
            <a:off x="2592925" y="3776870"/>
            <a:ext cx="7823284" cy="2457020"/>
          </a:xfrm>
          <a:prstGeom prst="rect">
            <a:avLst/>
          </a:prstGeom>
        </p:spPr>
      </p:pic>
      <p:sp>
        <p:nvSpPr>
          <p:cNvPr id="11" name="Slide Number Placeholder 10">
            <a:extLst>
              <a:ext uri="{FF2B5EF4-FFF2-40B4-BE49-F238E27FC236}">
                <a16:creationId xmlns:a16="http://schemas.microsoft.com/office/drawing/2014/main" id="{ABB3D270-ADBD-AF3F-8EB7-389D64657BA4}"/>
              </a:ext>
            </a:extLst>
          </p:cNvPr>
          <p:cNvSpPr>
            <a:spLocks noGrp="1"/>
          </p:cNvSpPr>
          <p:nvPr>
            <p:ph type="sldNum" sz="quarter" idx="12"/>
          </p:nvPr>
        </p:nvSpPr>
        <p:spPr/>
        <p:txBody>
          <a:bodyPr/>
          <a:lstStyle/>
          <a:p>
            <a:fld id="{BB57D7EA-218D-40C6-845F-9E0791297AE0}" type="slidenum">
              <a:rPr lang="en-US" smtClean="0"/>
              <a:t>8</a:t>
            </a:fld>
            <a:endParaRPr lang="en-US"/>
          </a:p>
        </p:txBody>
      </p:sp>
    </p:spTree>
    <p:extLst>
      <p:ext uri="{BB962C8B-B14F-4D97-AF65-F5344CB8AC3E}">
        <p14:creationId xmlns:p14="http://schemas.microsoft.com/office/powerpoint/2010/main" val="3729779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E7D9F-1C76-C8DD-CBD6-F63C626A4B57}"/>
              </a:ext>
            </a:extLst>
          </p:cNvPr>
          <p:cNvSpPr>
            <a:spLocks noGrp="1"/>
          </p:cNvSpPr>
          <p:nvPr>
            <p:ph type="title"/>
          </p:nvPr>
        </p:nvSpPr>
        <p:spPr/>
        <p:txBody>
          <a:bodyPr/>
          <a:lstStyle/>
          <a:p>
            <a:r>
              <a:rPr lang="en-US" dirty="0"/>
              <a:t>Training  and testing </a:t>
            </a:r>
          </a:p>
        </p:txBody>
      </p:sp>
      <p:pic>
        <p:nvPicPr>
          <p:cNvPr id="5" name="Picture 4">
            <a:extLst>
              <a:ext uri="{FF2B5EF4-FFF2-40B4-BE49-F238E27FC236}">
                <a16:creationId xmlns:a16="http://schemas.microsoft.com/office/drawing/2014/main" id="{2D8BDBE1-D8B8-8472-7449-D92F24A2EEB3}"/>
              </a:ext>
            </a:extLst>
          </p:cNvPr>
          <p:cNvPicPr>
            <a:picLocks noChangeAspect="1"/>
          </p:cNvPicPr>
          <p:nvPr/>
        </p:nvPicPr>
        <p:blipFill>
          <a:blip r:embed="rId2"/>
          <a:stretch>
            <a:fillRect/>
          </a:stretch>
        </p:blipFill>
        <p:spPr>
          <a:xfrm>
            <a:off x="2592925" y="1553402"/>
            <a:ext cx="8734425" cy="4680487"/>
          </a:xfrm>
          <a:prstGeom prst="rect">
            <a:avLst/>
          </a:prstGeom>
        </p:spPr>
      </p:pic>
      <p:sp>
        <p:nvSpPr>
          <p:cNvPr id="7" name="Slide Number Placeholder 6">
            <a:extLst>
              <a:ext uri="{FF2B5EF4-FFF2-40B4-BE49-F238E27FC236}">
                <a16:creationId xmlns:a16="http://schemas.microsoft.com/office/drawing/2014/main" id="{1960DD1A-2024-A670-D38A-7E0E8B276A25}"/>
              </a:ext>
            </a:extLst>
          </p:cNvPr>
          <p:cNvSpPr>
            <a:spLocks noGrp="1"/>
          </p:cNvSpPr>
          <p:nvPr>
            <p:ph type="sldNum" sz="quarter" idx="12"/>
          </p:nvPr>
        </p:nvSpPr>
        <p:spPr/>
        <p:txBody>
          <a:bodyPr/>
          <a:lstStyle/>
          <a:p>
            <a:fld id="{BB57D7EA-218D-40C6-845F-9E0791297AE0}" type="slidenum">
              <a:rPr lang="en-US" smtClean="0"/>
              <a:t>9</a:t>
            </a:fld>
            <a:endParaRPr lang="en-US"/>
          </a:p>
        </p:txBody>
      </p:sp>
    </p:spTree>
    <p:extLst>
      <p:ext uri="{BB962C8B-B14F-4D97-AF65-F5344CB8AC3E}">
        <p14:creationId xmlns:p14="http://schemas.microsoft.com/office/powerpoint/2010/main" val="206984367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974</TotalTime>
  <Words>336</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Wingdings 3</vt:lpstr>
      <vt:lpstr>YAD_cUhqUyg 0</vt:lpstr>
      <vt:lpstr>Wisp</vt:lpstr>
      <vt:lpstr>PowerPoint Presentation</vt:lpstr>
      <vt:lpstr>INTRODUCTION </vt:lpstr>
      <vt:lpstr>Problem Statement</vt:lpstr>
      <vt:lpstr>Our Motivation</vt:lpstr>
      <vt:lpstr>Objectives</vt:lpstr>
      <vt:lpstr>Benefits</vt:lpstr>
      <vt:lpstr> CNN Model</vt:lpstr>
      <vt:lpstr> dataset and labeling :</vt:lpstr>
      <vt:lpstr>Training  and testing </vt:lpstr>
      <vt:lpstr>Model Training </vt:lpstr>
      <vt:lpstr>Result:</vt:lpstr>
      <vt:lpstr> FYP 2 Goals: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Ali</dc:creator>
  <cp:lastModifiedBy>Muhammad Ali</cp:lastModifiedBy>
  <cp:revision>4</cp:revision>
  <dcterms:created xsi:type="dcterms:W3CDTF">2022-05-31T10:45:18Z</dcterms:created>
  <dcterms:modified xsi:type="dcterms:W3CDTF">2022-06-01T14:08:12Z</dcterms:modified>
</cp:coreProperties>
</file>