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6" r:id="rId7"/>
    <p:sldId id="259" r:id="rId8"/>
    <p:sldId id="258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Ajma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884A-AB54-463D-9181-AD2578C755C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1B0A8-26C3-4398-B66D-188C0647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1B0A8-26C3-4398-B66D-188C0647F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BFF6-D7A7-4CAB-8817-5D8F40E535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0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0D8351-CD80-4216-936D-850BCCBDDD27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154A-351D-46EA-BA2A-52D66115BD04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AA93-DDF9-42B0-8666-81D001D3FBF4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DFE0-9A74-4891-924A-4E52AB47F33C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1FD7-0766-4576-B1F9-2A56AD9B1102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7965-B8CF-4EBB-BD51-428F3C16233B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F16-884E-43B0-A511-F58F805B0414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C2FC73E6-53A2-447D-9429-5BBAF1BC8123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C6F481A0-03CE-4141-B012-916EF6D5D5D4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BBD2-B0FC-4A8D-8837-AE509E76E2E0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F45B-93BC-4BC5-841D-EDC777AAE72F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E38-7689-410D-8D12-822E1EE00747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4482-44B6-48F2-8DFE-F74CA4FBBC06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3463-72AC-49BA-A47C-C13506419B3A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CB6-CDF1-4808-8251-5BA84A2D4A42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A45C-9E40-4CA6-8B65-7972A568823C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15C-8973-4D1E-BC44-DC064F97F85C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D6A3B5-E7E6-4543-8880-AFF756ADF7FF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250126-76DB-4F2B-9B97-6D91ADE3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319" y="2099733"/>
            <a:ext cx="7160295" cy="2677648"/>
          </a:xfrm>
        </p:spPr>
        <p:txBody>
          <a:bodyPr/>
          <a:lstStyle/>
          <a:p>
            <a:r>
              <a:rPr lang="en-US" sz="3200" b="1" dirty="0"/>
              <a:t>Group member:</a:t>
            </a:r>
            <a:br>
              <a:rPr lang="en-US" sz="3200" b="1" dirty="0"/>
            </a:br>
            <a:r>
              <a:rPr lang="en-US" sz="3200" b="1" dirty="0"/>
              <a:t>Ali </a:t>
            </a:r>
            <a:r>
              <a:rPr lang="en-US" sz="3200" b="1" dirty="0" err="1"/>
              <a:t>Ajmal</a:t>
            </a:r>
            <a:r>
              <a:rPr lang="en-US" sz="3200" b="1" dirty="0"/>
              <a:t> (p180041)</a:t>
            </a:r>
            <a:br>
              <a:rPr lang="en-US" sz="3200" b="1" dirty="0"/>
            </a:br>
            <a:r>
              <a:rPr lang="en-US" sz="3200" b="1" dirty="0"/>
              <a:t>Muhammad Ali(p180089)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317" y="4777380"/>
            <a:ext cx="7160296" cy="8614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Supervisor : Sir Usama Musharaf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6430" y="1185332"/>
            <a:ext cx="9551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/>
              <a:t>Road Monitoring system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1641" y="6433850"/>
            <a:ext cx="1156311" cy="304799"/>
          </a:xfrm>
        </p:spPr>
        <p:txBody>
          <a:bodyPr/>
          <a:lstStyle/>
          <a:p>
            <a:fld id="{81EFAD1E-F93A-4628-AC7F-A0B0148890C3}" type="datetime1">
              <a:rPr lang="en-US" sz="1400" b="1" smtClean="0">
                <a:solidFill>
                  <a:srgbClr val="FF0000">
                    <a:alpha val="60000"/>
                  </a:srgbClr>
                </a:solidFill>
              </a:rPr>
              <a:t>6/1/2022</a:t>
            </a:fld>
            <a:endParaRPr lang="en-US" sz="1400" b="1" dirty="0">
              <a:solidFill>
                <a:srgbClr val="FF0000">
                  <a:alpha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1BA-0429-4CD3-8EE7-21D7B56D76C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B47-544E-4DDE-A8C4-C843429BDDE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Miller, John S., and William Y.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Bellinger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Distress identification manual for the long-term pavement performance program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No. FHWA-RD-03-031. United States. Federal Highway Administration. Office of Infrastructure Research and Development, 2003.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Wu, Chao, et al. "An automated machine-learning approach for road pothole detection using smartphone sensor data."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20.19 (2020): 5564.</a:t>
            </a:r>
          </a:p>
          <a:p>
            <a:r>
              <a:rPr lang="en-US" sz="1600" b="1" dirty="0" err="1"/>
              <a:t>Gayathri</a:t>
            </a:r>
            <a:r>
              <a:rPr lang="en-US" sz="1600" b="1" dirty="0"/>
              <a:t>, K., and S. </a:t>
            </a:r>
            <a:r>
              <a:rPr lang="en-US" sz="1600" b="1" dirty="0" err="1"/>
              <a:t>Thangavelu</a:t>
            </a:r>
            <a:r>
              <a:rPr lang="en-US" sz="1600" b="1" dirty="0"/>
              <a:t>. "Novel deep learning model for vehicle and pothole detection." </a:t>
            </a:r>
            <a:r>
              <a:rPr lang="en-US" sz="1600" b="1" i="1" dirty="0" err="1"/>
              <a:t>Indones</a:t>
            </a:r>
            <a:r>
              <a:rPr lang="en-US" sz="1600" b="1" i="1" dirty="0"/>
              <a:t>. J. </a:t>
            </a:r>
            <a:r>
              <a:rPr lang="en-US" sz="1600" b="1" i="1" dirty="0" err="1"/>
              <a:t>Electr</a:t>
            </a:r>
            <a:r>
              <a:rPr lang="en-US" sz="1600" b="1" i="1" dirty="0"/>
              <a:t>. Eng. </a:t>
            </a:r>
            <a:r>
              <a:rPr lang="en-US" sz="1600" b="1" i="1" dirty="0" err="1"/>
              <a:t>Comput</a:t>
            </a:r>
            <a:r>
              <a:rPr lang="en-US" sz="1600" b="1" i="1" dirty="0"/>
              <a:t>. </a:t>
            </a:r>
            <a:r>
              <a:rPr lang="en-US" sz="1600" b="1" i="1" dirty="0" err="1"/>
              <a:t>Sci</a:t>
            </a:r>
            <a:r>
              <a:rPr lang="en-US" sz="1600" b="1" dirty="0"/>
              <a:t> 23.3 (2021): 1576-1582.</a:t>
            </a:r>
          </a:p>
          <a:p>
            <a:r>
              <a:rPr lang="en-US" sz="1600" b="1" dirty="0" err="1"/>
              <a:t>Vigneshwar</a:t>
            </a:r>
            <a:r>
              <a:rPr lang="en-US" sz="1600" b="1" dirty="0"/>
              <a:t>, K., and B. </a:t>
            </a:r>
            <a:r>
              <a:rPr lang="en-US" sz="1600" b="1" dirty="0" err="1"/>
              <a:t>Hema</a:t>
            </a:r>
            <a:r>
              <a:rPr lang="en-US" sz="1600" b="1" dirty="0"/>
              <a:t> Kumar. "Detection and counting of pothole using image processing techniques." </a:t>
            </a:r>
            <a:r>
              <a:rPr lang="en-US" sz="1600" b="1" i="1" dirty="0"/>
              <a:t>2016 IEEE International Conference on Computational Intelligence and Computing Research (ICCIC)</a:t>
            </a:r>
            <a:r>
              <a:rPr lang="en-US" sz="1600" b="1" dirty="0"/>
              <a:t>. IEEE, 2016.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7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Potholes are symptoms of a poorly maintained road, which could point to an underlying structural issue.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well developed and maintained highway infrastructure is essential for the economic and social prosperity of modern societies.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3B76-27A8-4E76-9A19-F3312A1EA7B6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B47-544E-4DDE-A8C4-C843429BDDE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01" y="4407592"/>
            <a:ext cx="4074206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4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Motivation.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ABF-33B8-4399-8EFD-4832B66952BA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B47-544E-4DDE-A8C4-C843429BDDE1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54955" y="2856888"/>
            <a:ext cx="8825659" cy="2177820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Physically Road assessment is not an easy job.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smart solution to monitor road conditions would help road development authorities to improve infrastructure.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54F-2895-4415-A835-16361415FCD9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B47-544E-4DDE-A8C4-C843429BDDE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334983"/>
              </p:ext>
            </p:extLst>
          </p:nvPr>
        </p:nvGraphicFramePr>
        <p:xfrm>
          <a:off x="1813906" y="2246559"/>
          <a:ext cx="8839200" cy="44846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28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S_No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</a:t>
                      </a:r>
                      <a:r>
                        <a:rPr lang="en-US" sz="1800" dirty="0"/>
                        <a:t>Title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Author Name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Methodology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Merits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Demerits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9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Detection of Potholes using Machine Learning and Image Processing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Kishor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Jadav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 ,</a:t>
                      </a:r>
                    </a:p>
                    <a:p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Prof.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Vijayalakshmi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 ,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Kiran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P,Manoj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KS,</a:t>
                      </a:r>
                      <a:endParaRPr kumimoji="0" lang="en-US" sz="16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approach is proposed 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technique for distinguishing mounds and potholes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absence of light or over the top light makes it hard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 neural networks for pothole detection of critical road</a:t>
                      </a:r>
                    </a:p>
                    <a:p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infrastructure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Anup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Kumar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Pandey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a,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Rahat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Iqbal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b, Tomasz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Maniak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Charalampos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u="none" strike="noStrike" kern="1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Karyotis</a:t>
                      </a: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novel application of Convolutional Neural Networks on accelerometer data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accuracy and computational complexity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Costly because of</a:t>
                      </a:r>
                      <a:r>
                        <a:rPr lang="en-US" sz="16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smartphone using for data collection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1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50" y="569165"/>
            <a:ext cx="8761413" cy="706964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51A-8207-4822-B19F-71343CF45B55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B47-544E-4DDE-A8C4-C843429BDDE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96507960"/>
              </p:ext>
            </p:extLst>
          </p:nvPr>
        </p:nvGraphicFramePr>
        <p:xfrm>
          <a:off x="1602865" y="2018325"/>
          <a:ext cx="9039225" cy="24281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3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853">
                <a:tc>
                  <a:txBody>
                    <a:bodyPr/>
                    <a:lstStyle/>
                    <a:p>
                      <a:r>
                        <a:rPr lang="en-US" sz="1600" dirty="0" err="1"/>
                        <a:t>S_No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Methodology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Merits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5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An Automated Machine-Learning Approach for Road</a:t>
                      </a:r>
                    </a:p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Pothole Detection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Chao Wu , Zhen Wang  , Simon Hu , </a:t>
                      </a:r>
                      <a:r>
                        <a:rPr kumimoji="0" lang="en-US" sz="1600" b="1" u="none" strike="noStrike" kern="1200" baseline="0" dirty="0" err="1">
                          <a:solidFill>
                            <a:schemeClr val="tx1"/>
                          </a:solidFill>
                        </a:rPr>
                        <a:t>Julien</a:t>
                      </a:r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sz="1600" b="1" u="none" strike="noStrike" kern="1200" baseline="0" dirty="0" err="1">
                          <a:solidFill>
                            <a:schemeClr val="tx1"/>
                          </a:solidFill>
                        </a:rPr>
                        <a:t>Lepine</a:t>
                      </a:r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  , Daniel </a:t>
                      </a:r>
                      <a:r>
                        <a:rPr kumimoji="0" lang="en-US" sz="1600" b="1" u="none" strike="noStrike" kern="1200" baseline="0" dirty="0" err="1">
                          <a:solidFill>
                            <a:schemeClr val="tx1"/>
                          </a:solidFill>
                        </a:rPr>
                        <a:t>Ainalis</a:t>
                      </a:r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 and Marc </a:t>
                      </a:r>
                      <a:r>
                        <a:rPr kumimoji="0" lang="en-US" sz="1600" b="1" u="none" strike="noStrike" kern="1200" baseline="0" dirty="0" err="1">
                          <a:solidFill>
                            <a:schemeClr val="tx1"/>
                          </a:solidFill>
                        </a:rPr>
                        <a:t>Stettler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built-in vibration sensors</a:t>
                      </a:r>
                    </a:p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and global positioning system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Random Forest method exhibited the</a:t>
                      </a:r>
                    </a:p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</a:rPr>
                        <a:t>best classification performance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Its not deploy over the 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78037"/>
              </p:ext>
            </p:extLst>
          </p:nvPr>
        </p:nvGraphicFramePr>
        <p:xfrm>
          <a:off x="1585306" y="4410639"/>
          <a:ext cx="9067800" cy="2529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03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Image-Based Pothole Detection System for ITS Service</a:t>
                      </a:r>
                    </a:p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Road Management System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Seung</a:t>
                      </a:r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-Ki </a:t>
                      </a:r>
                      <a:r>
                        <a:rPr kumimoji="0" lang="en-US" sz="1600" b="1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Ryu,Taehyeong</a:t>
                      </a:r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Kim, and Young-Ro Kim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pothole detection method using</a:t>
                      </a:r>
                    </a:p>
                    <a:p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various features in 2D images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not only for road maintenance its take immediate action for repair and alert the driver too.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Its not deploy over the raspberry pi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92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54955" y="2870474"/>
            <a:ext cx="8302752" cy="2197285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Physically Road assessment is a laborious job.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smart lightweight solution is required to deploy it on cars to collect data about road health that can be then provided to road development authorities.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A2EC-31DB-4A21-ADA3-679CDE9F0C70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B47-544E-4DDE-A8C4-C843429BD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87" y="1149970"/>
            <a:ext cx="8761413" cy="706964"/>
          </a:xfrm>
        </p:spPr>
        <p:txBody>
          <a:bodyPr/>
          <a:lstStyle/>
          <a:p>
            <a:r>
              <a:rPr lang="en-US" sz="3200" b="1" dirty="0"/>
              <a:t>Use case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3516" y="2461508"/>
            <a:ext cx="5211246" cy="42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62088" y="2531911"/>
            <a:ext cx="3158171" cy="5420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Capture image</a:t>
            </a:r>
          </a:p>
        </p:txBody>
      </p:sp>
      <p:sp>
        <p:nvSpPr>
          <p:cNvPr id="6" name="Oval 5"/>
          <p:cNvSpPr/>
          <p:nvPr/>
        </p:nvSpPr>
        <p:spPr>
          <a:xfrm>
            <a:off x="4462088" y="3199524"/>
            <a:ext cx="3301185" cy="4653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location</a:t>
            </a:r>
          </a:p>
        </p:txBody>
      </p:sp>
      <p:sp>
        <p:nvSpPr>
          <p:cNvPr id="7" name="Oval 6"/>
          <p:cNvSpPr/>
          <p:nvPr/>
        </p:nvSpPr>
        <p:spPr>
          <a:xfrm>
            <a:off x="4619962" y="3799795"/>
            <a:ext cx="3090366" cy="46961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ML: algorithms for pothole detection</a:t>
            </a:r>
          </a:p>
        </p:txBody>
      </p:sp>
      <p:sp>
        <p:nvSpPr>
          <p:cNvPr id="8" name="Oval 7"/>
          <p:cNvSpPr/>
          <p:nvPr/>
        </p:nvSpPr>
        <p:spPr>
          <a:xfrm>
            <a:off x="4895059" y="4908093"/>
            <a:ext cx="2634864" cy="5603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Display Road condition </a:t>
            </a:r>
          </a:p>
        </p:txBody>
      </p:sp>
      <p:sp>
        <p:nvSpPr>
          <p:cNvPr id="9" name="Oval 8"/>
          <p:cNvSpPr/>
          <p:nvPr/>
        </p:nvSpPr>
        <p:spPr>
          <a:xfrm>
            <a:off x="4819034" y="5539399"/>
            <a:ext cx="2656987" cy="5252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View information</a:t>
            </a:r>
          </a:p>
        </p:txBody>
      </p:sp>
      <p:sp>
        <p:nvSpPr>
          <p:cNvPr id="10" name="Oval 9"/>
          <p:cNvSpPr/>
          <p:nvPr/>
        </p:nvSpPr>
        <p:spPr>
          <a:xfrm>
            <a:off x="4781320" y="6132928"/>
            <a:ext cx="2894704" cy="4721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Search Information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154954" y="2019590"/>
            <a:ext cx="321305" cy="30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154954" y="2434729"/>
            <a:ext cx="321305" cy="3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</p:cNvCxnSpPr>
          <p:nvPr/>
        </p:nvCxnSpPr>
        <p:spPr>
          <a:xfrm flipH="1">
            <a:off x="1302066" y="2324559"/>
            <a:ext cx="13541" cy="3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31103" y="2683834"/>
            <a:ext cx="160652" cy="188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1755" y="2683834"/>
            <a:ext cx="184504" cy="191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" idx="2"/>
          </p:cNvCxnSpPr>
          <p:nvPr/>
        </p:nvCxnSpPr>
        <p:spPr>
          <a:xfrm>
            <a:off x="1473029" y="2434729"/>
            <a:ext cx="2989059" cy="36818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2"/>
          </p:cNvCxnSpPr>
          <p:nvPr/>
        </p:nvCxnSpPr>
        <p:spPr>
          <a:xfrm flipV="1">
            <a:off x="1473029" y="3432180"/>
            <a:ext cx="2989059" cy="5913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2"/>
          </p:cNvCxnSpPr>
          <p:nvPr/>
        </p:nvCxnSpPr>
        <p:spPr>
          <a:xfrm>
            <a:off x="1473029" y="5607696"/>
            <a:ext cx="3346005" cy="1943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129045" y="3576497"/>
            <a:ext cx="321305" cy="30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141413" y="4021594"/>
            <a:ext cx="321305" cy="3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4"/>
          </p:cNvCxnSpPr>
          <p:nvPr/>
        </p:nvCxnSpPr>
        <p:spPr>
          <a:xfrm flipH="1">
            <a:off x="1276157" y="3881466"/>
            <a:ext cx="13541" cy="3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17562" y="4270699"/>
            <a:ext cx="160652" cy="188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78214" y="4270699"/>
            <a:ext cx="184504" cy="191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7872" y="5193320"/>
            <a:ext cx="321305" cy="30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127872" y="5608459"/>
            <a:ext cx="321305" cy="3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4"/>
          </p:cNvCxnSpPr>
          <p:nvPr/>
        </p:nvCxnSpPr>
        <p:spPr>
          <a:xfrm flipH="1">
            <a:off x="1274984" y="5498289"/>
            <a:ext cx="13541" cy="3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04021" y="5857564"/>
            <a:ext cx="160652" cy="188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64673" y="5857564"/>
            <a:ext cx="184504" cy="191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0" idx="2"/>
          </p:cNvCxnSpPr>
          <p:nvPr/>
        </p:nvCxnSpPr>
        <p:spPr>
          <a:xfrm>
            <a:off x="1449177" y="5608459"/>
            <a:ext cx="3332143" cy="7605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820500" y="3199046"/>
            <a:ext cx="321305" cy="30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9820500" y="3614185"/>
            <a:ext cx="321305" cy="3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4"/>
          </p:cNvCxnSpPr>
          <p:nvPr/>
        </p:nvCxnSpPr>
        <p:spPr>
          <a:xfrm flipH="1">
            <a:off x="9967612" y="3504015"/>
            <a:ext cx="13541" cy="3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796647" y="3863288"/>
            <a:ext cx="160652" cy="188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957299" y="3863288"/>
            <a:ext cx="184504" cy="191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005006" y="4568396"/>
            <a:ext cx="321305" cy="30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0005006" y="4983535"/>
            <a:ext cx="321305" cy="3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10152118" y="4873365"/>
            <a:ext cx="13541" cy="392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981153" y="5232638"/>
            <a:ext cx="160652" cy="188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141805" y="5232638"/>
            <a:ext cx="184504" cy="191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503555" y="3621947"/>
            <a:ext cx="2293092" cy="9720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" idx="6"/>
          </p:cNvCxnSpPr>
          <p:nvPr/>
        </p:nvCxnSpPr>
        <p:spPr>
          <a:xfrm flipV="1">
            <a:off x="7529923" y="4978010"/>
            <a:ext cx="2475083" cy="2102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6"/>
          </p:cNvCxnSpPr>
          <p:nvPr/>
        </p:nvCxnSpPr>
        <p:spPr>
          <a:xfrm flipV="1">
            <a:off x="7710328" y="3621947"/>
            <a:ext cx="2055841" cy="4126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720488" y="4361792"/>
            <a:ext cx="2820706" cy="489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Transfer data to the cloud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54861" y="2926227"/>
            <a:ext cx="1294410" cy="198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303192" y="4005962"/>
            <a:ext cx="1468449" cy="215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Raspberry pi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494600" y="5483234"/>
            <a:ext cx="1294410" cy="198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98130" y="4495429"/>
            <a:ext cx="1294410" cy="198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92206" y="6157012"/>
            <a:ext cx="1656574" cy="20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Road Authority 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6112680" y="3073921"/>
            <a:ext cx="0" cy="1146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 bwMode="gray">
          <a:xfrm>
            <a:off x="1141413" y="4749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/>
              <a:t>System Diagram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4327-349C-445D-A4BA-DF449E3EC3A1}" type="datetime1">
              <a:rPr lang="en-US" smtClean="0"/>
              <a:t>6/1/2022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549" y="629039"/>
            <a:ext cx="9112766" cy="706964"/>
          </a:xfrm>
        </p:spPr>
        <p:txBody>
          <a:bodyPr/>
          <a:lstStyle/>
          <a:p>
            <a:pPr algn="ctr"/>
            <a:r>
              <a:rPr lang="en-US" dirty="0"/>
              <a:t> </a:t>
            </a:r>
            <a:r>
              <a:rPr lang="en-US" sz="4800" b="1" dirty="0"/>
              <a:t>System Design</a:t>
            </a:r>
            <a:endParaRPr lang="en-US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3403321" y="2533877"/>
            <a:ext cx="2159307" cy="35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3319" y="2884962"/>
            <a:ext cx="2159306" cy="366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0646" y="2987246"/>
            <a:ext cx="264405" cy="3508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9185" y="3578673"/>
            <a:ext cx="1916934" cy="45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Capture 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11809" y="2533873"/>
            <a:ext cx="2159307" cy="35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12135" y="2886412"/>
            <a:ext cx="2159306" cy="366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52829" y="2859901"/>
            <a:ext cx="2159306" cy="369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53324" y="2533873"/>
            <a:ext cx="2159307" cy="32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Raspberry pi</a:t>
            </a:r>
          </a:p>
        </p:txBody>
      </p:sp>
      <p:sp>
        <p:nvSpPr>
          <p:cNvPr id="33" name="Diamond 32"/>
          <p:cNvSpPr/>
          <p:nvPr/>
        </p:nvSpPr>
        <p:spPr>
          <a:xfrm>
            <a:off x="4247001" y="4570934"/>
            <a:ext cx="407626" cy="6353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9" idx="4"/>
            <a:endCxn id="14" idx="0"/>
          </p:cNvCxnSpPr>
          <p:nvPr/>
        </p:nvCxnSpPr>
        <p:spPr>
          <a:xfrm flipH="1">
            <a:off x="4467654" y="3338110"/>
            <a:ext cx="5195" cy="240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450814" y="4030364"/>
            <a:ext cx="26730" cy="595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03832" y="4667299"/>
            <a:ext cx="2027831" cy="53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ML: algorithm for pothole detection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29932" y="3300700"/>
            <a:ext cx="1916934" cy="45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Transfer input to the cloud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97271" y="4925331"/>
            <a:ext cx="1916934" cy="45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location</a:t>
            </a:r>
          </a:p>
        </p:txBody>
      </p:sp>
      <p:sp>
        <p:nvSpPr>
          <p:cNvPr id="68" name="Diamond 67"/>
          <p:cNvSpPr/>
          <p:nvPr/>
        </p:nvSpPr>
        <p:spPr>
          <a:xfrm>
            <a:off x="6438794" y="5678686"/>
            <a:ext cx="407626" cy="6353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81" idx="1"/>
            <a:endCxn id="52" idx="3"/>
          </p:cNvCxnSpPr>
          <p:nvPr/>
        </p:nvCxnSpPr>
        <p:spPr>
          <a:xfrm flipH="1" flipV="1">
            <a:off x="7546868" y="3526547"/>
            <a:ext cx="10199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700575" y="5021677"/>
            <a:ext cx="466839" cy="16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31440" y="4724924"/>
            <a:ext cx="466839" cy="16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87955" y="5987332"/>
            <a:ext cx="466839" cy="16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54" name="Elbow Connector 53"/>
          <p:cNvCxnSpPr/>
          <p:nvPr/>
        </p:nvCxnSpPr>
        <p:spPr>
          <a:xfrm rot="5400000" flipH="1">
            <a:off x="4202129" y="4909721"/>
            <a:ext cx="317695" cy="203813"/>
          </a:xfrm>
          <a:prstGeom prst="bentConnector4">
            <a:avLst>
              <a:gd name="adj1" fmla="val -71956"/>
              <a:gd name="adj2" fmla="val 21216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32923" y="4886548"/>
            <a:ext cx="960552" cy="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 flipH="1">
            <a:off x="6383539" y="5989740"/>
            <a:ext cx="317695" cy="203813"/>
          </a:xfrm>
          <a:prstGeom prst="bentConnector4">
            <a:avLst>
              <a:gd name="adj1" fmla="val -71956"/>
              <a:gd name="adj2" fmla="val 21216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8" idx="3"/>
            <a:endCxn id="66" idx="2"/>
          </p:cNvCxnSpPr>
          <p:nvPr/>
        </p:nvCxnSpPr>
        <p:spPr>
          <a:xfrm flipV="1">
            <a:off x="6846420" y="5377022"/>
            <a:ext cx="2009318" cy="6193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6" idx="0"/>
          </p:cNvCxnSpPr>
          <p:nvPr/>
        </p:nvCxnSpPr>
        <p:spPr>
          <a:xfrm rot="16200000" flipV="1">
            <a:off x="8238099" y="4307690"/>
            <a:ext cx="1123174" cy="1121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83603" y="5851396"/>
            <a:ext cx="466839" cy="16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1" name="Diamond 80"/>
          <p:cNvSpPr/>
          <p:nvPr/>
        </p:nvSpPr>
        <p:spPr>
          <a:xfrm>
            <a:off x="8566835" y="3208852"/>
            <a:ext cx="407626" cy="6353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stCxn id="81" idx="3"/>
            <a:endCxn id="81" idx="0"/>
          </p:cNvCxnSpPr>
          <p:nvPr/>
        </p:nvCxnSpPr>
        <p:spPr>
          <a:xfrm flipH="1" flipV="1">
            <a:off x="8770650" y="3208850"/>
            <a:ext cx="203813" cy="317696"/>
          </a:xfrm>
          <a:prstGeom prst="bentConnector4">
            <a:avLst>
              <a:gd name="adj1" fmla="val -112162"/>
              <a:gd name="adj2" fmla="val 1719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139732" y="3184767"/>
            <a:ext cx="466839" cy="16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2" name="Straight Arrow Connector 111"/>
          <p:cNvCxnSpPr>
            <a:stCxn id="51" idx="2"/>
          </p:cNvCxnSpPr>
          <p:nvPr/>
        </p:nvCxnSpPr>
        <p:spPr>
          <a:xfrm>
            <a:off x="6617746" y="5206323"/>
            <a:ext cx="17978" cy="485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890623" y="3549383"/>
            <a:ext cx="466839" cy="16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8" name="Oval 117"/>
          <p:cNvSpPr/>
          <p:nvPr/>
        </p:nvSpPr>
        <p:spPr>
          <a:xfrm>
            <a:off x="6271971" y="4137904"/>
            <a:ext cx="411892" cy="307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345717" y="4169518"/>
            <a:ext cx="264405" cy="2471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endCxn id="118" idx="0"/>
          </p:cNvCxnSpPr>
          <p:nvPr/>
        </p:nvCxnSpPr>
        <p:spPr>
          <a:xfrm>
            <a:off x="6476214" y="3776666"/>
            <a:ext cx="1705" cy="361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ate Placeholder 1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D0F2-5495-4B20-8F21-CFC3A285608C}" type="datetime1">
              <a:rPr lang="en-US" smtClean="0"/>
              <a:t>6/1/2022</a:t>
            </a:fld>
            <a:endParaRPr lang="en-US"/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0126-76DB-4F2B-9B97-6D91ADE32D68}" type="slidenum">
              <a:rPr lang="en-US" smtClean="0"/>
              <a:t>8</a:t>
            </a:fld>
            <a:endParaRPr lang="en-US"/>
          </a:p>
        </p:txBody>
      </p:sp>
      <p:sp>
        <p:nvSpPr>
          <p:cNvPr id="124" name="Title 1"/>
          <p:cNvSpPr txBox="1">
            <a:spLocks/>
          </p:cNvSpPr>
          <p:nvPr/>
        </p:nvSpPr>
        <p:spPr bwMode="gray">
          <a:xfrm>
            <a:off x="1239776" y="1314350"/>
            <a:ext cx="9112766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 </a:t>
            </a:r>
            <a:r>
              <a:rPr lang="en-US" sz="2800" dirty="0"/>
              <a:t>Activity Diagram with swinlane.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63" y="3416223"/>
            <a:ext cx="2093204" cy="99484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2739035" y="3133218"/>
            <a:ext cx="303476" cy="4543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5" idx="0"/>
          </p:cNvCxnSpPr>
          <p:nvPr/>
        </p:nvCxnSpPr>
        <p:spPr>
          <a:xfrm rot="16200000" flipH="1">
            <a:off x="3700800" y="4561519"/>
            <a:ext cx="704547" cy="403646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81" y="5066312"/>
            <a:ext cx="2765686" cy="10768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182" y="888378"/>
            <a:ext cx="8761413" cy="706964"/>
          </a:xfrm>
        </p:spPr>
        <p:txBody>
          <a:bodyPr/>
          <a:lstStyle/>
          <a:p>
            <a:r>
              <a:rPr lang="en-US" dirty="0"/>
              <a:t>Our proposed solution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46330" y="6391840"/>
            <a:ext cx="990599" cy="304799"/>
          </a:xfrm>
        </p:spPr>
        <p:txBody>
          <a:bodyPr/>
          <a:lstStyle/>
          <a:p>
            <a:fld id="{E87D2D01-EA6F-49C6-9E13-7576C72BB2C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45766" y="295731"/>
            <a:ext cx="838199" cy="767687"/>
          </a:xfrm>
        </p:spPr>
        <p:txBody>
          <a:bodyPr/>
          <a:lstStyle/>
          <a:p>
            <a:fld id="{7990FB47-544E-4DDE-A8C4-C843429BDDE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5556" r="20000" b="2593"/>
          <a:stretch/>
        </p:blipFill>
        <p:spPr>
          <a:xfrm>
            <a:off x="9905031" y="3807410"/>
            <a:ext cx="1040423" cy="9559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77116" y="4788756"/>
            <a:ext cx="1371600" cy="605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Road Authority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6" t="34963" r="20526" b="37969"/>
          <a:stretch/>
        </p:blipFill>
        <p:spPr>
          <a:xfrm>
            <a:off x="6138509" y="2335876"/>
            <a:ext cx="1142999" cy="685801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410460" y="5297283"/>
            <a:ext cx="1221761" cy="32571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63369" y="4763342"/>
            <a:ext cx="1418139" cy="2899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GPS Module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5" y="4857377"/>
            <a:ext cx="3335660" cy="1008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654">
            <a:off x="4131125" y="5114943"/>
            <a:ext cx="279820" cy="387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Rectangle 33"/>
          <p:cNvSpPr/>
          <p:nvPr/>
        </p:nvSpPr>
        <p:spPr>
          <a:xfrm>
            <a:off x="1427589" y="2717408"/>
            <a:ext cx="1724257" cy="42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ML: algorithm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11" y="3570578"/>
            <a:ext cx="2246950" cy="112267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572886" y="4167285"/>
            <a:ext cx="1469625" cy="2899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Raspberry 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08781" y="5787430"/>
            <a:ext cx="673315" cy="2899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68369" y="6254405"/>
            <a:ext cx="1005332" cy="2237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29088" y="6255043"/>
            <a:ext cx="1049624" cy="260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Pothole</a:t>
            </a:r>
          </a:p>
        </p:txBody>
      </p:sp>
      <p:cxnSp>
        <p:nvCxnSpPr>
          <p:cNvPr id="49" name="Straight Arrow Connector 48"/>
          <p:cNvCxnSpPr>
            <a:stCxn id="20" idx="3"/>
            <a:endCxn id="43" idx="1"/>
          </p:cNvCxnSpPr>
          <p:nvPr/>
        </p:nvCxnSpPr>
        <p:spPr>
          <a:xfrm>
            <a:off x="4928967" y="3913646"/>
            <a:ext cx="517844" cy="2182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  <a:endCxn id="46" idx="0"/>
          </p:cNvCxnSpPr>
          <p:nvPr/>
        </p:nvCxnSpPr>
        <p:spPr>
          <a:xfrm flipH="1">
            <a:off x="4271035" y="5502230"/>
            <a:ext cx="16139" cy="752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78213" y="3035844"/>
            <a:ext cx="1049624" cy="260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598780" y="4713951"/>
            <a:ext cx="10666" cy="647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" idx="3"/>
          </p:cNvCxnSpPr>
          <p:nvPr/>
        </p:nvCxnSpPr>
        <p:spPr>
          <a:xfrm>
            <a:off x="7281508" y="2678777"/>
            <a:ext cx="2904640" cy="1115926"/>
          </a:xfrm>
          <a:prstGeom prst="bentConnector3">
            <a:avLst>
              <a:gd name="adj1" fmla="val 100065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10" idx="1"/>
          </p:cNvCxnSpPr>
          <p:nvPr/>
        </p:nvCxnSpPr>
        <p:spPr>
          <a:xfrm flipV="1">
            <a:off x="4426599" y="2678777"/>
            <a:ext cx="1711910" cy="666556"/>
          </a:xfrm>
          <a:prstGeom prst="bentConnector3">
            <a:avLst>
              <a:gd name="adj1" fmla="val -196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9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1695</TotalTime>
  <Words>604</Words>
  <Application>Microsoft Office PowerPoint</Application>
  <PresentationFormat>Widescreen</PresentationFormat>
  <Paragraphs>133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Group member: Ali Ajmal (p180041) Muhammad Ali(p180089)  </vt:lpstr>
      <vt:lpstr>Introduction</vt:lpstr>
      <vt:lpstr>Our Motivation.</vt:lpstr>
      <vt:lpstr>Literature Review </vt:lpstr>
      <vt:lpstr>Literature review</vt:lpstr>
      <vt:lpstr>Problem Statement</vt:lpstr>
      <vt:lpstr>Use case diagram</vt:lpstr>
      <vt:lpstr> System Design</vt:lpstr>
      <vt:lpstr>Our proposed solution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member: Ali Ajmal (p180041) Muhammad Ali(p180089)</dc:title>
  <dc:creator>Windows User</dc:creator>
  <cp:lastModifiedBy>Muhammad Ali</cp:lastModifiedBy>
  <cp:revision>58</cp:revision>
  <dcterms:created xsi:type="dcterms:W3CDTF">2022-04-17T06:51:53Z</dcterms:created>
  <dcterms:modified xsi:type="dcterms:W3CDTF">2022-06-01T13:41:56Z</dcterms:modified>
</cp:coreProperties>
</file>