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7.jpg" ContentType="image/jpg"/>
  <Override PartName="/ppt/media/image2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3" d="100"/>
          <a:sy n="73" d="100"/>
        </p:scale>
        <p:origin x="61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0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4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1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139" y="363169"/>
            <a:ext cx="1020572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025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3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279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1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2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1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1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45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3089148"/>
            <a:ext cx="10363200" cy="0"/>
          </a:xfrm>
          <a:custGeom>
            <a:avLst/>
            <a:gdLst/>
            <a:ahLst/>
            <a:cxnLst/>
            <a:rect l="l" t="t" r="r" b="b"/>
            <a:pathLst>
              <a:path w="10363200">
                <a:moveTo>
                  <a:pt x="0" y="0"/>
                </a:moveTo>
                <a:lnTo>
                  <a:pt x="10363200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2086737"/>
            <a:ext cx="56648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" dirty="0">
                <a:solidFill>
                  <a:srgbClr val="FFFFFF"/>
                </a:solidFill>
                <a:latin typeface="Segoe UI"/>
                <a:cs typeface="Segoe UI"/>
              </a:rPr>
              <a:t>Unsupervised</a:t>
            </a:r>
            <a:r>
              <a:rPr sz="4400" spc="-1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4400" dirty="0">
                <a:solidFill>
                  <a:srgbClr val="FFFFFF"/>
                </a:solidFill>
                <a:latin typeface="Segoe UI"/>
                <a:cs typeface="Segoe UI"/>
              </a:rPr>
              <a:t>Learning</a:t>
            </a:r>
            <a:endParaRPr sz="4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29114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CACA7"/>
                </a:solidFill>
              </a:rPr>
              <a:t>K-means</a:t>
            </a:r>
            <a:r>
              <a:rPr sz="3200" spc="-80" dirty="0">
                <a:solidFill>
                  <a:srgbClr val="3CACA7"/>
                </a:solidFill>
              </a:rPr>
              <a:t> </a:t>
            </a:r>
            <a:r>
              <a:rPr sz="3200" spc="-10" dirty="0">
                <a:solidFill>
                  <a:srgbClr val="3CACA7"/>
                </a:solidFill>
              </a:rPr>
              <a:t>contd..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67739" y="1116295"/>
            <a:ext cx="8001000" cy="31419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7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thm</a:t>
            </a:r>
            <a:endParaRPr sz="2800">
              <a:latin typeface="Calibri"/>
              <a:cs typeface="Calibri"/>
            </a:endParaRPr>
          </a:p>
          <a:p>
            <a:pPr marL="1409700">
              <a:lnSpc>
                <a:spcPct val="100000"/>
              </a:lnSpc>
              <a:spcBef>
                <a:spcPts val="275"/>
              </a:spcBef>
            </a:pP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ourier New"/>
                <a:cs typeface="Courier New"/>
              </a:rPr>
              <a:t>Begin</a:t>
            </a:r>
            <a:endParaRPr sz="2000">
              <a:latin typeface="Courier New"/>
              <a:cs typeface="Courier New"/>
            </a:endParaRPr>
          </a:p>
          <a:p>
            <a:pPr marL="2781300" marR="30480" indent="-914400">
              <a:lnSpc>
                <a:spcPct val="109500"/>
              </a:lnSpc>
              <a:spcBef>
                <a:spcPts val="60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initialize</a:t>
            </a:r>
            <a:r>
              <a:rPr sz="2000" spc="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n,</a:t>
            </a:r>
            <a:r>
              <a:rPr sz="2000" spc="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c,</a:t>
            </a:r>
            <a:r>
              <a:rPr sz="2000" spc="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</a:t>
            </a:r>
            <a:r>
              <a:rPr sz="1950" baseline="-21367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2000" spc="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</a:t>
            </a:r>
            <a:r>
              <a:rPr sz="1950" baseline="-21367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r>
              <a:rPr sz="2000" i="1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2000" i="1" spc="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ourier New"/>
                <a:cs typeface="Courier New"/>
              </a:rPr>
              <a:t>…,</a:t>
            </a:r>
            <a:r>
              <a:rPr sz="2000" i="1" spc="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Symbol"/>
                <a:cs typeface="Symbol"/>
              </a:rPr>
              <a:t></a:t>
            </a:r>
            <a:r>
              <a:rPr sz="1950" spc="-7" baseline="-21367" dirty="0">
                <a:solidFill>
                  <a:srgbClr val="404040"/>
                </a:solidFill>
                <a:latin typeface="Courier New"/>
                <a:cs typeface="Courier New"/>
              </a:rPr>
              <a:t>c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(randomly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ourier New"/>
                <a:cs typeface="Courier New"/>
              </a:rPr>
              <a:t>do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classify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n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samples according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endParaRPr sz="2000">
              <a:latin typeface="Courier New"/>
              <a:cs typeface="Courier New"/>
            </a:endParaRPr>
          </a:p>
          <a:p>
            <a:pPr marL="1866900">
              <a:lnSpc>
                <a:spcPts val="2195"/>
              </a:lnSpc>
              <a:tabLst>
                <a:tab pos="3086100" algn="l"/>
              </a:tabLst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nearest	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</a:t>
            </a:r>
            <a:r>
              <a:rPr sz="1950" baseline="-21367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  <a:p>
            <a:pPr marL="3696335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recompute</a:t>
            </a:r>
            <a:r>
              <a:rPr sz="20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</a:t>
            </a:r>
            <a:r>
              <a:rPr sz="1950" baseline="-21367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  <a:p>
            <a:pPr marL="2781300">
              <a:lnSpc>
                <a:spcPct val="100000"/>
              </a:lnSpc>
              <a:spcBef>
                <a:spcPts val="254"/>
              </a:spcBef>
            </a:pP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ourier New"/>
                <a:cs typeface="Courier New"/>
              </a:rPr>
              <a:t>until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no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change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</a:t>
            </a:r>
            <a:r>
              <a:rPr sz="1950" baseline="-21367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endParaRPr sz="1950" baseline="-21367">
              <a:latin typeface="Courier New"/>
              <a:cs typeface="Courier New"/>
            </a:endParaRPr>
          </a:p>
          <a:p>
            <a:pPr marL="1866900">
              <a:lnSpc>
                <a:spcPct val="100000"/>
              </a:lnSpc>
              <a:spcBef>
                <a:spcPts val="265"/>
              </a:spcBef>
            </a:pP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ourier New"/>
                <a:cs typeface="Courier New"/>
              </a:rPr>
              <a:t>return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</a:t>
            </a:r>
            <a:r>
              <a:rPr sz="1950" baseline="-21367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</a:t>
            </a:r>
            <a:r>
              <a:rPr sz="1950" baseline="-21367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r>
              <a:rPr sz="2000" i="1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2000" i="1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ourier New"/>
                <a:cs typeface="Courier New"/>
              </a:rPr>
              <a:t>…,</a:t>
            </a:r>
            <a:r>
              <a:rPr sz="2000" i="1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</a:t>
            </a:r>
            <a:r>
              <a:rPr sz="1950" baseline="-21367" dirty="0">
                <a:solidFill>
                  <a:srgbClr val="404040"/>
                </a:solidFill>
                <a:latin typeface="Courier New"/>
                <a:cs typeface="Courier New"/>
              </a:rPr>
              <a:t>c</a:t>
            </a:r>
            <a:endParaRPr sz="1950" baseline="-21367">
              <a:latin typeface="Courier New"/>
              <a:cs typeface="Courier New"/>
            </a:endParaRPr>
          </a:p>
          <a:p>
            <a:pPr marL="1409700">
              <a:lnSpc>
                <a:spcPct val="100000"/>
              </a:lnSpc>
              <a:spcBef>
                <a:spcPts val="229"/>
              </a:spcBef>
            </a:pPr>
            <a:r>
              <a:rPr sz="2000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ourier New"/>
                <a:cs typeface="Courier New"/>
              </a:rPr>
              <a:t>End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4009" y="1966722"/>
            <a:ext cx="1397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ourier New"/>
                <a:cs typeface="Courier New"/>
              </a:rPr>
              <a:t>selected)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3216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CACA7"/>
                </a:solidFill>
              </a:rPr>
              <a:t>K-means</a:t>
            </a:r>
            <a:r>
              <a:rPr sz="3200" spc="-85" dirty="0">
                <a:solidFill>
                  <a:srgbClr val="3CACA7"/>
                </a:solidFill>
              </a:rPr>
              <a:t> </a:t>
            </a:r>
            <a:r>
              <a:rPr sz="3200" dirty="0">
                <a:solidFill>
                  <a:srgbClr val="3CACA7"/>
                </a:solidFill>
              </a:rPr>
              <a:t>example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051" y="1109472"/>
            <a:ext cx="7428088" cy="52638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28441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CACA7"/>
                </a:solidFill>
              </a:rPr>
              <a:t>Example</a:t>
            </a:r>
            <a:r>
              <a:rPr sz="3200" spc="-50" dirty="0">
                <a:solidFill>
                  <a:srgbClr val="3CACA7"/>
                </a:solidFill>
              </a:rPr>
              <a:t> </a:t>
            </a:r>
            <a:r>
              <a:rPr sz="3200" spc="-10" dirty="0">
                <a:solidFill>
                  <a:srgbClr val="3CACA7"/>
                </a:solidFill>
              </a:rPr>
              <a:t>contd..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8132" y="1110996"/>
            <a:ext cx="7705389" cy="53858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28441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CACA7"/>
                </a:solidFill>
              </a:rPr>
              <a:t>Example</a:t>
            </a:r>
            <a:r>
              <a:rPr sz="3200" spc="-50" dirty="0">
                <a:solidFill>
                  <a:srgbClr val="3CACA7"/>
                </a:solidFill>
              </a:rPr>
              <a:t> </a:t>
            </a:r>
            <a:r>
              <a:rPr sz="3200" spc="-10" dirty="0">
                <a:solidFill>
                  <a:srgbClr val="3CACA7"/>
                </a:solidFill>
              </a:rPr>
              <a:t>contd..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2086" y="1149096"/>
            <a:ext cx="7200440" cy="51518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28441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CACA7"/>
                </a:solidFill>
              </a:rPr>
              <a:t>Example</a:t>
            </a:r>
            <a:r>
              <a:rPr sz="3200" spc="-50" dirty="0">
                <a:solidFill>
                  <a:srgbClr val="3CACA7"/>
                </a:solidFill>
              </a:rPr>
              <a:t> </a:t>
            </a:r>
            <a:r>
              <a:rPr sz="3200" spc="-10" dirty="0">
                <a:solidFill>
                  <a:srgbClr val="3CACA7"/>
                </a:solidFill>
              </a:rPr>
              <a:t>contd..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005" y="1289739"/>
            <a:ext cx="7620777" cy="52741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28441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CACA7"/>
                </a:solidFill>
              </a:rPr>
              <a:t>Example</a:t>
            </a:r>
            <a:r>
              <a:rPr sz="3200" spc="-50" dirty="0">
                <a:solidFill>
                  <a:srgbClr val="3CACA7"/>
                </a:solidFill>
              </a:rPr>
              <a:t> </a:t>
            </a:r>
            <a:r>
              <a:rPr sz="3200" spc="-10" dirty="0">
                <a:solidFill>
                  <a:srgbClr val="3CACA7"/>
                </a:solidFill>
              </a:rPr>
              <a:t>contd..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904" y="1173480"/>
            <a:ext cx="7714896" cy="54009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1294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Co</a:t>
            </a:r>
            <a:r>
              <a:rPr sz="3200" spc="-15" dirty="0">
                <a:solidFill>
                  <a:srgbClr val="3CACA7"/>
                </a:solidFill>
              </a:rPr>
              <a:t>n</a:t>
            </a:r>
            <a:r>
              <a:rPr sz="3200" spc="-45" dirty="0">
                <a:solidFill>
                  <a:srgbClr val="3CACA7"/>
                </a:solidFill>
              </a:rPr>
              <a:t>t</a:t>
            </a:r>
            <a:r>
              <a:rPr sz="3200" dirty="0">
                <a:solidFill>
                  <a:srgbClr val="3CACA7"/>
                </a:solidFill>
              </a:rPr>
              <a:t>d..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1127789"/>
            <a:ext cx="6312535" cy="44761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Simpl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ompu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767080" marR="5080" indent="-297180">
              <a:lnSpc>
                <a:spcPts val="2590"/>
              </a:lnSpc>
              <a:spcBef>
                <a:spcPts val="545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rg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minimum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withi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er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squared error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Cons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ting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k?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nsiti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initial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nt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nsiti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outlie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spheri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 clu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Assuming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b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ompu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72" y="1531687"/>
            <a:ext cx="3691632" cy="43931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63169"/>
            <a:ext cx="9351010" cy="2311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  <a:latin typeface="Segoe UI"/>
                <a:cs typeface="Segoe UI"/>
              </a:rPr>
              <a:t>2.</a:t>
            </a:r>
            <a:r>
              <a:rPr sz="3200" spc="-10" dirty="0">
                <a:solidFill>
                  <a:srgbClr val="3CACA7"/>
                </a:solidFill>
                <a:latin typeface="Segoe UI"/>
                <a:cs typeface="Segoe UI"/>
              </a:rPr>
              <a:t> </a:t>
            </a:r>
            <a:r>
              <a:rPr sz="3200" spc="-5" dirty="0">
                <a:solidFill>
                  <a:srgbClr val="3CACA7"/>
                </a:solidFill>
                <a:latin typeface="Segoe UI"/>
                <a:cs typeface="Segoe UI"/>
              </a:rPr>
              <a:t>Fuzzy</a:t>
            </a:r>
            <a:r>
              <a:rPr sz="3200" spc="-10" dirty="0">
                <a:solidFill>
                  <a:srgbClr val="3CACA7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CACA7"/>
                </a:solidFill>
                <a:latin typeface="Segoe UI"/>
                <a:cs typeface="Segoe UI"/>
              </a:rPr>
              <a:t>C-Means</a:t>
            </a:r>
            <a:r>
              <a:rPr sz="3200" spc="-25" dirty="0">
                <a:solidFill>
                  <a:srgbClr val="3CACA7"/>
                </a:solidFill>
                <a:latin typeface="Segoe UI"/>
                <a:cs typeface="Segoe UI"/>
              </a:rPr>
              <a:t> </a:t>
            </a:r>
            <a:r>
              <a:rPr sz="3200" spc="-5" dirty="0">
                <a:solidFill>
                  <a:srgbClr val="3CACA7"/>
                </a:solidFill>
                <a:latin typeface="Segoe UI"/>
                <a:cs typeface="Segoe UI"/>
              </a:rPr>
              <a:t>Clustering</a:t>
            </a:r>
            <a:endParaRPr sz="3200">
              <a:latin typeface="Segoe UI"/>
              <a:cs typeface="Segoe UI"/>
            </a:endParaRPr>
          </a:p>
          <a:p>
            <a:pPr marL="241300" marR="5080" indent="-229235">
              <a:lnSpc>
                <a:spcPts val="3460"/>
              </a:lnSpc>
              <a:spcBef>
                <a:spcPts val="2830"/>
              </a:spcBef>
            </a:pPr>
            <a:r>
              <a:rPr sz="3200" spc="-204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3200" spc="-2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poi</a:t>
            </a:r>
            <a:r>
              <a:rPr sz="3200" spc="-4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 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3200" spc="-6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belon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3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mo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clu</a:t>
            </a:r>
            <a:r>
              <a:rPr sz="3200" spc="-5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er wi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h 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memberships.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200" spc="-204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3200" spc="-2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Object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3200" spc="-3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fu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ct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on: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4345643"/>
            <a:ext cx="4324985" cy="115951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3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≤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m&lt;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∞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200" spc="-204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3200" spc="-2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3200" spc="-4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ion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-mea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6408" y="2936748"/>
            <a:ext cx="3418332" cy="10683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45065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Fuzzy</a:t>
            </a:r>
            <a:r>
              <a:rPr sz="3200" spc="-15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c-means</a:t>
            </a:r>
            <a:r>
              <a:rPr sz="3200" spc="-35" dirty="0">
                <a:solidFill>
                  <a:srgbClr val="3CACA7"/>
                </a:solidFill>
              </a:rPr>
              <a:t> </a:t>
            </a:r>
            <a:r>
              <a:rPr sz="3200" dirty="0">
                <a:solidFill>
                  <a:srgbClr val="3CACA7"/>
                </a:solidFill>
              </a:rPr>
              <a:t>algorithm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09370" y="1176655"/>
            <a:ext cx="61918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365125" algn="l"/>
              </a:tabLst>
            </a:pPr>
            <a:r>
              <a:rPr sz="2600" spc="-49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Let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550" i="1" baseline="-2124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550" i="1" spc="300" baseline="-212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vector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for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550" i="1" baseline="-2124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8117" y="4212188"/>
            <a:ext cx="120014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15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9373" y="3412178"/>
            <a:ext cx="120014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15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6712" y="3900952"/>
            <a:ext cx="1884045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845310" algn="l"/>
              </a:tabLst>
            </a:pPr>
            <a:r>
              <a:rPr sz="3150" i="1" spc="7" baseline="-23809" dirty="0">
                <a:latin typeface="Times New Roman"/>
                <a:cs typeface="Times New Roman"/>
              </a:rPr>
              <a:t>c</a:t>
            </a:r>
            <a:r>
              <a:rPr sz="3150" i="1" spc="-262" baseline="-23809" dirty="0">
                <a:latin typeface="Times New Roman"/>
                <a:cs typeface="Times New Roman"/>
              </a:rPr>
              <a:t> </a:t>
            </a:r>
            <a:r>
              <a:rPr sz="2175" i="1" spc="7" baseline="-53639" dirty="0">
                <a:latin typeface="Times New Roman"/>
                <a:cs typeface="Times New Roman"/>
              </a:rPr>
              <a:t>j</a:t>
            </a:r>
            <a:r>
              <a:rPr sz="2175" i="1" baseline="-53639" dirty="0">
                <a:latin typeface="Times New Roman"/>
                <a:cs typeface="Times New Roman"/>
              </a:rPr>
              <a:t> </a:t>
            </a:r>
            <a:r>
              <a:rPr sz="2175" i="1" spc="240" baseline="-53639" dirty="0">
                <a:latin typeface="Times New Roman"/>
                <a:cs typeface="Times New Roman"/>
              </a:rPr>
              <a:t> </a:t>
            </a:r>
            <a:r>
              <a:rPr sz="3150" spc="15" baseline="-23809" dirty="0">
                <a:latin typeface="Symbol"/>
                <a:cs typeface="Symbol"/>
              </a:rPr>
              <a:t></a:t>
            </a:r>
            <a:r>
              <a:rPr sz="3150" spc="82" baseline="-23809" dirty="0">
                <a:latin typeface="Times New Roman"/>
                <a:cs typeface="Times New Roman"/>
              </a:rPr>
              <a:t> </a:t>
            </a:r>
            <a:r>
              <a:rPr sz="145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i="1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450" u="heavy" spc="-9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145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4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3844" y="4236110"/>
            <a:ext cx="7691120" cy="12382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945890" marR="2814955" indent="-25400">
              <a:lnSpc>
                <a:spcPct val="105100"/>
              </a:lnSpc>
              <a:spcBef>
                <a:spcPts val="265"/>
              </a:spcBef>
            </a:pPr>
            <a:r>
              <a:rPr sz="4725" spc="390" baseline="-8818" dirty="0">
                <a:latin typeface="Symbol"/>
                <a:cs typeface="Symbol"/>
              </a:rPr>
              <a:t></a:t>
            </a:r>
            <a:r>
              <a:rPr sz="2100" spc="-10" dirty="0">
                <a:latin typeface="Times New Roman"/>
                <a:cs typeface="Times New Roman"/>
              </a:rPr>
              <a:t>(</a:t>
            </a:r>
            <a:r>
              <a:rPr sz="2100" i="1" spc="75" dirty="0">
                <a:latin typeface="Times New Roman"/>
                <a:cs typeface="Times New Roman"/>
              </a:rPr>
              <a:t>u</a:t>
            </a:r>
            <a:r>
              <a:rPr sz="2175" i="1" spc="15" baseline="-21072" dirty="0">
                <a:latin typeface="Times New Roman"/>
                <a:cs typeface="Times New Roman"/>
              </a:rPr>
              <a:t>i</a:t>
            </a:r>
            <a:r>
              <a:rPr sz="2175" i="1" spc="7" baseline="-21072" dirty="0">
                <a:latin typeface="Times New Roman"/>
                <a:cs typeface="Times New Roman"/>
              </a:rPr>
              <a:t>j</a:t>
            </a:r>
            <a:r>
              <a:rPr sz="2175" i="1" spc="-22" baseline="-21072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)</a:t>
            </a:r>
            <a:r>
              <a:rPr sz="2175" i="1" spc="15" baseline="36398" dirty="0">
                <a:latin typeface="Times New Roman"/>
                <a:cs typeface="Times New Roman"/>
              </a:rPr>
              <a:t>m  </a:t>
            </a:r>
            <a:r>
              <a:rPr sz="1450" i="1" spc="5" dirty="0">
                <a:latin typeface="Times New Roman"/>
                <a:cs typeface="Times New Roman"/>
              </a:rPr>
              <a:t>i</a:t>
            </a:r>
            <a:r>
              <a:rPr sz="1450" spc="5" dirty="0">
                <a:latin typeface="Symbol"/>
                <a:cs typeface="Symbol"/>
              </a:rPr>
              <a:t></a:t>
            </a:r>
            <a:r>
              <a:rPr sz="1450" spc="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200" i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fuzzy</a:t>
            </a:r>
            <a:r>
              <a:rPr sz="2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parameter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200" i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points.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6670" y="1659763"/>
            <a:ext cx="9143365" cy="23285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77825" marR="168275" indent="-340360">
              <a:lnSpc>
                <a:spcPts val="2810"/>
              </a:lnSpc>
              <a:spcBef>
                <a:spcPts val="455"/>
              </a:spcBef>
              <a:buAutoNum type="arabicPeriod"/>
              <a:tabLst>
                <a:tab pos="378460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Initialize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membership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550" baseline="26143" dirty="0">
                <a:solidFill>
                  <a:srgbClr val="404040"/>
                </a:solidFill>
                <a:latin typeface="Calibri"/>
                <a:cs typeface="Calibri"/>
              </a:rPr>
              <a:t>(0)</a:t>
            </a:r>
            <a:r>
              <a:rPr sz="2550" spc="307" baseline="2614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[ </a:t>
            </a:r>
            <a:r>
              <a:rPr sz="2600" i="1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550" i="1" spc="7" baseline="-21241" dirty="0">
                <a:solidFill>
                  <a:srgbClr val="404040"/>
                </a:solidFill>
                <a:latin typeface="Calibri"/>
                <a:cs typeface="Calibri"/>
              </a:rPr>
              <a:t>ij</a:t>
            </a:r>
            <a:r>
              <a:rPr sz="2550" i="1" spc="292" baseline="-212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]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i="1" spc="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550" i="1" spc="7" baseline="-2124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550" i="1" spc="300" baseline="-212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cluster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cl</a:t>
            </a:r>
            <a:r>
              <a:rPr sz="2550" i="1" baseline="-21241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550" i="1" spc="15" baseline="-212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random</a:t>
            </a:r>
            <a:endParaRPr sz="2600">
              <a:latin typeface="Calibri"/>
              <a:cs typeface="Calibri"/>
            </a:endParaRPr>
          </a:p>
          <a:p>
            <a:pPr marL="377825" indent="-340360">
              <a:lnSpc>
                <a:spcPts val="2965"/>
              </a:lnSpc>
              <a:spcBef>
                <a:spcPts val="655"/>
              </a:spcBef>
              <a:buAutoNum type="arabicPeriod"/>
              <a:tabLst>
                <a:tab pos="378460" algn="l"/>
              </a:tabLst>
            </a:pP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-th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step,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compute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fuzzy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centroid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550" i="1" baseline="26143" dirty="0">
                <a:solidFill>
                  <a:srgbClr val="404040"/>
                </a:solidFill>
                <a:latin typeface="Calibri"/>
                <a:cs typeface="Calibri"/>
              </a:rPr>
              <a:t>(k)</a:t>
            </a:r>
            <a:r>
              <a:rPr sz="2550" i="1" spc="315" baseline="2614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[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550" i="1" baseline="-21241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550" i="1" spc="315" baseline="-212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]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6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1,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..,</a:t>
            </a:r>
            <a:endParaRPr sz="2600">
              <a:latin typeface="Calibri"/>
              <a:cs typeface="Calibri"/>
            </a:endParaRPr>
          </a:p>
          <a:p>
            <a:pPr marL="377825">
              <a:lnSpc>
                <a:spcPts val="2965"/>
              </a:lnSpc>
            </a:pP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nc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where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nc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number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clusters,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endParaRPr sz="2600">
              <a:latin typeface="Calibri"/>
              <a:cs typeface="Calibri"/>
            </a:endParaRPr>
          </a:p>
          <a:p>
            <a:pPr marL="554990" algn="ctr">
              <a:lnSpc>
                <a:spcPct val="100000"/>
              </a:lnSpc>
              <a:spcBef>
                <a:spcPts val="1785"/>
              </a:spcBef>
            </a:pPr>
            <a:r>
              <a:rPr sz="4725" spc="390" baseline="-8818" dirty="0">
                <a:latin typeface="Symbol"/>
                <a:cs typeface="Symbol"/>
              </a:rPr>
              <a:t></a:t>
            </a:r>
            <a:r>
              <a:rPr sz="2100" spc="-15" dirty="0">
                <a:latin typeface="Times New Roman"/>
                <a:cs typeface="Times New Roman"/>
              </a:rPr>
              <a:t>(</a:t>
            </a:r>
            <a:r>
              <a:rPr sz="2100" i="1" spc="80" dirty="0">
                <a:latin typeface="Times New Roman"/>
                <a:cs typeface="Times New Roman"/>
              </a:rPr>
              <a:t>u</a:t>
            </a:r>
            <a:r>
              <a:rPr sz="2175" i="1" spc="15" baseline="-21072" dirty="0">
                <a:latin typeface="Times New Roman"/>
                <a:cs typeface="Times New Roman"/>
              </a:rPr>
              <a:t>i</a:t>
            </a:r>
            <a:r>
              <a:rPr sz="2175" i="1" spc="7" baseline="-21072" dirty="0">
                <a:latin typeface="Times New Roman"/>
                <a:cs typeface="Times New Roman"/>
              </a:rPr>
              <a:t>j</a:t>
            </a:r>
            <a:r>
              <a:rPr sz="2175" i="1" spc="-22" baseline="-21072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)</a:t>
            </a:r>
            <a:r>
              <a:rPr sz="2175" i="1" spc="30" baseline="36398" dirty="0">
                <a:latin typeface="Times New Roman"/>
                <a:cs typeface="Times New Roman"/>
              </a:rPr>
              <a:t>m</a:t>
            </a:r>
            <a:r>
              <a:rPr sz="2175" i="1" spc="120" baseline="36398" dirty="0">
                <a:latin typeface="Times New Roman"/>
                <a:cs typeface="Times New Roman"/>
              </a:rPr>
              <a:t> </a:t>
            </a:r>
            <a:r>
              <a:rPr sz="2100" i="1" spc="30" dirty="0">
                <a:latin typeface="Times New Roman"/>
                <a:cs typeface="Times New Roman"/>
              </a:rPr>
              <a:t>x</a:t>
            </a:r>
            <a:r>
              <a:rPr sz="2175" i="1" spc="7" baseline="-21072" dirty="0">
                <a:latin typeface="Times New Roman"/>
                <a:cs typeface="Times New Roman"/>
              </a:rPr>
              <a:t>i</a:t>
            </a:r>
            <a:endParaRPr sz="2175" baseline="-2107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45065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Fuzzy</a:t>
            </a:r>
            <a:r>
              <a:rPr sz="3200" spc="-15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c-means</a:t>
            </a:r>
            <a:r>
              <a:rPr sz="3200" spc="-35" dirty="0">
                <a:solidFill>
                  <a:srgbClr val="3CACA7"/>
                </a:solidFill>
              </a:rPr>
              <a:t> </a:t>
            </a:r>
            <a:r>
              <a:rPr sz="3200" dirty="0">
                <a:solidFill>
                  <a:srgbClr val="3CACA7"/>
                </a:solidFill>
              </a:rPr>
              <a:t>algorithm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96670" y="1187323"/>
            <a:ext cx="57950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3.	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fuzzy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membership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175" i="1" spc="-7" baseline="24904" dirty="0">
                <a:solidFill>
                  <a:srgbClr val="404040"/>
                </a:solidFill>
                <a:latin typeface="Calibri"/>
                <a:cs typeface="Calibri"/>
              </a:rPr>
              <a:t>(k)</a:t>
            </a:r>
            <a:r>
              <a:rPr sz="2175" i="1" spc="292" baseline="249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= [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175" i="1" spc="-7" baseline="-21072" dirty="0">
                <a:solidFill>
                  <a:srgbClr val="404040"/>
                </a:solidFill>
                <a:latin typeface="Calibri"/>
                <a:cs typeface="Calibri"/>
              </a:rPr>
              <a:t>ij</a:t>
            </a:r>
            <a:r>
              <a:rPr sz="2175" i="1" spc="262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],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6670" y="4101639"/>
            <a:ext cx="6898005" cy="12185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77825" indent="-340360">
              <a:lnSpc>
                <a:spcPct val="100000"/>
              </a:lnSpc>
              <a:spcBef>
                <a:spcPts val="805"/>
              </a:spcBef>
              <a:buAutoNum type="arabicPeriod" startAt="4"/>
              <a:tabLst>
                <a:tab pos="377825" algn="l"/>
                <a:tab pos="37846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||</a:t>
            </a:r>
            <a:r>
              <a:rPr sz="2200" i="1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175" spc="-7" baseline="24904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175" i="1" spc="-7" baseline="24904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175" spc="-7" baseline="24904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175" spc="300" baseline="249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175" spc="-7" baseline="24904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175" i="1" spc="-7" baseline="24904" dirty="0">
                <a:solidFill>
                  <a:srgbClr val="404040"/>
                </a:solidFill>
                <a:latin typeface="Calibri"/>
                <a:cs typeface="Calibri"/>
              </a:rPr>
              <a:t>k-1</a:t>
            </a:r>
            <a:r>
              <a:rPr sz="2175" spc="-7" baseline="24904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||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Symbol"/>
                <a:cs typeface="Symbol"/>
              </a:rPr>
              <a:t>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then 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STOP,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else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return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2.</a:t>
            </a:r>
            <a:endParaRPr sz="2200">
              <a:latin typeface="Calibri"/>
              <a:cs typeface="Calibri"/>
            </a:endParaRPr>
          </a:p>
          <a:p>
            <a:pPr marL="377825" indent="-340360">
              <a:lnSpc>
                <a:spcPct val="100000"/>
              </a:lnSpc>
              <a:spcBef>
                <a:spcPts val="705"/>
              </a:spcBef>
              <a:buAutoNum type="arabicPeriod" startAt="4"/>
              <a:tabLst>
                <a:tab pos="377825" algn="l"/>
                <a:tab pos="37846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Determine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membership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cutoff</a:t>
            </a:r>
            <a:endParaRPr sz="2200">
              <a:latin typeface="Calibri"/>
              <a:cs typeface="Calibri"/>
            </a:endParaRPr>
          </a:p>
          <a:p>
            <a:pPr marL="553085">
              <a:lnSpc>
                <a:spcPct val="100000"/>
              </a:lnSpc>
              <a:spcBef>
                <a:spcPts val="300"/>
              </a:spcBef>
              <a:tabLst>
                <a:tab pos="835025" algn="l"/>
              </a:tabLst>
            </a:pPr>
            <a:r>
              <a:rPr sz="2000" spc="-37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assign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950" i="1" spc="195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cluster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cl</a:t>
            </a:r>
            <a:r>
              <a:rPr sz="1950" i="1" spc="-7" baseline="-21367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1950" i="1" spc="270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ij</a:t>
            </a:r>
            <a:r>
              <a:rPr sz="1950" i="1" spc="232" baseline="-2136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50" spc="7" baseline="25641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50" i="1" spc="7" baseline="2564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950" spc="7" baseline="2564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950" spc="240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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60226" y="2471045"/>
            <a:ext cx="31750" cy="315595"/>
          </a:xfrm>
          <a:custGeom>
            <a:avLst/>
            <a:gdLst/>
            <a:ahLst/>
            <a:cxnLst/>
            <a:rect l="l" t="t" r="r" b="b"/>
            <a:pathLst>
              <a:path w="31750" h="315594">
                <a:moveTo>
                  <a:pt x="31313" y="0"/>
                </a:moveTo>
                <a:lnTo>
                  <a:pt x="31313" y="315409"/>
                </a:lnTo>
              </a:path>
              <a:path w="31750" h="315594">
                <a:moveTo>
                  <a:pt x="0" y="0"/>
                </a:moveTo>
                <a:lnTo>
                  <a:pt x="0" y="315409"/>
                </a:lnTo>
              </a:path>
            </a:pathLst>
          </a:custGeom>
          <a:ln w="10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78622" y="2471045"/>
            <a:ext cx="31750" cy="315595"/>
          </a:xfrm>
          <a:custGeom>
            <a:avLst/>
            <a:gdLst/>
            <a:ahLst/>
            <a:cxnLst/>
            <a:rect l="l" t="t" r="r" b="b"/>
            <a:pathLst>
              <a:path w="31750" h="315594">
                <a:moveTo>
                  <a:pt x="31334" y="0"/>
                </a:moveTo>
                <a:lnTo>
                  <a:pt x="31334" y="315409"/>
                </a:lnTo>
              </a:path>
              <a:path w="31750" h="315594">
                <a:moveTo>
                  <a:pt x="0" y="0"/>
                </a:moveTo>
                <a:lnTo>
                  <a:pt x="0" y="315409"/>
                </a:lnTo>
              </a:path>
            </a:pathLst>
          </a:custGeom>
          <a:ln w="10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7990" y="2101150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235" y="0"/>
                </a:lnTo>
              </a:path>
            </a:pathLst>
          </a:custGeom>
          <a:ln w="5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5521" y="3407158"/>
            <a:ext cx="31750" cy="314960"/>
          </a:xfrm>
          <a:custGeom>
            <a:avLst/>
            <a:gdLst/>
            <a:ahLst/>
            <a:cxnLst/>
            <a:rect l="l" t="t" r="r" b="b"/>
            <a:pathLst>
              <a:path w="31750" h="314960">
                <a:moveTo>
                  <a:pt x="31334" y="0"/>
                </a:moveTo>
                <a:lnTo>
                  <a:pt x="31334" y="314902"/>
                </a:lnTo>
              </a:path>
              <a:path w="31750" h="314960">
                <a:moveTo>
                  <a:pt x="0" y="0"/>
                </a:moveTo>
                <a:lnTo>
                  <a:pt x="0" y="314902"/>
                </a:lnTo>
              </a:path>
            </a:pathLst>
          </a:custGeom>
          <a:ln w="10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03917" y="3407158"/>
            <a:ext cx="32384" cy="314960"/>
          </a:xfrm>
          <a:custGeom>
            <a:avLst/>
            <a:gdLst/>
            <a:ahLst/>
            <a:cxnLst/>
            <a:rect l="l" t="t" r="r" b="b"/>
            <a:pathLst>
              <a:path w="32385" h="314960">
                <a:moveTo>
                  <a:pt x="31831" y="0"/>
                </a:moveTo>
                <a:lnTo>
                  <a:pt x="31831" y="314902"/>
                </a:lnTo>
              </a:path>
              <a:path w="32385" h="314960">
                <a:moveTo>
                  <a:pt x="0" y="0"/>
                </a:moveTo>
                <a:lnTo>
                  <a:pt x="0" y="314902"/>
                </a:lnTo>
              </a:path>
            </a:pathLst>
          </a:custGeom>
          <a:ln w="10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3285" y="3036746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235" y="0"/>
                </a:lnTo>
              </a:path>
            </a:pathLst>
          </a:custGeom>
          <a:ln w="5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75092" y="3319784"/>
            <a:ext cx="10604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latin typeface="Symbol"/>
                <a:cs typeface="Symbol"/>
              </a:rPr>
              <a:t>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7996" y="3016496"/>
            <a:ext cx="123888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119505" algn="l"/>
              </a:tabLst>
            </a:pPr>
            <a:r>
              <a:rPr sz="3675" spc="135" baseline="-24943" dirty="0">
                <a:latin typeface="Symbol"/>
                <a:cs typeface="Symbol"/>
              </a:rPr>
              <a:t></a:t>
            </a:r>
            <a:r>
              <a:rPr sz="1650" spc="90" dirty="0">
                <a:latin typeface="Symbol"/>
                <a:cs typeface="Symbol"/>
              </a:rPr>
              <a:t></a:t>
            </a:r>
            <a:r>
              <a:rPr sz="1650" u="sng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dirty="0">
                <a:latin typeface="Symbol"/>
                <a:cs typeface="Symbol"/>
              </a:rPr>
              <a:t>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38932" y="3504485"/>
            <a:ext cx="94234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8360" algn="l"/>
              </a:tabLst>
            </a:pPr>
            <a:r>
              <a:rPr sz="1650" dirty="0">
                <a:latin typeface="Symbol"/>
                <a:cs typeface="Symbol"/>
              </a:rPr>
              <a:t>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dirty="0">
                <a:latin typeface="Symbol"/>
                <a:cs typeface="Symbol"/>
              </a:rPr>
              <a:t>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77221" y="2568866"/>
            <a:ext cx="162560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4885" algn="l"/>
                <a:tab pos="1612265" algn="l"/>
              </a:tabLst>
            </a:pPr>
            <a:r>
              <a:rPr sz="1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650" u="sng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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13140" y="2184843"/>
            <a:ext cx="9429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8994" algn="l"/>
              </a:tabLst>
            </a:pPr>
            <a:r>
              <a:rPr sz="1650" dirty="0">
                <a:latin typeface="Symbol"/>
                <a:cs typeface="Symbol"/>
              </a:rPr>
              <a:t></a:t>
            </a:r>
            <a:r>
              <a:rPr sz="1650" spc="-195" dirty="0">
                <a:latin typeface="Times New Roman"/>
                <a:cs typeface="Times New Roman"/>
              </a:rPr>
              <a:t> 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50" dirty="0">
                <a:latin typeface="Symbol"/>
                <a:cs typeface="Symbol"/>
              </a:rPr>
              <a:t>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3140" y="2051113"/>
            <a:ext cx="10604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latin typeface="Symbol"/>
                <a:cs typeface="Symbol"/>
              </a:rPr>
              <a:t>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10948" y="2986730"/>
            <a:ext cx="35941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725" i="1" baseline="4830" dirty="0">
                <a:latin typeface="Times New Roman"/>
                <a:cs typeface="Times New Roman"/>
              </a:rPr>
              <a:t>n</a:t>
            </a:r>
            <a:r>
              <a:rPr sz="1200" i="1" baseline="-13888" dirty="0">
                <a:latin typeface="Times New Roman"/>
                <a:cs typeface="Times New Roman"/>
              </a:rPr>
              <a:t>c</a:t>
            </a:r>
            <a:r>
              <a:rPr sz="1200" i="1" spc="284" baseline="-13888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Symbol"/>
                <a:cs typeface="Symbol"/>
              </a:rPr>
              <a:t>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06604" y="3394977"/>
            <a:ext cx="3905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indent="-148590">
              <a:lnSpc>
                <a:spcPct val="100000"/>
              </a:lnSpc>
              <a:spcBef>
                <a:spcPts val="95"/>
              </a:spcBef>
              <a:buFont typeface="Symbol"/>
              <a:buChar char=""/>
              <a:tabLst>
                <a:tab pos="186690" algn="l"/>
              </a:tabLst>
            </a:pPr>
            <a:r>
              <a:rPr sz="1650" i="1" dirty="0">
                <a:latin typeface="Times New Roman"/>
                <a:cs typeface="Times New Roman"/>
              </a:rPr>
              <a:t>c</a:t>
            </a:r>
            <a:r>
              <a:rPr sz="1650" i="1" spc="-160" dirty="0">
                <a:latin typeface="Times New Roman"/>
                <a:cs typeface="Times New Roman"/>
              </a:rPr>
              <a:t> </a:t>
            </a:r>
            <a:r>
              <a:rPr sz="1725" i="1" baseline="-19323" dirty="0">
                <a:latin typeface="Times New Roman"/>
                <a:cs typeface="Times New Roman"/>
              </a:rPr>
              <a:t>j</a:t>
            </a:r>
            <a:endParaRPr sz="1725" baseline="-1932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80792" y="2458862"/>
            <a:ext cx="3905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indent="-148590">
              <a:lnSpc>
                <a:spcPct val="100000"/>
              </a:lnSpc>
              <a:spcBef>
                <a:spcPts val="95"/>
              </a:spcBef>
              <a:buFont typeface="Symbol"/>
              <a:buChar char=""/>
              <a:tabLst>
                <a:tab pos="186690" algn="l"/>
              </a:tabLst>
            </a:pPr>
            <a:r>
              <a:rPr sz="1650" i="1" dirty="0">
                <a:latin typeface="Times New Roman"/>
                <a:cs typeface="Times New Roman"/>
              </a:rPr>
              <a:t>c</a:t>
            </a:r>
            <a:r>
              <a:rPr sz="1650" i="1" spc="-165" dirty="0">
                <a:latin typeface="Times New Roman"/>
                <a:cs typeface="Times New Roman"/>
              </a:rPr>
              <a:t> </a:t>
            </a:r>
            <a:r>
              <a:rPr sz="1725" i="1" baseline="-19323" dirty="0">
                <a:latin typeface="Times New Roman"/>
                <a:cs typeface="Times New Roman"/>
              </a:rPr>
              <a:t>j</a:t>
            </a:r>
            <a:endParaRPr sz="1725" baseline="-1932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75040" y="2383670"/>
            <a:ext cx="100647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87094" algn="l"/>
              </a:tabLst>
            </a:pPr>
            <a:r>
              <a:rPr sz="1650" dirty="0">
                <a:latin typeface="Symbol"/>
                <a:cs typeface="Symbol"/>
              </a:rPr>
              <a:t></a:t>
            </a:r>
            <a:r>
              <a:rPr sz="1650" spc="475" dirty="0">
                <a:latin typeface="Times New Roman"/>
                <a:cs typeface="Times New Roman"/>
              </a:rPr>
              <a:t> </a:t>
            </a:r>
            <a:r>
              <a:rPr sz="2475" i="1" baseline="-20202" dirty="0">
                <a:latin typeface="Times New Roman"/>
                <a:cs typeface="Times New Roman"/>
              </a:rPr>
              <a:t>x</a:t>
            </a:r>
            <a:r>
              <a:rPr sz="1725" i="1" baseline="-48309" dirty="0">
                <a:latin typeface="Times New Roman"/>
                <a:cs typeface="Times New Roman"/>
              </a:rPr>
              <a:t>i	</a:t>
            </a:r>
            <a:r>
              <a:rPr sz="1650" dirty="0">
                <a:latin typeface="Symbol"/>
                <a:cs typeface="Symbol"/>
              </a:rPr>
              <a:t>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99827" y="3319784"/>
            <a:ext cx="617855" cy="378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>
              <a:lnSpc>
                <a:spcPts val="1689"/>
              </a:lnSpc>
              <a:spcBef>
                <a:spcPts val="95"/>
              </a:spcBef>
            </a:pPr>
            <a:r>
              <a:rPr sz="1650" dirty="0">
                <a:latin typeface="Symbol"/>
                <a:cs typeface="Symbol"/>
              </a:rPr>
              <a:t>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2475" i="1" baseline="-20202" dirty="0">
                <a:latin typeface="Times New Roman"/>
                <a:cs typeface="Times New Roman"/>
              </a:rPr>
              <a:t>x</a:t>
            </a:r>
            <a:endParaRPr sz="2475" baseline="-20202">
              <a:latin typeface="Times New Roman"/>
              <a:cs typeface="Times New Roman"/>
            </a:endParaRPr>
          </a:p>
          <a:p>
            <a:pPr marL="38100">
              <a:lnSpc>
                <a:spcPts val="1090"/>
              </a:lnSpc>
              <a:tabLst>
                <a:tab pos="538480" algn="l"/>
              </a:tabLst>
            </a:pPr>
            <a:r>
              <a:rPr sz="1150" i="1" dirty="0">
                <a:latin typeface="Times New Roman"/>
                <a:cs typeface="Times New Roman"/>
              </a:rPr>
              <a:t>j</a:t>
            </a:r>
            <a:r>
              <a:rPr sz="1150" i="1" spc="-180" dirty="0">
                <a:latin typeface="Times New Roman"/>
                <a:cs typeface="Times New Roman"/>
              </a:rPr>
              <a:t> </a:t>
            </a:r>
            <a:r>
              <a:rPr sz="1150" spc="-35" dirty="0">
                <a:latin typeface="Symbol"/>
                <a:cs typeface="Symbol"/>
              </a:rPr>
              <a:t></a:t>
            </a:r>
            <a:r>
              <a:rPr sz="1150" spc="-35" dirty="0">
                <a:latin typeface="Times New Roman"/>
                <a:cs typeface="Times New Roman"/>
              </a:rPr>
              <a:t>1	</a:t>
            </a:r>
            <a:r>
              <a:rPr sz="1725" i="1" baseline="-4830" dirty="0">
                <a:latin typeface="Times New Roman"/>
                <a:cs typeface="Times New Roman"/>
              </a:rPr>
              <a:t>i</a:t>
            </a:r>
            <a:endParaRPr sz="1725" baseline="-483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49692" y="2965010"/>
            <a:ext cx="53784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75" baseline="-5050" dirty="0">
                <a:latin typeface="Symbol"/>
                <a:cs typeface="Symbol"/>
              </a:rPr>
              <a:t></a:t>
            </a:r>
            <a:r>
              <a:rPr sz="2475" spc="-330" baseline="-5050" dirty="0">
                <a:latin typeface="Times New Roman"/>
                <a:cs typeface="Times New Roman"/>
              </a:rPr>
              <a:t> </a:t>
            </a:r>
            <a:r>
              <a:rPr sz="1550" spc="-125" dirty="0">
                <a:latin typeface="Symbol"/>
                <a:cs typeface="Symbol"/>
              </a:rPr>
              <a:t></a:t>
            </a:r>
            <a:r>
              <a:rPr sz="1150" i="1" spc="65" dirty="0">
                <a:latin typeface="Times New Roman"/>
                <a:cs typeface="Times New Roman"/>
              </a:rPr>
              <a:t>m</a:t>
            </a:r>
            <a:r>
              <a:rPr sz="1150" spc="-65" dirty="0">
                <a:latin typeface="Symbol"/>
                <a:cs typeface="Symbol"/>
              </a:rPr>
              <a:t></a:t>
            </a:r>
            <a:r>
              <a:rPr sz="1150" spc="-20" dirty="0">
                <a:latin typeface="Times New Roman"/>
                <a:cs typeface="Times New Roman"/>
              </a:rPr>
              <a:t>1</a:t>
            </a:r>
            <a:r>
              <a:rPr sz="1550" spc="-140" dirty="0"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41249" y="2784351"/>
            <a:ext cx="10985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i="1" spc="5" dirty="0">
                <a:latin typeface="Times New Roman"/>
                <a:cs typeface="Times New Roman"/>
              </a:rPr>
              <a:t>ij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31108" y="2668797"/>
            <a:ext cx="41592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655" algn="l"/>
              </a:tabLst>
            </a:pPr>
            <a:r>
              <a:rPr sz="1650" i="1" dirty="0">
                <a:latin typeface="Times New Roman"/>
                <a:cs typeface="Times New Roman"/>
              </a:rPr>
              <a:t>u	</a:t>
            </a:r>
            <a:r>
              <a:rPr sz="1650" dirty="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15078" y="2822702"/>
            <a:ext cx="990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24397" y="2029414"/>
            <a:ext cx="53784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75" baseline="-5050" dirty="0">
                <a:latin typeface="Symbol"/>
                <a:cs typeface="Symbol"/>
              </a:rPr>
              <a:t></a:t>
            </a:r>
            <a:r>
              <a:rPr sz="2475" spc="-330" baseline="-5050" dirty="0">
                <a:latin typeface="Times New Roman"/>
                <a:cs typeface="Times New Roman"/>
              </a:rPr>
              <a:t> </a:t>
            </a:r>
            <a:r>
              <a:rPr sz="1550" spc="-130" dirty="0">
                <a:latin typeface="Symbol"/>
                <a:cs typeface="Symbol"/>
              </a:rPr>
              <a:t></a:t>
            </a:r>
            <a:r>
              <a:rPr sz="1150" i="1" spc="70" dirty="0">
                <a:latin typeface="Times New Roman"/>
                <a:cs typeface="Times New Roman"/>
              </a:rPr>
              <a:t>m</a:t>
            </a:r>
            <a:r>
              <a:rPr sz="1150" spc="-65" dirty="0">
                <a:latin typeface="Symbol"/>
                <a:cs typeface="Symbol"/>
              </a:rPr>
              <a:t></a:t>
            </a:r>
            <a:r>
              <a:rPr sz="1150" spc="-15" dirty="0">
                <a:latin typeface="Times New Roman"/>
                <a:cs typeface="Times New Roman"/>
              </a:rPr>
              <a:t>1</a:t>
            </a:r>
            <a:r>
              <a:rPr sz="1550" spc="-140" dirty="0"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89783" y="1887106"/>
            <a:ext cx="990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45652" y="3080083"/>
            <a:ext cx="13081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19840" y="2144466"/>
            <a:ext cx="13081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1460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0" dirty="0">
                <a:solidFill>
                  <a:srgbClr val="3CACA7"/>
                </a:solidFill>
              </a:rPr>
              <a:t>Content</a:t>
            </a:r>
            <a:endParaRPr lang="en-US"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088770"/>
            <a:ext cx="5269865" cy="42409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lang="en-US"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2800" spc="-3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en-US" sz="2800" spc="-6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oduction</a:t>
            </a:r>
            <a:endParaRPr lang="en-US"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lang="en-US"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App</a:t>
            </a:r>
            <a:r>
              <a:rPr lang="en-US" sz="28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2800" spc="-3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lang="en-US" sz="28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tio</a:t>
            </a:r>
            <a:r>
              <a:rPr lang="en-US" sz="28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lang="en-US"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lang="en-US"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-1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lang="en-US" sz="2800" spc="-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lang="en-US"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f clu</a:t>
            </a:r>
            <a:r>
              <a:rPr lang="en-US" sz="2800" spc="-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lang="en-US"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lang="en-US"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ng</a:t>
            </a:r>
            <a:endParaRPr lang="en-US"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lang="en-US"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lang="en-US" sz="28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lang="en-US" sz="2800" spc="-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lang="en-US"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lang="en-US"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lang="en-US"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cri</a:t>
            </a:r>
            <a:r>
              <a:rPr lang="en-US" sz="2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lang="en-US"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lang="en-US"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fu</a:t>
            </a:r>
            <a:r>
              <a:rPr lang="en-US" sz="28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ctions</a:t>
            </a:r>
            <a:endParaRPr lang="en-US"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lang="en-US"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lang="en-US"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2800" spc="-4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ance</a:t>
            </a:r>
            <a:r>
              <a:rPr lang="en-US"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fu</a:t>
            </a:r>
            <a:r>
              <a:rPr lang="en-US" sz="28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ctio</a:t>
            </a:r>
            <a:r>
              <a:rPr lang="en-US" sz="28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lang="en-US"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lang="en-US"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Nor</a:t>
            </a:r>
            <a:r>
              <a:rPr lang="en-US" sz="28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lang="en-US"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2800" spc="-5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lang="en-US" sz="28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tion</a:t>
            </a:r>
            <a:endParaRPr lang="en-US"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280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lang="en-US" sz="2800" spc="-3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lang="en-US"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15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r>
              <a:rPr lang="en-US"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algorithm</a:t>
            </a:r>
            <a:r>
              <a:rPr lang="en-US"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use?</a:t>
            </a:r>
            <a:endParaRPr lang="en-US"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lang="en-US"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lang="en-US" sz="28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lang="en-US" sz="2800" spc="-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lang="en-US"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lang="en-US"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lang="en-US" sz="2800" spc="-5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lang="en-US" sz="28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lang="en-US" sz="28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en-US"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endParaRPr lang="en-US"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lang="en-US"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lang="en-US"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Summary</a:t>
            </a:r>
            <a:endParaRPr lang="en-US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15278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CACA7"/>
                </a:solidFill>
              </a:rPr>
              <a:t>Example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3436" y="1095755"/>
            <a:ext cx="8459723" cy="52791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26549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Fuzzy</a:t>
            </a:r>
            <a:r>
              <a:rPr sz="3200" spc="-45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c-means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89430" y="1315240"/>
            <a:ext cx="7540625" cy="36468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os: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poi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multiple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clu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tu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nta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beh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vi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  <a:tabLst>
                <a:tab pos="1155700" algn="l"/>
              </a:tabLst>
            </a:pPr>
            <a:r>
              <a:rPr sz="2000" spc="-37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genes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usually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involved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in multiple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functions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Cons: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34"/>
              </a:spcBef>
            </a:pPr>
            <a:r>
              <a:rPr sz="2400" spc="-45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-2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define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(k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K-means),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clusters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ermine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membe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shi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cu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alue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2400" spc="-45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-2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Clusters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sensitive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initial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assignment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centroids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  <a:tabLst>
                <a:tab pos="1155700" algn="l"/>
              </a:tabLst>
            </a:pPr>
            <a:r>
              <a:rPr sz="2000" spc="-37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Fuzzy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c-means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deterministic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algorithm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63169"/>
            <a:ext cx="4457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  <a:latin typeface="Segoe UI"/>
                <a:cs typeface="Segoe UI"/>
              </a:rPr>
              <a:t>3.</a:t>
            </a:r>
            <a:r>
              <a:rPr sz="3200" spc="-20" dirty="0">
                <a:solidFill>
                  <a:srgbClr val="3CACA7"/>
                </a:solidFill>
                <a:latin typeface="Segoe UI"/>
                <a:cs typeface="Segoe UI"/>
              </a:rPr>
              <a:t> </a:t>
            </a:r>
            <a:r>
              <a:rPr sz="3200" spc="-5" dirty="0">
                <a:solidFill>
                  <a:srgbClr val="3CACA7"/>
                </a:solidFill>
                <a:latin typeface="Segoe UI"/>
                <a:cs typeface="Segoe UI"/>
              </a:rPr>
              <a:t>Hierarchical</a:t>
            </a:r>
            <a:r>
              <a:rPr sz="3200" spc="-60" dirty="0">
                <a:solidFill>
                  <a:srgbClr val="3CACA7"/>
                </a:solidFill>
                <a:latin typeface="Segoe UI"/>
                <a:cs typeface="Segoe UI"/>
              </a:rPr>
              <a:t> </a:t>
            </a:r>
            <a:r>
              <a:rPr sz="3200" spc="-5" dirty="0">
                <a:solidFill>
                  <a:srgbClr val="3CACA7"/>
                </a:solidFill>
                <a:latin typeface="Segoe UI"/>
                <a:cs typeface="Segoe UI"/>
              </a:rPr>
              <a:t>Clustering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164412"/>
            <a:ext cx="846328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</a:pPr>
            <a:r>
              <a:rPr sz="280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-38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Produce</a:t>
            </a:r>
            <a:r>
              <a:rPr sz="2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nested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sequence</a:t>
            </a:r>
            <a:r>
              <a:rPr sz="2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clusters,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accent6"/>
                </a:solidFill>
                <a:latin typeface="Calibri"/>
                <a:cs typeface="Calibri"/>
              </a:rPr>
              <a:t>tree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called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accent6"/>
                </a:solidFill>
                <a:latin typeface="Calibri"/>
                <a:cs typeface="Calibri"/>
              </a:rPr>
              <a:t>Dendrogram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5074" y="2282505"/>
            <a:ext cx="4251234" cy="36706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08878" y="6439001"/>
            <a:ext cx="1809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23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55098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3CACA7"/>
                </a:solidFill>
              </a:rPr>
              <a:t>Types</a:t>
            </a:r>
            <a:r>
              <a:rPr sz="3200" spc="-5" dirty="0">
                <a:solidFill>
                  <a:srgbClr val="3CACA7"/>
                </a:solidFill>
              </a:rPr>
              <a:t> </a:t>
            </a:r>
            <a:r>
              <a:rPr sz="3200" spc="-35" dirty="0">
                <a:solidFill>
                  <a:srgbClr val="3CACA7"/>
                </a:solidFill>
              </a:rPr>
              <a:t>of</a:t>
            </a:r>
            <a:r>
              <a:rPr sz="3200" spc="-5" dirty="0">
                <a:solidFill>
                  <a:srgbClr val="3CACA7"/>
                </a:solidFill>
              </a:rPr>
              <a:t> hierarchical</a:t>
            </a:r>
            <a:r>
              <a:rPr sz="3200" spc="-40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clustering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15338" y="1313510"/>
            <a:ext cx="8781415" cy="39903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24130" indent="-228600">
              <a:lnSpc>
                <a:spcPts val="2810"/>
              </a:lnSpc>
              <a:spcBef>
                <a:spcPts val="455"/>
              </a:spcBef>
            </a:pPr>
            <a:r>
              <a:rPr sz="2600" spc="-1660" dirty="0">
                <a:solidFill>
                  <a:schemeClr val="accent6"/>
                </a:solidFill>
                <a:latin typeface="Microsoft Sans Serif"/>
                <a:cs typeface="Microsoft Sans Serif"/>
              </a:rPr>
              <a:t>🞄</a:t>
            </a:r>
            <a:r>
              <a:rPr sz="2600" spc="165" dirty="0">
                <a:solidFill>
                  <a:schemeClr val="accent6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chemeClr val="accent6"/>
                </a:solidFill>
                <a:latin typeface="Calibri"/>
                <a:cs typeface="Calibri"/>
              </a:rPr>
              <a:t>A</a:t>
            </a:r>
            <a:r>
              <a:rPr sz="2600" spc="20" dirty="0">
                <a:solidFill>
                  <a:schemeClr val="accent6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chemeClr val="accent6"/>
                </a:solidFill>
                <a:latin typeface="Calibri"/>
                <a:cs typeface="Calibri"/>
              </a:rPr>
              <a:t>gl</a:t>
            </a:r>
            <a:r>
              <a:rPr sz="2600" spc="-10" dirty="0">
                <a:solidFill>
                  <a:schemeClr val="accent6"/>
                </a:solidFill>
                <a:latin typeface="Calibri"/>
                <a:cs typeface="Calibri"/>
              </a:rPr>
              <a:t>o</a:t>
            </a:r>
            <a:r>
              <a:rPr sz="2600" spc="5" dirty="0">
                <a:solidFill>
                  <a:schemeClr val="accent6"/>
                </a:solidFill>
                <a:latin typeface="Calibri"/>
                <a:cs typeface="Calibri"/>
              </a:rPr>
              <a:t>m</a:t>
            </a:r>
            <a:r>
              <a:rPr sz="2600" spc="-10" dirty="0">
                <a:solidFill>
                  <a:schemeClr val="accent6"/>
                </a:solidFill>
                <a:latin typeface="Calibri"/>
                <a:cs typeface="Calibri"/>
              </a:rPr>
              <a:t>e</a:t>
            </a:r>
            <a:r>
              <a:rPr sz="2600" spc="-50" dirty="0">
                <a:solidFill>
                  <a:schemeClr val="accent6"/>
                </a:solidFill>
                <a:latin typeface="Calibri"/>
                <a:cs typeface="Calibri"/>
              </a:rPr>
              <a:t>r</a:t>
            </a:r>
            <a:r>
              <a:rPr sz="2600" spc="-25" dirty="0">
                <a:solidFill>
                  <a:schemeClr val="accent6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chemeClr val="accent6"/>
                </a:solidFill>
                <a:latin typeface="Calibri"/>
                <a:cs typeface="Calibri"/>
              </a:rPr>
              <a:t>ti</a:t>
            </a:r>
            <a:r>
              <a:rPr sz="2600" spc="-25" dirty="0">
                <a:solidFill>
                  <a:schemeClr val="accent6"/>
                </a:solidFill>
                <a:latin typeface="Calibri"/>
                <a:cs typeface="Calibri"/>
              </a:rPr>
              <a:t>v</a:t>
            </a:r>
            <a:r>
              <a:rPr sz="2600" dirty="0">
                <a:solidFill>
                  <a:schemeClr val="accent6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chemeClr val="accent6"/>
                </a:solidFill>
                <a:latin typeface="Calibri"/>
                <a:cs typeface="Calibri"/>
              </a:rPr>
              <a:t>(bo</a:t>
            </a:r>
            <a:r>
              <a:rPr sz="2600" spc="-40" dirty="0">
                <a:solidFill>
                  <a:schemeClr val="accent6"/>
                </a:solidFill>
                <a:latin typeface="Calibri"/>
                <a:cs typeface="Calibri"/>
              </a:rPr>
              <a:t>t</a:t>
            </a:r>
            <a:r>
              <a:rPr sz="2600" spc="-25" dirty="0">
                <a:solidFill>
                  <a:schemeClr val="accent6"/>
                </a:solidFill>
                <a:latin typeface="Calibri"/>
                <a:cs typeface="Calibri"/>
              </a:rPr>
              <a:t>t</a:t>
            </a:r>
            <a:r>
              <a:rPr sz="2600" spc="-5" dirty="0">
                <a:solidFill>
                  <a:schemeClr val="accent6"/>
                </a:solidFill>
                <a:latin typeface="Calibri"/>
                <a:cs typeface="Calibri"/>
              </a:rPr>
              <a:t>o</a:t>
            </a:r>
            <a:r>
              <a:rPr sz="2600" spc="5" dirty="0">
                <a:solidFill>
                  <a:schemeClr val="accent6"/>
                </a:solidFill>
                <a:latin typeface="Calibri"/>
                <a:cs typeface="Calibri"/>
              </a:rPr>
              <a:t>m</a:t>
            </a:r>
            <a:r>
              <a:rPr sz="2600" spc="-15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chemeClr val="accent6"/>
                </a:solidFill>
                <a:latin typeface="Calibri"/>
                <a:cs typeface="Calibri"/>
              </a:rPr>
              <a:t>up</a:t>
            </a:r>
            <a:r>
              <a:rPr sz="2600" dirty="0">
                <a:solidFill>
                  <a:schemeClr val="accent6"/>
                </a:solidFill>
                <a:latin typeface="Calibri"/>
                <a:cs typeface="Calibri"/>
              </a:rPr>
              <a:t>)</a:t>
            </a:r>
            <a:r>
              <a:rPr sz="2600" spc="-25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chemeClr val="accent6"/>
                </a:solidFill>
                <a:latin typeface="Calibri"/>
                <a:cs typeface="Calibri"/>
              </a:rPr>
              <a:t>clu</a:t>
            </a:r>
            <a:r>
              <a:rPr sz="2600" spc="-25" dirty="0">
                <a:solidFill>
                  <a:schemeClr val="accent6"/>
                </a:solidFill>
                <a:latin typeface="Calibri"/>
                <a:cs typeface="Calibri"/>
              </a:rPr>
              <a:t>st</a:t>
            </a:r>
            <a:r>
              <a:rPr sz="2600" dirty="0">
                <a:solidFill>
                  <a:schemeClr val="accent6"/>
                </a:solidFill>
                <a:latin typeface="Calibri"/>
                <a:cs typeface="Calibri"/>
              </a:rPr>
              <a:t>ering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build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dend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am 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(tree)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bottom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level,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26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697865" algn="l"/>
              </a:tabLst>
            </a:pPr>
            <a:r>
              <a:rPr sz="2200" spc="-41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merges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similar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(or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nearest)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pair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clusters</a:t>
            </a:r>
            <a:endParaRPr sz="2200" dirty="0">
              <a:latin typeface="Calibri"/>
              <a:cs typeface="Calibri"/>
            </a:endParaRPr>
          </a:p>
          <a:p>
            <a:pPr marL="469900">
              <a:lnSpc>
                <a:spcPts val="2510"/>
              </a:lnSpc>
              <a:spcBef>
                <a:spcPts val="240"/>
              </a:spcBef>
              <a:tabLst>
                <a:tab pos="697865" algn="l"/>
              </a:tabLst>
            </a:pPr>
            <a:r>
              <a:rPr sz="2200" spc="-41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stops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merged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single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cluster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(i.e.,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200" dirty="0">
              <a:latin typeface="Calibri"/>
              <a:cs typeface="Calibri"/>
            </a:endParaRPr>
          </a:p>
          <a:p>
            <a:pPr marL="698500">
              <a:lnSpc>
                <a:spcPts val="2510"/>
              </a:lnSpc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root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cluster).</a:t>
            </a:r>
            <a:endParaRPr sz="2200" dirty="0">
              <a:latin typeface="Calibri"/>
              <a:cs typeface="Calibri"/>
            </a:endParaRPr>
          </a:p>
          <a:p>
            <a:pPr marL="241300" marR="429895" indent="-228600">
              <a:lnSpc>
                <a:spcPts val="2810"/>
              </a:lnSpc>
              <a:spcBef>
                <a:spcPts val="1019"/>
              </a:spcBef>
            </a:pPr>
            <a:r>
              <a:rPr sz="2600" spc="-490" dirty="0">
                <a:solidFill>
                  <a:schemeClr val="accent6"/>
                </a:solidFill>
                <a:latin typeface="Microsoft Sans Serif"/>
                <a:cs typeface="Microsoft Sans Serif"/>
              </a:rPr>
              <a:t>🞄</a:t>
            </a:r>
            <a:r>
              <a:rPr sz="2600" spc="-430" dirty="0">
                <a:solidFill>
                  <a:schemeClr val="accent6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chemeClr val="accent6"/>
                </a:solidFill>
                <a:latin typeface="Calibri"/>
                <a:cs typeface="Calibri"/>
              </a:rPr>
              <a:t>Divisive</a:t>
            </a:r>
            <a:r>
              <a:rPr sz="2600" spc="-25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chemeClr val="accent6"/>
                </a:solidFill>
                <a:latin typeface="Calibri"/>
                <a:cs typeface="Calibri"/>
              </a:rPr>
              <a:t>(top</a:t>
            </a:r>
            <a:r>
              <a:rPr sz="2600" spc="-20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chemeClr val="accent6"/>
                </a:solidFill>
                <a:latin typeface="Calibri"/>
                <a:cs typeface="Calibri"/>
              </a:rPr>
              <a:t>down)</a:t>
            </a:r>
            <a:r>
              <a:rPr sz="2600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chemeClr val="accent6"/>
                </a:solidFill>
                <a:latin typeface="Calibri"/>
                <a:cs typeface="Calibri"/>
              </a:rPr>
              <a:t>clustering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starts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with all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points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cluster,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root.</a:t>
            </a:r>
            <a:endParaRPr sz="2600" dirty="0">
              <a:latin typeface="Calibri"/>
              <a:cs typeface="Calibri"/>
            </a:endParaRPr>
          </a:p>
          <a:p>
            <a:pPr marL="698500" marR="1221740" indent="-228600">
              <a:lnSpc>
                <a:spcPts val="2380"/>
              </a:lnSpc>
              <a:spcBef>
                <a:spcPts val="509"/>
              </a:spcBef>
              <a:tabLst>
                <a:tab pos="697865" algn="l"/>
              </a:tabLst>
            </a:pPr>
            <a:r>
              <a:rPr sz="2200" spc="-41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Splits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root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child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clusters.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child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cluster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200" spc="-48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recursively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divided further</a:t>
            </a:r>
            <a:endParaRPr sz="2200" dirty="0">
              <a:latin typeface="Calibri"/>
              <a:cs typeface="Calibri"/>
            </a:endParaRPr>
          </a:p>
          <a:p>
            <a:pPr marL="469900">
              <a:lnSpc>
                <a:spcPts val="2510"/>
              </a:lnSpc>
              <a:spcBef>
                <a:spcPts val="200"/>
              </a:spcBef>
              <a:tabLst>
                <a:tab pos="697865" algn="l"/>
              </a:tabLst>
            </a:pPr>
            <a:r>
              <a:rPr sz="2200" spc="-41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stops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singleton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clusters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individual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remain,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i.e.,</a:t>
            </a:r>
            <a:endParaRPr sz="2200" dirty="0">
              <a:latin typeface="Calibri"/>
              <a:cs typeface="Calibri"/>
            </a:endParaRPr>
          </a:p>
          <a:p>
            <a:pPr marL="698500">
              <a:lnSpc>
                <a:spcPts val="2510"/>
              </a:lnSpc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cluster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with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only a single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8878" y="6439001"/>
            <a:ext cx="1809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24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4513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Agglomerative</a:t>
            </a:r>
            <a:r>
              <a:rPr sz="3200" spc="-55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clustering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22070" y="1078065"/>
            <a:ext cx="9767570" cy="362086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solidFill>
                  <a:schemeClr val="accent6"/>
                </a:solidFill>
                <a:latin typeface="Calibri"/>
                <a:cs typeface="Calibri"/>
              </a:rPr>
              <a:t>It is</a:t>
            </a:r>
            <a:r>
              <a:rPr sz="2800" spc="5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accent6"/>
                </a:solidFill>
                <a:latin typeface="Calibri"/>
                <a:cs typeface="Calibri"/>
              </a:rPr>
              <a:t>more</a:t>
            </a:r>
            <a:r>
              <a:rPr sz="2800" spc="10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accent6"/>
                </a:solidFill>
                <a:latin typeface="Calibri"/>
                <a:cs typeface="Calibri"/>
              </a:rPr>
              <a:t>popular</a:t>
            </a:r>
            <a:r>
              <a:rPr sz="2800" spc="25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6"/>
                </a:solidFill>
                <a:latin typeface="Calibri"/>
                <a:cs typeface="Calibri"/>
              </a:rPr>
              <a:t>then</a:t>
            </a:r>
            <a:r>
              <a:rPr sz="2800" spc="10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accent6"/>
                </a:solidFill>
                <a:latin typeface="Calibri"/>
                <a:cs typeface="Calibri"/>
              </a:rPr>
              <a:t>divisive</a:t>
            </a:r>
            <a:r>
              <a:rPr sz="2800" spc="25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accent6"/>
                </a:solidFill>
                <a:latin typeface="Calibri"/>
                <a:cs typeface="Calibri"/>
              </a:rPr>
              <a:t>methods.</a:t>
            </a:r>
            <a:endParaRPr sz="2800" dirty="0">
              <a:solidFill>
                <a:schemeClr val="accent6"/>
              </a:solidFill>
              <a:latin typeface="Calibri"/>
              <a:cs typeface="Calibri"/>
            </a:endParaRPr>
          </a:p>
          <a:p>
            <a:pPr marL="240665" marR="563245" indent="-228600">
              <a:lnSpc>
                <a:spcPts val="3020"/>
              </a:lnSpc>
              <a:spcBef>
                <a:spcPts val="1060"/>
              </a:spcBef>
            </a:pPr>
            <a:r>
              <a:rPr sz="280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-3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beginning,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forms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cluster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(also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node).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80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-3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Merge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nodes/clusters</a:t>
            </a:r>
            <a:r>
              <a:rPr sz="28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distance.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Go on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ging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tua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ly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ode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cl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08878" y="6439001"/>
            <a:ext cx="1809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585858"/>
                </a:solidFill>
                <a:latin typeface="Arial MT"/>
                <a:cs typeface="Arial MT"/>
              </a:rPr>
              <a:t>25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67957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CACA7"/>
                </a:solidFill>
              </a:rPr>
              <a:t>An</a:t>
            </a:r>
            <a:r>
              <a:rPr sz="3200" spc="-10" dirty="0">
                <a:solidFill>
                  <a:srgbClr val="3CACA7"/>
                </a:solidFill>
              </a:rPr>
              <a:t> </a:t>
            </a:r>
            <a:r>
              <a:rPr sz="3200" dirty="0">
                <a:solidFill>
                  <a:srgbClr val="3CACA7"/>
                </a:solidFill>
              </a:rPr>
              <a:t>example:</a:t>
            </a:r>
            <a:r>
              <a:rPr sz="3200" spc="-5" dirty="0">
                <a:solidFill>
                  <a:srgbClr val="3CACA7"/>
                </a:solidFill>
              </a:rPr>
              <a:t> </a:t>
            </a:r>
            <a:r>
              <a:rPr sz="3200" dirty="0">
                <a:solidFill>
                  <a:srgbClr val="3CACA7"/>
                </a:solidFill>
              </a:rPr>
              <a:t>working</a:t>
            </a:r>
            <a:r>
              <a:rPr sz="3200" spc="-30" dirty="0">
                <a:solidFill>
                  <a:srgbClr val="3CACA7"/>
                </a:solidFill>
              </a:rPr>
              <a:t> </a:t>
            </a:r>
            <a:r>
              <a:rPr sz="3200" spc="-35" dirty="0">
                <a:solidFill>
                  <a:srgbClr val="3CACA7"/>
                </a:solidFill>
              </a:rPr>
              <a:t>of</a:t>
            </a:r>
            <a:r>
              <a:rPr sz="3200" spc="-15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the</a:t>
            </a:r>
            <a:r>
              <a:rPr sz="3200" dirty="0">
                <a:solidFill>
                  <a:srgbClr val="3CACA7"/>
                </a:solidFill>
              </a:rPr>
              <a:t> algorithm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210" y="1285729"/>
            <a:ext cx="10081944" cy="4804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39738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Hierarchical</a:t>
            </a:r>
            <a:r>
              <a:rPr sz="3200" spc="-75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clustering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1127789"/>
            <a:ext cx="8822055" cy="329755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os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400" spc="-45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 </a:t>
            </a:r>
            <a:r>
              <a:rPr sz="2400" spc="-4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Dendograms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great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visualization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9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vides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hi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chi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tions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clu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wn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able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tu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tric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clu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Cons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2400" spc="-45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-2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easy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levels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clusters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  <a:spcBef>
                <a:spcPts val="215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perim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ed th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clu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ering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hnique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tper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orm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hierarchical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363169"/>
            <a:ext cx="44754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  <a:latin typeface="Segoe UI"/>
                <a:cs typeface="Segoe UI"/>
              </a:rPr>
              <a:t>4.</a:t>
            </a:r>
            <a:r>
              <a:rPr sz="3200" dirty="0">
                <a:solidFill>
                  <a:srgbClr val="3CACA7"/>
                </a:solidFill>
                <a:latin typeface="Segoe UI"/>
                <a:cs typeface="Segoe UI"/>
              </a:rPr>
              <a:t> </a:t>
            </a:r>
            <a:r>
              <a:rPr sz="3200" spc="-10" dirty="0">
                <a:solidFill>
                  <a:srgbClr val="3CACA7"/>
                </a:solidFill>
                <a:latin typeface="Segoe UI"/>
                <a:cs typeface="Segoe UI"/>
              </a:rPr>
              <a:t>Probabilistic</a:t>
            </a:r>
            <a:r>
              <a:rPr sz="3200" spc="-40" dirty="0">
                <a:solidFill>
                  <a:srgbClr val="3CACA7"/>
                </a:solidFill>
                <a:latin typeface="Segoe UI"/>
                <a:cs typeface="Segoe UI"/>
              </a:rPr>
              <a:t> </a:t>
            </a:r>
            <a:r>
              <a:rPr sz="3200" spc="-5" dirty="0">
                <a:solidFill>
                  <a:srgbClr val="3CACA7"/>
                </a:solidFill>
                <a:latin typeface="Segoe UI"/>
                <a:cs typeface="Segoe UI"/>
              </a:rPr>
              <a:t>clustering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164412"/>
            <a:ext cx="3890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Gauss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tu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mod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1460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CACA7"/>
                </a:solidFill>
              </a:rPr>
              <a:t>Content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1088770"/>
            <a:ext cx="5269865" cy="4711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Mot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50" dirty="0">
                <a:solidFill>
                  <a:srgbClr val="BEBEBE"/>
                </a:solidFill>
                <a:latin typeface="Calibri"/>
                <a:cs typeface="Calibri"/>
              </a:rPr>
              <a:t>v</a:t>
            </a:r>
            <a:r>
              <a:rPr sz="2800" spc="-25" dirty="0">
                <a:solidFill>
                  <a:srgbClr val="BEBEBE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60" dirty="0">
                <a:solidFill>
                  <a:srgbClr val="BEBEBE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oduction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1789" dirty="0">
                <a:solidFill>
                  <a:srgbClr val="D9D9D9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App</a:t>
            </a:r>
            <a:r>
              <a:rPr sz="2800" spc="-20" dirty="0">
                <a:solidFill>
                  <a:srgbClr val="D9D9D9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tio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y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es</a:t>
            </a:r>
            <a:r>
              <a:rPr sz="280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f clu</a:t>
            </a:r>
            <a:r>
              <a:rPr sz="2800" spc="-50" dirty="0">
                <a:solidFill>
                  <a:srgbClr val="BEBEBE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er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Clu</a:t>
            </a:r>
            <a:r>
              <a:rPr sz="2800" b="1" spc="-5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b="1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erin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8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b="1" spc="-4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erio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fun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ctions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ance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fu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ctio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anda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-3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algorithm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use?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Summary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37185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Clustering</a:t>
            </a:r>
            <a:r>
              <a:rPr sz="3200" spc="-25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criterion</a:t>
            </a:r>
            <a:r>
              <a:rPr sz="3200" spc="-35" dirty="0">
                <a:solidFill>
                  <a:srgbClr val="3CACA7"/>
                </a:solidFill>
              </a:rPr>
              <a:t> </a:t>
            </a:r>
            <a:r>
              <a:rPr sz="3200" dirty="0">
                <a:solidFill>
                  <a:srgbClr val="3CACA7"/>
                </a:solidFill>
              </a:rPr>
              <a:t>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1164412"/>
            <a:ext cx="3170555" cy="249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Similarity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04040"/>
              </a:buClr>
              <a:buFont typeface="Calibri"/>
              <a:buAutoNum type="arabicPeriod"/>
            </a:pPr>
            <a:endParaRPr sz="3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Stopping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criterion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04040"/>
              </a:buClr>
              <a:buFont typeface="Calibri"/>
              <a:buAutoNum type="arabicPeriod"/>
            </a:pPr>
            <a:endParaRPr sz="3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Cluster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Quality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196532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CACA7"/>
                </a:solidFill>
              </a:rPr>
              <a:t>Motivation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27901" y="1251330"/>
            <a:ext cx="4187825" cy="31566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9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clu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2800" dirty="0">
              <a:latin typeface="Calibri"/>
              <a:cs typeface="Calibri"/>
            </a:endParaRPr>
          </a:p>
          <a:p>
            <a:pPr marL="698500" marR="260350" indent="-228600">
              <a:lnSpc>
                <a:spcPts val="2310"/>
              </a:lnSpc>
              <a:spcBef>
                <a:spcPts val="525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ou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poi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ts th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  close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(or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similar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endParaRPr sz="2400" dirty="0">
              <a:latin typeface="Calibri"/>
              <a:cs typeface="Calibri"/>
            </a:endParaRPr>
          </a:p>
          <a:p>
            <a:pPr marL="698500" marR="5080" indent="-228600">
              <a:lnSpc>
                <a:spcPts val="2300"/>
              </a:lnSpc>
              <a:spcBef>
                <a:spcPts val="484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ide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oupin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(or 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clusters)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unsupervised </a:t>
            </a:r>
            <a:r>
              <a:rPr sz="2400" b="1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manner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01139" y="1392936"/>
            <a:ext cx="3973829" cy="3717290"/>
            <a:chOff x="1501139" y="1392936"/>
            <a:chExt cx="3973829" cy="3717290"/>
          </a:xfrm>
        </p:grpSpPr>
        <p:sp>
          <p:nvSpPr>
            <p:cNvPr id="5" name="object 5"/>
            <p:cNvSpPr/>
            <p:nvPr/>
          </p:nvSpPr>
          <p:spPr>
            <a:xfrm>
              <a:off x="1558544" y="1765426"/>
              <a:ext cx="3916045" cy="3271520"/>
            </a:xfrm>
            <a:custGeom>
              <a:avLst/>
              <a:gdLst/>
              <a:ahLst/>
              <a:cxnLst/>
              <a:rect l="l" t="t" r="r" b="b"/>
              <a:pathLst>
                <a:path w="3916045" h="3271520">
                  <a:moveTo>
                    <a:pt x="3891064" y="3218434"/>
                  </a:moveTo>
                  <a:lnTo>
                    <a:pt x="3887089" y="3218434"/>
                  </a:lnTo>
                  <a:lnTo>
                    <a:pt x="3833457" y="3218434"/>
                  </a:lnTo>
                  <a:lnTo>
                    <a:pt x="3785997" y="3246120"/>
                  </a:lnTo>
                  <a:lnTo>
                    <a:pt x="3783711" y="3255010"/>
                  </a:lnTo>
                  <a:lnTo>
                    <a:pt x="3787775" y="3261868"/>
                  </a:lnTo>
                  <a:lnTo>
                    <a:pt x="3791712" y="3268726"/>
                  </a:lnTo>
                  <a:lnTo>
                    <a:pt x="3800602" y="3271139"/>
                  </a:lnTo>
                  <a:lnTo>
                    <a:pt x="3891064" y="3218434"/>
                  </a:lnTo>
                  <a:close/>
                </a:path>
                <a:path w="3916045" h="3271520">
                  <a:moveTo>
                    <a:pt x="3915918" y="3203956"/>
                  </a:moveTo>
                  <a:lnTo>
                    <a:pt x="3800729" y="3136646"/>
                  </a:lnTo>
                  <a:lnTo>
                    <a:pt x="3791839" y="3139059"/>
                  </a:lnTo>
                  <a:lnTo>
                    <a:pt x="3783711" y="3152775"/>
                  </a:lnTo>
                  <a:lnTo>
                    <a:pt x="3786124" y="3161665"/>
                  </a:lnTo>
                  <a:lnTo>
                    <a:pt x="3833647" y="3189452"/>
                  </a:lnTo>
                  <a:lnTo>
                    <a:pt x="79781" y="3187585"/>
                  </a:lnTo>
                  <a:lnTo>
                    <a:pt x="81622" y="82296"/>
                  </a:lnTo>
                  <a:lnTo>
                    <a:pt x="81648" y="36068"/>
                  </a:lnTo>
                  <a:lnTo>
                    <a:pt x="81661" y="28829"/>
                  </a:lnTo>
                  <a:lnTo>
                    <a:pt x="81673" y="82384"/>
                  </a:lnTo>
                  <a:lnTo>
                    <a:pt x="109347" y="129921"/>
                  </a:lnTo>
                  <a:lnTo>
                    <a:pt x="118237" y="132207"/>
                  </a:lnTo>
                  <a:lnTo>
                    <a:pt x="125095" y="128143"/>
                  </a:lnTo>
                  <a:lnTo>
                    <a:pt x="132080" y="124206"/>
                  </a:lnTo>
                  <a:lnTo>
                    <a:pt x="134366" y="115316"/>
                  </a:lnTo>
                  <a:lnTo>
                    <a:pt x="130225" y="108331"/>
                  </a:lnTo>
                  <a:lnTo>
                    <a:pt x="84048" y="28829"/>
                  </a:lnTo>
                  <a:lnTo>
                    <a:pt x="67310" y="0"/>
                  </a:lnTo>
                  <a:lnTo>
                    <a:pt x="3987" y="108458"/>
                  </a:lnTo>
                  <a:lnTo>
                    <a:pt x="0" y="115189"/>
                  </a:lnTo>
                  <a:lnTo>
                    <a:pt x="2286" y="124079"/>
                  </a:lnTo>
                  <a:lnTo>
                    <a:pt x="9144" y="128143"/>
                  </a:lnTo>
                  <a:lnTo>
                    <a:pt x="16129" y="132207"/>
                  </a:lnTo>
                  <a:lnTo>
                    <a:pt x="25019" y="129794"/>
                  </a:lnTo>
                  <a:lnTo>
                    <a:pt x="28956" y="122936"/>
                  </a:lnTo>
                  <a:lnTo>
                    <a:pt x="52666" y="82384"/>
                  </a:lnTo>
                  <a:lnTo>
                    <a:pt x="52641" y="132207"/>
                  </a:lnTo>
                  <a:lnTo>
                    <a:pt x="50800" y="3245993"/>
                  </a:lnTo>
                  <a:lnTo>
                    <a:pt x="79756" y="3245993"/>
                  </a:lnTo>
                  <a:lnTo>
                    <a:pt x="79768" y="3216541"/>
                  </a:lnTo>
                  <a:lnTo>
                    <a:pt x="3833507" y="3218408"/>
                  </a:lnTo>
                  <a:lnTo>
                    <a:pt x="3887089" y="3218434"/>
                  </a:lnTo>
                  <a:lnTo>
                    <a:pt x="3891102" y="3218408"/>
                  </a:lnTo>
                  <a:lnTo>
                    <a:pt x="3915918" y="3203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4800" y="3788663"/>
              <a:ext cx="273050" cy="307975"/>
            </a:xfrm>
            <a:custGeom>
              <a:avLst/>
              <a:gdLst/>
              <a:ahLst/>
              <a:cxnLst/>
              <a:rect l="l" t="t" r="r" b="b"/>
              <a:pathLst>
                <a:path w="273050" h="307975">
                  <a:moveTo>
                    <a:pt x="136398" y="0"/>
                  </a:moveTo>
                  <a:lnTo>
                    <a:pt x="93293" y="7851"/>
                  </a:lnTo>
                  <a:lnTo>
                    <a:pt x="55851" y="29711"/>
                  </a:lnTo>
                  <a:lnTo>
                    <a:pt x="26322" y="63038"/>
                  </a:lnTo>
                  <a:lnTo>
                    <a:pt x="6955" y="105290"/>
                  </a:lnTo>
                  <a:lnTo>
                    <a:pt x="0" y="153924"/>
                  </a:lnTo>
                  <a:lnTo>
                    <a:pt x="6955" y="202557"/>
                  </a:lnTo>
                  <a:lnTo>
                    <a:pt x="26322" y="244809"/>
                  </a:lnTo>
                  <a:lnTo>
                    <a:pt x="55851" y="278136"/>
                  </a:lnTo>
                  <a:lnTo>
                    <a:pt x="93293" y="299996"/>
                  </a:lnTo>
                  <a:lnTo>
                    <a:pt x="136398" y="307848"/>
                  </a:lnTo>
                  <a:lnTo>
                    <a:pt x="179502" y="299996"/>
                  </a:lnTo>
                  <a:lnTo>
                    <a:pt x="216944" y="278136"/>
                  </a:lnTo>
                  <a:lnTo>
                    <a:pt x="246473" y="244809"/>
                  </a:lnTo>
                  <a:lnTo>
                    <a:pt x="265840" y="202557"/>
                  </a:lnTo>
                  <a:lnTo>
                    <a:pt x="272796" y="153924"/>
                  </a:lnTo>
                  <a:lnTo>
                    <a:pt x="265840" y="105290"/>
                  </a:lnTo>
                  <a:lnTo>
                    <a:pt x="246473" y="63038"/>
                  </a:lnTo>
                  <a:lnTo>
                    <a:pt x="216944" y="29711"/>
                  </a:lnTo>
                  <a:lnTo>
                    <a:pt x="179502" y="7851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4800" y="3788663"/>
              <a:ext cx="273050" cy="307975"/>
            </a:xfrm>
            <a:custGeom>
              <a:avLst/>
              <a:gdLst/>
              <a:ahLst/>
              <a:cxnLst/>
              <a:rect l="l" t="t" r="r" b="b"/>
              <a:pathLst>
                <a:path w="273050" h="307975">
                  <a:moveTo>
                    <a:pt x="0" y="153924"/>
                  </a:moveTo>
                  <a:lnTo>
                    <a:pt x="6955" y="105290"/>
                  </a:lnTo>
                  <a:lnTo>
                    <a:pt x="26322" y="63038"/>
                  </a:lnTo>
                  <a:lnTo>
                    <a:pt x="55851" y="29711"/>
                  </a:lnTo>
                  <a:lnTo>
                    <a:pt x="93293" y="7851"/>
                  </a:lnTo>
                  <a:lnTo>
                    <a:pt x="136398" y="0"/>
                  </a:lnTo>
                  <a:lnTo>
                    <a:pt x="179502" y="7851"/>
                  </a:lnTo>
                  <a:lnTo>
                    <a:pt x="216944" y="29711"/>
                  </a:lnTo>
                  <a:lnTo>
                    <a:pt x="246473" y="63038"/>
                  </a:lnTo>
                  <a:lnTo>
                    <a:pt x="265840" y="105290"/>
                  </a:lnTo>
                  <a:lnTo>
                    <a:pt x="272796" y="153924"/>
                  </a:lnTo>
                  <a:lnTo>
                    <a:pt x="265840" y="202557"/>
                  </a:lnTo>
                  <a:lnTo>
                    <a:pt x="246473" y="244809"/>
                  </a:lnTo>
                  <a:lnTo>
                    <a:pt x="216944" y="278136"/>
                  </a:lnTo>
                  <a:lnTo>
                    <a:pt x="179502" y="299996"/>
                  </a:lnTo>
                  <a:lnTo>
                    <a:pt x="136398" y="307848"/>
                  </a:lnTo>
                  <a:lnTo>
                    <a:pt x="93293" y="299996"/>
                  </a:lnTo>
                  <a:lnTo>
                    <a:pt x="55851" y="278136"/>
                  </a:lnTo>
                  <a:lnTo>
                    <a:pt x="26322" y="244809"/>
                  </a:lnTo>
                  <a:lnTo>
                    <a:pt x="6955" y="202557"/>
                  </a:lnTo>
                  <a:lnTo>
                    <a:pt x="0" y="1539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58867" y="1770888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135636" y="0"/>
                  </a:moveTo>
                  <a:lnTo>
                    <a:pt x="92756" y="7851"/>
                  </a:lnTo>
                  <a:lnTo>
                    <a:pt x="55522" y="29711"/>
                  </a:lnTo>
                  <a:lnTo>
                    <a:pt x="26164" y="63038"/>
                  </a:lnTo>
                  <a:lnTo>
                    <a:pt x="6912" y="105290"/>
                  </a:lnTo>
                  <a:lnTo>
                    <a:pt x="0" y="153924"/>
                  </a:lnTo>
                  <a:lnTo>
                    <a:pt x="6912" y="202557"/>
                  </a:lnTo>
                  <a:lnTo>
                    <a:pt x="26164" y="244809"/>
                  </a:lnTo>
                  <a:lnTo>
                    <a:pt x="55522" y="278136"/>
                  </a:lnTo>
                  <a:lnTo>
                    <a:pt x="92756" y="299996"/>
                  </a:lnTo>
                  <a:lnTo>
                    <a:pt x="135636" y="307848"/>
                  </a:lnTo>
                  <a:lnTo>
                    <a:pt x="178515" y="299996"/>
                  </a:lnTo>
                  <a:lnTo>
                    <a:pt x="215749" y="278136"/>
                  </a:lnTo>
                  <a:lnTo>
                    <a:pt x="245107" y="244809"/>
                  </a:lnTo>
                  <a:lnTo>
                    <a:pt x="264359" y="202557"/>
                  </a:lnTo>
                  <a:lnTo>
                    <a:pt x="271272" y="153924"/>
                  </a:lnTo>
                  <a:lnTo>
                    <a:pt x="264359" y="105290"/>
                  </a:lnTo>
                  <a:lnTo>
                    <a:pt x="245107" y="63038"/>
                  </a:lnTo>
                  <a:lnTo>
                    <a:pt x="215749" y="29711"/>
                  </a:lnTo>
                  <a:lnTo>
                    <a:pt x="178515" y="785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58867" y="1770888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0" y="153924"/>
                  </a:moveTo>
                  <a:lnTo>
                    <a:pt x="6912" y="105290"/>
                  </a:lnTo>
                  <a:lnTo>
                    <a:pt x="26164" y="63038"/>
                  </a:lnTo>
                  <a:lnTo>
                    <a:pt x="55522" y="29711"/>
                  </a:lnTo>
                  <a:lnTo>
                    <a:pt x="92756" y="7851"/>
                  </a:lnTo>
                  <a:lnTo>
                    <a:pt x="135636" y="0"/>
                  </a:lnTo>
                  <a:lnTo>
                    <a:pt x="178515" y="7851"/>
                  </a:lnTo>
                  <a:lnTo>
                    <a:pt x="215749" y="29711"/>
                  </a:lnTo>
                  <a:lnTo>
                    <a:pt x="245107" y="63038"/>
                  </a:lnTo>
                  <a:lnTo>
                    <a:pt x="264359" y="105290"/>
                  </a:lnTo>
                  <a:lnTo>
                    <a:pt x="271272" y="153924"/>
                  </a:lnTo>
                  <a:lnTo>
                    <a:pt x="264359" y="202557"/>
                  </a:lnTo>
                  <a:lnTo>
                    <a:pt x="245107" y="244809"/>
                  </a:lnTo>
                  <a:lnTo>
                    <a:pt x="215749" y="278136"/>
                  </a:lnTo>
                  <a:lnTo>
                    <a:pt x="178515" y="299996"/>
                  </a:lnTo>
                  <a:lnTo>
                    <a:pt x="135636" y="307848"/>
                  </a:lnTo>
                  <a:lnTo>
                    <a:pt x="92756" y="299996"/>
                  </a:lnTo>
                  <a:lnTo>
                    <a:pt x="55522" y="278136"/>
                  </a:lnTo>
                  <a:lnTo>
                    <a:pt x="26164" y="244809"/>
                  </a:lnTo>
                  <a:lnTo>
                    <a:pt x="6912" y="202557"/>
                  </a:lnTo>
                  <a:lnTo>
                    <a:pt x="0" y="1539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6155" y="1726692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135636" y="0"/>
                  </a:moveTo>
                  <a:lnTo>
                    <a:pt x="92756" y="7851"/>
                  </a:lnTo>
                  <a:lnTo>
                    <a:pt x="55522" y="29711"/>
                  </a:lnTo>
                  <a:lnTo>
                    <a:pt x="26164" y="63038"/>
                  </a:lnTo>
                  <a:lnTo>
                    <a:pt x="6912" y="105290"/>
                  </a:lnTo>
                  <a:lnTo>
                    <a:pt x="0" y="153924"/>
                  </a:lnTo>
                  <a:lnTo>
                    <a:pt x="6912" y="202557"/>
                  </a:lnTo>
                  <a:lnTo>
                    <a:pt x="26164" y="244809"/>
                  </a:lnTo>
                  <a:lnTo>
                    <a:pt x="55522" y="278136"/>
                  </a:lnTo>
                  <a:lnTo>
                    <a:pt x="92756" y="299996"/>
                  </a:lnTo>
                  <a:lnTo>
                    <a:pt x="135636" y="307848"/>
                  </a:lnTo>
                  <a:lnTo>
                    <a:pt x="178515" y="299996"/>
                  </a:lnTo>
                  <a:lnTo>
                    <a:pt x="215749" y="278136"/>
                  </a:lnTo>
                  <a:lnTo>
                    <a:pt x="245107" y="244809"/>
                  </a:lnTo>
                  <a:lnTo>
                    <a:pt x="264359" y="202557"/>
                  </a:lnTo>
                  <a:lnTo>
                    <a:pt x="271272" y="153924"/>
                  </a:lnTo>
                  <a:lnTo>
                    <a:pt x="264359" y="105290"/>
                  </a:lnTo>
                  <a:lnTo>
                    <a:pt x="245107" y="63038"/>
                  </a:lnTo>
                  <a:lnTo>
                    <a:pt x="215749" y="29711"/>
                  </a:lnTo>
                  <a:lnTo>
                    <a:pt x="178515" y="785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6155" y="1726692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0" y="153924"/>
                  </a:moveTo>
                  <a:lnTo>
                    <a:pt x="6912" y="105290"/>
                  </a:lnTo>
                  <a:lnTo>
                    <a:pt x="26164" y="63038"/>
                  </a:lnTo>
                  <a:lnTo>
                    <a:pt x="55522" y="29711"/>
                  </a:lnTo>
                  <a:lnTo>
                    <a:pt x="92756" y="7851"/>
                  </a:lnTo>
                  <a:lnTo>
                    <a:pt x="135636" y="0"/>
                  </a:lnTo>
                  <a:lnTo>
                    <a:pt x="178515" y="7851"/>
                  </a:lnTo>
                  <a:lnTo>
                    <a:pt x="215749" y="29711"/>
                  </a:lnTo>
                  <a:lnTo>
                    <a:pt x="245107" y="63038"/>
                  </a:lnTo>
                  <a:lnTo>
                    <a:pt x="264359" y="105290"/>
                  </a:lnTo>
                  <a:lnTo>
                    <a:pt x="271272" y="153924"/>
                  </a:lnTo>
                  <a:lnTo>
                    <a:pt x="264359" y="202557"/>
                  </a:lnTo>
                  <a:lnTo>
                    <a:pt x="245107" y="244809"/>
                  </a:lnTo>
                  <a:lnTo>
                    <a:pt x="215749" y="278136"/>
                  </a:lnTo>
                  <a:lnTo>
                    <a:pt x="178515" y="299996"/>
                  </a:lnTo>
                  <a:lnTo>
                    <a:pt x="135636" y="307848"/>
                  </a:lnTo>
                  <a:lnTo>
                    <a:pt x="92756" y="299996"/>
                  </a:lnTo>
                  <a:lnTo>
                    <a:pt x="55522" y="278136"/>
                  </a:lnTo>
                  <a:lnTo>
                    <a:pt x="26164" y="244809"/>
                  </a:lnTo>
                  <a:lnTo>
                    <a:pt x="6912" y="202557"/>
                  </a:lnTo>
                  <a:lnTo>
                    <a:pt x="0" y="1539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31791" y="2121408"/>
              <a:ext cx="273050" cy="307975"/>
            </a:xfrm>
            <a:custGeom>
              <a:avLst/>
              <a:gdLst/>
              <a:ahLst/>
              <a:cxnLst/>
              <a:rect l="l" t="t" r="r" b="b"/>
              <a:pathLst>
                <a:path w="273050" h="307975">
                  <a:moveTo>
                    <a:pt x="136398" y="0"/>
                  </a:moveTo>
                  <a:lnTo>
                    <a:pt x="93293" y="7851"/>
                  </a:lnTo>
                  <a:lnTo>
                    <a:pt x="55851" y="29711"/>
                  </a:lnTo>
                  <a:lnTo>
                    <a:pt x="26322" y="63038"/>
                  </a:lnTo>
                  <a:lnTo>
                    <a:pt x="6955" y="105290"/>
                  </a:lnTo>
                  <a:lnTo>
                    <a:pt x="0" y="153924"/>
                  </a:lnTo>
                  <a:lnTo>
                    <a:pt x="6955" y="202557"/>
                  </a:lnTo>
                  <a:lnTo>
                    <a:pt x="26322" y="244809"/>
                  </a:lnTo>
                  <a:lnTo>
                    <a:pt x="55851" y="278136"/>
                  </a:lnTo>
                  <a:lnTo>
                    <a:pt x="93293" y="299996"/>
                  </a:lnTo>
                  <a:lnTo>
                    <a:pt x="136398" y="307847"/>
                  </a:lnTo>
                  <a:lnTo>
                    <a:pt x="179502" y="299996"/>
                  </a:lnTo>
                  <a:lnTo>
                    <a:pt x="216944" y="278136"/>
                  </a:lnTo>
                  <a:lnTo>
                    <a:pt x="246473" y="244809"/>
                  </a:lnTo>
                  <a:lnTo>
                    <a:pt x="265840" y="202557"/>
                  </a:lnTo>
                  <a:lnTo>
                    <a:pt x="272796" y="153924"/>
                  </a:lnTo>
                  <a:lnTo>
                    <a:pt x="265840" y="105290"/>
                  </a:lnTo>
                  <a:lnTo>
                    <a:pt x="246473" y="63038"/>
                  </a:lnTo>
                  <a:lnTo>
                    <a:pt x="216944" y="29711"/>
                  </a:lnTo>
                  <a:lnTo>
                    <a:pt x="179502" y="7851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31791" y="2121408"/>
              <a:ext cx="273050" cy="307975"/>
            </a:xfrm>
            <a:custGeom>
              <a:avLst/>
              <a:gdLst/>
              <a:ahLst/>
              <a:cxnLst/>
              <a:rect l="l" t="t" r="r" b="b"/>
              <a:pathLst>
                <a:path w="273050" h="307975">
                  <a:moveTo>
                    <a:pt x="0" y="153924"/>
                  </a:moveTo>
                  <a:lnTo>
                    <a:pt x="6955" y="105290"/>
                  </a:lnTo>
                  <a:lnTo>
                    <a:pt x="26322" y="63038"/>
                  </a:lnTo>
                  <a:lnTo>
                    <a:pt x="55851" y="29711"/>
                  </a:lnTo>
                  <a:lnTo>
                    <a:pt x="93293" y="7851"/>
                  </a:lnTo>
                  <a:lnTo>
                    <a:pt x="136398" y="0"/>
                  </a:lnTo>
                  <a:lnTo>
                    <a:pt x="179502" y="7851"/>
                  </a:lnTo>
                  <a:lnTo>
                    <a:pt x="216944" y="29711"/>
                  </a:lnTo>
                  <a:lnTo>
                    <a:pt x="246473" y="63038"/>
                  </a:lnTo>
                  <a:lnTo>
                    <a:pt x="265840" y="105290"/>
                  </a:lnTo>
                  <a:lnTo>
                    <a:pt x="272796" y="153924"/>
                  </a:lnTo>
                  <a:lnTo>
                    <a:pt x="265840" y="202557"/>
                  </a:lnTo>
                  <a:lnTo>
                    <a:pt x="246473" y="244809"/>
                  </a:lnTo>
                  <a:lnTo>
                    <a:pt x="216944" y="278136"/>
                  </a:lnTo>
                  <a:lnTo>
                    <a:pt x="179502" y="299996"/>
                  </a:lnTo>
                  <a:lnTo>
                    <a:pt x="136398" y="307847"/>
                  </a:lnTo>
                  <a:lnTo>
                    <a:pt x="93293" y="299996"/>
                  </a:lnTo>
                  <a:lnTo>
                    <a:pt x="55851" y="278136"/>
                  </a:lnTo>
                  <a:lnTo>
                    <a:pt x="26322" y="244809"/>
                  </a:lnTo>
                  <a:lnTo>
                    <a:pt x="6955" y="202557"/>
                  </a:lnTo>
                  <a:lnTo>
                    <a:pt x="0" y="1539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41875" y="4139184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135636" y="0"/>
                  </a:moveTo>
                  <a:lnTo>
                    <a:pt x="92756" y="7851"/>
                  </a:lnTo>
                  <a:lnTo>
                    <a:pt x="55522" y="29711"/>
                  </a:lnTo>
                  <a:lnTo>
                    <a:pt x="26164" y="63038"/>
                  </a:lnTo>
                  <a:lnTo>
                    <a:pt x="6912" y="105290"/>
                  </a:lnTo>
                  <a:lnTo>
                    <a:pt x="0" y="153924"/>
                  </a:lnTo>
                  <a:lnTo>
                    <a:pt x="6912" y="202557"/>
                  </a:lnTo>
                  <a:lnTo>
                    <a:pt x="26164" y="244809"/>
                  </a:lnTo>
                  <a:lnTo>
                    <a:pt x="55522" y="278136"/>
                  </a:lnTo>
                  <a:lnTo>
                    <a:pt x="92756" y="299996"/>
                  </a:lnTo>
                  <a:lnTo>
                    <a:pt x="135636" y="307848"/>
                  </a:lnTo>
                  <a:lnTo>
                    <a:pt x="178515" y="299996"/>
                  </a:lnTo>
                  <a:lnTo>
                    <a:pt x="215749" y="278136"/>
                  </a:lnTo>
                  <a:lnTo>
                    <a:pt x="245107" y="244809"/>
                  </a:lnTo>
                  <a:lnTo>
                    <a:pt x="264359" y="202557"/>
                  </a:lnTo>
                  <a:lnTo>
                    <a:pt x="271272" y="153924"/>
                  </a:lnTo>
                  <a:lnTo>
                    <a:pt x="264359" y="105290"/>
                  </a:lnTo>
                  <a:lnTo>
                    <a:pt x="245107" y="63038"/>
                  </a:lnTo>
                  <a:lnTo>
                    <a:pt x="215749" y="29711"/>
                  </a:lnTo>
                  <a:lnTo>
                    <a:pt x="178515" y="785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41875" y="4139184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0" y="153924"/>
                  </a:moveTo>
                  <a:lnTo>
                    <a:pt x="6912" y="105290"/>
                  </a:lnTo>
                  <a:lnTo>
                    <a:pt x="26164" y="63038"/>
                  </a:lnTo>
                  <a:lnTo>
                    <a:pt x="55522" y="29711"/>
                  </a:lnTo>
                  <a:lnTo>
                    <a:pt x="92756" y="7851"/>
                  </a:lnTo>
                  <a:lnTo>
                    <a:pt x="135636" y="0"/>
                  </a:lnTo>
                  <a:lnTo>
                    <a:pt x="178515" y="7851"/>
                  </a:lnTo>
                  <a:lnTo>
                    <a:pt x="215749" y="29711"/>
                  </a:lnTo>
                  <a:lnTo>
                    <a:pt x="245107" y="63038"/>
                  </a:lnTo>
                  <a:lnTo>
                    <a:pt x="264359" y="105290"/>
                  </a:lnTo>
                  <a:lnTo>
                    <a:pt x="271272" y="153924"/>
                  </a:lnTo>
                  <a:lnTo>
                    <a:pt x="264359" y="202557"/>
                  </a:lnTo>
                  <a:lnTo>
                    <a:pt x="245107" y="244809"/>
                  </a:lnTo>
                  <a:lnTo>
                    <a:pt x="215749" y="278136"/>
                  </a:lnTo>
                  <a:lnTo>
                    <a:pt x="178515" y="299996"/>
                  </a:lnTo>
                  <a:lnTo>
                    <a:pt x="135636" y="307848"/>
                  </a:lnTo>
                  <a:lnTo>
                    <a:pt x="92756" y="299996"/>
                  </a:lnTo>
                  <a:lnTo>
                    <a:pt x="55522" y="278136"/>
                  </a:lnTo>
                  <a:lnTo>
                    <a:pt x="26164" y="244809"/>
                  </a:lnTo>
                  <a:lnTo>
                    <a:pt x="6912" y="202557"/>
                  </a:lnTo>
                  <a:lnTo>
                    <a:pt x="0" y="1539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1491" y="2078736"/>
              <a:ext cx="271780" cy="306705"/>
            </a:xfrm>
            <a:custGeom>
              <a:avLst/>
              <a:gdLst/>
              <a:ahLst/>
              <a:cxnLst/>
              <a:rect l="l" t="t" r="r" b="b"/>
              <a:pathLst>
                <a:path w="271780" h="306705">
                  <a:moveTo>
                    <a:pt x="135635" y="0"/>
                  </a:moveTo>
                  <a:lnTo>
                    <a:pt x="92756" y="7808"/>
                  </a:lnTo>
                  <a:lnTo>
                    <a:pt x="55522" y="29553"/>
                  </a:lnTo>
                  <a:lnTo>
                    <a:pt x="26164" y="62709"/>
                  </a:lnTo>
                  <a:lnTo>
                    <a:pt x="6912" y="104753"/>
                  </a:lnTo>
                  <a:lnTo>
                    <a:pt x="0" y="153162"/>
                  </a:lnTo>
                  <a:lnTo>
                    <a:pt x="6912" y="201570"/>
                  </a:lnTo>
                  <a:lnTo>
                    <a:pt x="26164" y="243614"/>
                  </a:lnTo>
                  <a:lnTo>
                    <a:pt x="55522" y="276770"/>
                  </a:lnTo>
                  <a:lnTo>
                    <a:pt x="92756" y="298515"/>
                  </a:lnTo>
                  <a:lnTo>
                    <a:pt x="135635" y="306324"/>
                  </a:lnTo>
                  <a:lnTo>
                    <a:pt x="178515" y="298515"/>
                  </a:lnTo>
                  <a:lnTo>
                    <a:pt x="215749" y="276770"/>
                  </a:lnTo>
                  <a:lnTo>
                    <a:pt x="245107" y="243614"/>
                  </a:lnTo>
                  <a:lnTo>
                    <a:pt x="264359" y="201570"/>
                  </a:lnTo>
                  <a:lnTo>
                    <a:pt x="271271" y="153162"/>
                  </a:lnTo>
                  <a:lnTo>
                    <a:pt x="264359" y="104753"/>
                  </a:lnTo>
                  <a:lnTo>
                    <a:pt x="245107" y="62709"/>
                  </a:lnTo>
                  <a:lnTo>
                    <a:pt x="215749" y="29553"/>
                  </a:lnTo>
                  <a:lnTo>
                    <a:pt x="178515" y="7808"/>
                  </a:lnTo>
                  <a:lnTo>
                    <a:pt x="13563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31491" y="2078736"/>
              <a:ext cx="271780" cy="306705"/>
            </a:xfrm>
            <a:custGeom>
              <a:avLst/>
              <a:gdLst/>
              <a:ahLst/>
              <a:cxnLst/>
              <a:rect l="l" t="t" r="r" b="b"/>
              <a:pathLst>
                <a:path w="271780" h="306705">
                  <a:moveTo>
                    <a:pt x="0" y="153162"/>
                  </a:moveTo>
                  <a:lnTo>
                    <a:pt x="6912" y="104753"/>
                  </a:lnTo>
                  <a:lnTo>
                    <a:pt x="26164" y="62709"/>
                  </a:lnTo>
                  <a:lnTo>
                    <a:pt x="55522" y="29553"/>
                  </a:lnTo>
                  <a:lnTo>
                    <a:pt x="92756" y="7808"/>
                  </a:lnTo>
                  <a:lnTo>
                    <a:pt x="135635" y="0"/>
                  </a:lnTo>
                  <a:lnTo>
                    <a:pt x="178515" y="7808"/>
                  </a:lnTo>
                  <a:lnTo>
                    <a:pt x="215749" y="29553"/>
                  </a:lnTo>
                  <a:lnTo>
                    <a:pt x="245107" y="62709"/>
                  </a:lnTo>
                  <a:lnTo>
                    <a:pt x="264359" y="104753"/>
                  </a:lnTo>
                  <a:lnTo>
                    <a:pt x="271271" y="153162"/>
                  </a:lnTo>
                  <a:lnTo>
                    <a:pt x="264359" y="201570"/>
                  </a:lnTo>
                  <a:lnTo>
                    <a:pt x="245107" y="243614"/>
                  </a:lnTo>
                  <a:lnTo>
                    <a:pt x="215749" y="276770"/>
                  </a:lnTo>
                  <a:lnTo>
                    <a:pt x="178515" y="298515"/>
                  </a:lnTo>
                  <a:lnTo>
                    <a:pt x="135635" y="306324"/>
                  </a:lnTo>
                  <a:lnTo>
                    <a:pt x="92756" y="298515"/>
                  </a:lnTo>
                  <a:lnTo>
                    <a:pt x="55522" y="276770"/>
                  </a:lnTo>
                  <a:lnTo>
                    <a:pt x="26164" y="243614"/>
                  </a:lnTo>
                  <a:lnTo>
                    <a:pt x="6912" y="201570"/>
                  </a:lnTo>
                  <a:lnTo>
                    <a:pt x="0" y="15316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94203" y="2473452"/>
              <a:ext cx="271780" cy="306705"/>
            </a:xfrm>
            <a:custGeom>
              <a:avLst/>
              <a:gdLst/>
              <a:ahLst/>
              <a:cxnLst/>
              <a:rect l="l" t="t" r="r" b="b"/>
              <a:pathLst>
                <a:path w="271780" h="306705">
                  <a:moveTo>
                    <a:pt x="135635" y="0"/>
                  </a:moveTo>
                  <a:lnTo>
                    <a:pt x="92756" y="7808"/>
                  </a:lnTo>
                  <a:lnTo>
                    <a:pt x="55522" y="29553"/>
                  </a:lnTo>
                  <a:lnTo>
                    <a:pt x="26164" y="62709"/>
                  </a:lnTo>
                  <a:lnTo>
                    <a:pt x="6912" y="104753"/>
                  </a:lnTo>
                  <a:lnTo>
                    <a:pt x="0" y="153162"/>
                  </a:lnTo>
                  <a:lnTo>
                    <a:pt x="6912" y="201570"/>
                  </a:lnTo>
                  <a:lnTo>
                    <a:pt x="26164" y="243614"/>
                  </a:lnTo>
                  <a:lnTo>
                    <a:pt x="55522" y="276770"/>
                  </a:lnTo>
                  <a:lnTo>
                    <a:pt x="92756" y="298515"/>
                  </a:lnTo>
                  <a:lnTo>
                    <a:pt x="135635" y="306324"/>
                  </a:lnTo>
                  <a:lnTo>
                    <a:pt x="178515" y="298515"/>
                  </a:lnTo>
                  <a:lnTo>
                    <a:pt x="215749" y="276770"/>
                  </a:lnTo>
                  <a:lnTo>
                    <a:pt x="245107" y="243614"/>
                  </a:lnTo>
                  <a:lnTo>
                    <a:pt x="264359" y="201570"/>
                  </a:lnTo>
                  <a:lnTo>
                    <a:pt x="271271" y="153162"/>
                  </a:lnTo>
                  <a:lnTo>
                    <a:pt x="264359" y="104753"/>
                  </a:lnTo>
                  <a:lnTo>
                    <a:pt x="245107" y="62709"/>
                  </a:lnTo>
                  <a:lnTo>
                    <a:pt x="215749" y="29553"/>
                  </a:lnTo>
                  <a:lnTo>
                    <a:pt x="178515" y="7808"/>
                  </a:lnTo>
                  <a:lnTo>
                    <a:pt x="13563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94203" y="2473452"/>
              <a:ext cx="271780" cy="306705"/>
            </a:xfrm>
            <a:custGeom>
              <a:avLst/>
              <a:gdLst/>
              <a:ahLst/>
              <a:cxnLst/>
              <a:rect l="l" t="t" r="r" b="b"/>
              <a:pathLst>
                <a:path w="271780" h="306705">
                  <a:moveTo>
                    <a:pt x="0" y="153162"/>
                  </a:moveTo>
                  <a:lnTo>
                    <a:pt x="6912" y="104753"/>
                  </a:lnTo>
                  <a:lnTo>
                    <a:pt x="26164" y="62709"/>
                  </a:lnTo>
                  <a:lnTo>
                    <a:pt x="55522" y="29553"/>
                  </a:lnTo>
                  <a:lnTo>
                    <a:pt x="92756" y="7808"/>
                  </a:lnTo>
                  <a:lnTo>
                    <a:pt x="135635" y="0"/>
                  </a:lnTo>
                  <a:lnTo>
                    <a:pt x="178515" y="7808"/>
                  </a:lnTo>
                  <a:lnTo>
                    <a:pt x="215749" y="29553"/>
                  </a:lnTo>
                  <a:lnTo>
                    <a:pt x="245107" y="62709"/>
                  </a:lnTo>
                  <a:lnTo>
                    <a:pt x="264359" y="104753"/>
                  </a:lnTo>
                  <a:lnTo>
                    <a:pt x="271271" y="153162"/>
                  </a:lnTo>
                  <a:lnTo>
                    <a:pt x="264359" y="201570"/>
                  </a:lnTo>
                  <a:lnTo>
                    <a:pt x="245107" y="243614"/>
                  </a:lnTo>
                  <a:lnTo>
                    <a:pt x="215749" y="276770"/>
                  </a:lnTo>
                  <a:lnTo>
                    <a:pt x="178515" y="298515"/>
                  </a:lnTo>
                  <a:lnTo>
                    <a:pt x="135635" y="306324"/>
                  </a:lnTo>
                  <a:lnTo>
                    <a:pt x="92756" y="298515"/>
                  </a:lnTo>
                  <a:lnTo>
                    <a:pt x="55522" y="276770"/>
                  </a:lnTo>
                  <a:lnTo>
                    <a:pt x="26164" y="243614"/>
                  </a:lnTo>
                  <a:lnTo>
                    <a:pt x="6912" y="201570"/>
                  </a:lnTo>
                  <a:lnTo>
                    <a:pt x="0" y="15316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13147" y="3919728"/>
              <a:ext cx="273050" cy="307975"/>
            </a:xfrm>
            <a:custGeom>
              <a:avLst/>
              <a:gdLst/>
              <a:ahLst/>
              <a:cxnLst/>
              <a:rect l="l" t="t" r="r" b="b"/>
              <a:pathLst>
                <a:path w="273050" h="307975">
                  <a:moveTo>
                    <a:pt x="136398" y="0"/>
                  </a:moveTo>
                  <a:lnTo>
                    <a:pt x="93293" y="7851"/>
                  </a:lnTo>
                  <a:lnTo>
                    <a:pt x="55851" y="29711"/>
                  </a:lnTo>
                  <a:lnTo>
                    <a:pt x="26322" y="63038"/>
                  </a:lnTo>
                  <a:lnTo>
                    <a:pt x="6955" y="105290"/>
                  </a:lnTo>
                  <a:lnTo>
                    <a:pt x="0" y="153924"/>
                  </a:lnTo>
                  <a:lnTo>
                    <a:pt x="6955" y="202557"/>
                  </a:lnTo>
                  <a:lnTo>
                    <a:pt x="26322" y="244809"/>
                  </a:lnTo>
                  <a:lnTo>
                    <a:pt x="55851" y="278136"/>
                  </a:lnTo>
                  <a:lnTo>
                    <a:pt x="93293" y="299996"/>
                  </a:lnTo>
                  <a:lnTo>
                    <a:pt x="136398" y="307848"/>
                  </a:lnTo>
                  <a:lnTo>
                    <a:pt x="179502" y="299996"/>
                  </a:lnTo>
                  <a:lnTo>
                    <a:pt x="216944" y="278136"/>
                  </a:lnTo>
                  <a:lnTo>
                    <a:pt x="246473" y="244809"/>
                  </a:lnTo>
                  <a:lnTo>
                    <a:pt x="265840" y="202557"/>
                  </a:lnTo>
                  <a:lnTo>
                    <a:pt x="272796" y="153924"/>
                  </a:lnTo>
                  <a:lnTo>
                    <a:pt x="265840" y="105290"/>
                  </a:lnTo>
                  <a:lnTo>
                    <a:pt x="246473" y="63038"/>
                  </a:lnTo>
                  <a:lnTo>
                    <a:pt x="216944" y="29711"/>
                  </a:lnTo>
                  <a:lnTo>
                    <a:pt x="179502" y="7851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13147" y="3919728"/>
              <a:ext cx="273050" cy="307975"/>
            </a:xfrm>
            <a:custGeom>
              <a:avLst/>
              <a:gdLst/>
              <a:ahLst/>
              <a:cxnLst/>
              <a:rect l="l" t="t" r="r" b="b"/>
              <a:pathLst>
                <a:path w="273050" h="307975">
                  <a:moveTo>
                    <a:pt x="0" y="153924"/>
                  </a:moveTo>
                  <a:lnTo>
                    <a:pt x="6955" y="105290"/>
                  </a:lnTo>
                  <a:lnTo>
                    <a:pt x="26322" y="63038"/>
                  </a:lnTo>
                  <a:lnTo>
                    <a:pt x="55851" y="29711"/>
                  </a:lnTo>
                  <a:lnTo>
                    <a:pt x="93293" y="7851"/>
                  </a:lnTo>
                  <a:lnTo>
                    <a:pt x="136398" y="0"/>
                  </a:lnTo>
                  <a:lnTo>
                    <a:pt x="179502" y="7851"/>
                  </a:lnTo>
                  <a:lnTo>
                    <a:pt x="216944" y="29711"/>
                  </a:lnTo>
                  <a:lnTo>
                    <a:pt x="246473" y="63038"/>
                  </a:lnTo>
                  <a:lnTo>
                    <a:pt x="265840" y="105290"/>
                  </a:lnTo>
                  <a:lnTo>
                    <a:pt x="272796" y="153924"/>
                  </a:lnTo>
                  <a:lnTo>
                    <a:pt x="265840" y="202557"/>
                  </a:lnTo>
                  <a:lnTo>
                    <a:pt x="246473" y="244809"/>
                  </a:lnTo>
                  <a:lnTo>
                    <a:pt x="216944" y="278136"/>
                  </a:lnTo>
                  <a:lnTo>
                    <a:pt x="179502" y="299996"/>
                  </a:lnTo>
                  <a:lnTo>
                    <a:pt x="136398" y="307848"/>
                  </a:lnTo>
                  <a:lnTo>
                    <a:pt x="93293" y="299996"/>
                  </a:lnTo>
                  <a:lnTo>
                    <a:pt x="55851" y="278136"/>
                  </a:lnTo>
                  <a:lnTo>
                    <a:pt x="26322" y="244809"/>
                  </a:lnTo>
                  <a:lnTo>
                    <a:pt x="6955" y="202557"/>
                  </a:lnTo>
                  <a:lnTo>
                    <a:pt x="0" y="1539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48483" y="2121408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80" h="307975">
                  <a:moveTo>
                    <a:pt x="135636" y="0"/>
                  </a:moveTo>
                  <a:lnTo>
                    <a:pt x="92756" y="7851"/>
                  </a:lnTo>
                  <a:lnTo>
                    <a:pt x="55522" y="29711"/>
                  </a:lnTo>
                  <a:lnTo>
                    <a:pt x="26164" y="63038"/>
                  </a:lnTo>
                  <a:lnTo>
                    <a:pt x="6912" y="105290"/>
                  </a:lnTo>
                  <a:lnTo>
                    <a:pt x="0" y="153924"/>
                  </a:lnTo>
                  <a:lnTo>
                    <a:pt x="6912" y="202557"/>
                  </a:lnTo>
                  <a:lnTo>
                    <a:pt x="26164" y="244809"/>
                  </a:lnTo>
                  <a:lnTo>
                    <a:pt x="55522" y="278136"/>
                  </a:lnTo>
                  <a:lnTo>
                    <a:pt x="92756" y="299996"/>
                  </a:lnTo>
                  <a:lnTo>
                    <a:pt x="135636" y="307847"/>
                  </a:lnTo>
                  <a:lnTo>
                    <a:pt x="178515" y="299996"/>
                  </a:lnTo>
                  <a:lnTo>
                    <a:pt x="215749" y="278136"/>
                  </a:lnTo>
                  <a:lnTo>
                    <a:pt x="245107" y="244809"/>
                  </a:lnTo>
                  <a:lnTo>
                    <a:pt x="264359" y="202557"/>
                  </a:lnTo>
                  <a:lnTo>
                    <a:pt x="271272" y="153924"/>
                  </a:lnTo>
                  <a:lnTo>
                    <a:pt x="264359" y="105290"/>
                  </a:lnTo>
                  <a:lnTo>
                    <a:pt x="245107" y="63038"/>
                  </a:lnTo>
                  <a:lnTo>
                    <a:pt x="215749" y="29711"/>
                  </a:lnTo>
                  <a:lnTo>
                    <a:pt x="178515" y="785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48483" y="2121408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80" h="307975">
                  <a:moveTo>
                    <a:pt x="0" y="153924"/>
                  </a:moveTo>
                  <a:lnTo>
                    <a:pt x="6912" y="105290"/>
                  </a:lnTo>
                  <a:lnTo>
                    <a:pt x="26164" y="63038"/>
                  </a:lnTo>
                  <a:lnTo>
                    <a:pt x="55522" y="29711"/>
                  </a:lnTo>
                  <a:lnTo>
                    <a:pt x="92756" y="7851"/>
                  </a:lnTo>
                  <a:lnTo>
                    <a:pt x="135636" y="0"/>
                  </a:lnTo>
                  <a:lnTo>
                    <a:pt x="178515" y="7851"/>
                  </a:lnTo>
                  <a:lnTo>
                    <a:pt x="215749" y="29711"/>
                  </a:lnTo>
                  <a:lnTo>
                    <a:pt x="245107" y="63038"/>
                  </a:lnTo>
                  <a:lnTo>
                    <a:pt x="264359" y="105290"/>
                  </a:lnTo>
                  <a:lnTo>
                    <a:pt x="271272" y="153924"/>
                  </a:lnTo>
                  <a:lnTo>
                    <a:pt x="264359" y="202557"/>
                  </a:lnTo>
                  <a:lnTo>
                    <a:pt x="245107" y="244809"/>
                  </a:lnTo>
                  <a:lnTo>
                    <a:pt x="215749" y="278136"/>
                  </a:lnTo>
                  <a:lnTo>
                    <a:pt x="178515" y="299996"/>
                  </a:lnTo>
                  <a:lnTo>
                    <a:pt x="135636" y="307847"/>
                  </a:lnTo>
                  <a:lnTo>
                    <a:pt x="92756" y="299996"/>
                  </a:lnTo>
                  <a:lnTo>
                    <a:pt x="55522" y="278136"/>
                  </a:lnTo>
                  <a:lnTo>
                    <a:pt x="26164" y="244809"/>
                  </a:lnTo>
                  <a:lnTo>
                    <a:pt x="6912" y="202557"/>
                  </a:lnTo>
                  <a:lnTo>
                    <a:pt x="0" y="1539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5771" y="1815084"/>
              <a:ext cx="271780" cy="306705"/>
            </a:xfrm>
            <a:custGeom>
              <a:avLst/>
              <a:gdLst/>
              <a:ahLst/>
              <a:cxnLst/>
              <a:rect l="l" t="t" r="r" b="b"/>
              <a:pathLst>
                <a:path w="271780" h="306705">
                  <a:moveTo>
                    <a:pt x="135635" y="0"/>
                  </a:moveTo>
                  <a:lnTo>
                    <a:pt x="92756" y="7808"/>
                  </a:lnTo>
                  <a:lnTo>
                    <a:pt x="55522" y="29553"/>
                  </a:lnTo>
                  <a:lnTo>
                    <a:pt x="26164" y="62709"/>
                  </a:lnTo>
                  <a:lnTo>
                    <a:pt x="6912" y="104753"/>
                  </a:lnTo>
                  <a:lnTo>
                    <a:pt x="0" y="153162"/>
                  </a:lnTo>
                  <a:lnTo>
                    <a:pt x="6912" y="201570"/>
                  </a:lnTo>
                  <a:lnTo>
                    <a:pt x="26164" y="243614"/>
                  </a:lnTo>
                  <a:lnTo>
                    <a:pt x="55522" y="276770"/>
                  </a:lnTo>
                  <a:lnTo>
                    <a:pt x="92756" y="298515"/>
                  </a:lnTo>
                  <a:lnTo>
                    <a:pt x="135635" y="306324"/>
                  </a:lnTo>
                  <a:lnTo>
                    <a:pt x="178515" y="298515"/>
                  </a:lnTo>
                  <a:lnTo>
                    <a:pt x="215749" y="276770"/>
                  </a:lnTo>
                  <a:lnTo>
                    <a:pt x="245107" y="243614"/>
                  </a:lnTo>
                  <a:lnTo>
                    <a:pt x="264359" y="201570"/>
                  </a:lnTo>
                  <a:lnTo>
                    <a:pt x="271271" y="153162"/>
                  </a:lnTo>
                  <a:lnTo>
                    <a:pt x="264359" y="104753"/>
                  </a:lnTo>
                  <a:lnTo>
                    <a:pt x="245107" y="62709"/>
                  </a:lnTo>
                  <a:lnTo>
                    <a:pt x="215749" y="29553"/>
                  </a:lnTo>
                  <a:lnTo>
                    <a:pt x="178515" y="7808"/>
                  </a:lnTo>
                  <a:lnTo>
                    <a:pt x="13563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85771" y="1815084"/>
              <a:ext cx="271780" cy="306705"/>
            </a:xfrm>
            <a:custGeom>
              <a:avLst/>
              <a:gdLst/>
              <a:ahLst/>
              <a:cxnLst/>
              <a:rect l="l" t="t" r="r" b="b"/>
              <a:pathLst>
                <a:path w="271780" h="306705">
                  <a:moveTo>
                    <a:pt x="0" y="153162"/>
                  </a:moveTo>
                  <a:lnTo>
                    <a:pt x="6912" y="104753"/>
                  </a:lnTo>
                  <a:lnTo>
                    <a:pt x="26164" y="62709"/>
                  </a:lnTo>
                  <a:lnTo>
                    <a:pt x="55522" y="29553"/>
                  </a:lnTo>
                  <a:lnTo>
                    <a:pt x="92756" y="7808"/>
                  </a:lnTo>
                  <a:lnTo>
                    <a:pt x="135635" y="0"/>
                  </a:lnTo>
                  <a:lnTo>
                    <a:pt x="178515" y="7808"/>
                  </a:lnTo>
                  <a:lnTo>
                    <a:pt x="215749" y="29553"/>
                  </a:lnTo>
                  <a:lnTo>
                    <a:pt x="245107" y="62709"/>
                  </a:lnTo>
                  <a:lnTo>
                    <a:pt x="264359" y="104753"/>
                  </a:lnTo>
                  <a:lnTo>
                    <a:pt x="271271" y="153162"/>
                  </a:lnTo>
                  <a:lnTo>
                    <a:pt x="264359" y="201570"/>
                  </a:lnTo>
                  <a:lnTo>
                    <a:pt x="245107" y="243614"/>
                  </a:lnTo>
                  <a:lnTo>
                    <a:pt x="215749" y="276770"/>
                  </a:lnTo>
                  <a:lnTo>
                    <a:pt x="178515" y="298515"/>
                  </a:lnTo>
                  <a:lnTo>
                    <a:pt x="135635" y="306324"/>
                  </a:lnTo>
                  <a:lnTo>
                    <a:pt x="92756" y="298515"/>
                  </a:lnTo>
                  <a:lnTo>
                    <a:pt x="55522" y="276770"/>
                  </a:lnTo>
                  <a:lnTo>
                    <a:pt x="26164" y="243614"/>
                  </a:lnTo>
                  <a:lnTo>
                    <a:pt x="6912" y="201570"/>
                  </a:lnTo>
                  <a:lnTo>
                    <a:pt x="0" y="15316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30851" y="4322063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135636" y="0"/>
                  </a:moveTo>
                  <a:lnTo>
                    <a:pt x="92756" y="7851"/>
                  </a:lnTo>
                  <a:lnTo>
                    <a:pt x="55522" y="29711"/>
                  </a:lnTo>
                  <a:lnTo>
                    <a:pt x="26164" y="63038"/>
                  </a:lnTo>
                  <a:lnTo>
                    <a:pt x="6912" y="105290"/>
                  </a:lnTo>
                  <a:lnTo>
                    <a:pt x="0" y="153924"/>
                  </a:lnTo>
                  <a:lnTo>
                    <a:pt x="6912" y="202557"/>
                  </a:lnTo>
                  <a:lnTo>
                    <a:pt x="26164" y="244809"/>
                  </a:lnTo>
                  <a:lnTo>
                    <a:pt x="55522" y="278136"/>
                  </a:lnTo>
                  <a:lnTo>
                    <a:pt x="92756" y="299996"/>
                  </a:lnTo>
                  <a:lnTo>
                    <a:pt x="135636" y="307848"/>
                  </a:lnTo>
                  <a:lnTo>
                    <a:pt x="178515" y="299996"/>
                  </a:lnTo>
                  <a:lnTo>
                    <a:pt x="215749" y="278136"/>
                  </a:lnTo>
                  <a:lnTo>
                    <a:pt x="245107" y="244809"/>
                  </a:lnTo>
                  <a:lnTo>
                    <a:pt x="264359" y="202557"/>
                  </a:lnTo>
                  <a:lnTo>
                    <a:pt x="271272" y="153924"/>
                  </a:lnTo>
                  <a:lnTo>
                    <a:pt x="264359" y="105290"/>
                  </a:lnTo>
                  <a:lnTo>
                    <a:pt x="245107" y="63038"/>
                  </a:lnTo>
                  <a:lnTo>
                    <a:pt x="215749" y="29711"/>
                  </a:lnTo>
                  <a:lnTo>
                    <a:pt x="178515" y="785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30851" y="4322063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0" y="153924"/>
                  </a:moveTo>
                  <a:lnTo>
                    <a:pt x="6912" y="105290"/>
                  </a:lnTo>
                  <a:lnTo>
                    <a:pt x="26164" y="63038"/>
                  </a:lnTo>
                  <a:lnTo>
                    <a:pt x="55522" y="29711"/>
                  </a:lnTo>
                  <a:lnTo>
                    <a:pt x="92756" y="7851"/>
                  </a:lnTo>
                  <a:lnTo>
                    <a:pt x="135636" y="0"/>
                  </a:lnTo>
                  <a:lnTo>
                    <a:pt x="178515" y="7851"/>
                  </a:lnTo>
                  <a:lnTo>
                    <a:pt x="215749" y="29711"/>
                  </a:lnTo>
                  <a:lnTo>
                    <a:pt x="245107" y="63038"/>
                  </a:lnTo>
                  <a:lnTo>
                    <a:pt x="264359" y="105290"/>
                  </a:lnTo>
                  <a:lnTo>
                    <a:pt x="271272" y="153924"/>
                  </a:lnTo>
                  <a:lnTo>
                    <a:pt x="264359" y="202557"/>
                  </a:lnTo>
                  <a:lnTo>
                    <a:pt x="245107" y="244809"/>
                  </a:lnTo>
                  <a:lnTo>
                    <a:pt x="215749" y="278136"/>
                  </a:lnTo>
                  <a:lnTo>
                    <a:pt x="178515" y="299996"/>
                  </a:lnTo>
                  <a:lnTo>
                    <a:pt x="135636" y="307848"/>
                  </a:lnTo>
                  <a:lnTo>
                    <a:pt x="92756" y="299996"/>
                  </a:lnTo>
                  <a:lnTo>
                    <a:pt x="55522" y="278136"/>
                  </a:lnTo>
                  <a:lnTo>
                    <a:pt x="26164" y="244809"/>
                  </a:lnTo>
                  <a:lnTo>
                    <a:pt x="6912" y="202557"/>
                  </a:lnTo>
                  <a:lnTo>
                    <a:pt x="0" y="1539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77211" y="2340863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80" h="307975">
                  <a:moveTo>
                    <a:pt x="135636" y="0"/>
                  </a:moveTo>
                  <a:lnTo>
                    <a:pt x="92756" y="7851"/>
                  </a:lnTo>
                  <a:lnTo>
                    <a:pt x="55522" y="29711"/>
                  </a:lnTo>
                  <a:lnTo>
                    <a:pt x="26164" y="63038"/>
                  </a:lnTo>
                  <a:lnTo>
                    <a:pt x="6912" y="105290"/>
                  </a:lnTo>
                  <a:lnTo>
                    <a:pt x="0" y="153924"/>
                  </a:lnTo>
                  <a:lnTo>
                    <a:pt x="6912" y="202557"/>
                  </a:lnTo>
                  <a:lnTo>
                    <a:pt x="26164" y="244809"/>
                  </a:lnTo>
                  <a:lnTo>
                    <a:pt x="55522" y="278136"/>
                  </a:lnTo>
                  <a:lnTo>
                    <a:pt x="92756" y="299996"/>
                  </a:lnTo>
                  <a:lnTo>
                    <a:pt x="135636" y="307848"/>
                  </a:lnTo>
                  <a:lnTo>
                    <a:pt x="178515" y="299996"/>
                  </a:lnTo>
                  <a:lnTo>
                    <a:pt x="215749" y="278136"/>
                  </a:lnTo>
                  <a:lnTo>
                    <a:pt x="245107" y="244809"/>
                  </a:lnTo>
                  <a:lnTo>
                    <a:pt x="264359" y="202557"/>
                  </a:lnTo>
                  <a:lnTo>
                    <a:pt x="271271" y="153924"/>
                  </a:lnTo>
                  <a:lnTo>
                    <a:pt x="264359" y="105290"/>
                  </a:lnTo>
                  <a:lnTo>
                    <a:pt x="245107" y="63038"/>
                  </a:lnTo>
                  <a:lnTo>
                    <a:pt x="215749" y="29711"/>
                  </a:lnTo>
                  <a:lnTo>
                    <a:pt x="178515" y="785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77211" y="2340863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80" h="307975">
                  <a:moveTo>
                    <a:pt x="0" y="153924"/>
                  </a:moveTo>
                  <a:lnTo>
                    <a:pt x="6912" y="105290"/>
                  </a:lnTo>
                  <a:lnTo>
                    <a:pt x="26164" y="63038"/>
                  </a:lnTo>
                  <a:lnTo>
                    <a:pt x="55522" y="29711"/>
                  </a:lnTo>
                  <a:lnTo>
                    <a:pt x="92756" y="7851"/>
                  </a:lnTo>
                  <a:lnTo>
                    <a:pt x="135636" y="0"/>
                  </a:lnTo>
                  <a:lnTo>
                    <a:pt x="178515" y="7851"/>
                  </a:lnTo>
                  <a:lnTo>
                    <a:pt x="215749" y="29711"/>
                  </a:lnTo>
                  <a:lnTo>
                    <a:pt x="245107" y="63038"/>
                  </a:lnTo>
                  <a:lnTo>
                    <a:pt x="264359" y="105290"/>
                  </a:lnTo>
                  <a:lnTo>
                    <a:pt x="271271" y="153924"/>
                  </a:lnTo>
                  <a:lnTo>
                    <a:pt x="264359" y="202557"/>
                  </a:lnTo>
                  <a:lnTo>
                    <a:pt x="245107" y="244809"/>
                  </a:lnTo>
                  <a:lnTo>
                    <a:pt x="215749" y="278136"/>
                  </a:lnTo>
                  <a:lnTo>
                    <a:pt x="178515" y="299996"/>
                  </a:lnTo>
                  <a:lnTo>
                    <a:pt x="135636" y="307848"/>
                  </a:lnTo>
                  <a:lnTo>
                    <a:pt x="92756" y="299996"/>
                  </a:lnTo>
                  <a:lnTo>
                    <a:pt x="55522" y="278136"/>
                  </a:lnTo>
                  <a:lnTo>
                    <a:pt x="26164" y="244809"/>
                  </a:lnTo>
                  <a:lnTo>
                    <a:pt x="6912" y="202557"/>
                  </a:lnTo>
                  <a:lnTo>
                    <a:pt x="0" y="1539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1139" y="3078480"/>
              <a:ext cx="1761744" cy="203149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652015" y="1399032"/>
              <a:ext cx="3571240" cy="3312160"/>
            </a:xfrm>
            <a:custGeom>
              <a:avLst/>
              <a:gdLst/>
              <a:ahLst/>
              <a:cxnLst/>
              <a:rect l="l" t="t" r="r" b="b"/>
              <a:pathLst>
                <a:path w="3571240" h="3312160">
                  <a:moveTo>
                    <a:pt x="2258568" y="745235"/>
                  </a:moveTo>
                  <a:lnTo>
                    <a:pt x="2260081" y="694209"/>
                  </a:lnTo>
                  <a:lnTo>
                    <a:pt x="2264557" y="644106"/>
                  </a:lnTo>
                  <a:lnTo>
                    <a:pt x="2271897" y="595037"/>
                  </a:lnTo>
                  <a:lnTo>
                    <a:pt x="2282004" y="547114"/>
                  </a:lnTo>
                  <a:lnTo>
                    <a:pt x="2294780" y="500446"/>
                  </a:lnTo>
                  <a:lnTo>
                    <a:pt x="2310128" y="455146"/>
                  </a:lnTo>
                  <a:lnTo>
                    <a:pt x="2327948" y="411323"/>
                  </a:lnTo>
                  <a:lnTo>
                    <a:pt x="2348145" y="369090"/>
                  </a:lnTo>
                  <a:lnTo>
                    <a:pt x="2370619" y="328556"/>
                  </a:lnTo>
                  <a:lnTo>
                    <a:pt x="2395274" y="289834"/>
                  </a:lnTo>
                  <a:lnTo>
                    <a:pt x="2422012" y="253033"/>
                  </a:lnTo>
                  <a:lnTo>
                    <a:pt x="2450734" y="218265"/>
                  </a:lnTo>
                  <a:lnTo>
                    <a:pt x="2481344" y="185641"/>
                  </a:lnTo>
                  <a:lnTo>
                    <a:pt x="2513743" y="155271"/>
                  </a:lnTo>
                  <a:lnTo>
                    <a:pt x="2547834" y="127268"/>
                  </a:lnTo>
                  <a:lnTo>
                    <a:pt x="2583518" y="101741"/>
                  </a:lnTo>
                  <a:lnTo>
                    <a:pt x="2620699" y="78801"/>
                  </a:lnTo>
                  <a:lnTo>
                    <a:pt x="2659278" y="58560"/>
                  </a:lnTo>
                  <a:lnTo>
                    <a:pt x="2699158" y="41129"/>
                  </a:lnTo>
                  <a:lnTo>
                    <a:pt x="2740241" y="26618"/>
                  </a:lnTo>
                  <a:lnTo>
                    <a:pt x="2782430" y="15139"/>
                  </a:lnTo>
                  <a:lnTo>
                    <a:pt x="2825626" y="6802"/>
                  </a:lnTo>
                  <a:lnTo>
                    <a:pt x="2869732" y="1719"/>
                  </a:lnTo>
                  <a:lnTo>
                    <a:pt x="2914649" y="0"/>
                  </a:lnTo>
                  <a:lnTo>
                    <a:pt x="2959567" y="1719"/>
                  </a:lnTo>
                  <a:lnTo>
                    <a:pt x="3003673" y="6802"/>
                  </a:lnTo>
                  <a:lnTo>
                    <a:pt x="3046869" y="15139"/>
                  </a:lnTo>
                  <a:lnTo>
                    <a:pt x="3089058" y="26618"/>
                  </a:lnTo>
                  <a:lnTo>
                    <a:pt x="3130141" y="41129"/>
                  </a:lnTo>
                  <a:lnTo>
                    <a:pt x="3170021" y="58560"/>
                  </a:lnTo>
                  <a:lnTo>
                    <a:pt x="3208600" y="78801"/>
                  </a:lnTo>
                  <a:lnTo>
                    <a:pt x="3245781" y="101741"/>
                  </a:lnTo>
                  <a:lnTo>
                    <a:pt x="3281465" y="127268"/>
                  </a:lnTo>
                  <a:lnTo>
                    <a:pt x="3315556" y="155271"/>
                  </a:lnTo>
                  <a:lnTo>
                    <a:pt x="3347955" y="185641"/>
                  </a:lnTo>
                  <a:lnTo>
                    <a:pt x="3378565" y="218265"/>
                  </a:lnTo>
                  <a:lnTo>
                    <a:pt x="3407287" y="253033"/>
                  </a:lnTo>
                  <a:lnTo>
                    <a:pt x="3434025" y="289834"/>
                  </a:lnTo>
                  <a:lnTo>
                    <a:pt x="3458680" y="328556"/>
                  </a:lnTo>
                  <a:lnTo>
                    <a:pt x="3481154" y="369090"/>
                  </a:lnTo>
                  <a:lnTo>
                    <a:pt x="3501351" y="411323"/>
                  </a:lnTo>
                  <a:lnTo>
                    <a:pt x="3519171" y="455146"/>
                  </a:lnTo>
                  <a:lnTo>
                    <a:pt x="3534519" y="500446"/>
                  </a:lnTo>
                  <a:lnTo>
                    <a:pt x="3547295" y="547114"/>
                  </a:lnTo>
                  <a:lnTo>
                    <a:pt x="3557402" y="595037"/>
                  </a:lnTo>
                  <a:lnTo>
                    <a:pt x="3564742" y="644106"/>
                  </a:lnTo>
                  <a:lnTo>
                    <a:pt x="3569218" y="694209"/>
                  </a:lnTo>
                  <a:lnTo>
                    <a:pt x="3570731" y="745235"/>
                  </a:lnTo>
                  <a:lnTo>
                    <a:pt x="3569218" y="796262"/>
                  </a:lnTo>
                  <a:lnTo>
                    <a:pt x="3564742" y="846365"/>
                  </a:lnTo>
                  <a:lnTo>
                    <a:pt x="3557402" y="895434"/>
                  </a:lnTo>
                  <a:lnTo>
                    <a:pt x="3547295" y="943357"/>
                  </a:lnTo>
                  <a:lnTo>
                    <a:pt x="3534519" y="990025"/>
                  </a:lnTo>
                  <a:lnTo>
                    <a:pt x="3519171" y="1035325"/>
                  </a:lnTo>
                  <a:lnTo>
                    <a:pt x="3501351" y="1079148"/>
                  </a:lnTo>
                  <a:lnTo>
                    <a:pt x="3481154" y="1121381"/>
                  </a:lnTo>
                  <a:lnTo>
                    <a:pt x="3458680" y="1161915"/>
                  </a:lnTo>
                  <a:lnTo>
                    <a:pt x="3434025" y="1200637"/>
                  </a:lnTo>
                  <a:lnTo>
                    <a:pt x="3407287" y="1237438"/>
                  </a:lnTo>
                  <a:lnTo>
                    <a:pt x="3378565" y="1272206"/>
                  </a:lnTo>
                  <a:lnTo>
                    <a:pt x="3347955" y="1304830"/>
                  </a:lnTo>
                  <a:lnTo>
                    <a:pt x="3315556" y="1335200"/>
                  </a:lnTo>
                  <a:lnTo>
                    <a:pt x="3281465" y="1363203"/>
                  </a:lnTo>
                  <a:lnTo>
                    <a:pt x="3245781" y="1388730"/>
                  </a:lnTo>
                  <a:lnTo>
                    <a:pt x="3208600" y="1411670"/>
                  </a:lnTo>
                  <a:lnTo>
                    <a:pt x="3170021" y="1431911"/>
                  </a:lnTo>
                  <a:lnTo>
                    <a:pt x="3130141" y="1449342"/>
                  </a:lnTo>
                  <a:lnTo>
                    <a:pt x="3089058" y="1463853"/>
                  </a:lnTo>
                  <a:lnTo>
                    <a:pt x="3046869" y="1475332"/>
                  </a:lnTo>
                  <a:lnTo>
                    <a:pt x="3003673" y="1483669"/>
                  </a:lnTo>
                  <a:lnTo>
                    <a:pt x="2959567" y="1488752"/>
                  </a:lnTo>
                  <a:lnTo>
                    <a:pt x="2914649" y="1490471"/>
                  </a:lnTo>
                  <a:lnTo>
                    <a:pt x="2869732" y="1488752"/>
                  </a:lnTo>
                  <a:lnTo>
                    <a:pt x="2825626" y="1483669"/>
                  </a:lnTo>
                  <a:lnTo>
                    <a:pt x="2782430" y="1475332"/>
                  </a:lnTo>
                  <a:lnTo>
                    <a:pt x="2740241" y="1463853"/>
                  </a:lnTo>
                  <a:lnTo>
                    <a:pt x="2699158" y="1449342"/>
                  </a:lnTo>
                  <a:lnTo>
                    <a:pt x="2659278" y="1431911"/>
                  </a:lnTo>
                  <a:lnTo>
                    <a:pt x="2620699" y="1411670"/>
                  </a:lnTo>
                  <a:lnTo>
                    <a:pt x="2583518" y="1388730"/>
                  </a:lnTo>
                  <a:lnTo>
                    <a:pt x="2547834" y="1363203"/>
                  </a:lnTo>
                  <a:lnTo>
                    <a:pt x="2513743" y="1335200"/>
                  </a:lnTo>
                  <a:lnTo>
                    <a:pt x="2481344" y="1304830"/>
                  </a:lnTo>
                  <a:lnTo>
                    <a:pt x="2450734" y="1272206"/>
                  </a:lnTo>
                  <a:lnTo>
                    <a:pt x="2422012" y="1237438"/>
                  </a:lnTo>
                  <a:lnTo>
                    <a:pt x="2395274" y="1200637"/>
                  </a:lnTo>
                  <a:lnTo>
                    <a:pt x="2370619" y="1161915"/>
                  </a:lnTo>
                  <a:lnTo>
                    <a:pt x="2348145" y="1121381"/>
                  </a:lnTo>
                  <a:lnTo>
                    <a:pt x="2327948" y="1079148"/>
                  </a:lnTo>
                  <a:lnTo>
                    <a:pt x="2310128" y="1035325"/>
                  </a:lnTo>
                  <a:lnTo>
                    <a:pt x="2294780" y="990025"/>
                  </a:lnTo>
                  <a:lnTo>
                    <a:pt x="2282004" y="943357"/>
                  </a:lnTo>
                  <a:lnTo>
                    <a:pt x="2271897" y="895434"/>
                  </a:lnTo>
                  <a:lnTo>
                    <a:pt x="2264557" y="846365"/>
                  </a:lnTo>
                  <a:lnTo>
                    <a:pt x="2260081" y="796262"/>
                  </a:lnTo>
                  <a:lnTo>
                    <a:pt x="2258568" y="745235"/>
                  </a:lnTo>
                  <a:close/>
                </a:path>
                <a:path w="3571240" h="3312160">
                  <a:moveTo>
                    <a:pt x="0" y="893063"/>
                  </a:moveTo>
                  <a:lnTo>
                    <a:pt x="1903" y="852353"/>
                  </a:lnTo>
                  <a:lnTo>
                    <a:pt x="7529" y="812416"/>
                  </a:lnTo>
                  <a:lnTo>
                    <a:pt x="16749" y="773348"/>
                  </a:lnTo>
                  <a:lnTo>
                    <a:pt x="29433" y="735247"/>
                  </a:lnTo>
                  <a:lnTo>
                    <a:pt x="45455" y="698208"/>
                  </a:lnTo>
                  <a:lnTo>
                    <a:pt x="64686" y="662329"/>
                  </a:lnTo>
                  <a:lnTo>
                    <a:pt x="86997" y="627704"/>
                  </a:lnTo>
                  <a:lnTo>
                    <a:pt x="112260" y="594431"/>
                  </a:lnTo>
                  <a:lnTo>
                    <a:pt x="140346" y="562607"/>
                  </a:lnTo>
                  <a:lnTo>
                    <a:pt x="171129" y="532327"/>
                  </a:lnTo>
                  <a:lnTo>
                    <a:pt x="204478" y="503687"/>
                  </a:lnTo>
                  <a:lnTo>
                    <a:pt x="240266" y="476785"/>
                  </a:lnTo>
                  <a:lnTo>
                    <a:pt x="278364" y="451717"/>
                  </a:lnTo>
                  <a:lnTo>
                    <a:pt x="318645" y="428578"/>
                  </a:lnTo>
                  <a:lnTo>
                    <a:pt x="360979" y="407467"/>
                  </a:lnTo>
                  <a:lnTo>
                    <a:pt x="405238" y="388477"/>
                  </a:lnTo>
                  <a:lnTo>
                    <a:pt x="451295" y="371707"/>
                  </a:lnTo>
                  <a:lnTo>
                    <a:pt x="499021" y="357253"/>
                  </a:lnTo>
                  <a:lnTo>
                    <a:pt x="548287" y="345210"/>
                  </a:lnTo>
                  <a:lnTo>
                    <a:pt x="598965" y="335676"/>
                  </a:lnTo>
                  <a:lnTo>
                    <a:pt x="650927" y="328747"/>
                  </a:lnTo>
                  <a:lnTo>
                    <a:pt x="704045" y="324518"/>
                  </a:lnTo>
                  <a:lnTo>
                    <a:pt x="758189" y="323088"/>
                  </a:lnTo>
                  <a:lnTo>
                    <a:pt x="812334" y="324518"/>
                  </a:lnTo>
                  <a:lnTo>
                    <a:pt x="865452" y="328747"/>
                  </a:lnTo>
                  <a:lnTo>
                    <a:pt x="917414" y="335676"/>
                  </a:lnTo>
                  <a:lnTo>
                    <a:pt x="968092" y="345210"/>
                  </a:lnTo>
                  <a:lnTo>
                    <a:pt x="1017358" y="357253"/>
                  </a:lnTo>
                  <a:lnTo>
                    <a:pt x="1065084" y="371707"/>
                  </a:lnTo>
                  <a:lnTo>
                    <a:pt x="1111141" y="388477"/>
                  </a:lnTo>
                  <a:lnTo>
                    <a:pt x="1155400" y="407467"/>
                  </a:lnTo>
                  <a:lnTo>
                    <a:pt x="1197734" y="428578"/>
                  </a:lnTo>
                  <a:lnTo>
                    <a:pt x="1238015" y="451717"/>
                  </a:lnTo>
                  <a:lnTo>
                    <a:pt x="1276113" y="476785"/>
                  </a:lnTo>
                  <a:lnTo>
                    <a:pt x="1311901" y="503687"/>
                  </a:lnTo>
                  <a:lnTo>
                    <a:pt x="1345250" y="532327"/>
                  </a:lnTo>
                  <a:lnTo>
                    <a:pt x="1376033" y="562607"/>
                  </a:lnTo>
                  <a:lnTo>
                    <a:pt x="1404119" y="594431"/>
                  </a:lnTo>
                  <a:lnTo>
                    <a:pt x="1429382" y="627704"/>
                  </a:lnTo>
                  <a:lnTo>
                    <a:pt x="1451693" y="662329"/>
                  </a:lnTo>
                  <a:lnTo>
                    <a:pt x="1470924" y="698208"/>
                  </a:lnTo>
                  <a:lnTo>
                    <a:pt x="1486946" y="735247"/>
                  </a:lnTo>
                  <a:lnTo>
                    <a:pt x="1499630" y="773348"/>
                  </a:lnTo>
                  <a:lnTo>
                    <a:pt x="1508850" y="812416"/>
                  </a:lnTo>
                  <a:lnTo>
                    <a:pt x="1514476" y="852353"/>
                  </a:lnTo>
                  <a:lnTo>
                    <a:pt x="1516379" y="893063"/>
                  </a:lnTo>
                  <a:lnTo>
                    <a:pt x="1514476" y="933774"/>
                  </a:lnTo>
                  <a:lnTo>
                    <a:pt x="1508850" y="973711"/>
                  </a:lnTo>
                  <a:lnTo>
                    <a:pt x="1499630" y="1012779"/>
                  </a:lnTo>
                  <a:lnTo>
                    <a:pt x="1486946" y="1050880"/>
                  </a:lnTo>
                  <a:lnTo>
                    <a:pt x="1470924" y="1087919"/>
                  </a:lnTo>
                  <a:lnTo>
                    <a:pt x="1451693" y="1123798"/>
                  </a:lnTo>
                  <a:lnTo>
                    <a:pt x="1429382" y="1158423"/>
                  </a:lnTo>
                  <a:lnTo>
                    <a:pt x="1404119" y="1191696"/>
                  </a:lnTo>
                  <a:lnTo>
                    <a:pt x="1376033" y="1223520"/>
                  </a:lnTo>
                  <a:lnTo>
                    <a:pt x="1345250" y="1253800"/>
                  </a:lnTo>
                  <a:lnTo>
                    <a:pt x="1311901" y="1282440"/>
                  </a:lnTo>
                  <a:lnTo>
                    <a:pt x="1276113" y="1309342"/>
                  </a:lnTo>
                  <a:lnTo>
                    <a:pt x="1238015" y="1334410"/>
                  </a:lnTo>
                  <a:lnTo>
                    <a:pt x="1197734" y="1357549"/>
                  </a:lnTo>
                  <a:lnTo>
                    <a:pt x="1155400" y="1378660"/>
                  </a:lnTo>
                  <a:lnTo>
                    <a:pt x="1111141" y="1397650"/>
                  </a:lnTo>
                  <a:lnTo>
                    <a:pt x="1065084" y="1414420"/>
                  </a:lnTo>
                  <a:lnTo>
                    <a:pt x="1017358" y="1428874"/>
                  </a:lnTo>
                  <a:lnTo>
                    <a:pt x="968092" y="1440917"/>
                  </a:lnTo>
                  <a:lnTo>
                    <a:pt x="917414" y="1450451"/>
                  </a:lnTo>
                  <a:lnTo>
                    <a:pt x="865452" y="1457380"/>
                  </a:lnTo>
                  <a:lnTo>
                    <a:pt x="812334" y="1461609"/>
                  </a:lnTo>
                  <a:lnTo>
                    <a:pt x="758189" y="1463039"/>
                  </a:lnTo>
                  <a:lnTo>
                    <a:pt x="704045" y="1461609"/>
                  </a:lnTo>
                  <a:lnTo>
                    <a:pt x="650927" y="1457380"/>
                  </a:lnTo>
                  <a:lnTo>
                    <a:pt x="598965" y="1450451"/>
                  </a:lnTo>
                  <a:lnTo>
                    <a:pt x="548287" y="1440917"/>
                  </a:lnTo>
                  <a:lnTo>
                    <a:pt x="499021" y="1428874"/>
                  </a:lnTo>
                  <a:lnTo>
                    <a:pt x="451295" y="1414420"/>
                  </a:lnTo>
                  <a:lnTo>
                    <a:pt x="405238" y="1397650"/>
                  </a:lnTo>
                  <a:lnTo>
                    <a:pt x="360979" y="1378660"/>
                  </a:lnTo>
                  <a:lnTo>
                    <a:pt x="318645" y="1357549"/>
                  </a:lnTo>
                  <a:lnTo>
                    <a:pt x="278364" y="1334410"/>
                  </a:lnTo>
                  <a:lnTo>
                    <a:pt x="240266" y="1309342"/>
                  </a:lnTo>
                  <a:lnTo>
                    <a:pt x="204478" y="1282440"/>
                  </a:lnTo>
                  <a:lnTo>
                    <a:pt x="171129" y="1253800"/>
                  </a:lnTo>
                  <a:lnTo>
                    <a:pt x="140346" y="1223520"/>
                  </a:lnTo>
                  <a:lnTo>
                    <a:pt x="112260" y="1191696"/>
                  </a:lnTo>
                  <a:lnTo>
                    <a:pt x="86997" y="1158423"/>
                  </a:lnTo>
                  <a:lnTo>
                    <a:pt x="64686" y="1123798"/>
                  </a:lnTo>
                  <a:lnTo>
                    <a:pt x="45455" y="1087919"/>
                  </a:lnTo>
                  <a:lnTo>
                    <a:pt x="29433" y="1050880"/>
                  </a:lnTo>
                  <a:lnTo>
                    <a:pt x="16749" y="1012779"/>
                  </a:lnTo>
                  <a:lnTo>
                    <a:pt x="7529" y="973711"/>
                  </a:lnTo>
                  <a:lnTo>
                    <a:pt x="1903" y="933774"/>
                  </a:lnTo>
                  <a:lnTo>
                    <a:pt x="0" y="893063"/>
                  </a:lnTo>
                  <a:close/>
                </a:path>
                <a:path w="3571240" h="3312160">
                  <a:moveTo>
                    <a:pt x="2055875" y="2712719"/>
                  </a:moveTo>
                  <a:lnTo>
                    <a:pt x="2057752" y="2669940"/>
                  </a:lnTo>
                  <a:lnTo>
                    <a:pt x="2063298" y="2627973"/>
                  </a:lnTo>
                  <a:lnTo>
                    <a:pt x="2072387" y="2586920"/>
                  </a:lnTo>
                  <a:lnTo>
                    <a:pt x="2084891" y="2546883"/>
                  </a:lnTo>
                  <a:lnTo>
                    <a:pt x="2100686" y="2507962"/>
                  </a:lnTo>
                  <a:lnTo>
                    <a:pt x="2119644" y="2470259"/>
                  </a:lnTo>
                  <a:lnTo>
                    <a:pt x="2141639" y="2433876"/>
                  </a:lnTo>
                  <a:lnTo>
                    <a:pt x="2166544" y="2398913"/>
                  </a:lnTo>
                  <a:lnTo>
                    <a:pt x="2194234" y="2365471"/>
                  </a:lnTo>
                  <a:lnTo>
                    <a:pt x="2224581" y="2333653"/>
                  </a:lnTo>
                  <a:lnTo>
                    <a:pt x="2257459" y="2303559"/>
                  </a:lnTo>
                  <a:lnTo>
                    <a:pt x="2292742" y="2275291"/>
                  </a:lnTo>
                  <a:lnTo>
                    <a:pt x="2330303" y="2248949"/>
                  </a:lnTo>
                  <a:lnTo>
                    <a:pt x="2370016" y="2224635"/>
                  </a:lnTo>
                  <a:lnTo>
                    <a:pt x="2411754" y="2202451"/>
                  </a:lnTo>
                  <a:lnTo>
                    <a:pt x="2455391" y="2182498"/>
                  </a:lnTo>
                  <a:lnTo>
                    <a:pt x="2500800" y="2164876"/>
                  </a:lnTo>
                  <a:lnTo>
                    <a:pt x="2547856" y="2149688"/>
                  </a:lnTo>
                  <a:lnTo>
                    <a:pt x="2596431" y="2137034"/>
                  </a:lnTo>
                  <a:lnTo>
                    <a:pt x="2646399" y="2127015"/>
                  </a:lnTo>
                  <a:lnTo>
                    <a:pt x="2697634" y="2119734"/>
                  </a:lnTo>
                  <a:lnTo>
                    <a:pt x="2750009" y="2115291"/>
                  </a:lnTo>
                  <a:lnTo>
                    <a:pt x="2803397" y="2113788"/>
                  </a:lnTo>
                  <a:lnTo>
                    <a:pt x="2856786" y="2115291"/>
                  </a:lnTo>
                  <a:lnTo>
                    <a:pt x="2909161" y="2119734"/>
                  </a:lnTo>
                  <a:lnTo>
                    <a:pt x="2960396" y="2127015"/>
                  </a:lnTo>
                  <a:lnTo>
                    <a:pt x="3010364" y="2137034"/>
                  </a:lnTo>
                  <a:lnTo>
                    <a:pt x="3058939" y="2149688"/>
                  </a:lnTo>
                  <a:lnTo>
                    <a:pt x="3105995" y="2164876"/>
                  </a:lnTo>
                  <a:lnTo>
                    <a:pt x="3151404" y="2182498"/>
                  </a:lnTo>
                  <a:lnTo>
                    <a:pt x="3195041" y="2202451"/>
                  </a:lnTo>
                  <a:lnTo>
                    <a:pt x="3236779" y="2224635"/>
                  </a:lnTo>
                  <a:lnTo>
                    <a:pt x="3276492" y="2248949"/>
                  </a:lnTo>
                  <a:lnTo>
                    <a:pt x="3314053" y="2275291"/>
                  </a:lnTo>
                  <a:lnTo>
                    <a:pt x="3349336" y="2303559"/>
                  </a:lnTo>
                  <a:lnTo>
                    <a:pt x="3382214" y="2333653"/>
                  </a:lnTo>
                  <a:lnTo>
                    <a:pt x="3412561" y="2365471"/>
                  </a:lnTo>
                  <a:lnTo>
                    <a:pt x="3440251" y="2398913"/>
                  </a:lnTo>
                  <a:lnTo>
                    <a:pt x="3465156" y="2433876"/>
                  </a:lnTo>
                  <a:lnTo>
                    <a:pt x="3487151" y="2470259"/>
                  </a:lnTo>
                  <a:lnTo>
                    <a:pt x="3506109" y="2507962"/>
                  </a:lnTo>
                  <a:lnTo>
                    <a:pt x="3521904" y="2546883"/>
                  </a:lnTo>
                  <a:lnTo>
                    <a:pt x="3534408" y="2586920"/>
                  </a:lnTo>
                  <a:lnTo>
                    <a:pt x="3543497" y="2627973"/>
                  </a:lnTo>
                  <a:lnTo>
                    <a:pt x="3549043" y="2669940"/>
                  </a:lnTo>
                  <a:lnTo>
                    <a:pt x="3550920" y="2712719"/>
                  </a:lnTo>
                  <a:lnTo>
                    <a:pt x="3549043" y="2755499"/>
                  </a:lnTo>
                  <a:lnTo>
                    <a:pt x="3543497" y="2797466"/>
                  </a:lnTo>
                  <a:lnTo>
                    <a:pt x="3534408" y="2838519"/>
                  </a:lnTo>
                  <a:lnTo>
                    <a:pt x="3521904" y="2878556"/>
                  </a:lnTo>
                  <a:lnTo>
                    <a:pt x="3506109" y="2917477"/>
                  </a:lnTo>
                  <a:lnTo>
                    <a:pt x="3487151" y="2955180"/>
                  </a:lnTo>
                  <a:lnTo>
                    <a:pt x="3465156" y="2991563"/>
                  </a:lnTo>
                  <a:lnTo>
                    <a:pt x="3440251" y="3026526"/>
                  </a:lnTo>
                  <a:lnTo>
                    <a:pt x="3412561" y="3059968"/>
                  </a:lnTo>
                  <a:lnTo>
                    <a:pt x="3382214" y="3091786"/>
                  </a:lnTo>
                  <a:lnTo>
                    <a:pt x="3349336" y="3121880"/>
                  </a:lnTo>
                  <a:lnTo>
                    <a:pt x="3314053" y="3150148"/>
                  </a:lnTo>
                  <a:lnTo>
                    <a:pt x="3276492" y="3176490"/>
                  </a:lnTo>
                  <a:lnTo>
                    <a:pt x="3236779" y="3200804"/>
                  </a:lnTo>
                  <a:lnTo>
                    <a:pt x="3195041" y="3222988"/>
                  </a:lnTo>
                  <a:lnTo>
                    <a:pt x="3151404" y="3242941"/>
                  </a:lnTo>
                  <a:lnTo>
                    <a:pt x="3105995" y="3260563"/>
                  </a:lnTo>
                  <a:lnTo>
                    <a:pt x="3058939" y="3275751"/>
                  </a:lnTo>
                  <a:lnTo>
                    <a:pt x="3010364" y="3288405"/>
                  </a:lnTo>
                  <a:lnTo>
                    <a:pt x="2960396" y="3298424"/>
                  </a:lnTo>
                  <a:lnTo>
                    <a:pt x="2909161" y="3305705"/>
                  </a:lnTo>
                  <a:lnTo>
                    <a:pt x="2856786" y="3310148"/>
                  </a:lnTo>
                  <a:lnTo>
                    <a:pt x="2803397" y="3311652"/>
                  </a:lnTo>
                  <a:lnTo>
                    <a:pt x="2750009" y="3310148"/>
                  </a:lnTo>
                  <a:lnTo>
                    <a:pt x="2697634" y="3305705"/>
                  </a:lnTo>
                  <a:lnTo>
                    <a:pt x="2646399" y="3298424"/>
                  </a:lnTo>
                  <a:lnTo>
                    <a:pt x="2596431" y="3288405"/>
                  </a:lnTo>
                  <a:lnTo>
                    <a:pt x="2547856" y="3275751"/>
                  </a:lnTo>
                  <a:lnTo>
                    <a:pt x="2500800" y="3260563"/>
                  </a:lnTo>
                  <a:lnTo>
                    <a:pt x="2455391" y="3242941"/>
                  </a:lnTo>
                  <a:lnTo>
                    <a:pt x="2411754" y="3222988"/>
                  </a:lnTo>
                  <a:lnTo>
                    <a:pt x="2370016" y="3200804"/>
                  </a:lnTo>
                  <a:lnTo>
                    <a:pt x="2330303" y="3176490"/>
                  </a:lnTo>
                  <a:lnTo>
                    <a:pt x="2292742" y="3150148"/>
                  </a:lnTo>
                  <a:lnTo>
                    <a:pt x="2257459" y="3121880"/>
                  </a:lnTo>
                  <a:lnTo>
                    <a:pt x="2224581" y="3091786"/>
                  </a:lnTo>
                  <a:lnTo>
                    <a:pt x="2194234" y="3059968"/>
                  </a:lnTo>
                  <a:lnTo>
                    <a:pt x="2166544" y="3026526"/>
                  </a:lnTo>
                  <a:lnTo>
                    <a:pt x="2141639" y="2991563"/>
                  </a:lnTo>
                  <a:lnTo>
                    <a:pt x="2119644" y="2955180"/>
                  </a:lnTo>
                  <a:lnTo>
                    <a:pt x="2100686" y="2917477"/>
                  </a:lnTo>
                  <a:lnTo>
                    <a:pt x="2084891" y="2878556"/>
                  </a:lnTo>
                  <a:lnTo>
                    <a:pt x="2072387" y="2838519"/>
                  </a:lnTo>
                  <a:lnTo>
                    <a:pt x="2063298" y="2797466"/>
                  </a:lnTo>
                  <a:lnTo>
                    <a:pt x="2057752" y="2755499"/>
                  </a:lnTo>
                  <a:lnTo>
                    <a:pt x="2055875" y="2712719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72263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1.</a:t>
            </a:r>
            <a:r>
              <a:rPr sz="3200" dirty="0">
                <a:solidFill>
                  <a:srgbClr val="3CACA7"/>
                </a:solidFill>
              </a:rPr>
              <a:t> Similarity</a:t>
            </a:r>
            <a:r>
              <a:rPr sz="3200" spc="-25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function</a:t>
            </a:r>
            <a:r>
              <a:rPr sz="3200" spc="5" dirty="0">
                <a:solidFill>
                  <a:srgbClr val="3CACA7"/>
                </a:solidFill>
              </a:rPr>
              <a:t> </a:t>
            </a:r>
            <a:r>
              <a:rPr sz="3200" dirty="0">
                <a:solidFill>
                  <a:srgbClr val="3CACA7"/>
                </a:solidFill>
              </a:rPr>
              <a:t>/</a:t>
            </a:r>
            <a:r>
              <a:rPr sz="3200" spc="-5" dirty="0">
                <a:solidFill>
                  <a:srgbClr val="3CACA7"/>
                </a:solidFill>
              </a:rPr>
              <a:t> Distance</a:t>
            </a:r>
            <a:r>
              <a:rPr sz="3200" dirty="0">
                <a:solidFill>
                  <a:srgbClr val="3CACA7"/>
                </a:solidFill>
              </a:rPr>
              <a:t> </a:t>
            </a:r>
            <a:r>
              <a:rPr sz="3200" spc="-10" dirty="0">
                <a:solidFill>
                  <a:srgbClr val="3CACA7"/>
                </a:solidFill>
              </a:rPr>
              <a:t>measure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1078065"/>
            <a:ext cx="5582285" cy="14465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ance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b/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poi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Eucl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ance: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oblem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Eu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lide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di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ance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155" y="2785872"/>
            <a:ext cx="7409688" cy="360121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200" y="484696"/>
            <a:ext cx="800100" cy="2955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3224" y="389966"/>
            <a:ext cx="1025715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43820" algn="l"/>
              </a:tabLst>
            </a:pPr>
            <a:r>
              <a:rPr sz="3800" u="sng" dirty="0">
                <a:solidFill>
                  <a:srgbClr val="3CACA7"/>
                </a:solidFill>
                <a:uFill>
                  <a:solidFill>
                    <a:srgbClr val="3CACA7"/>
                  </a:solidFill>
                </a:uFill>
              </a:rPr>
              <a:t>Euclidean</a:t>
            </a:r>
            <a:r>
              <a:rPr sz="3800" u="sng" spc="-5" dirty="0">
                <a:solidFill>
                  <a:srgbClr val="3CACA7"/>
                </a:solidFill>
                <a:uFill>
                  <a:solidFill>
                    <a:srgbClr val="3CACA7"/>
                  </a:solidFill>
                </a:uFill>
              </a:rPr>
              <a:t> </a:t>
            </a:r>
            <a:r>
              <a:rPr sz="3800" u="sng" dirty="0">
                <a:solidFill>
                  <a:srgbClr val="3CACA7"/>
                </a:solidFill>
                <a:uFill>
                  <a:solidFill>
                    <a:srgbClr val="3CACA7"/>
                  </a:solidFill>
                </a:uFill>
              </a:rPr>
              <a:t>distance</a:t>
            </a:r>
            <a:r>
              <a:rPr sz="3800" u="sng" spc="-20" dirty="0">
                <a:solidFill>
                  <a:srgbClr val="3CACA7"/>
                </a:solidFill>
                <a:uFill>
                  <a:solidFill>
                    <a:srgbClr val="3CACA7"/>
                  </a:solidFill>
                </a:uFill>
              </a:rPr>
              <a:t> </a:t>
            </a:r>
            <a:r>
              <a:rPr sz="3800" u="sng" spc="-5" dirty="0">
                <a:solidFill>
                  <a:srgbClr val="3CACA7"/>
                </a:solidFill>
                <a:uFill>
                  <a:solidFill>
                    <a:srgbClr val="3CACA7"/>
                  </a:solidFill>
                </a:uFill>
              </a:rPr>
              <a:t>and</a:t>
            </a:r>
            <a:r>
              <a:rPr sz="3800" u="sng" dirty="0">
                <a:solidFill>
                  <a:srgbClr val="3CACA7"/>
                </a:solidFill>
                <a:uFill>
                  <a:solidFill>
                    <a:srgbClr val="3CACA7"/>
                  </a:solidFill>
                </a:uFill>
              </a:rPr>
              <a:t> </a:t>
            </a:r>
            <a:r>
              <a:rPr sz="3800" u="sng" spc="-5" dirty="0">
                <a:solidFill>
                  <a:srgbClr val="3CACA7"/>
                </a:solidFill>
                <a:uFill>
                  <a:solidFill>
                    <a:srgbClr val="3CACA7"/>
                  </a:solidFill>
                </a:uFill>
              </a:rPr>
              <a:t>Manhattan distance	</a:t>
            </a:r>
            <a:endParaRPr sz="38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4070118" y="1901561"/>
            <a:ext cx="5520690" cy="529590"/>
            <a:chOff x="4070118" y="1901561"/>
            <a:chExt cx="5520690" cy="529590"/>
          </a:xfrm>
        </p:grpSpPr>
        <p:sp>
          <p:nvSpPr>
            <p:cNvPr id="5" name="object 5"/>
            <p:cNvSpPr/>
            <p:nvPr/>
          </p:nvSpPr>
          <p:spPr>
            <a:xfrm>
              <a:off x="4077367" y="2229366"/>
              <a:ext cx="40640" cy="24130"/>
            </a:xfrm>
            <a:custGeom>
              <a:avLst/>
              <a:gdLst/>
              <a:ahLst/>
              <a:cxnLst/>
              <a:rect l="l" t="t" r="r" b="b"/>
              <a:pathLst>
                <a:path w="40639" h="24130">
                  <a:moveTo>
                    <a:pt x="0" y="23946"/>
                  </a:moveTo>
                  <a:lnTo>
                    <a:pt x="40231" y="0"/>
                  </a:lnTo>
                </a:path>
              </a:pathLst>
            </a:custGeom>
            <a:ln w="14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7599" y="2236883"/>
              <a:ext cx="58419" cy="179705"/>
            </a:xfrm>
            <a:custGeom>
              <a:avLst/>
              <a:gdLst/>
              <a:ahLst/>
              <a:cxnLst/>
              <a:rect l="l" t="t" r="r" b="b"/>
              <a:pathLst>
                <a:path w="58420" h="179705">
                  <a:moveTo>
                    <a:pt x="0" y="0"/>
                  </a:moveTo>
                  <a:lnTo>
                    <a:pt x="57915" y="179357"/>
                  </a:lnTo>
                </a:path>
              </a:pathLst>
            </a:custGeom>
            <a:ln w="288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83272" y="1908970"/>
              <a:ext cx="5407660" cy="507365"/>
            </a:xfrm>
            <a:custGeom>
              <a:avLst/>
              <a:gdLst/>
              <a:ahLst/>
              <a:cxnLst/>
              <a:rect l="l" t="t" r="r" b="b"/>
              <a:pathLst>
                <a:path w="5407659" h="507364">
                  <a:moveTo>
                    <a:pt x="0" y="507270"/>
                  </a:moveTo>
                  <a:lnTo>
                    <a:pt x="79073" y="0"/>
                  </a:lnTo>
                </a:path>
                <a:path w="5407659" h="507364">
                  <a:moveTo>
                    <a:pt x="79073" y="0"/>
                  </a:moveTo>
                  <a:lnTo>
                    <a:pt x="5407186" y="0"/>
                  </a:lnTo>
                </a:path>
              </a:pathLst>
            </a:custGeom>
            <a:ln w="146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890026" y="5106113"/>
            <a:ext cx="5989955" cy="488950"/>
            <a:chOff x="3890026" y="5106113"/>
            <a:chExt cx="5989955" cy="488950"/>
          </a:xfrm>
        </p:grpSpPr>
        <p:sp>
          <p:nvSpPr>
            <p:cNvPr id="9" name="object 9"/>
            <p:cNvSpPr/>
            <p:nvPr/>
          </p:nvSpPr>
          <p:spPr>
            <a:xfrm>
              <a:off x="3896713" y="5408684"/>
              <a:ext cx="37465" cy="22225"/>
            </a:xfrm>
            <a:custGeom>
              <a:avLst/>
              <a:gdLst/>
              <a:ahLst/>
              <a:cxnLst/>
              <a:rect l="l" t="t" r="r" b="b"/>
              <a:pathLst>
                <a:path w="37464" h="22225">
                  <a:moveTo>
                    <a:pt x="0" y="22104"/>
                  </a:moveTo>
                  <a:lnTo>
                    <a:pt x="37071" y="0"/>
                  </a:lnTo>
                </a:path>
              </a:pathLst>
            </a:custGeom>
            <a:ln w="13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33784" y="5415623"/>
              <a:ext cx="53340" cy="165735"/>
            </a:xfrm>
            <a:custGeom>
              <a:avLst/>
              <a:gdLst/>
              <a:ahLst/>
              <a:cxnLst/>
              <a:rect l="l" t="t" r="r" b="b"/>
              <a:pathLst>
                <a:path w="53339" h="165735">
                  <a:moveTo>
                    <a:pt x="0" y="0"/>
                  </a:moveTo>
                  <a:lnTo>
                    <a:pt x="53301" y="165560"/>
                  </a:lnTo>
                </a:path>
              </a:pathLst>
            </a:custGeom>
            <a:ln w="26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93589" y="5112936"/>
              <a:ext cx="5886450" cy="468630"/>
            </a:xfrm>
            <a:custGeom>
              <a:avLst/>
              <a:gdLst/>
              <a:ahLst/>
              <a:cxnLst/>
              <a:rect l="l" t="t" r="r" b="b"/>
              <a:pathLst>
                <a:path w="5886450" h="468629">
                  <a:moveTo>
                    <a:pt x="0" y="468247"/>
                  </a:moveTo>
                  <a:lnTo>
                    <a:pt x="72810" y="0"/>
                  </a:lnTo>
                </a:path>
                <a:path w="5886450" h="468629">
                  <a:moveTo>
                    <a:pt x="72810" y="0"/>
                  </a:moveTo>
                  <a:lnTo>
                    <a:pt x="5886072" y="0"/>
                  </a:lnTo>
                </a:path>
              </a:pathLst>
            </a:custGeom>
            <a:ln w="134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13256" y="1208989"/>
            <a:ext cx="8879205" cy="4315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2800" spc="-1789" dirty="0">
                <a:solidFill>
                  <a:srgbClr val="FF000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Eucl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dea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ance</a:t>
            </a:r>
            <a:endParaRPr sz="2800">
              <a:latin typeface="Calibri"/>
              <a:cs typeface="Calibri"/>
            </a:endParaRPr>
          </a:p>
          <a:p>
            <a:pPr marL="1325880">
              <a:lnSpc>
                <a:spcPct val="100000"/>
              </a:lnSpc>
              <a:spcBef>
                <a:spcPts val="2445"/>
              </a:spcBef>
              <a:tabLst>
                <a:tab pos="3263265" algn="l"/>
              </a:tabLst>
            </a:pPr>
            <a:r>
              <a:rPr sz="2500" i="1" spc="114" dirty="0">
                <a:latin typeface="Times New Roman"/>
                <a:cs typeface="Times New Roman"/>
              </a:rPr>
              <a:t>d</a:t>
            </a:r>
            <a:r>
              <a:rPr sz="2500" i="1" spc="-10" dirty="0">
                <a:latin typeface="Times New Roman"/>
                <a:cs typeface="Times New Roman"/>
              </a:rPr>
              <a:t>i</a:t>
            </a:r>
            <a:r>
              <a:rPr sz="2500" i="1" spc="-60" dirty="0">
                <a:latin typeface="Times New Roman"/>
                <a:cs typeface="Times New Roman"/>
              </a:rPr>
              <a:t>s</a:t>
            </a:r>
            <a:r>
              <a:rPr sz="2500" i="1" spc="140" dirty="0">
                <a:latin typeface="Times New Roman"/>
                <a:cs typeface="Times New Roman"/>
              </a:rPr>
              <a:t>t</a:t>
            </a:r>
            <a:r>
              <a:rPr sz="2500" spc="65" dirty="0">
                <a:latin typeface="Times New Roman"/>
                <a:cs typeface="Times New Roman"/>
              </a:rPr>
              <a:t>(</a:t>
            </a:r>
            <a:r>
              <a:rPr sz="2500" b="1" spc="65" dirty="0">
                <a:latin typeface="Times New Roman"/>
                <a:cs typeface="Times New Roman"/>
              </a:rPr>
              <a:t>x</a:t>
            </a:r>
            <a:r>
              <a:rPr sz="2400" i="1" spc="22" baseline="-22569" dirty="0">
                <a:latin typeface="Times New Roman"/>
                <a:cs typeface="Times New Roman"/>
              </a:rPr>
              <a:t>i</a:t>
            </a:r>
            <a:r>
              <a:rPr sz="2400" i="1" spc="-217" baseline="-22569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,</a:t>
            </a:r>
            <a:r>
              <a:rPr sz="2500" spc="-380" dirty="0">
                <a:latin typeface="Times New Roman"/>
                <a:cs typeface="Times New Roman"/>
              </a:rPr>
              <a:t> </a:t>
            </a:r>
            <a:r>
              <a:rPr sz="2500" b="1" spc="55" dirty="0">
                <a:latin typeface="Times New Roman"/>
                <a:cs typeface="Times New Roman"/>
              </a:rPr>
              <a:t>x</a:t>
            </a:r>
            <a:r>
              <a:rPr sz="2500" b="1" spc="-270" dirty="0">
                <a:latin typeface="Times New Roman"/>
                <a:cs typeface="Times New Roman"/>
              </a:rPr>
              <a:t> </a:t>
            </a:r>
            <a:r>
              <a:rPr sz="2400" i="1" spc="22" baseline="-22569" dirty="0">
                <a:latin typeface="Times New Roman"/>
                <a:cs typeface="Times New Roman"/>
              </a:rPr>
              <a:t>j</a:t>
            </a:r>
            <a:r>
              <a:rPr sz="2400" i="1" spc="-112" baseline="-22569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)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Symbol"/>
                <a:cs typeface="Symbol"/>
              </a:rPr>
              <a:t>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185" dirty="0">
                <a:latin typeface="Times New Roman"/>
                <a:cs typeface="Times New Roman"/>
              </a:rPr>
              <a:t>(</a:t>
            </a:r>
            <a:r>
              <a:rPr sz="2500" i="1" spc="-55" dirty="0">
                <a:latin typeface="Times New Roman"/>
                <a:cs typeface="Times New Roman"/>
              </a:rPr>
              <a:t>x</a:t>
            </a:r>
            <a:r>
              <a:rPr sz="2400" i="1" spc="-44" baseline="-22569" dirty="0">
                <a:latin typeface="Times New Roman"/>
                <a:cs typeface="Times New Roman"/>
              </a:rPr>
              <a:t>i</a:t>
            </a:r>
            <a:r>
              <a:rPr sz="2400" spc="44" baseline="-22569" dirty="0">
                <a:latin typeface="Times New Roman"/>
                <a:cs typeface="Times New Roman"/>
              </a:rPr>
              <a:t>1</a:t>
            </a:r>
            <a:r>
              <a:rPr sz="2400" spc="277" baseline="-22569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Symbol"/>
                <a:cs typeface="Symbol"/>
              </a:rPr>
              <a:t>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i="1" spc="285" dirty="0">
                <a:latin typeface="Times New Roman"/>
                <a:cs typeface="Times New Roman"/>
              </a:rPr>
              <a:t>x</a:t>
            </a:r>
            <a:r>
              <a:rPr sz="2400" i="1" baseline="-22569" dirty="0">
                <a:latin typeface="Times New Roman"/>
                <a:cs typeface="Times New Roman"/>
              </a:rPr>
              <a:t>j</a:t>
            </a:r>
            <a:r>
              <a:rPr sz="2400" spc="195" baseline="-22569" dirty="0">
                <a:latin typeface="Times New Roman"/>
                <a:cs typeface="Times New Roman"/>
              </a:rPr>
              <a:t>1</a:t>
            </a:r>
            <a:r>
              <a:rPr sz="2500" spc="100" dirty="0">
                <a:latin typeface="Times New Roman"/>
                <a:cs typeface="Times New Roman"/>
              </a:rPr>
              <a:t>)</a:t>
            </a:r>
            <a:r>
              <a:rPr sz="2400" spc="44" baseline="39930" dirty="0">
                <a:latin typeface="Times New Roman"/>
                <a:cs typeface="Times New Roman"/>
              </a:rPr>
              <a:t>2</a:t>
            </a:r>
            <a:r>
              <a:rPr sz="2400" baseline="39930" dirty="0">
                <a:latin typeface="Times New Roman"/>
                <a:cs typeface="Times New Roman"/>
              </a:rPr>
              <a:t> </a:t>
            </a:r>
            <a:r>
              <a:rPr sz="2400" spc="-135" baseline="39930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Symbol"/>
                <a:cs typeface="Symbol"/>
              </a:rPr>
              <a:t>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Times New Roman"/>
                <a:cs typeface="Times New Roman"/>
              </a:rPr>
              <a:t>(</a:t>
            </a:r>
            <a:r>
              <a:rPr sz="2500" i="1" spc="-55" dirty="0">
                <a:latin typeface="Times New Roman"/>
                <a:cs typeface="Times New Roman"/>
              </a:rPr>
              <a:t>x</a:t>
            </a:r>
            <a:r>
              <a:rPr sz="2400" i="1" spc="225" baseline="-22569" dirty="0">
                <a:latin typeface="Times New Roman"/>
                <a:cs typeface="Times New Roman"/>
              </a:rPr>
              <a:t>i</a:t>
            </a:r>
            <a:r>
              <a:rPr sz="2400" spc="44" baseline="-22569" dirty="0">
                <a:latin typeface="Times New Roman"/>
                <a:cs typeface="Times New Roman"/>
              </a:rPr>
              <a:t>2</a:t>
            </a:r>
            <a:r>
              <a:rPr sz="2400" baseline="-22569" dirty="0">
                <a:latin typeface="Times New Roman"/>
                <a:cs typeface="Times New Roman"/>
              </a:rPr>
              <a:t> </a:t>
            </a:r>
            <a:r>
              <a:rPr sz="2400" spc="-135" baseline="-22569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Symbol"/>
                <a:cs typeface="Symbol"/>
              </a:rPr>
              <a:t>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i="1" spc="285" dirty="0">
                <a:latin typeface="Times New Roman"/>
                <a:cs typeface="Times New Roman"/>
              </a:rPr>
              <a:t>x</a:t>
            </a:r>
            <a:r>
              <a:rPr sz="2400" i="1" spc="22" baseline="-22569" dirty="0">
                <a:latin typeface="Times New Roman"/>
                <a:cs typeface="Times New Roman"/>
              </a:rPr>
              <a:t>j</a:t>
            </a:r>
            <a:r>
              <a:rPr sz="2400" i="1" spc="-352" baseline="-22569" dirty="0">
                <a:latin typeface="Times New Roman"/>
                <a:cs typeface="Times New Roman"/>
              </a:rPr>
              <a:t> </a:t>
            </a:r>
            <a:r>
              <a:rPr sz="2400" spc="44" baseline="-22569" dirty="0">
                <a:latin typeface="Times New Roman"/>
                <a:cs typeface="Times New Roman"/>
              </a:rPr>
              <a:t>2</a:t>
            </a:r>
            <a:r>
              <a:rPr sz="2400" spc="-262" baseline="-22569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Times New Roman"/>
                <a:cs typeface="Times New Roman"/>
              </a:rPr>
              <a:t>)</a:t>
            </a:r>
            <a:r>
              <a:rPr sz="2400" spc="44" baseline="39930" dirty="0">
                <a:latin typeface="Times New Roman"/>
                <a:cs typeface="Times New Roman"/>
              </a:rPr>
              <a:t>2</a:t>
            </a:r>
            <a:r>
              <a:rPr sz="2400" baseline="39930" dirty="0">
                <a:latin typeface="Times New Roman"/>
                <a:cs typeface="Times New Roman"/>
              </a:rPr>
              <a:t> </a:t>
            </a:r>
            <a:r>
              <a:rPr sz="2400" spc="-135" baseline="39930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Symbol"/>
                <a:cs typeface="Symbol"/>
              </a:rPr>
              <a:t></a:t>
            </a:r>
            <a:r>
              <a:rPr sz="2500" spc="-280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Times New Roman"/>
                <a:cs typeface="Times New Roman"/>
              </a:rPr>
              <a:t>..</a:t>
            </a:r>
            <a:r>
              <a:rPr sz="2500" spc="245" dirty="0">
                <a:latin typeface="Times New Roman"/>
                <a:cs typeface="Times New Roman"/>
              </a:rPr>
              <a:t>.</a:t>
            </a:r>
            <a:r>
              <a:rPr sz="2500" spc="65" dirty="0">
                <a:latin typeface="Symbol"/>
                <a:cs typeface="Symbol"/>
              </a:rPr>
              <a:t>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2500" spc="185" dirty="0">
                <a:latin typeface="Times New Roman"/>
                <a:cs typeface="Times New Roman"/>
              </a:rPr>
              <a:t>(</a:t>
            </a:r>
            <a:r>
              <a:rPr sz="2500" i="1" spc="-55" dirty="0">
                <a:latin typeface="Times New Roman"/>
                <a:cs typeface="Times New Roman"/>
              </a:rPr>
              <a:t>x</a:t>
            </a:r>
            <a:r>
              <a:rPr sz="2400" i="1" spc="7" baseline="-22569" dirty="0">
                <a:latin typeface="Times New Roman"/>
                <a:cs typeface="Times New Roman"/>
              </a:rPr>
              <a:t>i</a:t>
            </a:r>
            <a:r>
              <a:rPr sz="2400" i="1" spc="37" baseline="-22569" dirty="0">
                <a:latin typeface="Times New Roman"/>
                <a:cs typeface="Times New Roman"/>
              </a:rPr>
              <a:t>r</a:t>
            </a:r>
            <a:r>
              <a:rPr sz="2400" i="1" baseline="-22569" dirty="0">
                <a:latin typeface="Times New Roman"/>
                <a:cs typeface="Times New Roman"/>
              </a:rPr>
              <a:t> </a:t>
            </a:r>
            <a:r>
              <a:rPr sz="2400" i="1" spc="22" baseline="-22569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Symbol"/>
                <a:cs typeface="Symbol"/>
              </a:rPr>
              <a:t>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i="1" spc="50" dirty="0">
                <a:latin typeface="Times New Roman"/>
                <a:cs typeface="Times New Roman"/>
              </a:rPr>
              <a:t>x</a:t>
            </a:r>
            <a:r>
              <a:rPr sz="2500" i="1" spc="-390" dirty="0">
                <a:latin typeface="Times New Roman"/>
                <a:cs typeface="Times New Roman"/>
              </a:rPr>
              <a:t> </a:t>
            </a:r>
            <a:r>
              <a:rPr sz="2400" i="1" spc="7" baseline="-22569" dirty="0">
                <a:latin typeface="Times New Roman"/>
                <a:cs typeface="Times New Roman"/>
              </a:rPr>
              <a:t>j</a:t>
            </a:r>
            <a:r>
              <a:rPr sz="2400" i="1" spc="37" baseline="-22569" dirty="0">
                <a:latin typeface="Times New Roman"/>
                <a:cs typeface="Times New Roman"/>
              </a:rPr>
              <a:t>r</a:t>
            </a:r>
            <a:r>
              <a:rPr sz="2400" i="1" spc="-104" baseline="-22569" dirty="0">
                <a:latin typeface="Times New Roman"/>
                <a:cs typeface="Times New Roman"/>
              </a:rPr>
              <a:t> </a:t>
            </a:r>
            <a:r>
              <a:rPr sz="2500" spc="100" dirty="0">
                <a:latin typeface="Times New Roman"/>
                <a:cs typeface="Times New Roman"/>
              </a:rPr>
              <a:t>)</a:t>
            </a:r>
            <a:r>
              <a:rPr sz="2400" spc="44" baseline="39930" dirty="0">
                <a:latin typeface="Times New Roman"/>
                <a:cs typeface="Times New Roman"/>
              </a:rPr>
              <a:t>2</a:t>
            </a:r>
            <a:endParaRPr sz="2400" baseline="3993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800" spc="-1789" dirty="0">
                <a:solidFill>
                  <a:srgbClr val="FF000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Manh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tt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ance</a:t>
            </a:r>
            <a:endParaRPr sz="2800">
              <a:latin typeface="Calibri"/>
              <a:cs typeface="Calibri"/>
            </a:endParaRPr>
          </a:p>
          <a:p>
            <a:pPr marL="1334135">
              <a:lnSpc>
                <a:spcPct val="100000"/>
              </a:lnSpc>
              <a:spcBef>
                <a:spcPts val="1664"/>
              </a:spcBef>
            </a:pPr>
            <a:r>
              <a:rPr sz="2850" i="1" spc="135" dirty="0">
                <a:latin typeface="Times New Roman"/>
                <a:cs typeface="Times New Roman"/>
              </a:rPr>
              <a:t>d</a:t>
            </a:r>
            <a:r>
              <a:rPr sz="2850" i="1" spc="-5" dirty="0">
                <a:latin typeface="Times New Roman"/>
                <a:cs typeface="Times New Roman"/>
              </a:rPr>
              <a:t>i</a:t>
            </a:r>
            <a:r>
              <a:rPr sz="2850" i="1" spc="-65" dirty="0">
                <a:latin typeface="Times New Roman"/>
                <a:cs typeface="Times New Roman"/>
              </a:rPr>
              <a:t>s</a:t>
            </a:r>
            <a:r>
              <a:rPr sz="2850" i="1" spc="160" dirty="0">
                <a:latin typeface="Times New Roman"/>
                <a:cs typeface="Times New Roman"/>
              </a:rPr>
              <a:t>t</a:t>
            </a:r>
            <a:r>
              <a:rPr sz="2850" spc="90" dirty="0">
                <a:latin typeface="Times New Roman"/>
                <a:cs typeface="Times New Roman"/>
              </a:rPr>
              <a:t>(</a:t>
            </a:r>
            <a:r>
              <a:rPr sz="2850" b="1" spc="85" dirty="0">
                <a:latin typeface="Times New Roman"/>
                <a:cs typeface="Times New Roman"/>
              </a:rPr>
              <a:t>x</a:t>
            </a:r>
            <a:r>
              <a:rPr sz="2700" i="1" spc="52" baseline="-21604" dirty="0">
                <a:latin typeface="Times New Roman"/>
                <a:cs typeface="Times New Roman"/>
              </a:rPr>
              <a:t>i</a:t>
            </a:r>
            <a:r>
              <a:rPr sz="2700" i="1" spc="-240" baseline="-21604" dirty="0">
                <a:latin typeface="Times New Roman"/>
                <a:cs typeface="Times New Roman"/>
              </a:rPr>
              <a:t> </a:t>
            </a:r>
            <a:r>
              <a:rPr sz="2850" spc="45" dirty="0">
                <a:latin typeface="Times New Roman"/>
                <a:cs typeface="Times New Roman"/>
              </a:rPr>
              <a:t>,</a:t>
            </a:r>
            <a:r>
              <a:rPr sz="2850" spc="-440" dirty="0">
                <a:latin typeface="Times New Roman"/>
                <a:cs typeface="Times New Roman"/>
              </a:rPr>
              <a:t> </a:t>
            </a:r>
            <a:r>
              <a:rPr sz="2850" b="1" spc="85" dirty="0">
                <a:latin typeface="Times New Roman"/>
                <a:cs typeface="Times New Roman"/>
              </a:rPr>
              <a:t>x</a:t>
            </a:r>
            <a:r>
              <a:rPr sz="2850" b="1" spc="-320" dirty="0">
                <a:latin typeface="Times New Roman"/>
                <a:cs typeface="Times New Roman"/>
              </a:rPr>
              <a:t> </a:t>
            </a:r>
            <a:r>
              <a:rPr sz="2700" i="1" spc="52" baseline="-21604" dirty="0">
                <a:latin typeface="Times New Roman"/>
                <a:cs typeface="Times New Roman"/>
              </a:rPr>
              <a:t>j</a:t>
            </a:r>
            <a:r>
              <a:rPr sz="2700" i="1" spc="-127" baseline="-21604" dirty="0">
                <a:latin typeface="Times New Roman"/>
                <a:cs typeface="Times New Roman"/>
              </a:rPr>
              <a:t> </a:t>
            </a:r>
            <a:r>
              <a:rPr sz="2850" spc="55" dirty="0">
                <a:latin typeface="Times New Roman"/>
                <a:cs typeface="Times New Roman"/>
              </a:rPr>
              <a:t>)</a:t>
            </a:r>
            <a:r>
              <a:rPr sz="2850" spc="-55" dirty="0">
                <a:latin typeface="Times New Roman"/>
                <a:cs typeface="Times New Roman"/>
              </a:rPr>
              <a:t> </a:t>
            </a:r>
            <a:r>
              <a:rPr sz="2850" spc="-80" dirty="0">
                <a:latin typeface="Symbol"/>
                <a:cs typeface="Symbol"/>
              </a:rPr>
              <a:t></a:t>
            </a:r>
            <a:r>
              <a:rPr sz="2850" spc="35" dirty="0">
                <a:latin typeface="Times New Roman"/>
                <a:cs typeface="Times New Roman"/>
              </a:rPr>
              <a:t>|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i="1" spc="-55" dirty="0">
                <a:latin typeface="Times New Roman"/>
                <a:cs typeface="Times New Roman"/>
              </a:rPr>
              <a:t>x</a:t>
            </a:r>
            <a:r>
              <a:rPr sz="2700" i="1" spc="-30" baseline="-21604" dirty="0">
                <a:latin typeface="Times New Roman"/>
                <a:cs typeface="Times New Roman"/>
              </a:rPr>
              <a:t>i</a:t>
            </a:r>
            <a:r>
              <a:rPr sz="2700" spc="89" baseline="-21604" dirty="0">
                <a:latin typeface="Times New Roman"/>
                <a:cs typeface="Times New Roman"/>
              </a:rPr>
              <a:t>1</a:t>
            </a:r>
            <a:r>
              <a:rPr sz="2700" spc="322" baseline="-21604" dirty="0">
                <a:latin typeface="Times New Roman"/>
                <a:cs typeface="Times New Roman"/>
              </a:rPr>
              <a:t> </a:t>
            </a:r>
            <a:r>
              <a:rPr sz="2850" spc="95" dirty="0">
                <a:latin typeface="Symbol"/>
                <a:cs typeface="Symbol"/>
              </a:rPr>
              <a:t></a:t>
            </a:r>
            <a:r>
              <a:rPr sz="2850" spc="-65" dirty="0">
                <a:latin typeface="Times New Roman"/>
                <a:cs typeface="Times New Roman"/>
              </a:rPr>
              <a:t> </a:t>
            </a:r>
            <a:r>
              <a:rPr sz="2850" i="1" spc="330" dirty="0">
                <a:latin typeface="Times New Roman"/>
                <a:cs typeface="Times New Roman"/>
              </a:rPr>
              <a:t>x</a:t>
            </a:r>
            <a:r>
              <a:rPr sz="2700" i="1" spc="30" baseline="-21604" dirty="0">
                <a:latin typeface="Times New Roman"/>
                <a:cs typeface="Times New Roman"/>
              </a:rPr>
              <a:t>j</a:t>
            </a:r>
            <a:r>
              <a:rPr sz="2700" spc="89" baseline="-21604" dirty="0">
                <a:latin typeface="Times New Roman"/>
                <a:cs typeface="Times New Roman"/>
              </a:rPr>
              <a:t>1</a:t>
            </a:r>
            <a:r>
              <a:rPr sz="2700" spc="232" baseline="-21604" dirty="0">
                <a:latin typeface="Times New Roman"/>
                <a:cs typeface="Times New Roman"/>
              </a:rPr>
              <a:t> </a:t>
            </a:r>
            <a:r>
              <a:rPr sz="2850" spc="35" dirty="0">
                <a:latin typeface="Times New Roman"/>
                <a:cs typeface="Times New Roman"/>
              </a:rPr>
              <a:t>|</a:t>
            </a:r>
            <a:r>
              <a:rPr sz="2850" spc="-145" dirty="0">
                <a:latin typeface="Times New Roman"/>
                <a:cs typeface="Times New Roman"/>
              </a:rPr>
              <a:t> </a:t>
            </a:r>
            <a:r>
              <a:rPr sz="2850" spc="95" dirty="0">
                <a:latin typeface="Symbol"/>
                <a:cs typeface="Symbol"/>
              </a:rPr>
              <a:t></a:t>
            </a:r>
            <a:r>
              <a:rPr sz="2850" spc="-215" dirty="0">
                <a:latin typeface="Times New Roman"/>
                <a:cs typeface="Times New Roman"/>
              </a:rPr>
              <a:t> </a:t>
            </a:r>
            <a:r>
              <a:rPr sz="2850" spc="35" dirty="0">
                <a:latin typeface="Times New Roman"/>
                <a:cs typeface="Times New Roman"/>
              </a:rPr>
              <a:t>|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i="1" spc="-60" dirty="0">
                <a:latin typeface="Times New Roman"/>
                <a:cs typeface="Times New Roman"/>
              </a:rPr>
              <a:t>x</a:t>
            </a:r>
            <a:r>
              <a:rPr sz="2700" i="1" spc="284" baseline="-21604" dirty="0">
                <a:latin typeface="Times New Roman"/>
                <a:cs typeface="Times New Roman"/>
              </a:rPr>
              <a:t>i</a:t>
            </a:r>
            <a:r>
              <a:rPr sz="2700" spc="89" baseline="-21604" dirty="0">
                <a:latin typeface="Times New Roman"/>
                <a:cs typeface="Times New Roman"/>
              </a:rPr>
              <a:t>2</a:t>
            </a:r>
            <a:r>
              <a:rPr sz="2700" baseline="-21604" dirty="0">
                <a:latin typeface="Times New Roman"/>
                <a:cs typeface="Times New Roman"/>
              </a:rPr>
              <a:t> </a:t>
            </a:r>
            <a:r>
              <a:rPr sz="2700" spc="-142" baseline="-21604" dirty="0">
                <a:latin typeface="Times New Roman"/>
                <a:cs typeface="Times New Roman"/>
              </a:rPr>
              <a:t> </a:t>
            </a:r>
            <a:r>
              <a:rPr sz="2850" spc="95" dirty="0">
                <a:latin typeface="Symbol"/>
                <a:cs typeface="Symbol"/>
              </a:rPr>
              <a:t></a:t>
            </a:r>
            <a:r>
              <a:rPr sz="2850" spc="-70" dirty="0">
                <a:latin typeface="Times New Roman"/>
                <a:cs typeface="Times New Roman"/>
              </a:rPr>
              <a:t> </a:t>
            </a:r>
            <a:r>
              <a:rPr sz="2850" i="1" spc="330" dirty="0">
                <a:latin typeface="Times New Roman"/>
                <a:cs typeface="Times New Roman"/>
              </a:rPr>
              <a:t>x</a:t>
            </a:r>
            <a:r>
              <a:rPr sz="2700" i="1" spc="52" baseline="-21604" dirty="0">
                <a:latin typeface="Times New Roman"/>
                <a:cs typeface="Times New Roman"/>
              </a:rPr>
              <a:t>j</a:t>
            </a:r>
            <a:r>
              <a:rPr sz="2700" i="1" spc="-405" baseline="-21604" dirty="0">
                <a:latin typeface="Times New Roman"/>
                <a:cs typeface="Times New Roman"/>
              </a:rPr>
              <a:t> </a:t>
            </a:r>
            <a:r>
              <a:rPr sz="2700" spc="89" baseline="-21604" dirty="0">
                <a:latin typeface="Times New Roman"/>
                <a:cs typeface="Times New Roman"/>
              </a:rPr>
              <a:t>2</a:t>
            </a:r>
            <a:r>
              <a:rPr sz="2700" baseline="-21604" dirty="0">
                <a:latin typeface="Times New Roman"/>
                <a:cs typeface="Times New Roman"/>
              </a:rPr>
              <a:t> </a:t>
            </a:r>
            <a:r>
              <a:rPr sz="2700" spc="-232" baseline="-21604" dirty="0">
                <a:latin typeface="Times New Roman"/>
                <a:cs typeface="Times New Roman"/>
              </a:rPr>
              <a:t> </a:t>
            </a:r>
            <a:r>
              <a:rPr sz="2850" spc="35" dirty="0">
                <a:latin typeface="Times New Roman"/>
                <a:cs typeface="Times New Roman"/>
              </a:rPr>
              <a:t>|</a:t>
            </a:r>
            <a:r>
              <a:rPr sz="2850" spc="-13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</a:t>
            </a:r>
            <a:r>
              <a:rPr sz="2850" spc="75" dirty="0">
                <a:latin typeface="Times New Roman"/>
                <a:cs typeface="Times New Roman"/>
              </a:rPr>
              <a:t>..</a:t>
            </a:r>
            <a:r>
              <a:rPr sz="2850" spc="-210" dirty="0">
                <a:latin typeface="Times New Roman"/>
                <a:cs typeface="Times New Roman"/>
              </a:rPr>
              <a:t>.</a:t>
            </a:r>
            <a:r>
              <a:rPr sz="2850" spc="95" dirty="0">
                <a:latin typeface="Symbol"/>
                <a:cs typeface="Symbol"/>
              </a:rPr>
              <a:t></a:t>
            </a:r>
            <a:r>
              <a:rPr sz="2850" spc="-215" dirty="0">
                <a:latin typeface="Times New Roman"/>
                <a:cs typeface="Times New Roman"/>
              </a:rPr>
              <a:t> </a:t>
            </a:r>
            <a:r>
              <a:rPr sz="2850" spc="35" dirty="0">
                <a:latin typeface="Times New Roman"/>
                <a:cs typeface="Times New Roman"/>
              </a:rPr>
              <a:t>|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i="1" spc="-65" dirty="0">
                <a:latin typeface="Times New Roman"/>
                <a:cs typeface="Times New Roman"/>
              </a:rPr>
              <a:t>x</a:t>
            </a:r>
            <a:r>
              <a:rPr sz="2700" i="1" spc="30" baseline="-21604" dirty="0">
                <a:latin typeface="Times New Roman"/>
                <a:cs typeface="Times New Roman"/>
              </a:rPr>
              <a:t>i</a:t>
            </a:r>
            <a:r>
              <a:rPr sz="2700" i="1" spc="67" baseline="-21604" dirty="0">
                <a:latin typeface="Times New Roman"/>
                <a:cs typeface="Times New Roman"/>
              </a:rPr>
              <a:t>r</a:t>
            </a:r>
            <a:r>
              <a:rPr sz="2700" i="1" baseline="-21604" dirty="0">
                <a:latin typeface="Times New Roman"/>
                <a:cs typeface="Times New Roman"/>
              </a:rPr>
              <a:t> </a:t>
            </a:r>
            <a:r>
              <a:rPr sz="2700" i="1" spc="44" baseline="-21604" dirty="0">
                <a:latin typeface="Times New Roman"/>
                <a:cs typeface="Times New Roman"/>
              </a:rPr>
              <a:t> </a:t>
            </a:r>
            <a:r>
              <a:rPr sz="2850" spc="95" dirty="0">
                <a:latin typeface="Symbol"/>
                <a:cs typeface="Symbol"/>
              </a:rPr>
              <a:t></a:t>
            </a:r>
            <a:r>
              <a:rPr sz="2850" spc="-70" dirty="0">
                <a:latin typeface="Times New Roman"/>
                <a:cs typeface="Times New Roman"/>
              </a:rPr>
              <a:t> </a:t>
            </a:r>
            <a:r>
              <a:rPr sz="2850" i="1" spc="340" dirty="0">
                <a:latin typeface="Times New Roman"/>
                <a:cs typeface="Times New Roman"/>
              </a:rPr>
              <a:t>x</a:t>
            </a:r>
            <a:r>
              <a:rPr sz="2700" i="1" spc="30" baseline="-21604" dirty="0">
                <a:latin typeface="Times New Roman"/>
                <a:cs typeface="Times New Roman"/>
              </a:rPr>
              <a:t>j</a:t>
            </a:r>
            <a:r>
              <a:rPr sz="2700" i="1" spc="67" baseline="-21604" dirty="0">
                <a:latin typeface="Times New Roman"/>
                <a:cs typeface="Times New Roman"/>
              </a:rPr>
              <a:t>r</a:t>
            </a:r>
            <a:r>
              <a:rPr sz="2700" i="1" baseline="-21604" dirty="0">
                <a:latin typeface="Times New Roman"/>
                <a:cs typeface="Times New Roman"/>
              </a:rPr>
              <a:t> </a:t>
            </a:r>
            <a:r>
              <a:rPr sz="2700" i="1" spc="-44" baseline="-21604" dirty="0">
                <a:latin typeface="Times New Roman"/>
                <a:cs typeface="Times New Roman"/>
              </a:rPr>
              <a:t> </a:t>
            </a:r>
            <a:r>
              <a:rPr sz="2850" spc="35" dirty="0">
                <a:latin typeface="Times New Roman"/>
                <a:cs typeface="Times New Roman"/>
              </a:rPr>
              <a:t>|</a:t>
            </a:r>
            <a:endParaRPr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800" spc="-1789" dirty="0">
                <a:solidFill>
                  <a:srgbClr val="FF000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eig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Eucl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dea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Calibri"/>
              <a:cs typeface="Calibri"/>
            </a:endParaRPr>
          </a:p>
          <a:p>
            <a:pPr marL="1283970">
              <a:lnSpc>
                <a:spcPct val="100000"/>
              </a:lnSpc>
              <a:tabLst>
                <a:tab pos="3075940" algn="l"/>
              </a:tabLst>
            </a:pPr>
            <a:r>
              <a:rPr sz="2350" i="1" spc="25" dirty="0">
                <a:latin typeface="Times New Roman"/>
                <a:cs typeface="Times New Roman"/>
              </a:rPr>
              <a:t>dist</a:t>
            </a:r>
            <a:r>
              <a:rPr sz="2350" spc="25" dirty="0">
                <a:latin typeface="Times New Roman"/>
                <a:cs typeface="Times New Roman"/>
              </a:rPr>
              <a:t>(</a:t>
            </a:r>
            <a:r>
              <a:rPr sz="2350" b="1" spc="25" dirty="0">
                <a:latin typeface="Times New Roman"/>
                <a:cs typeface="Times New Roman"/>
              </a:rPr>
              <a:t>x</a:t>
            </a:r>
            <a:r>
              <a:rPr sz="2250" i="1" spc="37" baseline="-22222" dirty="0">
                <a:latin typeface="Times New Roman"/>
                <a:cs typeface="Times New Roman"/>
              </a:rPr>
              <a:t>i</a:t>
            </a:r>
            <a:r>
              <a:rPr sz="2250" i="1" spc="-217" baseline="-22222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,</a:t>
            </a:r>
            <a:r>
              <a:rPr sz="2350" spc="-360" dirty="0">
                <a:latin typeface="Times New Roman"/>
                <a:cs typeface="Times New Roman"/>
              </a:rPr>
              <a:t> </a:t>
            </a:r>
            <a:r>
              <a:rPr sz="2350" b="1" spc="30" dirty="0">
                <a:latin typeface="Times New Roman"/>
                <a:cs typeface="Times New Roman"/>
              </a:rPr>
              <a:t>x</a:t>
            </a:r>
            <a:r>
              <a:rPr sz="2350" b="1" spc="-260" dirty="0">
                <a:latin typeface="Times New Roman"/>
                <a:cs typeface="Times New Roman"/>
              </a:rPr>
              <a:t> </a:t>
            </a:r>
            <a:r>
              <a:rPr sz="2250" i="1" spc="15" baseline="-22222" dirty="0">
                <a:latin typeface="Times New Roman"/>
                <a:cs typeface="Times New Roman"/>
              </a:rPr>
              <a:t>j</a:t>
            </a:r>
            <a:r>
              <a:rPr sz="2250" i="1" spc="-104" baseline="-22222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)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Symbol"/>
                <a:cs typeface="Symbol"/>
              </a:rPr>
              <a:t></a:t>
            </a:r>
            <a:r>
              <a:rPr sz="2350" spc="30" dirty="0">
                <a:latin typeface="Times New Roman"/>
                <a:cs typeface="Times New Roman"/>
              </a:rPr>
              <a:t>	</a:t>
            </a:r>
            <a:r>
              <a:rPr sz="2350" i="1" spc="-20" dirty="0">
                <a:latin typeface="Times New Roman"/>
                <a:cs typeface="Times New Roman"/>
              </a:rPr>
              <a:t>w</a:t>
            </a:r>
            <a:r>
              <a:rPr sz="2250" spc="-30" baseline="-22222" dirty="0">
                <a:latin typeface="Times New Roman"/>
                <a:cs typeface="Times New Roman"/>
              </a:rPr>
              <a:t>1</a:t>
            </a:r>
            <a:r>
              <a:rPr sz="2350" spc="-20" dirty="0">
                <a:latin typeface="Times New Roman"/>
                <a:cs typeface="Times New Roman"/>
              </a:rPr>
              <a:t>(</a:t>
            </a:r>
            <a:r>
              <a:rPr sz="2350" i="1" spc="-20" dirty="0">
                <a:latin typeface="Times New Roman"/>
                <a:cs typeface="Times New Roman"/>
              </a:rPr>
              <a:t>x</a:t>
            </a:r>
            <a:r>
              <a:rPr sz="2250" i="1" spc="-30" baseline="-22222" dirty="0">
                <a:latin typeface="Times New Roman"/>
                <a:cs typeface="Times New Roman"/>
              </a:rPr>
              <a:t>i</a:t>
            </a:r>
            <a:r>
              <a:rPr sz="2250" spc="-30" baseline="-22222" dirty="0">
                <a:latin typeface="Times New Roman"/>
                <a:cs typeface="Times New Roman"/>
              </a:rPr>
              <a:t>1</a:t>
            </a:r>
            <a:r>
              <a:rPr sz="2250" spc="254" baseline="-22222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Symbol"/>
                <a:cs typeface="Symbol"/>
              </a:rPr>
              <a:t></a:t>
            </a:r>
            <a:r>
              <a:rPr sz="2350" spc="-60" dirty="0">
                <a:latin typeface="Times New Roman"/>
                <a:cs typeface="Times New Roman"/>
              </a:rPr>
              <a:t> </a:t>
            </a:r>
            <a:r>
              <a:rPr sz="2350" i="1" spc="85" dirty="0">
                <a:latin typeface="Times New Roman"/>
                <a:cs typeface="Times New Roman"/>
              </a:rPr>
              <a:t>x</a:t>
            </a:r>
            <a:r>
              <a:rPr sz="2250" i="1" spc="127" baseline="-22222" dirty="0">
                <a:latin typeface="Times New Roman"/>
                <a:cs typeface="Times New Roman"/>
              </a:rPr>
              <a:t>j</a:t>
            </a:r>
            <a:r>
              <a:rPr sz="2250" spc="127" baseline="-22222" dirty="0">
                <a:latin typeface="Times New Roman"/>
                <a:cs typeface="Times New Roman"/>
              </a:rPr>
              <a:t>1</a:t>
            </a:r>
            <a:r>
              <a:rPr sz="2350" spc="85" dirty="0">
                <a:latin typeface="Times New Roman"/>
                <a:cs typeface="Times New Roman"/>
              </a:rPr>
              <a:t>)</a:t>
            </a:r>
            <a:r>
              <a:rPr sz="2250" spc="127" baseline="38888" dirty="0">
                <a:latin typeface="Times New Roman"/>
                <a:cs typeface="Times New Roman"/>
              </a:rPr>
              <a:t>2</a:t>
            </a:r>
            <a:r>
              <a:rPr sz="2250" spc="412" baseline="38888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Symbol"/>
                <a:cs typeface="Symbol"/>
              </a:rPr>
              <a:t></a:t>
            </a:r>
            <a:r>
              <a:rPr sz="2350" spc="-90" dirty="0">
                <a:latin typeface="Times New Roman"/>
                <a:cs typeface="Times New Roman"/>
              </a:rPr>
              <a:t> </a:t>
            </a:r>
            <a:r>
              <a:rPr sz="2350" i="1" spc="-55" dirty="0">
                <a:latin typeface="Times New Roman"/>
                <a:cs typeface="Times New Roman"/>
              </a:rPr>
              <a:t>w</a:t>
            </a:r>
            <a:r>
              <a:rPr sz="2250" spc="-82" baseline="-22222" dirty="0">
                <a:latin typeface="Times New Roman"/>
                <a:cs typeface="Times New Roman"/>
              </a:rPr>
              <a:t>2</a:t>
            </a:r>
            <a:r>
              <a:rPr sz="2250" spc="-254" baseline="-22222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Times New Roman"/>
                <a:cs typeface="Times New Roman"/>
              </a:rPr>
              <a:t>(</a:t>
            </a:r>
            <a:r>
              <a:rPr sz="2350" i="1" spc="60" dirty="0">
                <a:latin typeface="Times New Roman"/>
                <a:cs typeface="Times New Roman"/>
              </a:rPr>
              <a:t>x</a:t>
            </a:r>
            <a:r>
              <a:rPr sz="2250" i="1" spc="89" baseline="-22222" dirty="0">
                <a:latin typeface="Times New Roman"/>
                <a:cs typeface="Times New Roman"/>
              </a:rPr>
              <a:t>i</a:t>
            </a:r>
            <a:r>
              <a:rPr sz="2250" spc="89" baseline="-22222" dirty="0">
                <a:latin typeface="Times New Roman"/>
                <a:cs typeface="Times New Roman"/>
              </a:rPr>
              <a:t>2</a:t>
            </a:r>
            <a:r>
              <a:rPr sz="2250" spc="412" baseline="-22222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Symbol"/>
                <a:cs typeface="Symbol"/>
              </a:rPr>
              <a:t>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i="1" spc="125" dirty="0">
                <a:latin typeface="Times New Roman"/>
                <a:cs typeface="Times New Roman"/>
              </a:rPr>
              <a:t>x</a:t>
            </a:r>
            <a:r>
              <a:rPr sz="2250" i="1" spc="187" baseline="-22222" dirty="0">
                <a:latin typeface="Times New Roman"/>
                <a:cs typeface="Times New Roman"/>
              </a:rPr>
              <a:t>j</a:t>
            </a:r>
            <a:r>
              <a:rPr sz="2250" i="1" spc="-337" baseline="-22222" dirty="0">
                <a:latin typeface="Times New Roman"/>
                <a:cs typeface="Times New Roman"/>
              </a:rPr>
              <a:t> </a:t>
            </a:r>
            <a:r>
              <a:rPr sz="2250" spc="22" baseline="-22222" dirty="0">
                <a:latin typeface="Times New Roman"/>
                <a:cs typeface="Times New Roman"/>
              </a:rPr>
              <a:t>2</a:t>
            </a:r>
            <a:r>
              <a:rPr sz="2250" spc="-247" baseline="-22222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Times New Roman"/>
                <a:cs typeface="Times New Roman"/>
              </a:rPr>
              <a:t>)</a:t>
            </a:r>
            <a:r>
              <a:rPr sz="2250" spc="67" baseline="38888" dirty="0">
                <a:latin typeface="Times New Roman"/>
                <a:cs typeface="Times New Roman"/>
              </a:rPr>
              <a:t>2</a:t>
            </a:r>
            <a:r>
              <a:rPr sz="2250" spc="412" baseline="38888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Symbol"/>
                <a:cs typeface="Symbol"/>
              </a:rPr>
              <a:t></a:t>
            </a:r>
            <a:r>
              <a:rPr sz="2350" spc="-270" dirty="0">
                <a:latin typeface="Times New Roman"/>
                <a:cs typeface="Times New Roman"/>
              </a:rPr>
              <a:t> </a:t>
            </a:r>
            <a:r>
              <a:rPr sz="2350" spc="85" dirty="0">
                <a:latin typeface="Times New Roman"/>
                <a:cs typeface="Times New Roman"/>
              </a:rPr>
              <a:t>...</a:t>
            </a:r>
            <a:r>
              <a:rPr sz="2350" spc="85" dirty="0">
                <a:latin typeface="Symbol"/>
                <a:cs typeface="Symbol"/>
              </a:rPr>
              <a:t></a:t>
            </a:r>
            <a:r>
              <a:rPr sz="2350" spc="-95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w</a:t>
            </a:r>
            <a:r>
              <a:rPr sz="2250" i="1" spc="-75" baseline="-22222" dirty="0">
                <a:latin typeface="Times New Roman"/>
                <a:cs typeface="Times New Roman"/>
              </a:rPr>
              <a:t>r</a:t>
            </a:r>
            <a:r>
              <a:rPr sz="2250" i="1" spc="-104" baseline="-22222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(</a:t>
            </a:r>
            <a:r>
              <a:rPr sz="2350" i="1" spc="20" dirty="0">
                <a:latin typeface="Times New Roman"/>
                <a:cs typeface="Times New Roman"/>
              </a:rPr>
              <a:t>x</a:t>
            </a:r>
            <a:r>
              <a:rPr sz="2250" i="1" spc="30" baseline="-22222" dirty="0">
                <a:latin typeface="Times New Roman"/>
                <a:cs typeface="Times New Roman"/>
              </a:rPr>
              <a:t>ir</a:t>
            </a:r>
            <a:r>
              <a:rPr sz="2250" i="1" spc="569" baseline="-22222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Symbol"/>
                <a:cs typeface="Symbol"/>
              </a:rPr>
              <a:t></a:t>
            </a:r>
            <a:r>
              <a:rPr sz="2350" spc="-55" dirty="0">
                <a:latin typeface="Times New Roman"/>
                <a:cs typeface="Times New Roman"/>
              </a:rPr>
              <a:t> </a:t>
            </a:r>
            <a:r>
              <a:rPr sz="2350" i="1" spc="25" dirty="0">
                <a:latin typeface="Times New Roman"/>
                <a:cs typeface="Times New Roman"/>
              </a:rPr>
              <a:t>x</a:t>
            </a:r>
            <a:r>
              <a:rPr sz="2350" i="1" spc="-370" dirty="0">
                <a:latin typeface="Times New Roman"/>
                <a:cs typeface="Times New Roman"/>
              </a:rPr>
              <a:t> </a:t>
            </a:r>
            <a:r>
              <a:rPr sz="2250" i="1" spc="7" baseline="-22222" dirty="0">
                <a:latin typeface="Times New Roman"/>
                <a:cs typeface="Times New Roman"/>
              </a:rPr>
              <a:t>jr</a:t>
            </a:r>
            <a:r>
              <a:rPr sz="2250" i="1" spc="-112" baseline="-22222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Times New Roman"/>
                <a:cs typeface="Times New Roman"/>
              </a:rPr>
              <a:t>)</a:t>
            </a:r>
            <a:r>
              <a:rPr sz="2250" spc="67" baseline="38888" dirty="0">
                <a:latin typeface="Times New Roman"/>
                <a:cs typeface="Times New Roman"/>
              </a:rPr>
              <a:t>2</a:t>
            </a:r>
            <a:endParaRPr sz="2250" baseline="3888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09829"/>
            <a:ext cx="896302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>
                <a:solidFill>
                  <a:srgbClr val="3CACA7"/>
                </a:solidFill>
              </a:rPr>
              <a:t>Squared</a:t>
            </a:r>
            <a:r>
              <a:rPr sz="3800" spc="-5" dirty="0">
                <a:solidFill>
                  <a:srgbClr val="3CACA7"/>
                </a:solidFill>
              </a:rPr>
              <a:t> distance</a:t>
            </a:r>
            <a:r>
              <a:rPr sz="3800" spc="-20" dirty="0">
                <a:solidFill>
                  <a:srgbClr val="3CACA7"/>
                </a:solidFill>
              </a:rPr>
              <a:t> </a:t>
            </a:r>
            <a:r>
              <a:rPr sz="3800" dirty="0">
                <a:solidFill>
                  <a:srgbClr val="3CACA7"/>
                </a:solidFill>
              </a:rPr>
              <a:t>and</a:t>
            </a:r>
            <a:r>
              <a:rPr sz="3800" spc="-15" dirty="0">
                <a:solidFill>
                  <a:srgbClr val="3CACA7"/>
                </a:solidFill>
              </a:rPr>
              <a:t> </a:t>
            </a:r>
            <a:r>
              <a:rPr sz="3800" spc="-10" dirty="0">
                <a:solidFill>
                  <a:srgbClr val="3CACA7"/>
                </a:solidFill>
              </a:rPr>
              <a:t>Chebychev</a:t>
            </a:r>
            <a:r>
              <a:rPr sz="3800" dirty="0">
                <a:solidFill>
                  <a:srgbClr val="3CACA7"/>
                </a:solidFill>
              </a:rPr>
              <a:t> distance</a:t>
            </a:r>
            <a:endParaRPr sz="3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42339" y="1128522"/>
            <a:ext cx="9115425" cy="35909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2100" marR="440690" indent="-228600">
              <a:lnSpc>
                <a:spcPts val="3020"/>
              </a:lnSpc>
              <a:spcBef>
                <a:spcPts val="480"/>
              </a:spcBef>
            </a:pPr>
            <a:r>
              <a:rPr sz="2800" spc="-525" dirty="0">
                <a:solidFill>
                  <a:srgbClr val="FF0000"/>
                </a:solidFill>
                <a:latin typeface="Microsoft Sans Serif"/>
                <a:cs typeface="Microsoft Sans Serif"/>
              </a:rPr>
              <a:t>🞄</a:t>
            </a:r>
            <a:r>
              <a:rPr sz="2800" spc="-38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Squared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Euclidean</a:t>
            </a:r>
            <a:r>
              <a:rPr sz="28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distance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8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place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progressively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greater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weight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further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apart.</a:t>
            </a:r>
            <a:endParaRPr sz="2800">
              <a:latin typeface="Calibri"/>
              <a:cs typeface="Calibri"/>
            </a:endParaRPr>
          </a:p>
          <a:p>
            <a:pPr marR="55880" algn="r">
              <a:lnSpc>
                <a:spcPct val="100000"/>
              </a:lnSpc>
              <a:spcBef>
                <a:spcPts val="1939"/>
              </a:spcBef>
            </a:pPr>
            <a:r>
              <a:rPr sz="2700" i="1" spc="40" dirty="0">
                <a:latin typeface="Times New Roman"/>
                <a:cs typeface="Times New Roman"/>
              </a:rPr>
              <a:t>dist</a:t>
            </a:r>
            <a:r>
              <a:rPr sz="2700" spc="40" dirty="0">
                <a:latin typeface="Times New Roman"/>
                <a:cs typeface="Times New Roman"/>
              </a:rPr>
              <a:t>(</a:t>
            </a:r>
            <a:r>
              <a:rPr sz="2700" b="1" spc="40" dirty="0">
                <a:latin typeface="Times New Roman"/>
                <a:cs typeface="Times New Roman"/>
              </a:rPr>
              <a:t>x</a:t>
            </a:r>
            <a:r>
              <a:rPr sz="2550" i="1" spc="60" baseline="-22875" dirty="0">
                <a:latin typeface="Times New Roman"/>
                <a:cs typeface="Times New Roman"/>
              </a:rPr>
              <a:t>i</a:t>
            </a:r>
            <a:r>
              <a:rPr sz="2550" i="1" spc="-232" baseline="-22875" dirty="0">
                <a:latin typeface="Times New Roman"/>
                <a:cs typeface="Times New Roman"/>
              </a:rPr>
              <a:t> </a:t>
            </a:r>
            <a:r>
              <a:rPr sz="2700" spc="25" dirty="0">
                <a:latin typeface="Times New Roman"/>
                <a:cs typeface="Times New Roman"/>
              </a:rPr>
              <a:t>,</a:t>
            </a:r>
            <a:r>
              <a:rPr sz="2700" spc="-415" dirty="0">
                <a:latin typeface="Times New Roman"/>
                <a:cs typeface="Times New Roman"/>
              </a:rPr>
              <a:t> </a:t>
            </a:r>
            <a:r>
              <a:rPr sz="2700" b="1" spc="50" dirty="0">
                <a:latin typeface="Times New Roman"/>
                <a:cs typeface="Times New Roman"/>
              </a:rPr>
              <a:t>x</a:t>
            </a:r>
            <a:r>
              <a:rPr sz="2700" b="1" spc="-310" dirty="0">
                <a:latin typeface="Times New Roman"/>
                <a:cs typeface="Times New Roman"/>
              </a:rPr>
              <a:t> </a:t>
            </a:r>
            <a:r>
              <a:rPr sz="2550" i="1" spc="30" baseline="-22875" dirty="0">
                <a:latin typeface="Times New Roman"/>
                <a:cs typeface="Times New Roman"/>
              </a:rPr>
              <a:t>j</a:t>
            </a:r>
            <a:r>
              <a:rPr sz="2550" i="1" spc="-127" baseline="-22875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)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Symbol"/>
                <a:cs typeface="Symbol"/>
              </a:rPr>
              <a:t>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30" dirty="0">
                <a:latin typeface="Times New Roman"/>
                <a:cs typeface="Times New Roman"/>
              </a:rPr>
              <a:t>(</a:t>
            </a:r>
            <a:r>
              <a:rPr sz="2700" i="1" spc="30" dirty="0">
                <a:latin typeface="Times New Roman"/>
                <a:cs typeface="Times New Roman"/>
              </a:rPr>
              <a:t>x</a:t>
            </a:r>
            <a:r>
              <a:rPr sz="2550" i="1" spc="44" baseline="-22875" dirty="0">
                <a:latin typeface="Times New Roman"/>
                <a:cs typeface="Times New Roman"/>
              </a:rPr>
              <a:t>i</a:t>
            </a:r>
            <a:r>
              <a:rPr sz="2550" spc="44" baseline="-22875" dirty="0">
                <a:latin typeface="Times New Roman"/>
                <a:cs typeface="Times New Roman"/>
              </a:rPr>
              <a:t>1</a:t>
            </a:r>
            <a:r>
              <a:rPr sz="2550" spc="292" baseline="-22875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Symbol"/>
                <a:cs typeface="Symbol"/>
              </a:rPr>
              <a:t>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i="1" spc="114" dirty="0">
                <a:latin typeface="Times New Roman"/>
                <a:cs typeface="Times New Roman"/>
              </a:rPr>
              <a:t>x</a:t>
            </a:r>
            <a:r>
              <a:rPr sz="2550" i="1" spc="172" baseline="-22875" dirty="0">
                <a:latin typeface="Times New Roman"/>
                <a:cs typeface="Times New Roman"/>
              </a:rPr>
              <a:t>j</a:t>
            </a:r>
            <a:r>
              <a:rPr sz="2550" spc="172" baseline="-22875" dirty="0">
                <a:latin typeface="Times New Roman"/>
                <a:cs typeface="Times New Roman"/>
              </a:rPr>
              <a:t>1</a:t>
            </a:r>
            <a:r>
              <a:rPr sz="2700" spc="114" dirty="0">
                <a:latin typeface="Times New Roman"/>
                <a:cs typeface="Times New Roman"/>
              </a:rPr>
              <a:t>)</a:t>
            </a:r>
            <a:r>
              <a:rPr sz="2550" spc="172" baseline="40849" dirty="0">
                <a:latin typeface="Times New Roman"/>
                <a:cs typeface="Times New Roman"/>
              </a:rPr>
              <a:t>2</a:t>
            </a:r>
            <a:r>
              <a:rPr sz="2550" spc="487" baseline="40849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Symbol"/>
                <a:cs typeface="Symbol"/>
              </a:rPr>
              <a:t></a:t>
            </a:r>
            <a:r>
              <a:rPr sz="2700" spc="-200" dirty="0">
                <a:latin typeface="Times New Roman"/>
                <a:cs typeface="Times New Roman"/>
              </a:rPr>
              <a:t> </a:t>
            </a:r>
            <a:r>
              <a:rPr sz="2700" spc="80" dirty="0">
                <a:latin typeface="Times New Roman"/>
                <a:cs typeface="Times New Roman"/>
              </a:rPr>
              <a:t>(</a:t>
            </a:r>
            <a:r>
              <a:rPr sz="2700" i="1" spc="80" dirty="0">
                <a:latin typeface="Times New Roman"/>
                <a:cs typeface="Times New Roman"/>
              </a:rPr>
              <a:t>x</a:t>
            </a:r>
            <a:r>
              <a:rPr sz="2550" i="1" spc="120" baseline="-22875" dirty="0">
                <a:latin typeface="Times New Roman"/>
                <a:cs typeface="Times New Roman"/>
              </a:rPr>
              <a:t>i</a:t>
            </a:r>
            <a:r>
              <a:rPr sz="2550" spc="120" baseline="-22875" dirty="0">
                <a:latin typeface="Times New Roman"/>
                <a:cs typeface="Times New Roman"/>
              </a:rPr>
              <a:t>2</a:t>
            </a:r>
            <a:r>
              <a:rPr sz="2550" spc="494" baseline="-22875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Symbol"/>
                <a:cs typeface="Symbol"/>
              </a:rPr>
              <a:t>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i="1" spc="155" dirty="0">
                <a:latin typeface="Times New Roman"/>
                <a:cs typeface="Times New Roman"/>
              </a:rPr>
              <a:t>x</a:t>
            </a:r>
            <a:r>
              <a:rPr sz="2550" i="1" spc="232" baseline="-22875" dirty="0">
                <a:latin typeface="Times New Roman"/>
                <a:cs typeface="Times New Roman"/>
              </a:rPr>
              <a:t>j</a:t>
            </a:r>
            <a:r>
              <a:rPr sz="2550" i="1" spc="-382" baseline="-22875" dirty="0">
                <a:latin typeface="Times New Roman"/>
                <a:cs typeface="Times New Roman"/>
              </a:rPr>
              <a:t> </a:t>
            </a:r>
            <a:r>
              <a:rPr sz="2550" spc="60" baseline="-22875" dirty="0">
                <a:latin typeface="Times New Roman"/>
                <a:cs typeface="Times New Roman"/>
              </a:rPr>
              <a:t>2</a:t>
            </a:r>
            <a:r>
              <a:rPr sz="2550" spc="-284" baseline="-22875" dirty="0">
                <a:latin typeface="Times New Roman"/>
                <a:cs typeface="Times New Roman"/>
              </a:rPr>
              <a:t> </a:t>
            </a:r>
            <a:r>
              <a:rPr sz="2700" spc="70" dirty="0">
                <a:latin typeface="Times New Roman"/>
                <a:cs typeface="Times New Roman"/>
              </a:rPr>
              <a:t>)</a:t>
            </a:r>
            <a:r>
              <a:rPr sz="2550" spc="104" baseline="40849" dirty="0">
                <a:latin typeface="Times New Roman"/>
                <a:cs typeface="Times New Roman"/>
              </a:rPr>
              <a:t>2</a:t>
            </a:r>
            <a:r>
              <a:rPr sz="2550" spc="494" baseline="40849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Symbol"/>
                <a:cs typeface="Symbol"/>
              </a:rPr>
              <a:t></a:t>
            </a:r>
            <a:r>
              <a:rPr sz="2700" spc="-315" dirty="0">
                <a:latin typeface="Times New Roman"/>
                <a:cs typeface="Times New Roman"/>
              </a:rPr>
              <a:t> </a:t>
            </a:r>
            <a:r>
              <a:rPr sz="2700" spc="105" dirty="0">
                <a:latin typeface="Times New Roman"/>
                <a:cs typeface="Times New Roman"/>
              </a:rPr>
              <a:t>...</a:t>
            </a:r>
            <a:r>
              <a:rPr sz="2700" spc="105" dirty="0">
                <a:latin typeface="Symbol"/>
                <a:cs typeface="Symbol"/>
              </a:rPr>
              <a:t></a:t>
            </a:r>
            <a:r>
              <a:rPr sz="2700" spc="-200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Times New Roman"/>
                <a:cs typeface="Times New Roman"/>
              </a:rPr>
              <a:t>(</a:t>
            </a:r>
            <a:r>
              <a:rPr sz="2700" i="1" spc="40" dirty="0">
                <a:latin typeface="Times New Roman"/>
                <a:cs typeface="Times New Roman"/>
              </a:rPr>
              <a:t>x</a:t>
            </a:r>
            <a:r>
              <a:rPr sz="2550" i="1" spc="60" baseline="-22875" dirty="0">
                <a:latin typeface="Times New Roman"/>
                <a:cs typeface="Times New Roman"/>
              </a:rPr>
              <a:t>ir</a:t>
            </a:r>
            <a:r>
              <a:rPr sz="2550" i="1" spc="667" baseline="-22875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Symbol"/>
                <a:cs typeface="Symbol"/>
              </a:rPr>
              <a:t>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i="1" spc="110" dirty="0">
                <a:latin typeface="Times New Roman"/>
                <a:cs typeface="Times New Roman"/>
              </a:rPr>
              <a:t>x</a:t>
            </a:r>
            <a:r>
              <a:rPr sz="2550" i="1" spc="165" baseline="-22875" dirty="0">
                <a:latin typeface="Times New Roman"/>
                <a:cs typeface="Times New Roman"/>
              </a:rPr>
              <a:t>jr</a:t>
            </a:r>
            <a:r>
              <a:rPr sz="2550" i="1" spc="-112" baseline="-22875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Times New Roman"/>
                <a:cs typeface="Times New Roman"/>
              </a:rPr>
              <a:t>)</a:t>
            </a:r>
            <a:r>
              <a:rPr sz="2550" spc="97" baseline="40849" dirty="0">
                <a:latin typeface="Times New Roman"/>
                <a:cs typeface="Times New Roman"/>
              </a:rPr>
              <a:t>2</a:t>
            </a:r>
            <a:endParaRPr sz="2550" baseline="4084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Times New Roman"/>
              <a:cs typeface="Times New Roman"/>
            </a:endParaRPr>
          </a:p>
          <a:p>
            <a:pPr marL="292100" marR="189230" indent="-228600">
              <a:lnSpc>
                <a:spcPts val="3020"/>
              </a:lnSpc>
            </a:pPr>
            <a:r>
              <a:rPr sz="2800" spc="-525" dirty="0">
                <a:solidFill>
                  <a:srgbClr val="FF0000"/>
                </a:solidFill>
                <a:latin typeface="Microsoft Sans Serif"/>
                <a:cs typeface="Microsoft Sans Serif"/>
              </a:rPr>
              <a:t>🞄</a:t>
            </a:r>
            <a:r>
              <a:rPr sz="2800" spc="-39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Chebychev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distance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8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wants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"different"</a:t>
            </a:r>
            <a:r>
              <a:rPr sz="2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attributes.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alibri"/>
              <a:cs typeface="Calibri"/>
            </a:endParaRPr>
          </a:p>
          <a:p>
            <a:pPr marR="136525" algn="r">
              <a:lnSpc>
                <a:spcPct val="100000"/>
              </a:lnSpc>
              <a:spcBef>
                <a:spcPts val="5"/>
              </a:spcBef>
            </a:pPr>
            <a:r>
              <a:rPr sz="2800" i="1" spc="50" dirty="0">
                <a:latin typeface="Times New Roman"/>
                <a:cs typeface="Times New Roman"/>
              </a:rPr>
              <a:t>dist</a:t>
            </a:r>
            <a:r>
              <a:rPr sz="2800" spc="50" dirty="0">
                <a:latin typeface="Times New Roman"/>
                <a:cs typeface="Times New Roman"/>
              </a:rPr>
              <a:t>(</a:t>
            </a:r>
            <a:r>
              <a:rPr sz="2800" b="1" spc="50" dirty="0">
                <a:latin typeface="Times New Roman"/>
                <a:cs typeface="Times New Roman"/>
              </a:rPr>
              <a:t>x</a:t>
            </a:r>
            <a:r>
              <a:rPr sz="2625" i="1" spc="75" baseline="-22222" dirty="0">
                <a:latin typeface="Times New Roman"/>
                <a:cs typeface="Times New Roman"/>
              </a:rPr>
              <a:t>i</a:t>
            </a:r>
            <a:r>
              <a:rPr sz="2625" i="1" spc="-232" baseline="-22222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,</a:t>
            </a:r>
            <a:r>
              <a:rPr sz="2800" spc="-434" dirty="0">
                <a:latin typeface="Times New Roman"/>
                <a:cs typeface="Times New Roman"/>
              </a:rPr>
              <a:t> </a:t>
            </a:r>
            <a:r>
              <a:rPr sz="2800" b="1" spc="65" dirty="0">
                <a:latin typeface="Times New Roman"/>
                <a:cs typeface="Times New Roman"/>
              </a:rPr>
              <a:t>x</a:t>
            </a:r>
            <a:r>
              <a:rPr sz="2800" b="1" spc="-320" dirty="0">
                <a:latin typeface="Times New Roman"/>
                <a:cs typeface="Times New Roman"/>
              </a:rPr>
              <a:t> </a:t>
            </a:r>
            <a:r>
              <a:rPr sz="2625" i="1" spc="44" baseline="-22222" dirty="0">
                <a:latin typeface="Times New Roman"/>
                <a:cs typeface="Times New Roman"/>
              </a:rPr>
              <a:t>j</a:t>
            </a:r>
            <a:r>
              <a:rPr sz="2625" i="1" spc="-127" baseline="-22222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)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Symbol"/>
                <a:cs typeface="Symbol"/>
              </a:rPr>
              <a:t>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max(|</a:t>
            </a:r>
            <a:r>
              <a:rPr sz="2800" spc="-445" dirty="0">
                <a:latin typeface="Times New Roman"/>
                <a:cs typeface="Times New Roman"/>
              </a:rPr>
              <a:t> </a:t>
            </a:r>
            <a:r>
              <a:rPr sz="2800" i="1" spc="-15" dirty="0">
                <a:latin typeface="Times New Roman"/>
                <a:cs typeface="Times New Roman"/>
              </a:rPr>
              <a:t>x</a:t>
            </a:r>
            <a:r>
              <a:rPr sz="2625" i="1" spc="-22" baseline="-22222" dirty="0">
                <a:latin typeface="Times New Roman"/>
                <a:cs typeface="Times New Roman"/>
              </a:rPr>
              <a:t>i</a:t>
            </a:r>
            <a:r>
              <a:rPr sz="2625" spc="-22" baseline="-22222" dirty="0">
                <a:latin typeface="Times New Roman"/>
                <a:cs typeface="Times New Roman"/>
              </a:rPr>
              <a:t>1</a:t>
            </a:r>
            <a:r>
              <a:rPr sz="2625" spc="307" baseline="-22222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Symbol"/>
                <a:cs typeface="Symbol"/>
              </a:rPr>
              <a:t>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i="1" spc="125" dirty="0">
                <a:latin typeface="Times New Roman"/>
                <a:cs typeface="Times New Roman"/>
              </a:rPr>
              <a:t>x</a:t>
            </a:r>
            <a:r>
              <a:rPr sz="2625" i="1" spc="187" baseline="-22222" dirty="0">
                <a:latin typeface="Times New Roman"/>
                <a:cs typeface="Times New Roman"/>
              </a:rPr>
              <a:t>j</a:t>
            </a:r>
            <a:r>
              <a:rPr sz="2625" spc="187" baseline="-22222" dirty="0">
                <a:latin typeface="Times New Roman"/>
                <a:cs typeface="Times New Roman"/>
              </a:rPr>
              <a:t>1</a:t>
            </a:r>
            <a:r>
              <a:rPr sz="2625" spc="225" baseline="-22222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|,</a:t>
            </a:r>
            <a:r>
              <a:rPr sz="2800" spc="-32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|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spc="55" dirty="0">
                <a:latin typeface="Times New Roman"/>
                <a:cs typeface="Times New Roman"/>
              </a:rPr>
              <a:t>x</a:t>
            </a:r>
            <a:r>
              <a:rPr sz="2625" i="1" spc="82" baseline="-22222" dirty="0">
                <a:latin typeface="Times New Roman"/>
                <a:cs typeface="Times New Roman"/>
              </a:rPr>
              <a:t>i</a:t>
            </a:r>
            <a:r>
              <a:rPr sz="2625" spc="82" baseline="-22222" dirty="0">
                <a:latin typeface="Times New Roman"/>
                <a:cs typeface="Times New Roman"/>
              </a:rPr>
              <a:t>2</a:t>
            </a:r>
            <a:r>
              <a:rPr sz="2625" spc="517" baseline="-22222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Symbol"/>
                <a:cs typeface="Symbol"/>
              </a:rPr>
              <a:t>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i="1" spc="170" dirty="0">
                <a:latin typeface="Times New Roman"/>
                <a:cs typeface="Times New Roman"/>
              </a:rPr>
              <a:t>x</a:t>
            </a:r>
            <a:r>
              <a:rPr sz="2625" i="1" spc="254" baseline="-22222" dirty="0">
                <a:latin typeface="Times New Roman"/>
                <a:cs typeface="Times New Roman"/>
              </a:rPr>
              <a:t>j</a:t>
            </a:r>
            <a:r>
              <a:rPr sz="2625" i="1" spc="-397" baseline="-22222" dirty="0">
                <a:latin typeface="Times New Roman"/>
                <a:cs typeface="Times New Roman"/>
              </a:rPr>
              <a:t> </a:t>
            </a:r>
            <a:r>
              <a:rPr sz="2625" spc="89" baseline="-22222" dirty="0">
                <a:latin typeface="Times New Roman"/>
                <a:cs typeface="Times New Roman"/>
              </a:rPr>
              <a:t>2</a:t>
            </a:r>
            <a:r>
              <a:rPr sz="2625" spc="427" baseline="-22222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|,</a:t>
            </a:r>
            <a:r>
              <a:rPr sz="2800" spc="-32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...,|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2625" i="1" baseline="-22222" dirty="0">
                <a:latin typeface="Times New Roman"/>
                <a:cs typeface="Times New Roman"/>
              </a:rPr>
              <a:t>ir</a:t>
            </a:r>
            <a:r>
              <a:rPr sz="2625" i="1" spc="44" baseline="-22222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Symbol"/>
                <a:cs typeface="Symbol"/>
              </a:rPr>
              <a:t>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i="1" spc="125" dirty="0">
                <a:latin typeface="Times New Roman"/>
                <a:cs typeface="Times New Roman"/>
              </a:rPr>
              <a:t>x</a:t>
            </a:r>
            <a:r>
              <a:rPr sz="2625" i="1" spc="187" baseline="-22222" dirty="0">
                <a:latin typeface="Times New Roman"/>
                <a:cs typeface="Times New Roman"/>
              </a:rPr>
              <a:t>jr</a:t>
            </a:r>
            <a:r>
              <a:rPr sz="2625" i="1" spc="615" baseline="-22222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|)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804" y="384809"/>
            <a:ext cx="9353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Distance</a:t>
            </a:r>
            <a:r>
              <a:rPr sz="3200" dirty="0">
                <a:solidFill>
                  <a:srgbClr val="3CACA7"/>
                </a:solidFill>
              </a:rPr>
              <a:t> functions</a:t>
            </a:r>
            <a:r>
              <a:rPr sz="3200" spc="-10" dirty="0">
                <a:solidFill>
                  <a:srgbClr val="3CACA7"/>
                </a:solidFill>
              </a:rPr>
              <a:t> </a:t>
            </a:r>
            <a:r>
              <a:rPr sz="3200" dirty="0">
                <a:solidFill>
                  <a:srgbClr val="3CACA7"/>
                </a:solidFill>
              </a:rPr>
              <a:t>for </a:t>
            </a:r>
            <a:r>
              <a:rPr sz="3200" spc="20" dirty="0">
                <a:solidFill>
                  <a:srgbClr val="3CACA7"/>
                </a:solidFill>
              </a:rPr>
              <a:t>binary</a:t>
            </a:r>
            <a:r>
              <a:rPr sz="3200" spc="-20" dirty="0">
                <a:solidFill>
                  <a:srgbClr val="3CACA7"/>
                </a:solidFill>
              </a:rPr>
              <a:t> </a:t>
            </a:r>
            <a:r>
              <a:rPr sz="3200" dirty="0">
                <a:solidFill>
                  <a:srgbClr val="3CACA7"/>
                </a:solidFill>
              </a:rPr>
              <a:t>and </a:t>
            </a:r>
            <a:r>
              <a:rPr sz="3200" spc="-5" dirty="0">
                <a:solidFill>
                  <a:srgbClr val="3CACA7"/>
                </a:solidFill>
              </a:rPr>
              <a:t>nominal</a:t>
            </a:r>
            <a:r>
              <a:rPr sz="3200" spc="-10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attributes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87805" y="1272616"/>
            <a:ext cx="8531225" cy="26365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66700" marR="30480" indent="-229235">
              <a:lnSpc>
                <a:spcPts val="3030"/>
              </a:lnSpc>
              <a:spcBef>
                <a:spcPts val="475"/>
              </a:spcBef>
            </a:pPr>
            <a:r>
              <a:rPr sz="2800" spc="-525" dirty="0">
                <a:solidFill>
                  <a:srgbClr val="FF0000"/>
                </a:solidFill>
                <a:latin typeface="Microsoft Sans Serif"/>
                <a:cs typeface="Microsoft Sans Serif"/>
              </a:rPr>
              <a:t>🞄</a:t>
            </a:r>
            <a:r>
              <a:rPr sz="2800" spc="-38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attribute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states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ordering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relationships,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e.g.,</a:t>
            </a:r>
            <a:endParaRPr sz="28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195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Gend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r: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em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le.</a:t>
            </a:r>
            <a:endParaRPr sz="2400">
              <a:latin typeface="Calibri"/>
              <a:cs typeface="Calibri"/>
            </a:endParaRPr>
          </a:p>
          <a:p>
            <a:pPr marL="266700" marR="746125" indent="-229235">
              <a:lnSpc>
                <a:spcPts val="3020"/>
              </a:lnSpc>
              <a:spcBef>
                <a:spcPts val="1015"/>
              </a:spcBef>
            </a:pPr>
            <a:r>
              <a:rPr sz="280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-3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confusion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matrix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introduce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distance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functions/measures.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280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-3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Let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775" i="1" spc="-7" baseline="-21021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775" i="1" spc="330" baseline="-2102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775" i="1" baseline="-21021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775" i="1" spc="337" baseline="-2102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(vectors)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30772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CACA7"/>
                </a:solidFill>
              </a:rPr>
              <a:t>Confusion</a:t>
            </a:r>
            <a:r>
              <a:rPr sz="3200" spc="-70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matrix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6880" y="1255180"/>
            <a:ext cx="8513122" cy="485360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1294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Co</a:t>
            </a:r>
            <a:r>
              <a:rPr sz="3200" spc="-15" dirty="0">
                <a:solidFill>
                  <a:srgbClr val="3CACA7"/>
                </a:solidFill>
              </a:rPr>
              <a:t>n</a:t>
            </a:r>
            <a:r>
              <a:rPr sz="3200" spc="-45" dirty="0">
                <a:solidFill>
                  <a:srgbClr val="3CACA7"/>
                </a:solidFill>
              </a:rPr>
              <a:t>t</a:t>
            </a:r>
            <a:r>
              <a:rPr sz="3200" dirty="0">
                <a:solidFill>
                  <a:srgbClr val="3CACA7"/>
                </a:solidFill>
              </a:rPr>
              <a:t>d..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1164412"/>
            <a:ext cx="2613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Cos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0672" y="1768348"/>
            <a:ext cx="659765" cy="282575"/>
          </a:xfrm>
          <a:custGeom>
            <a:avLst/>
            <a:gdLst/>
            <a:ahLst/>
            <a:cxnLst/>
            <a:rect l="l" t="t" r="r" b="b"/>
            <a:pathLst>
              <a:path w="659764" h="282575">
                <a:moveTo>
                  <a:pt x="569594" y="0"/>
                </a:moveTo>
                <a:lnTo>
                  <a:pt x="565657" y="11429"/>
                </a:lnTo>
                <a:lnTo>
                  <a:pt x="581965" y="18504"/>
                </a:lnTo>
                <a:lnTo>
                  <a:pt x="596011" y="28305"/>
                </a:lnTo>
                <a:lnTo>
                  <a:pt x="624534" y="73852"/>
                </a:lnTo>
                <a:lnTo>
                  <a:pt x="632829" y="115623"/>
                </a:lnTo>
                <a:lnTo>
                  <a:pt x="633856" y="139700"/>
                </a:lnTo>
                <a:lnTo>
                  <a:pt x="632811" y="164580"/>
                </a:lnTo>
                <a:lnTo>
                  <a:pt x="624480" y="207529"/>
                </a:lnTo>
                <a:lnTo>
                  <a:pt x="596058" y="253777"/>
                </a:lnTo>
                <a:lnTo>
                  <a:pt x="566038" y="270763"/>
                </a:lnTo>
                <a:lnTo>
                  <a:pt x="569594" y="282321"/>
                </a:lnTo>
                <a:lnTo>
                  <a:pt x="608091" y="264239"/>
                </a:lnTo>
                <a:lnTo>
                  <a:pt x="636397" y="232917"/>
                </a:lnTo>
                <a:lnTo>
                  <a:pt x="653827" y="191071"/>
                </a:lnTo>
                <a:lnTo>
                  <a:pt x="659638" y="141224"/>
                </a:lnTo>
                <a:lnTo>
                  <a:pt x="658185" y="115339"/>
                </a:lnTo>
                <a:lnTo>
                  <a:pt x="646564" y="69429"/>
                </a:lnTo>
                <a:lnTo>
                  <a:pt x="623494" y="32093"/>
                </a:lnTo>
                <a:lnTo>
                  <a:pt x="590069" y="7379"/>
                </a:lnTo>
                <a:lnTo>
                  <a:pt x="569594" y="0"/>
                </a:lnTo>
                <a:close/>
              </a:path>
              <a:path w="659764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63566" y="1678685"/>
            <a:ext cx="1035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7055" algn="l"/>
              </a:tabLst>
            </a:pPr>
            <a:r>
              <a:rPr sz="2400" spc="-5" dirty="0">
                <a:solidFill>
                  <a:srgbClr val="404040"/>
                </a:solidFill>
                <a:latin typeface="Cambria Math"/>
                <a:cs typeface="Cambria Math"/>
              </a:rPr>
              <a:t>co</a:t>
            </a:r>
            <a:r>
              <a:rPr sz="2400" dirty="0">
                <a:solidFill>
                  <a:srgbClr val="404040"/>
                </a:solidFill>
                <a:latin typeface="Cambria Math"/>
                <a:cs typeface="Cambria Math"/>
              </a:rPr>
              <a:t>s	</a:t>
            </a:r>
            <a:r>
              <a:rPr sz="2400" spc="75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2400" dirty="0">
                <a:solidFill>
                  <a:srgbClr val="404040"/>
                </a:solidFill>
                <a:latin typeface="Cambria Math"/>
                <a:cs typeface="Cambria Math"/>
              </a:rPr>
              <a:t>,</a:t>
            </a:r>
            <a:r>
              <a:rPr sz="2400" spc="-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 Math"/>
                <a:cs typeface="Cambria Math"/>
              </a:rPr>
              <a:t>𝑦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3347" y="1899539"/>
            <a:ext cx="844550" cy="20320"/>
          </a:xfrm>
          <a:custGeom>
            <a:avLst/>
            <a:gdLst/>
            <a:ahLst/>
            <a:cxnLst/>
            <a:rect l="l" t="t" r="r" b="b"/>
            <a:pathLst>
              <a:path w="844550" h="20319">
                <a:moveTo>
                  <a:pt x="844296" y="0"/>
                </a:moveTo>
                <a:lnTo>
                  <a:pt x="0" y="0"/>
                </a:lnTo>
                <a:lnTo>
                  <a:pt x="0" y="19812"/>
                </a:lnTo>
                <a:lnTo>
                  <a:pt x="844296" y="19812"/>
                </a:lnTo>
                <a:lnTo>
                  <a:pt x="84429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3307" y="1448561"/>
            <a:ext cx="4800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2400" dirty="0">
                <a:solidFill>
                  <a:srgbClr val="404040"/>
                </a:solidFill>
                <a:latin typeface="Cambria Math"/>
                <a:cs typeface="Cambria Math"/>
              </a:rPr>
              <a:t>.</a:t>
            </a:r>
            <a:r>
              <a:rPr sz="2400" spc="-14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 Math"/>
                <a:cs typeface="Cambria Math"/>
              </a:rPr>
              <a:t>𝑦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16751" y="1974595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4">
                <a:moveTo>
                  <a:pt x="22987" y="0"/>
                </a:moveTo>
                <a:lnTo>
                  <a:pt x="0" y="0"/>
                </a:lnTo>
                <a:lnTo>
                  <a:pt x="0" y="276987"/>
                </a:lnTo>
                <a:lnTo>
                  <a:pt x="22987" y="276987"/>
                </a:lnTo>
                <a:lnTo>
                  <a:pt x="2298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50051" y="1974595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4">
                <a:moveTo>
                  <a:pt x="22987" y="0"/>
                </a:moveTo>
                <a:lnTo>
                  <a:pt x="0" y="0"/>
                </a:lnTo>
                <a:lnTo>
                  <a:pt x="0" y="276987"/>
                </a:lnTo>
                <a:lnTo>
                  <a:pt x="22987" y="276987"/>
                </a:lnTo>
                <a:lnTo>
                  <a:pt x="2298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96810" y="1974595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4">
                <a:moveTo>
                  <a:pt x="22987" y="0"/>
                </a:moveTo>
                <a:lnTo>
                  <a:pt x="0" y="0"/>
                </a:lnTo>
                <a:lnTo>
                  <a:pt x="0" y="276987"/>
                </a:lnTo>
                <a:lnTo>
                  <a:pt x="22987" y="276987"/>
                </a:lnTo>
                <a:lnTo>
                  <a:pt x="2298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25539" y="1974595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4">
                <a:moveTo>
                  <a:pt x="22986" y="0"/>
                </a:moveTo>
                <a:lnTo>
                  <a:pt x="0" y="0"/>
                </a:lnTo>
                <a:lnTo>
                  <a:pt x="0" y="276987"/>
                </a:lnTo>
                <a:lnTo>
                  <a:pt x="22986" y="276987"/>
                </a:lnTo>
                <a:lnTo>
                  <a:pt x="2298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63463" y="1882902"/>
            <a:ext cx="1130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6405" algn="l"/>
                <a:tab pos="922019" algn="l"/>
              </a:tabLst>
            </a:pPr>
            <a:r>
              <a:rPr sz="3600" baseline="37037" dirty="0">
                <a:solidFill>
                  <a:srgbClr val="404040"/>
                </a:solidFill>
                <a:latin typeface="Cambria Math"/>
                <a:cs typeface="Cambria Math"/>
              </a:rPr>
              <a:t>=	</a:t>
            </a:r>
            <a:r>
              <a:rPr sz="2400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2400" spc="30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404040"/>
                </a:solidFill>
                <a:latin typeface="Cambria Math"/>
                <a:cs typeface="Cambria Math"/>
              </a:rPr>
              <a:t>.	𝑦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06265" y="3448177"/>
            <a:ext cx="497205" cy="212090"/>
          </a:xfrm>
          <a:custGeom>
            <a:avLst/>
            <a:gdLst/>
            <a:ahLst/>
            <a:cxnLst/>
            <a:rect l="l" t="t" r="r" b="b"/>
            <a:pathLst>
              <a:path w="497204" h="212089">
                <a:moveTo>
                  <a:pt x="429133" y="0"/>
                </a:moveTo>
                <a:lnTo>
                  <a:pt x="426085" y="8636"/>
                </a:lnTo>
                <a:lnTo>
                  <a:pt x="438370" y="13946"/>
                </a:lnTo>
                <a:lnTo>
                  <a:pt x="448929" y="21304"/>
                </a:lnTo>
                <a:lnTo>
                  <a:pt x="470320" y="55429"/>
                </a:lnTo>
                <a:lnTo>
                  <a:pt x="477393" y="104775"/>
                </a:lnTo>
                <a:lnTo>
                  <a:pt x="476607" y="123444"/>
                </a:lnTo>
                <a:lnTo>
                  <a:pt x="464820" y="169164"/>
                </a:lnTo>
                <a:lnTo>
                  <a:pt x="438513" y="197792"/>
                </a:lnTo>
                <a:lnTo>
                  <a:pt x="426466" y="203200"/>
                </a:lnTo>
                <a:lnTo>
                  <a:pt x="429133" y="211709"/>
                </a:lnTo>
                <a:lnTo>
                  <a:pt x="469602" y="187706"/>
                </a:lnTo>
                <a:lnTo>
                  <a:pt x="492331" y="143335"/>
                </a:lnTo>
                <a:lnTo>
                  <a:pt x="496697" y="105918"/>
                </a:lnTo>
                <a:lnTo>
                  <a:pt x="495601" y="86536"/>
                </a:lnTo>
                <a:lnTo>
                  <a:pt x="479171" y="37084"/>
                </a:lnTo>
                <a:lnTo>
                  <a:pt x="444488" y="5544"/>
                </a:lnTo>
                <a:lnTo>
                  <a:pt x="429133" y="0"/>
                </a:lnTo>
                <a:close/>
              </a:path>
              <a:path w="497204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2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200"/>
                </a:lnTo>
                <a:lnTo>
                  <a:pt x="58183" y="197792"/>
                </a:lnTo>
                <a:lnTo>
                  <a:pt x="47767" y="190325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3139" y="2689351"/>
            <a:ext cx="3343910" cy="9886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Eucl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ance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065"/>
              </a:spcBef>
            </a:pPr>
            <a:r>
              <a:rPr sz="1800" dirty="0">
                <a:latin typeface="Cambria Math"/>
                <a:cs typeface="Cambria Math"/>
              </a:rPr>
              <a:t>𝑑  </a:t>
            </a:r>
            <a:r>
              <a:rPr sz="1800" spc="60" dirty="0">
                <a:latin typeface="Cambria Math"/>
                <a:cs typeface="Cambria Math"/>
              </a:rPr>
              <a:t>𝑥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25289" y="3197859"/>
            <a:ext cx="1433195" cy="762635"/>
          </a:xfrm>
          <a:custGeom>
            <a:avLst/>
            <a:gdLst/>
            <a:ahLst/>
            <a:cxnLst/>
            <a:rect l="l" t="t" r="r" b="b"/>
            <a:pathLst>
              <a:path w="1433195" h="762635">
                <a:moveTo>
                  <a:pt x="565277" y="258953"/>
                </a:moveTo>
                <a:lnTo>
                  <a:pt x="562229" y="250317"/>
                </a:lnTo>
                <a:lnTo>
                  <a:pt x="546862" y="255866"/>
                </a:lnTo>
                <a:lnTo>
                  <a:pt x="533400" y="263906"/>
                </a:lnTo>
                <a:lnTo>
                  <a:pt x="504520" y="302425"/>
                </a:lnTo>
                <a:lnTo>
                  <a:pt x="494665" y="356247"/>
                </a:lnTo>
                <a:lnTo>
                  <a:pt x="495757" y="375691"/>
                </a:lnTo>
                <a:lnTo>
                  <a:pt x="512064" y="425069"/>
                </a:lnTo>
                <a:lnTo>
                  <a:pt x="546811" y="456501"/>
                </a:lnTo>
                <a:lnTo>
                  <a:pt x="562229" y="462026"/>
                </a:lnTo>
                <a:lnTo>
                  <a:pt x="564896" y="453517"/>
                </a:lnTo>
                <a:lnTo>
                  <a:pt x="552843" y="448119"/>
                </a:lnTo>
                <a:lnTo>
                  <a:pt x="542429" y="440651"/>
                </a:lnTo>
                <a:lnTo>
                  <a:pt x="521030" y="405955"/>
                </a:lnTo>
                <a:lnTo>
                  <a:pt x="513969" y="355092"/>
                </a:lnTo>
                <a:lnTo>
                  <a:pt x="514743" y="337045"/>
                </a:lnTo>
                <a:lnTo>
                  <a:pt x="526542" y="292481"/>
                </a:lnTo>
                <a:lnTo>
                  <a:pt x="553059" y="264274"/>
                </a:lnTo>
                <a:lnTo>
                  <a:pt x="565277" y="258953"/>
                </a:lnTo>
                <a:close/>
              </a:path>
              <a:path w="1433195" h="762635">
                <a:moveTo>
                  <a:pt x="1306830" y="356247"/>
                </a:moveTo>
                <a:lnTo>
                  <a:pt x="1296962" y="302425"/>
                </a:lnTo>
                <a:lnTo>
                  <a:pt x="1268095" y="263906"/>
                </a:lnTo>
                <a:lnTo>
                  <a:pt x="1239266" y="250317"/>
                </a:lnTo>
                <a:lnTo>
                  <a:pt x="1236218" y="258953"/>
                </a:lnTo>
                <a:lnTo>
                  <a:pt x="1248498" y="264274"/>
                </a:lnTo>
                <a:lnTo>
                  <a:pt x="1259052" y="271627"/>
                </a:lnTo>
                <a:lnTo>
                  <a:pt x="1280452" y="305752"/>
                </a:lnTo>
                <a:lnTo>
                  <a:pt x="1287526" y="355092"/>
                </a:lnTo>
                <a:lnTo>
                  <a:pt x="1286738" y="373773"/>
                </a:lnTo>
                <a:lnTo>
                  <a:pt x="1274953" y="419481"/>
                </a:lnTo>
                <a:lnTo>
                  <a:pt x="1248638" y="448119"/>
                </a:lnTo>
                <a:lnTo>
                  <a:pt x="1236599" y="453517"/>
                </a:lnTo>
                <a:lnTo>
                  <a:pt x="1239266" y="462026"/>
                </a:lnTo>
                <a:lnTo>
                  <a:pt x="1279728" y="438023"/>
                </a:lnTo>
                <a:lnTo>
                  <a:pt x="1302461" y="393661"/>
                </a:lnTo>
                <a:lnTo>
                  <a:pt x="1305725" y="375691"/>
                </a:lnTo>
                <a:lnTo>
                  <a:pt x="1306830" y="356247"/>
                </a:lnTo>
                <a:close/>
              </a:path>
              <a:path w="1433195" h="762635">
                <a:moveTo>
                  <a:pt x="1433195" y="127"/>
                </a:moveTo>
                <a:lnTo>
                  <a:pt x="144399" y="0"/>
                </a:lnTo>
                <a:lnTo>
                  <a:pt x="97028" y="718439"/>
                </a:lnTo>
                <a:lnTo>
                  <a:pt x="40132" y="613029"/>
                </a:lnTo>
                <a:lnTo>
                  <a:pt x="0" y="634365"/>
                </a:lnTo>
                <a:lnTo>
                  <a:pt x="4318" y="642366"/>
                </a:lnTo>
                <a:lnTo>
                  <a:pt x="25400" y="631063"/>
                </a:lnTo>
                <a:lnTo>
                  <a:pt x="96647" y="762254"/>
                </a:lnTo>
                <a:lnTo>
                  <a:pt x="107061" y="762254"/>
                </a:lnTo>
                <a:lnTo>
                  <a:pt x="156972" y="14859"/>
                </a:lnTo>
                <a:lnTo>
                  <a:pt x="171323" y="14859"/>
                </a:lnTo>
                <a:lnTo>
                  <a:pt x="171323" y="15367"/>
                </a:lnTo>
                <a:lnTo>
                  <a:pt x="1433195" y="15367"/>
                </a:lnTo>
                <a:lnTo>
                  <a:pt x="1433195" y="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49190" y="3378200"/>
            <a:ext cx="173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7675" algn="l"/>
              </a:tabLst>
            </a:pPr>
            <a:r>
              <a:rPr sz="1800" dirty="0">
                <a:latin typeface="Cambria Math"/>
                <a:cs typeface="Cambria Math"/>
              </a:rPr>
              <a:t>=	</a:t>
            </a:r>
            <a:r>
              <a:rPr sz="1800" spc="1110" dirty="0">
                <a:latin typeface="Cambria Math"/>
                <a:cs typeface="Cambria Math"/>
              </a:rPr>
              <a:t>∑</a:t>
            </a:r>
            <a:r>
              <a:rPr sz="1800" spc="320" dirty="0">
                <a:latin typeface="Cambria Math"/>
                <a:cs typeface="Cambria Math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𝑥</a:t>
            </a:r>
            <a:r>
              <a:rPr sz="1950" spc="30" baseline="-14957" dirty="0">
                <a:latin typeface="Cambria Math"/>
                <a:cs typeface="Cambria Math"/>
              </a:rPr>
              <a:t>𝑖</a:t>
            </a:r>
            <a:r>
              <a:rPr sz="1950" spc="307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𝑦</a:t>
            </a:r>
            <a:r>
              <a:rPr sz="1950" spc="-7" baseline="-14957" dirty="0">
                <a:latin typeface="Cambria Math"/>
                <a:cs typeface="Cambria Math"/>
              </a:rPr>
              <a:t>𝑖</a:t>
            </a:r>
            <a:r>
              <a:rPr sz="1950" spc="847" baseline="-14957" dirty="0">
                <a:latin typeface="Cambria Math"/>
                <a:cs typeface="Cambria Math"/>
              </a:rPr>
              <a:t> </a:t>
            </a:r>
            <a:r>
              <a:rPr sz="1950" spc="60" baseline="23504" dirty="0">
                <a:latin typeface="Cambria Math"/>
                <a:cs typeface="Cambria Math"/>
              </a:rPr>
              <a:t>2</a:t>
            </a:r>
            <a:endParaRPr sz="1950" baseline="23504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139" y="4340097"/>
            <a:ext cx="2828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11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sk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tr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7391" y="5074920"/>
            <a:ext cx="4486656" cy="75285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34010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2.</a:t>
            </a:r>
            <a:r>
              <a:rPr sz="3200" spc="-20" dirty="0">
                <a:solidFill>
                  <a:srgbClr val="3CACA7"/>
                </a:solidFill>
              </a:rPr>
              <a:t> Stopping </a:t>
            </a:r>
            <a:r>
              <a:rPr sz="3200" spc="-5" dirty="0">
                <a:solidFill>
                  <a:srgbClr val="3CACA7"/>
                </a:solidFill>
              </a:rPr>
              <a:t>criteria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1164412"/>
            <a:ext cx="9109075" cy="22548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584200" marR="5080" indent="-572135">
              <a:lnSpc>
                <a:spcPts val="3030"/>
              </a:lnSpc>
              <a:spcBef>
                <a:spcPts val="475"/>
              </a:spcBef>
              <a:buAutoNum type="arabicPeriod"/>
              <a:tabLst>
                <a:tab pos="584200" algn="l"/>
                <a:tab pos="58483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(or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minimum)</a:t>
            </a:r>
            <a:r>
              <a:rPr sz="28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re-assignments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different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clusters,</a:t>
            </a:r>
            <a:endParaRPr sz="28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84200" algn="l"/>
                <a:tab pos="58483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(or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minimum)</a:t>
            </a:r>
            <a:r>
              <a:rPr sz="2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centroids,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584200" indent="-572135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84200" algn="l"/>
                <a:tab pos="58483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minimum</a:t>
            </a:r>
            <a:r>
              <a:rPr sz="2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decrease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sum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squared</a:t>
            </a:r>
            <a:r>
              <a:rPr sz="28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r>
              <a:rPr sz="28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(SSE),</a:t>
            </a:r>
            <a:endParaRPr sz="2800">
              <a:latin typeface="Calibri"/>
              <a:cs typeface="Calibri"/>
            </a:endParaRPr>
          </a:p>
          <a:p>
            <a:pPr marR="752475" algn="ctr">
              <a:lnSpc>
                <a:spcPct val="100000"/>
              </a:lnSpc>
              <a:spcBef>
                <a:spcPts val="955"/>
              </a:spcBef>
            </a:pPr>
            <a:r>
              <a:rPr sz="1800" i="1" spc="20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6397" y="3146849"/>
            <a:ext cx="1948814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850" i="1" spc="130" dirty="0">
                <a:latin typeface="Times New Roman"/>
                <a:cs typeface="Times New Roman"/>
              </a:rPr>
              <a:t>SS</a:t>
            </a:r>
            <a:r>
              <a:rPr sz="2850" i="1" spc="40" dirty="0">
                <a:latin typeface="Times New Roman"/>
                <a:cs typeface="Times New Roman"/>
              </a:rPr>
              <a:t>E</a:t>
            </a:r>
            <a:r>
              <a:rPr sz="2850" i="1" spc="-160" dirty="0">
                <a:latin typeface="Times New Roman"/>
                <a:cs typeface="Times New Roman"/>
              </a:rPr>
              <a:t> </a:t>
            </a:r>
            <a:r>
              <a:rPr sz="2850" spc="35" dirty="0">
                <a:latin typeface="Symbol"/>
                <a:cs typeface="Symbol"/>
              </a:rPr>
              <a:t></a:t>
            </a:r>
            <a:r>
              <a:rPr sz="2850" spc="-70" dirty="0">
                <a:latin typeface="Times New Roman"/>
                <a:cs typeface="Times New Roman"/>
              </a:rPr>
              <a:t> </a:t>
            </a:r>
            <a:r>
              <a:rPr sz="6975" spc="472" baseline="-9557" dirty="0">
                <a:latin typeface="Symbol"/>
                <a:cs typeface="Symbol"/>
              </a:rPr>
              <a:t></a:t>
            </a:r>
            <a:r>
              <a:rPr sz="6975" spc="127" baseline="-9557" dirty="0">
                <a:latin typeface="Symbol"/>
                <a:cs typeface="Symbol"/>
              </a:rPr>
              <a:t></a:t>
            </a:r>
            <a:endParaRPr sz="6975" baseline="-9557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9717" y="3897531"/>
            <a:ext cx="9575165" cy="159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751964" algn="ctr">
              <a:lnSpc>
                <a:spcPct val="100000"/>
              </a:lnSpc>
              <a:spcBef>
                <a:spcPts val="120"/>
              </a:spcBef>
            </a:pPr>
            <a:r>
              <a:rPr sz="1800" i="1" spc="15" dirty="0">
                <a:latin typeface="Times New Roman"/>
                <a:cs typeface="Times New Roman"/>
              </a:rPr>
              <a:t>j</a:t>
            </a:r>
            <a:r>
              <a:rPr sz="1800" i="1" spc="-229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Symbol"/>
                <a:cs typeface="Symbol"/>
              </a:rPr>
              <a:t></a:t>
            </a:r>
            <a:r>
              <a:rPr sz="1800" spc="2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546100" marR="55880" indent="-495300">
              <a:lnSpc>
                <a:spcPts val="2590"/>
              </a:lnSpc>
              <a:tabLst>
                <a:tab pos="545465" algn="l"/>
              </a:tabLst>
            </a:pPr>
            <a:r>
              <a:rPr sz="2400" spc="-45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i="1" spc="7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the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cluster,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i="1" spc="-7" baseline="-20833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centroid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cluster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400" i="1" spc="7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(the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mean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vector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points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i="1" spc="-7" baseline="-20833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),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dist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i="1" spc="-7" baseline="-20833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)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distance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between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point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2400" b="1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centroid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2634" y="3688309"/>
            <a:ext cx="584835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00" b="1" spc="-35" dirty="0">
                <a:latin typeface="Times New Roman"/>
                <a:cs typeface="Times New Roman"/>
              </a:rPr>
              <a:t>x</a:t>
            </a:r>
            <a:r>
              <a:rPr sz="1800" spc="-85" dirty="0">
                <a:latin typeface="Symbol"/>
                <a:cs typeface="Symbol"/>
              </a:rPr>
              <a:t></a:t>
            </a:r>
            <a:r>
              <a:rPr sz="1800" i="1" spc="35" dirty="0">
                <a:latin typeface="Times New Roman"/>
                <a:cs typeface="Times New Roman"/>
              </a:rPr>
              <a:t>C</a:t>
            </a:r>
            <a:r>
              <a:rPr sz="1800" i="1" spc="-130" dirty="0">
                <a:latin typeface="Times New Roman"/>
                <a:cs typeface="Times New Roman"/>
              </a:rPr>
              <a:t> </a:t>
            </a:r>
            <a:r>
              <a:rPr sz="1950" i="1" spc="7" baseline="-19230" dirty="0">
                <a:latin typeface="Times New Roman"/>
                <a:cs typeface="Times New Roman"/>
              </a:rPr>
              <a:t>j</a:t>
            </a:r>
            <a:endParaRPr sz="1950" baseline="-1923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8490" y="3377986"/>
            <a:ext cx="1790064" cy="462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50" i="1" spc="125" dirty="0">
                <a:latin typeface="Times New Roman"/>
                <a:cs typeface="Times New Roman"/>
              </a:rPr>
              <a:t>d</a:t>
            </a:r>
            <a:r>
              <a:rPr sz="2850" i="1" spc="-20" dirty="0">
                <a:latin typeface="Times New Roman"/>
                <a:cs typeface="Times New Roman"/>
              </a:rPr>
              <a:t>i</a:t>
            </a:r>
            <a:r>
              <a:rPr sz="2850" i="1" spc="-75" dirty="0">
                <a:latin typeface="Times New Roman"/>
                <a:cs typeface="Times New Roman"/>
              </a:rPr>
              <a:t>s</a:t>
            </a:r>
            <a:r>
              <a:rPr sz="2850" i="1" spc="160" dirty="0">
                <a:latin typeface="Times New Roman"/>
                <a:cs typeface="Times New Roman"/>
              </a:rPr>
              <a:t>t</a:t>
            </a:r>
            <a:r>
              <a:rPr sz="2850" spc="75" dirty="0">
                <a:latin typeface="Times New Roman"/>
                <a:cs typeface="Times New Roman"/>
              </a:rPr>
              <a:t>(</a:t>
            </a:r>
            <a:r>
              <a:rPr sz="2850" b="1" dirty="0">
                <a:latin typeface="Times New Roman"/>
                <a:cs typeface="Times New Roman"/>
              </a:rPr>
              <a:t>x</a:t>
            </a:r>
            <a:r>
              <a:rPr sz="2850" spc="220" dirty="0">
                <a:latin typeface="Times New Roman"/>
                <a:cs typeface="Times New Roman"/>
              </a:rPr>
              <a:t>,</a:t>
            </a:r>
            <a:r>
              <a:rPr sz="2850" b="1" spc="55" dirty="0">
                <a:latin typeface="Times New Roman"/>
                <a:cs typeface="Times New Roman"/>
              </a:rPr>
              <a:t>m</a:t>
            </a:r>
            <a:r>
              <a:rPr sz="2850" b="1" spc="-275" dirty="0">
                <a:latin typeface="Times New Roman"/>
                <a:cs typeface="Times New Roman"/>
              </a:rPr>
              <a:t> </a:t>
            </a:r>
            <a:r>
              <a:rPr sz="2700" i="1" spc="22" baseline="-21604" dirty="0">
                <a:latin typeface="Times New Roman"/>
                <a:cs typeface="Times New Roman"/>
              </a:rPr>
              <a:t>j</a:t>
            </a:r>
            <a:r>
              <a:rPr sz="2700" i="1" spc="-112" baseline="-21604" dirty="0">
                <a:latin typeface="Times New Roman"/>
                <a:cs typeface="Times New Roman"/>
              </a:rPr>
              <a:t> </a:t>
            </a:r>
            <a:r>
              <a:rPr sz="2850" spc="110" dirty="0">
                <a:latin typeface="Times New Roman"/>
                <a:cs typeface="Times New Roman"/>
              </a:rPr>
              <a:t>)</a:t>
            </a:r>
            <a:r>
              <a:rPr sz="2700" spc="37" baseline="40123" dirty="0">
                <a:latin typeface="Times New Roman"/>
                <a:cs typeface="Times New Roman"/>
              </a:rPr>
              <a:t>2</a:t>
            </a:r>
            <a:endParaRPr sz="2700" baseline="4012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21393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CACA7"/>
                </a:solidFill>
              </a:rPr>
              <a:t>An</a:t>
            </a:r>
            <a:r>
              <a:rPr sz="3200" spc="-70" dirty="0">
                <a:solidFill>
                  <a:srgbClr val="3CACA7"/>
                </a:solidFill>
              </a:rPr>
              <a:t> </a:t>
            </a:r>
            <a:r>
              <a:rPr sz="3200" dirty="0">
                <a:solidFill>
                  <a:srgbClr val="3CACA7"/>
                </a:solidFill>
              </a:rPr>
              <a:t>example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9428" y="1209916"/>
            <a:ext cx="7925079" cy="46782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146" y="4351146"/>
            <a:ext cx="263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 MT"/>
                <a:cs typeface="Arial MT"/>
              </a:rPr>
              <a:t>+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7445" y="4026865"/>
            <a:ext cx="2635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 MT"/>
                <a:cs typeface="Arial MT"/>
              </a:rPr>
              <a:t>+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36982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CACA7"/>
                </a:solidFill>
              </a:rPr>
              <a:t>An</a:t>
            </a:r>
            <a:r>
              <a:rPr sz="3200" spc="-15" dirty="0">
                <a:solidFill>
                  <a:srgbClr val="3CACA7"/>
                </a:solidFill>
              </a:rPr>
              <a:t> </a:t>
            </a:r>
            <a:r>
              <a:rPr sz="3200" dirty="0">
                <a:solidFill>
                  <a:srgbClr val="3CACA7"/>
                </a:solidFill>
              </a:rPr>
              <a:t>example</a:t>
            </a:r>
            <a:r>
              <a:rPr sz="3200" spc="-35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(cont</a:t>
            </a:r>
            <a:r>
              <a:rPr sz="3200" spc="-15" dirty="0">
                <a:solidFill>
                  <a:srgbClr val="3CACA7"/>
                </a:solidFill>
              </a:rPr>
              <a:t> </a:t>
            </a:r>
            <a:r>
              <a:rPr sz="3200" dirty="0">
                <a:solidFill>
                  <a:srgbClr val="3CACA7"/>
                </a:solidFill>
              </a:rPr>
              <a:t>…)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1523" y="1336733"/>
            <a:ext cx="7872268" cy="470637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30092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3.</a:t>
            </a:r>
            <a:r>
              <a:rPr sz="3200" spc="-20" dirty="0">
                <a:solidFill>
                  <a:srgbClr val="3CACA7"/>
                </a:solidFill>
              </a:rPr>
              <a:t> </a:t>
            </a:r>
            <a:r>
              <a:rPr sz="3200" spc="-10" dirty="0">
                <a:solidFill>
                  <a:srgbClr val="3CACA7"/>
                </a:solidFill>
              </a:rPr>
              <a:t>Cluster </a:t>
            </a:r>
            <a:r>
              <a:rPr sz="3200" dirty="0">
                <a:solidFill>
                  <a:srgbClr val="3CACA7"/>
                </a:solidFill>
              </a:rPr>
              <a:t>quality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063491" y="4147439"/>
            <a:ext cx="2895600" cy="2028825"/>
            <a:chOff x="4063491" y="4147439"/>
            <a:chExt cx="2895600" cy="2028825"/>
          </a:xfrm>
        </p:grpSpPr>
        <p:sp>
          <p:nvSpPr>
            <p:cNvPr id="4" name="object 4"/>
            <p:cNvSpPr/>
            <p:nvPr/>
          </p:nvSpPr>
          <p:spPr>
            <a:xfrm>
              <a:off x="5993939" y="4553585"/>
              <a:ext cx="361315" cy="833119"/>
            </a:xfrm>
            <a:custGeom>
              <a:avLst/>
              <a:gdLst/>
              <a:ahLst/>
              <a:cxnLst/>
              <a:rect l="l" t="t" r="r" b="b"/>
              <a:pathLst>
                <a:path w="361314" h="833120">
                  <a:moveTo>
                    <a:pt x="32789" y="554077"/>
                  </a:moveTo>
                  <a:lnTo>
                    <a:pt x="21288" y="554735"/>
                  </a:lnTo>
                  <a:lnTo>
                    <a:pt x="11017" y="559734"/>
                  </a:lnTo>
                  <a:lnTo>
                    <a:pt x="3698" y="568055"/>
                  </a:lnTo>
                  <a:lnTo>
                    <a:pt x="0" y="578542"/>
                  </a:lnTo>
                  <a:lnTo>
                    <a:pt x="587" y="590041"/>
                  </a:lnTo>
                  <a:lnTo>
                    <a:pt x="63960" y="832738"/>
                  </a:lnTo>
                  <a:lnTo>
                    <a:pt x="113074" y="785113"/>
                  </a:lnTo>
                  <a:lnTo>
                    <a:pt x="107267" y="785113"/>
                  </a:lnTo>
                  <a:lnTo>
                    <a:pt x="51514" y="769492"/>
                  </a:lnTo>
                  <a:lnTo>
                    <a:pt x="80389" y="666314"/>
                  </a:lnTo>
                  <a:lnTo>
                    <a:pt x="56721" y="575437"/>
                  </a:lnTo>
                  <a:lnTo>
                    <a:pt x="51649" y="565094"/>
                  </a:lnTo>
                  <a:lnTo>
                    <a:pt x="43291" y="557752"/>
                  </a:lnTo>
                  <a:lnTo>
                    <a:pt x="32789" y="554077"/>
                  </a:lnTo>
                  <a:close/>
                </a:path>
                <a:path w="361314" h="833120">
                  <a:moveTo>
                    <a:pt x="80389" y="666314"/>
                  </a:moveTo>
                  <a:lnTo>
                    <a:pt x="51514" y="769492"/>
                  </a:lnTo>
                  <a:lnTo>
                    <a:pt x="107267" y="785113"/>
                  </a:lnTo>
                  <a:lnTo>
                    <a:pt x="111496" y="770001"/>
                  </a:lnTo>
                  <a:lnTo>
                    <a:pt x="107394" y="770001"/>
                  </a:lnTo>
                  <a:lnTo>
                    <a:pt x="59261" y="756538"/>
                  </a:lnTo>
                  <a:lnTo>
                    <a:pt x="94893" y="722003"/>
                  </a:lnTo>
                  <a:lnTo>
                    <a:pt x="80389" y="666314"/>
                  </a:lnTo>
                  <a:close/>
                </a:path>
                <a:path w="361314" h="833120">
                  <a:moveTo>
                    <a:pt x="224313" y="608377"/>
                  </a:moveTo>
                  <a:lnTo>
                    <a:pt x="213373" y="610344"/>
                  </a:lnTo>
                  <a:lnTo>
                    <a:pt x="203660" y="616584"/>
                  </a:lnTo>
                  <a:lnTo>
                    <a:pt x="136108" y="682057"/>
                  </a:lnTo>
                  <a:lnTo>
                    <a:pt x="107267" y="785113"/>
                  </a:lnTo>
                  <a:lnTo>
                    <a:pt x="113074" y="785113"/>
                  </a:lnTo>
                  <a:lnTo>
                    <a:pt x="244046" y="658113"/>
                  </a:lnTo>
                  <a:lnTo>
                    <a:pt x="250521" y="648670"/>
                  </a:lnTo>
                  <a:lnTo>
                    <a:pt x="252793" y="637809"/>
                  </a:lnTo>
                  <a:lnTo>
                    <a:pt x="250850" y="626877"/>
                  </a:lnTo>
                  <a:lnTo>
                    <a:pt x="244681" y="617219"/>
                  </a:lnTo>
                  <a:lnTo>
                    <a:pt x="235182" y="610673"/>
                  </a:lnTo>
                  <a:lnTo>
                    <a:pt x="224313" y="608377"/>
                  </a:lnTo>
                  <a:close/>
                </a:path>
                <a:path w="361314" h="833120">
                  <a:moveTo>
                    <a:pt x="94893" y="722003"/>
                  </a:moveTo>
                  <a:lnTo>
                    <a:pt x="59261" y="756538"/>
                  </a:lnTo>
                  <a:lnTo>
                    <a:pt x="107394" y="770001"/>
                  </a:lnTo>
                  <a:lnTo>
                    <a:pt x="94893" y="722003"/>
                  </a:lnTo>
                  <a:close/>
                </a:path>
                <a:path w="361314" h="833120">
                  <a:moveTo>
                    <a:pt x="136108" y="682057"/>
                  </a:moveTo>
                  <a:lnTo>
                    <a:pt x="94893" y="722003"/>
                  </a:lnTo>
                  <a:lnTo>
                    <a:pt x="107394" y="770001"/>
                  </a:lnTo>
                  <a:lnTo>
                    <a:pt x="111496" y="770001"/>
                  </a:lnTo>
                  <a:lnTo>
                    <a:pt x="136108" y="682057"/>
                  </a:lnTo>
                  <a:close/>
                </a:path>
                <a:path w="361314" h="833120">
                  <a:moveTo>
                    <a:pt x="265989" y="110689"/>
                  </a:moveTo>
                  <a:lnTo>
                    <a:pt x="224681" y="150726"/>
                  </a:lnTo>
                  <a:lnTo>
                    <a:pt x="80389" y="666314"/>
                  </a:lnTo>
                  <a:lnTo>
                    <a:pt x="94893" y="722003"/>
                  </a:lnTo>
                  <a:lnTo>
                    <a:pt x="136108" y="682057"/>
                  </a:lnTo>
                  <a:lnTo>
                    <a:pt x="280474" y="166205"/>
                  </a:lnTo>
                  <a:lnTo>
                    <a:pt x="265989" y="110689"/>
                  </a:lnTo>
                  <a:close/>
                </a:path>
                <a:path w="361314" h="833120">
                  <a:moveTo>
                    <a:pt x="309383" y="47497"/>
                  </a:moveTo>
                  <a:lnTo>
                    <a:pt x="253571" y="47497"/>
                  </a:lnTo>
                  <a:lnTo>
                    <a:pt x="309324" y="63118"/>
                  </a:lnTo>
                  <a:lnTo>
                    <a:pt x="280474" y="166205"/>
                  </a:lnTo>
                  <a:lnTo>
                    <a:pt x="304244" y="257301"/>
                  </a:lnTo>
                  <a:lnTo>
                    <a:pt x="309296" y="267644"/>
                  </a:lnTo>
                  <a:lnTo>
                    <a:pt x="317611" y="274986"/>
                  </a:lnTo>
                  <a:lnTo>
                    <a:pt x="328068" y="278661"/>
                  </a:lnTo>
                  <a:lnTo>
                    <a:pt x="339550" y="278002"/>
                  </a:lnTo>
                  <a:lnTo>
                    <a:pt x="349892" y="272932"/>
                  </a:lnTo>
                  <a:lnTo>
                    <a:pt x="357235" y="264588"/>
                  </a:lnTo>
                  <a:lnTo>
                    <a:pt x="360910" y="254125"/>
                  </a:lnTo>
                  <a:lnTo>
                    <a:pt x="360251" y="242696"/>
                  </a:lnTo>
                  <a:lnTo>
                    <a:pt x="309383" y="47497"/>
                  </a:lnTo>
                  <a:close/>
                </a:path>
                <a:path w="361314" h="833120">
                  <a:moveTo>
                    <a:pt x="297005" y="0"/>
                  </a:moveTo>
                  <a:lnTo>
                    <a:pt x="116919" y="174497"/>
                  </a:lnTo>
                  <a:lnTo>
                    <a:pt x="110426" y="183997"/>
                  </a:lnTo>
                  <a:lnTo>
                    <a:pt x="108124" y="194865"/>
                  </a:lnTo>
                  <a:lnTo>
                    <a:pt x="110061" y="205805"/>
                  </a:lnTo>
                  <a:lnTo>
                    <a:pt x="116284" y="215519"/>
                  </a:lnTo>
                  <a:lnTo>
                    <a:pt x="125781" y="221994"/>
                  </a:lnTo>
                  <a:lnTo>
                    <a:pt x="136636" y="224266"/>
                  </a:lnTo>
                  <a:lnTo>
                    <a:pt x="147538" y="222323"/>
                  </a:lnTo>
                  <a:lnTo>
                    <a:pt x="157178" y="216153"/>
                  </a:lnTo>
                  <a:lnTo>
                    <a:pt x="224681" y="150726"/>
                  </a:lnTo>
                  <a:lnTo>
                    <a:pt x="253571" y="47497"/>
                  </a:lnTo>
                  <a:lnTo>
                    <a:pt x="309383" y="47497"/>
                  </a:lnTo>
                  <a:lnTo>
                    <a:pt x="297005" y="0"/>
                  </a:lnTo>
                  <a:close/>
                </a:path>
                <a:path w="361314" h="833120">
                  <a:moveTo>
                    <a:pt x="307511" y="62610"/>
                  </a:moveTo>
                  <a:lnTo>
                    <a:pt x="253444" y="62610"/>
                  </a:lnTo>
                  <a:lnTo>
                    <a:pt x="301704" y="76072"/>
                  </a:lnTo>
                  <a:lnTo>
                    <a:pt x="265989" y="110689"/>
                  </a:lnTo>
                  <a:lnTo>
                    <a:pt x="280474" y="166205"/>
                  </a:lnTo>
                  <a:lnTo>
                    <a:pt x="309324" y="63118"/>
                  </a:lnTo>
                  <a:lnTo>
                    <a:pt x="307511" y="62610"/>
                  </a:lnTo>
                  <a:close/>
                </a:path>
                <a:path w="361314" h="833120">
                  <a:moveTo>
                    <a:pt x="253571" y="47497"/>
                  </a:moveTo>
                  <a:lnTo>
                    <a:pt x="224681" y="150726"/>
                  </a:lnTo>
                  <a:lnTo>
                    <a:pt x="265989" y="110689"/>
                  </a:lnTo>
                  <a:lnTo>
                    <a:pt x="253444" y="62610"/>
                  </a:lnTo>
                  <a:lnTo>
                    <a:pt x="307511" y="62610"/>
                  </a:lnTo>
                  <a:lnTo>
                    <a:pt x="253571" y="47497"/>
                  </a:lnTo>
                  <a:close/>
                </a:path>
                <a:path w="361314" h="833120">
                  <a:moveTo>
                    <a:pt x="253444" y="62610"/>
                  </a:moveTo>
                  <a:lnTo>
                    <a:pt x="265989" y="110689"/>
                  </a:lnTo>
                  <a:lnTo>
                    <a:pt x="301704" y="76072"/>
                  </a:lnTo>
                  <a:lnTo>
                    <a:pt x="253444" y="6261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63492" y="4147438"/>
              <a:ext cx="2895600" cy="2028825"/>
            </a:xfrm>
            <a:custGeom>
              <a:avLst/>
              <a:gdLst/>
              <a:ahLst/>
              <a:cxnLst/>
              <a:rect l="l" t="t" r="r" b="b"/>
              <a:pathLst>
                <a:path w="2895600" h="2028825">
                  <a:moveTo>
                    <a:pt x="2895092" y="1961159"/>
                  </a:moveTo>
                  <a:lnTo>
                    <a:pt x="2779903" y="1893900"/>
                  </a:lnTo>
                  <a:lnTo>
                    <a:pt x="2771013" y="1896237"/>
                  </a:lnTo>
                  <a:lnTo>
                    <a:pt x="2762885" y="1910041"/>
                  </a:lnTo>
                  <a:lnTo>
                    <a:pt x="2765298" y="1918906"/>
                  </a:lnTo>
                  <a:lnTo>
                    <a:pt x="2812758" y="1946656"/>
                  </a:lnTo>
                  <a:lnTo>
                    <a:pt x="80289" y="1945525"/>
                  </a:lnTo>
                  <a:lnTo>
                    <a:pt x="81610" y="82283"/>
                  </a:lnTo>
                  <a:lnTo>
                    <a:pt x="81648" y="36068"/>
                  </a:lnTo>
                  <a:lnTo>
                    <a:pt x="81661" y="28829"/>
                  </a:lnTo>
                  <a:lnTo>
                    <a:pt x="81686" y="82397"/>
                  </a:lnTo>
                  <a:lnTo>
                    <a:pt x="109347" y="129921"/>
                  </a:lnTo>
                  <a:lnTo>
                    <a:pt x="118237" y="132207"/>
                  </a:lnTo>
                  <a:lnTo>
                    <a:pt x="132080" y="124206"/>
                  </a:lnTo>
                  <a:lnTo>
                    <a:pt x="134366" y="115316"/>
                  </a:lnTo>
                  <a:lnTo>
                    <a:pt x="130225" y="108331"/>
                  </a:lnTo>
                  <a:lnTo>
                    <a:pt x="83959" y="28829"/>
                  </a:lnTo>
                  <a:lnTo>
                    <a:pt x="67183" y="0"/>
                  </a:lnTo>
                  <a:lnTo>
                    <a:pt x="3860" y="108458"/>
                  </a:lnTo>
                  <a:lnTo>
                    <a:pt x="0" y="115189"/>
                  </a:lnTo>
                  <a:lnTo>
                    <a:pt x="2286" y="124079"/>
                  </a:lnTo>
                  <a:lnTo>
                    <a:pt x="9144" y="128143"/>
                  </a:lnTo>
                  <a:lnTo>
                    <a:pt x="16129" y="132207"/>
                  </a:lnTo>
                  <a:lnTo>
                    <a:pt x="24892" y="129794"/>
                  </a:lnTo>
                  <a:lnTo>
                    <a:pt x="28956" y="122936"/>
                  </a:lnTo>
                  <a:lnTo>
                    <a:pt x="52654" y="82397"/>
                  </a:lnTo>
                  <a:lnTo>
                    <a:pt x="67208" y="57518"/>
                  </a:lnTo>
                  <a:lnTo>
                    <a:pt x="52730" y="82283"/>
                  </a:lnTo>
                  <a:lnTo>
                    <a:pt x="52628" y="132207"/>
                  </a:lnTo>
                  <a:lnTo>
                    <a:pt x="51308" y="1987181"/>
                  </a:lnTo>
                  <a:lnTo>
                    <a:pt x="80264" y="1987207"/>
                  </a:lnTo>
                  <a:lnTo>
                    <a:pt x="80264" y="1974481"/>
                  </a:lnTo>
                  <a:lnTo>
                    <a:pt x="2812758" y="1975612"/>
                  </a:lnTo>
                  <a:lnTo>
                    <a:pt x="2866390" y="1975624"/>
                  </a:lnTo>
                  <a:lnTo>
                    <a:pt x="2812719" y="1975624"/>
                  </a:lnTo>
                  <a:lnTo>
                    <a:pt x="2765171" y="2003298"/>
                  </a:lnTo>
                  <a:lnTo>
                    <a:pt x="2762885" y="2012162"/>
                  </a:lnTo>
                  <a:lnTo>
                    <a:pt x="2766949" y="2019071"/>
                  </a:lnTo>
                  <a:lnTo>
                    <a:pt x="2770886" y="2025980"/>
                  </a:lnTo>
                  <a:lnTo>
                    <a:pt x="2779776" y="2028317"/>
                  </a:lnTo>
                  <a:lnTo>
                    <a:pt x="2870263" y="1975624"/>
                  </a:lnTo>
                  <a:lnTo>
                    <a:pt x="2895092" y="19611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724212" y="4540668"/>
            <a:ext cx="555625" cy="1193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5080">
              <a:lnSpc>
                <a:spcPts val="2160"/>
              </a:lnSpc>
            </a:pPr>
            <a:r>
              <a:rPr sz="1800" b="1" dirty="0">
                <a:latin typeface="Arial"/>
                <a:cs typeface="Arial"/>
              </a:rPr>
              <a:t>Dim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nsi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  </a:t>
            </a:r>
            <a:r>
              <a:rPr sz="1800" b="1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89869" y="4119371"/>
            <a:ext cx="2272665" cy="1946910"/>
            <a:chOff x="4289869" y="4119371"/>
            <a:chExt cx="2272665" cy="19469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9120" y="5004815"/>
              <a:ext cx="208788" cy="196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58839" y="5385815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99822" y="0"/>
                  </a:moveTo>
                  <a:lnTo>
                    <a:pt x="60971" y="7358"/>
                  </a:lnTo>
                  <a:lnTo>
                    <a:pt x="29241" y="27432"/>
                  </a:lnTo>
                  <a:lnTo>
                    <a:pt x="7846" y="57221"/>
                  </a:lnTo>
                  <a:lnTo>
                    <a:pt x="0" y="93726"/>
                  </a:lnTo>
                  <a:lnTo>
                    <a:pt x="7846" y="130230"/>
                  </a:lnTo>
                  <a:lnTo>
                    <a:pt x="29241" y="160020"/>
                  </a:lnTo>
                  <a:lnTo>
                    <a:pt x="60971" y="180093"/>
                  </a:lnTo>
                  <a:lnTo>
                    <a:pt x="99822" y="187452"/>
                  </a:lnTo>
                  <a:lnTo>
                    <a:pt x="138672" y="180093"/>
                  </a:lnTo>
                  <a:lnTo>
                    <a:pt x="170402" y="160020"/>
                  </a:lnTo>
                  <a:lnTo>
                    <a:pt x="191797" y="130230"/>
                  </a:lnTo>
                  <a:lnTo>
                    <a:pt x="199644" y="93726"/>
                  </a:lnTo>
                  <a:lnTo>
                    <a:pt x="191797" y="57221"/>
                  </a:lnTo>
                  <a:lnTo>
                    <a:pt x="170402" y="27432"/>
                  </a:lnTo>
                  <a:lnTo>
                    <a:pt x="138672" y="7358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8839" y="5385815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0" y="93726"/>
                  </a:moveTo>
                  <a:lnTo>
                    <a:pt x="7846" y="57221"/>
                  </a:lnTo>
                  <a:lnTo>
                    <a:pt x="29241" y="27432"/>
                  </a:lnTo>
                  <a:lnTo>
                    <a:pt x="60971" y="7358"/>
                  </a:lnTo>
                  <a:lnTo>
                    <a:pt x="99822" y="0"/>
                  </a:lnTo>
                  <a:lnTo>
                    <a:pt x="138672" y="7358"/>
                  </a:lnTo>
                  <a:lnTo>
                    <a:pt x="170402" y="27432"/>
                  </a:lnTo>
                  <a:lnTo>
                    <a:pt x="191797" y="57221"/>
                  </a:lnTo>
                  <a:lnTo>
                    <a:pt x="199644" y="93726"/>
                  </a:lnTo>
                  <a:lnTo>
                    <a:pt x="191797" y="130230"/>
                  </a:lnTo>
                  <a:lnTo>
                    <a:pt x="170402" y="160020"/>
                  </a:lnTo>
                  <a:lnTo>
                    <a:pt x="138672" y="180093"/>
                  </a:lnTo>
                  <a:lnTo>
                    <a:pt x="99822" y="187452"/>
                  </a:lnTo>
                  <a:lnTo>
                    <a:pt x="60971" y="180093"/>
                  </a:lnTo>
                  <a:lnTo>
                    <a:pt x="29241" y="160020"/>
                  </a:lnTo>
                  <a:lnTo>
                    <a:pt x="7846" y="130230"/>
                  </a:lnTo>
                  <a:lnTo>
                    <a:pt x="0" y="9372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58127" y="4149851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99822" y="0"/>
                  </a:moveTo>
                  <a:lnTo>
                    <a:pt x="60971" y="7423"/>
                  </a:lnTo>
                  <a:lnTo>
                    <a:pt x="29241" y="27670"/>
                  </a:lnTo>
                  <a:lnTo>
                    <a:pt x="7846" y="57703"/>
                  </a:lnTo>
                  <a:lnTo>
                    <a:pt x="0" y="94487"/>
                  </a:lnTo>
                  <a:lnTo>
                    <a:pt x="7846" y="131272"/>
                  </a:lnTo>
                  <a:lnTo>
                    <a:pt x="29241" y="161305"/>
                  </a:lnTo>
                  <a:lnTo>
                    <a:pt x="60971" y="181552"/>
                  </a:lnTo>
                  <a:lnTo>
                    <a:pt x="99822" y="188975"/>
                  </a:lnTo>
                  <a:lnTo>
                    <a:pt x="138672" y="181552"/>
                  </a:lnTo>
                  <a:lnTo>
                    <a:pt x="170402" y="161305"/>
                  </a:lnTo>
                  <a:lnTo>
                    <a:pt x="191797" y="131272"/>
                  </a:lnTo>
                  <a:lnTo>
                    <a:pt x="199644" y="94487"/>
                  </a:lnTo>
                  <a:lnTo>
                    <a:pt x="191797" y="57703"/>
                  </a:lnTo>
                  <a:lnTo>
                    <a:pt x="170402" y="27670"/>
                  </a:lnTo>
                  <a:lnTo>
                    <a:pt x="138672" y="7423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58127" y="4149851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0" y="94487"/>
                  </a:moveTo>
                  <a:lnTo>
                    <a:pt x="7846" y="57703"/>
                  </a:lnTo>
                  <a:lnTo>
                    <a:pt x="29241" y="27670"/>
                  </a:lnTo>
                  <a:lnTo>
                    <a:pt x="60971" y="7423"/>
                  </a:lnTo>
                  <a:lnTo>
                    <a:pt x="99822" y="0"/>
                  </a:lnTo>
                  <a:lnTo>
                    <a:pt x="138672" y="7423"/>
                  </a:lnTo>
                  <a:lnTo>
                    <a:pt x="170402" y="27670"/>
                  </a:lnTo>
                  <a:lnTo>
                    <a:pt x="191797" y="57703"/>
                  </a:lnTo>
                  <a:lnTo>
                    <a:pt x="199644" y="94487"/>
                  </a:lnTo>
                  <a:lnTo>
                    <a:pt x="191797" y="131272"/>
                  </a:lnTo>
                  <a:lnTo>
                    <a:pt x="170402" y="161305"/>
                  </a:lnTo>
                  <a:lnTo>
                    <a:pt x="138672" y="181552"/>
                  </a:lnTo>
                  <a:lnTo>
                    <a:pt x="99822" y="188975"/>
                  </a:lnTo>
                  <a:lnTo>
                    <a:pt x="60971" y="181552"/>
                  </a:lnTo>
                  <a:lnTo>
                    <a:pt x="29241" y="161305"/>
                  </a:lnTo>
                  <a:lnTo>
                    <a:pt x="7846" y="131272"/>
                  </a:lnTo>
                  <a:lnTo>
                    <a:pt x="0" y="944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6855" y="4119371"/>
              <a:ext cx="208788" cy="1965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92011" y="4364735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99822" y="0"/>
                  </a:moveTo>
                  <a:lnTo>
                    <a:pt x="60971" y="7423"/>
                  </a:lnTo>
                  <a:lnTo>
                    <a:pt x="29241" y="27670"/>
                  </a:lnTo>
                  <a:lnTo>
                    <a:pt x="7846" y="57703"/>
                  </a:lnTo>
                  <a:lnTo>
                    <a:pt x="0" y="94487"/>
                  </a:lnTo>
                  <a:lnTo>
                    <a:pt x="7846" y="131272"/>
                  </a:lnTo>
                  <a:lnTo>
                    <a:pt x="29241" y="161305"/>
                  </a:lnTo>
                  <a:lnTo>
                    <a:pt x="60971" y="181552"/>
                  </a:lnTo>
                  <a:lnTo>
                    <a:pt x="99822" y="188975"/>
                  </a:lnTo>
                  <a:lnTo>
                    <a:pt x="138672" y="181552"/>
                  </a:lnTo>
                  <a:lnTo>
                    <a:pt x="170402" y="161305"/>
                  </a:lnTo>
                  <a:lnTo>
                    <a:pt x="191797" y="131272"/>
                  </a:lnTo>
                  <a:lnTo>
                    <a:pt x="199643" y="94487"/>
                  </a:lnTo>
                  <a:lnTo>
                    <a:pt x="191797" y="57703"/>
                  </a:lnTo>
                  <a:lnTo>
                    <a:pt x="170402" y="27670"/>
                  </a:lnTo>
                  <a:lnTo>
                    <a:pt x="138672" y="7423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92011" y="4364735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0" y="94487"/>
                  </a:moveTo>
                  <a:lnTo>
                    <a:pt x="7846" y="57703"/>
                  </a:lnTo>
                  <a:lnTo>
                    <a:pt x="29241" y="27670"/>
                  </a:lnTo>
                  <a:lnTo>
                    <a:pt x="60971" y="7423"/>
                  </a:lnTo>
                  <a:lnTo>
                    <a:pt x="99822" y="0"/>
                  </a:lnTo>
                  <a:lnTo>
                    <a:pt x="138672" y="7423"/>
                  </a:lnTo>
                  <a:lnTo>
                    <a:pt x="170402" y="27670"/>
                  </a:lnTo>
                  <a:lnTo>
                    <a:pt x="191797" y="57703"/>
                  </a:lnTo>
                  <a:lnTo>
                    <a:pt x="199643" y="94487"/>
                  </a:lnTo>
                  <a:lnTo>
                    <a:pt x="191797" y="131272"/>
                  </a:lnTo>
                  <a:lnTo>
                    <a:pt x="170402" y="161305"/>
                  </a:lnTo>
                  <a:lnTo>
                    <a:pt x="138672" y="181552"/>
                  </a:lnTo>
                  <a:lnTo>
                    <a:pt x="99822" y="188975"/>
                  </a:lnTo>
                  <a:lnTo>
                    <a:pt x="60971" y="181552"/>
                  </a:lnTo>
                  <a:lnTo>
                    <a:pt x="29241" y="161305"/>
                  </a:lnTo>
                  <a:lnTo>
                    <a:pt x="7846" y="131272"/>
                  </a:lnTo>
                  <a:lnTo>
                    <a:pt x="0" y="944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24955" y="5600699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99822" y="0"/>
                  </a:moveTo>
                  <a:lnTo>
                    <a:pt x="60971" y="7365"/>
                  </a:lnTo>
                  <a:lnTo>
                    <a:pt x="29241" y="27451"/>
                  </a:lnTo>
                  <a:lnTo>
                    <a:pt x="7846" y="57242"/>
                  </a:lnTo>
                  <a:lnTo>
                    <a:pt x="0" y="93725"/>
                  </a:lnTo>
                  <a:lnTo>
                    <a:pt x="7846" y="130209"/>
                  </a:lnTo>
                  <a:lnTo>
                    <a:pt x="29241" y="160000"/>
                  </a:lnTo>
                  <a:lnTo>
                    <a:pt x="60971" y="180086"/>
                  </a:lnTo>
                  <a:lnTo>
                    <a:pt x="99822" y="187452"/>
                  </a:lnTo>
                  <a:lnTo>
                    <a:pt x="138672" y="180086"/>
                  </a:lnTo>
                  <a:lnTo>
                    <a:pt x="170402" y="160000"/>
                  </a:lnTo>
                  <a:lnTo>
                    <a:pt x="191797" y="130209"/>
                  </a:lnTo>
                  <a:lnTo>
                    <a:pt x="199644" y="93725"/>
                  </a:lnTo>
                  <a:lnTo>
                    <a:pt x="191797" y="57242"/>
                  </a:lnTo>
                  <a:lnTo>
                    <a:pt x="170402" y="27451"/>
                  </a:lnTo>
                  <a:lnTo>
                    <a:pt x="138672" y="7365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4955" y="5600699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0" y="93725"/>
                  </a:moveTo>
                  <a:lnTo>
                    <a:pt x="7846" y="57242"/>
                  </a:lnTo>
                  <a:lnTo>
                    <a:pt x="29241" y="27451"/>
                  </a:lnTo>
                  <a:lnTo>
                    <a:pt x="60971" y="7365"/>
                  </a:lnTo>
                  <a:lnTo>
                    <a:pt x="99822" y="0"/>
                  </a:lnTo>
                  <a:lnTo>
                    <a:pt x="138672" y="7365"/>
                  </a:lnTo>
                  <a:lnTo>
                    <a:pt x="170402" y="27451"/>
                  </a:lnTo>
                  <a:lnTo>
                    <a:pt x="191797" y="57242"/>
                  </a:lnTo>
                  <a:lnTo>
                    <a:pt x="199644" y="93725"/>
                  </a:lnTo>
                  <a:lnTo>
                    <a:pt x="191797" y="130209"/>
                  </a:lnTo>
                  <a:lnTo>
                    <a:pt x="170402" y="160000"/>
                  </a:lnTo>
                  <a:lnTo>
                    <a:pt x="138672" y="180086"/>
                  </a:lnTo>
                  <a:lnTo>
                    <a:pt x="99822" y="187452"/>
                  </a:lnTo>
                  <a:lnTo>
                    <a:pt x="60971" y="180086"/>
                  </a:lnTo>
                  <a:lnTo>
                    <a:pt x="29241" y="160000"/>
                  </a:lnTo>
                  <a:lnTo>
                    <a:pt x="7846" y="130209"/>
                  </a:lnTo>
                  <a:lnTo>
                    <a:pt x="0" y="9372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7220" y="4338827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99821" y="0"/>
                  </a:moveTo>
                  <a:lnTo>
                    <a:pt x="60971" y="7358"/>
                  </a:lnTo>
                  <a:lnTo>
                    <a:pt x="29241" y="27431"/>
                  </a:lnTo>
                  <a:lnTo>
                    <a:pt x="7846" y="57221"/>
                  </a:lnTo>
                  <a:lnTo>
                    <a:pt x="0" y="93726"/>
                  </a:lnTo>
                  <a:lnTo>
                    <a:pt x="7846" y="130230"/>
                  </a:lnTo>
                  <a:lnTo>
                    <a:pt x="29241" y="160020"/>
                  </a:lnTo>
                  <a:lnTo>
                    <a:pt x="60971" y="180093"/>
                  </a:lnTo>
                  <a:lnTo>
                    <a:pt x="99821" y="187452"/>
                  </a:lnTo>
                  <a:lnTo>
                    <a:pt x="138672" y="180093"/>
                  </a:lnTo>
                  <a:lnTo>
                    <a:pt x="170402" y="160020"/>
                  </a:lnTo>
                  <a:lnTo>
                    <a:pt x="191797" y="130230"/>
                  </a:lnTo>
                  <a:lnTo>
                    <a:pt x="199643" y="93726"/>
                  </a:lnTo>
                  <a:lnTo>
                    <a:pt x="191797" y="57221"/>
                  </a:lnTo>
                  <a:lnTo>
                    <a:pt x="170402" y="27431"/>
                  </a:lnTo>
                  <a:lnTo>
                    <a:pt x="138672" y="7358"/>
                  </a:lnTo>
                  <a:lnTo>
                    <a:pt x="9982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7220" y="4338827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0" y="93726"/>
                  </a:moveTo>
                  <a:lnTo>
                    <a:pt x="7846" y="57221"/>
                  </a:lnTo>
                  <a:lnTo>
                    <a:pt x="29241" y="27431"/>
                  </a:lnTo>
                  <a:lnTo>
                    <a:pt x="60971" y="7358"/>
                  </a:lnTo>
                  <a:lnTo>
                    <a:pt x="99821" y="0"/>
                  </a:lnTo>
                  <a:lnTo>
                    <a:pt x="138672" y="7358"/>
                  </a:lnTo>
                  <a:lnTo>
                    <a:pt x="170402" y="27431"/>
                  </a:lnTo>
                  <a:lnTo>
                    <a:pt x="191797" y="57221"/>
                  </a:lnTo>
                  <a:lnTo>
                    <a:pt x="199643" y="93726"/>
                  </a:lnTo>
                  <a:lnTo>
                    <a:pt x="191797" y="130230"/>
                  </a:lnTo>
                  <a:lnTo>
                    <a:pt x="170402" y="160020"/>
                  </a:lnTo>
                  <a:lnTo>
                    <a:pt x="138672" y="180093"/>
                  </a:lnTo>
                  <a:lnTo>
                    <a:pt x="99821" y="187452"/>
                  </a:lnTo>
                  <a:lnTo>
                    <a:pt x="60971" y="180093"/>
                  </a:lnTo>
                  <a:lnTo>
                    <a:pt x="29241" y="160020"/>
                  </a:lnTo>
                  <a:lnTo>
                    <a:pt x="7846" y="130230"/>
                  </a:lnTo>
                  <a:lnTo>
                    <a:pt x="0" y="9372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93920" y="4579619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99821" y="0"/>
                  </a:moveTo>
                  <a:lnTo>
                    <a:pt x="60971" y="7358"/>
                  </a:lnTo>
                  <a:lnTo>
                    <a:pt x="29241" y="27431"/>
                  </a:lnTo>
                  <a:lnTo>
                    <a:pt x="7846" y="57221"/>
                  </a:lnTo>
                  <a:lnTo>
                    <a:pt x="0" y="93725"/>
                  </a:lnTo>
                  <a:lnTo>
                    <a:pt x="7846" y="130230"/>
                  </a:lnTo>
                  <a:lnTo>
                    <a:pt x="29241" y="160019"/>
                  </a:lnTo>
                  <a:lnTo>
                    <a:pt x="60971" y="180093"/>
                  </a:lnTo>
                  <a:lnTo>
                    <a:pt x="99821" y="187451"/>
                  </a:lnTo>
                  <a:lnTo>
                    <a:pt x="138672" y="180093"/>
                  </a:lnTo>
                  <a:lnTo>
                    <a:pt x="170402" y="160019"/>
                  </a:lnTo>
                  <a:lnTo>
                    <a:pt x="191797" y="130230"/>
                  </a:lnTo>
                  <a:lnTo>
                    <a:pt x="199643" y="93725"/>
                  </a:lnTo>
                  <a:lnTo>
                    <a:pt x="191797" y="57221"/>
                  </a:lnTo>
                  <a:lnTo>
                    <a:pt x="170402" y="27431"/>
                  </a:lnTo>
                  <a:lnTo>
                    <a:pt x="138672" y="7358"/>
                  </a:lnTo>
                  <a:lnTo>
                    <a:pt x="9982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93920" y="4579619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0" y="93725"/>
                  </a:moveTo>
                  <a:lnTo>
                    <a:pt x="7846" y="57221"/>
                  </a:lnTo>
                  <a:lnTo>
                    <a:pt x="29241" y="27431"/>
                  </a:lnTo>
                  <a:lnTo>
                    <a:pt x="60971" y="7358"/>
                  </a:lnTo>
                  <a:lnTo>
                    <a:pt x="99821" y="0"/>
                  </a:lnTo>
                  <a:lnTo>
                    <a:pt x="138672" y="7358"/>
                  </a:lnTo>
                  <a:lnTo>
                    <a:pt x="170402" y="27431"/>
                  </a:lnTo>
                  <a:lnTo>
                    <a:pt x="191797" y="57221"/>
                  </a:lnTo>
                  <a:lnTo>
                    <a:pt x="199643" y="93725"/>
                  </a:lnTo>
                  <a:lnTo>
                    <a:pt x="191797" y="130230"/>
                  </a:lnTo>
                  <a:lnTo>
                    <a:pt x="170402" y="160019"/>
                  </a:lnTo>
                  <a:lnTo>
                    <a:pt x="138672" y="180093"/>
                  </a:lnTo>
                  <a:lnTo>
                    <a:pt x="99821" y="187451"/>
                  </a:lnTo>
                  <a:lnTo>
                    <a:pt x="60971" y="180093"/>
                  </a:lnTo>
                  <a:lnTo>
                    <a:pt x="29241" y="160019"/>
                  </a:lnTo>
                  <a:lnTo>
                    <a:pt x="7846" y="130230"/>
                  </a:lnTo>
                  <a:lnTo>
                    <a:pt x="0" y="9372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24600" y="5466587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99822" y="0"/>
                  </a:moveTo>
                  <a:lnTo>
                    <a:pt x="60971" y="7358"/>
                  </a:lnTo>
                  <a:lnTo>
                    <a:pt x="29241" y="27431"/>
                  </a:lnTo>
                  <a:lnTo>
                    <a:pt x="7846" y="57221"/>
                  </a:lnTo>
                  <a:lnTo>
                    <a:pt x="0" y="93725"/>
                  </a:lnTo>
                  <a:lnTo>
                    <a:pt x="7846" y="130209"/>
                  </a:lnTo>
                  <a:lnTo>
                    <a:pt x="29241" y="160000"/>
                  </a:lnTo>
                  <a:lnTo>
                    <a:pt x="60971" y="180086"/>
                  </a:lnTo>
                  <a:lnTo>
                    <a:pt x="99822" y="187452"/>
                  </a:lnTo>
                  <a:lnTo>
                    <a:pt x="138672" y="180086"/>
                  </a:lnTo>
                  <a:lnTo>
                    <a:pt x="170402" y="160000"/>
                  </a:lnTo>
                  <a:lnTo>
                    <a:pt x="191797" y="130209"/>
                  </a:lnTo>
                  <a:lnTo>
                    <a:pt x="199644" y="93725"/>
                  </a:lnTo>
                  <a:lnTo>
                    <a:pt x="191797" y="57221"/>
                  </a:lnTo>
                  <a:lnTo>
                    <a:pt x="170402" y="27431"/>
                  </a:lnTo>
                  <a:lnTo>
                    <a:pt x="138672" y="7358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24600" y="5466587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0" y="93725"/>
                  </a:moveTo>
                  <a:lnTo>
                    <a:pt x="7846" y="57221"/>
                  </a:lnTo>
                  <a:lnTo>
                    <a:pt x="29241" y="27431"/>
                  </a:lnTo>
                  <a:lnTo>
                    <a:pt x="60971" y="7358"/>
                  </a:lnTo>
                  <a:lnTo>
                    <a:pt x="99822" y="0"/>
                  </a:lnTo>
                  <a:lnTo>
                    <a:pt x="138672" y="7358"/>
                  </a:lnTo>
                  <a:lnTo>
                    <a:pt x="170402" y="27431"/>
                  </a:lnTo>
                  <a:lnTo>
                    <a:pt x="191797" y="57221"/>
                  </a:lnTo>
                  <a:lnTo>
                    <a:pt x="199644" y="93725"/>
                  </a:lnTo>
                  <a:lnTo>
                    <a:pt x="191797" y="130209"/>
                  </a:lnTo>
                  <a:lnTo>
                    <a:pt x="170402" y="160000"/>
                  </a:lnTo>
                  <a:lnTo>
                    <a:pt x="138672" y="180086"/>
                  </a:lnTo>
                  <a:lnTo>
                    <a:pt x="99822" y="187452"/>
                  </a:lnTo>
                  <a:lnTo>
                    <a:pt x="60971" y="180086"/>
                  </a:lnTo>
                  <a:lnTo>
                    <a:pt x="29241" y="160000"/>
                  </a:lnTo>
                  <a:lnTo>
                    <a:pt x="7846" y="130209"/>
                  </a:lnTo>
                  <a:lnTo>
                    <a:pt x="0" y="9372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61688" y="5600699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99822" y="0"/>
                  </a:moveTo>
                  <a:lnTo>
                    <a:pt x="60971" y="7365"/>
                  </a:lnTo>
                  <a:lnTo>
                    <a:pt x="29241" y="27451"/>
                  </a:lnTo>
                  <a:lnTo>
                    <a:pt x="7846" y="57242"/>
                  </a:lnTo>
                  <a:lnTo>
                    <a:pt x="0" y="93725"/>
                  </a:lnTo>
                  <a:lnTo>
                    <a:pt x="7846" y="130209"/>
                  </a:lnTo>
                  <a:lnTo>
                    <a:pt x="29241" y="160000"/>
                  </a:lnTo>
                  <a:lnTo>
                    <a:pt x="60971" y="180086"/>
                  </a:lnTo>
                  <a:lnTo>
                    <a:pt x="99822" y="187452"/>
                  </a:lnTo>
                  <a:lnTo>
                    <a:pt x="138672" y="180086"/>
                  </a:lnTo>
                  <a:lnTo>
                    <a:pt x="170402" y="160000"/>
                  </a:lnTo>
                  <a:lnTo>
                    <a:pt x="191797" y="130209"/>
                  </a:lnTo>
                  <a:lnTo>
                    <a:pt x="199644" y="93725"/>
                  </a:lnTo>
                  <a:lnTo>
                    <a:pt x="191797" y="57242"/>
                  </a:lnTo>
                  <a:lnTo>
                    <a:pt x="170402" y="27451"/>
                  </a:lnTo>
                  <a:lnTo>
                    <a:pt x="138672" y="7365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61688" y="5600699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0" y="93725"/>
                  </a:moveTo>
                  <a:lnTo>
                    <a:pt x="7846" y="57242"/>
                  </a:lnTo>
                  <a:lnTo>
                    <a:pt x="29241" y="27451"/>
                  </a:lnTo>
                  <a:lnTo>
                    <a:pt x="60971" y="7365"/>
                  </a:lnTo>
                  <a:lnTo>
                    <a:pt x="99822" y="0"/>
                  </a:lnTo>
                  <a:lnTo>
                    <a:pt x="138672" y="7365"/>
                  </a:lnTo>
                  <a:lnTo>
                    <a:pt x="170402" y="27451"/>
                  </a:lnTo>
                  <a:lnTo>
                    <a:pt x="191797" y="57242"/>
                  </a:lnTo>
                  <a:lnTo>
                    <a:pt x="199644" y="93725"/>
                  </a:lnTo>
                  <a:lnTo>
                    <a:pt x="191797" y="130209"/>
                  </a:lnTo>
                  <a:lnTo>
                    <a:pt x="170402" y="160000"/>
                  </a:lnTo>
                  <a:lnTo>
                    <a:pt x="138672" y="180086"/>
                  </a:lnTo>
                  <a:lnTo>
                    <a:pt x="99822" y="187452"/>
                  </a:lnTo>
                  <a:lnTo>
                    <a:pt x="60971" y="180086"/>
                  </a:lnTo>
                  <a:lnTo>
                    <a:pt x="29241" y="160000"/>
                  </a:lnTo>
                  <a:lnTo>
                    <a:pt x="7846" y="130209"/>
                  </a:lnTo>
                  <a:lnTo>
                    <a:pt x="0" y="9372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26864" y="5841491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99822" y="0"/>
                  </a:moveTo>
                  <a:lnTo>
                    <a:pt x="60971" y="7425"/>
                  </a:lnTo>
                  <a:lnTo>
                    <a:pt x="29241" y="27674"/>
                  </a:lnTo>
                  <a:lnTo>
                    <a:pt x="7846" y="57708"/>
                  </a:lnTo>
                  <a:lnTo>
                    <a:pt x="0" y="94488"/>
                  </a:lnTo>
                  <a:lnTo>
                    <a:pt x="7846" y="131267"/>
                  </a:lnTo>
                  <a:lnTo>
                    <a:pt x="29241" y="161301"/>
                  </a:lnTo>
                  <a:lnTo>
                    <a:pt x="60971" y="181550"/>
                  </a:lnTo>
                  <a:lnTo>
                    <a:pt x="99822" y="188976"/>
                  </a:lnTo>
                  <a:lnTo>
                    <a:pt x="138672" y="181550"/>
                  </a:lnTo>
                  <a:lnTo>
                    <a:pt x="170402" y="161301"/>
                  </a:lnTo>
                  <a:lnTo>
                    <a:pt x="191797" y="131267"/>
                  </a:lnTo>
                  <a:lnTo>
                    <a:pt x="199644" y="94488"/>
                  </a:lnTo>
                  <a:lnTo>
                    <a:pt x="191797" y="57708"/>
                  </a:lnTo>
                  <a:lnTo>
                    <a:pt x="170402" y="27674"/>
                  </a:lnTo>
                  <a:lnTo>
                    <a:pt x="138672" y="7425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26864" y="5841491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0" y="94488"/>
                  </a:moveTo>
                  <a:lnTo>
                    <a:pt x="7846" y="57708"/>
                  </a:lnTo>
                  <a:lnTo>
                    <a:pt x="29241" y="27674"/>
                  </a:lnTo>
                  <a:lnTo>
                    <a:pt x="60971" y="7425"/>
                  </a:lnTo>
                  <a:lnTo>
                    <a:pt x="99822" y="0"/>
                  </a:lnTo>
                  <a:lnTo>
                    <a:pt x="138672" y="7425"/>
                  </a:lnTo>
                  <a:lnTo>
                    <a:pt x="170402" y="27674"/>
                  </a:lnTo>
                  <a:lnTo>
                    <a:pt x="191797" y="57708"/>
                  </a:lnTo>
                  <a:lnTo>
                    <a:pt x="199644" y="94488"/>
                  </a:lnTo>
                  <a:lnTo>
                    <a:pt x="191797" y="131267"/>
                  </a:lnTo>
                  <a:lnTo>
                    <a:pt x="170402" y="161301"/>
                  </a:lnTo>
                  <a:lnTo>
                    <a:pt x="138672" y="181550"/>
                  </a:lnTo>
                  <a:lnTo>
                    <a:pt x="99822" y="188976"/>
                  </a:lnTo>
                  <a:lnTo>
                    <a:pt x="60971" y="181550"/>
                  </a:lnTo>
                  <a:lnTo>
                    <a:pt x="29241" y="161301"/>
                  </a:lnTo>
                  <a:lnTo>
                    <a:pt x="7846" y="131267"/>
                  </a:lnTo>
                  <a:lnTo>
                    <a:pt x="0" y="944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93920" y="5600699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99821" y="0"/>
                  </a:moveTo>
                  <a:lnTo>
                    <a:pt x="60971" y="7365"/>
                  </a:lnTo>
                  <a:lnTo>
                    <a:pt x="29241" y="27451"/>
                  </a:lnTo>
                  <a:lnTo>
                    <a:pt x="7846" y="57242"/>
                  </a:lnTo>
                  <a:lnTo>
                    <a:pt x="0" y="93725"/>
                  </a:lnTo>
                  <a:lnTo>
                    <a:pt x="7846" y="130209"/>
                  </a:lnTo>
                  <a:lnTo>
                    <a:pt x="29241" y="160000"/>
                  </a:lnTo>
                  <a:lnTo>
                    <a:pt x="60971" y="180086"/>
                  </a:lnTo>
                  <a:lnTo>
                    <a:pt x="99821" y="187452"/>
                  </a:lnTo>
                  <a:lnTo>
                    <a:pt x="138672" y="180086"/>
                  </a:lnTo>
                  <a:lnTo>
                    <a:pt x="170402" y="160000"/>
                  </a:lnTo>
                  <a:lnTo>
                    <a:pt x="191797" y="130209"/>
                  </a:lnTo>
                  <a:lnTo>
                    <a:pt x="199643" y="93725"/>
                  </a:lnTo>
                  <a:lnTo>
                    <a:pt x="191797" y="57242"/>
                  </a:lnTo>
                  <a:lnTo>
                    <a:pt x="170402" y="27451"/>
                  </a:lnTo>
                  <a:lnTo>
                    <a:pt x="138672" y="7365"/>
                  </a:lnTo>
                  <a:lnTo>
                    <a:pt x="9982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93920" y="5600699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0" y="93725"/>
                  </a:moveTo>
                  <a:lnTo>
                    <a:pt x="7846" y="57242"/>
                  </a:lnTo>
                  <a:lnTo>
                    <a:pt x="29241" y="27451"/>
                  </a:lnTo>
                  <a:lnTo>
                    <a:pt x="60971" y="7365"/>
                  </a:lnTo>
                  <a:lnTo>
                    <a:pt x="99821" y="0"/>
                  </a:lnTo>
                  <a:lnTo>
                    <a:pt x="138672" y="7365"/>
                  </a:lnTo>
                  <a:lnTo>
                    <a:pt x="170402" y="27451"/>
                  </a:lnTo>
                  <a:lnTo>
                    <a:pt x="191797" y="57242"/>
                  </a:lnTo>
                  <a:lnTo>
                    <a:pt x="199643" y="93725"/>
                  </a:lnTo>
                  <a:lnTo>
                    <a:pt x="191797" y="130209"/>
                  </a:lnTo>
                  <a:lnTo>
                    <a:pt x="170402" y="160000"/>
                  </a:lnTo>
                  <a:lnTo>
                    <a:pt x="138672" y="180086"/>
                  </a:lnTo>
                  <a:lnTo>
                    <a:pt x="99821" y="187452"/>
                  </a:lnTo>
                  <a:lnTo>
                    <a:pt x="60971" y="180086"/>
                  </a:lnTo>
                  <a:lnTo>
                    <a:pt x="29241" y="160000"/>
                  </a:lnTo>
                  <a:lnTo>
                    <a:pt x="7846" y="130209"/>
                  </a:lnTo>
                  <a:lnTo>
                    <a:pt x="0" y="9372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94504" y="5760719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99822" y="0"/>
                  </a:moveTo>
                  <a:lnTo>
                    <a:pt x="60971" y="7425"/>
                  </a:lnTo>
                  <a:lnTo>
                    <a:pt x="29241" y="27674"/>
                  </a:lnTo>
                  <a:lnTo>
                    <a:pt x="7846" y="57708"/>
                  </a:lnTo>
                  <a:lnTo>
                    <a:pt x="0" y="94487"/>
                  </a:lnTo>
                  <a:lnTo>
                    <a:pt x="7846" y="131267"/>
                  </a:lnTo>
                  <a:lnTo>
                    <a:pt x="29241" y="161301"/>
                  </a:lnTo>
                  <a:lnTo>
                    <a:pt x="60971" y="181550"/>
                  </a:lnTo>
                  <a:lnTo>
                    <a:pt x="99822" y="188975"/>
                  </a:lnTo>
                  <a:lnTo>
                    <a:pt x="138672" y="181550"/>
                  </a:lnTo>
                  <a:lnTo>
                    <a:pt x="170402" y="161301"/>
                  </a:lnTo>
                  <a:lnTo>
                    <a:pt x="191797" y="131267"/>
                  </a:lnTo>
                  <a:lnTo>
                    <a:pt x="199644" y="94487"/>
                  </a:lnTo>
                  <a:lnTo>
                    <a:pt x="191797" y="57708"/>
                  </a:lnTo>
                  <a:lnTo>
                    <a:pt x="170402" y="27674"/>
                  </a:lnTo>
                  <a:lnTo>
                    <a:pt x="138672" y="7425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94504" y="5760719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0" y="94487"/>
                  </a:moveTo>
                  <a:lnTo>
                    <a:pt x="7846" y="57708"/>
                  </a:lnTo>
                  <a:lnTo>
                    <a:pt x="29241" y="27674"/>
                  </a:lnTo>
                  <a:lnTo>
                    <a:pt x="60971" y="7425"/>
                  </a:lnTo>
                  <a:lnTo>
                    <a:pt x="99822" y="0"/>
                  </a:lnTo>
                  <a:lnTo>
                    <a:pt x="138672" y="7425"/>
                  </a:lnTo>
                  <a:lnTo>
                    <a:pt x="170402" y="27674"/>
                  </a:lnTo>
                  <a:lnTo>
                    <a:pt x="191797" y="57708"/>
                  </a:lnTo>
                  <a:lnTo>
                    <a:pt x="199644" y="94487"/>
                  </a:lnTo>
                  <a:lnTo>
                    <a:pt x="191797" y="131267"/>
                  </a:lnTo>
                  <a:lnTo>
                    <a:pt x="170402" y="161301"/>
                  </a:lnTo>
                  <a:lnTo>
                    <a:pt x="138672" y="181550"/>
                  </a:lnTo>
                  <a:lnTo>
                    <a:pt x="99822" y="188975"/>
                  </a:lnTo>
                  <a:lnTo>
                    <a:pt x="60971" y="181550"/>
                  </a:lnTo>
                  <a:lnTo>
                    <a:pt x="29241" y="161301"/>
                  </a:lnTo>
                  <a:lnTo>
                    <a:pt x="7846" y="131267"/>
                  </a:lnTo>
                  <a:lnTo>
                    <a:pt x="0" y="944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94632" y="5873495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99821" y="0"/>
                  </a:moveTo>
                  <a:lnTo>
                    <a:pt x="60971" y="7365"/>
                  </a:lnTo>
                  <a:lnTo>
                    <a:pt x="29241" y="27451"/>
                  </a:lnTo>
                  <a:lnTo>
                    <a:pt x="7846" y="57242"/>
                  </a:lnTo>
                  <a:lnTo>
                    <a:pt x="0" y="93725"/>
                  </a:lnTo>
                  <a:lnTo>
                    <a:pt x="7846" y="130209"/>
                  </a:lnTo>
                  <a:lnTo>
                    <a:pt x="29241" y="160000"/>
                  </a:lnTo>
                  <a:lnTo>
                    <a:pt x="60971" y="180086"/>
                  </a:lnTo>
                  <a:lnTo>
                    <a:pt x="99821" y="187451"/>
                  </a:lnTo>
                  <a:lnTo>
                    <a:pt x="138672" y="180086"/>
                  </a:lnTo>
                  <a:lnTo>
                    <a:pt x="170402" y="160000"/>
                  </a:lnTo>
                  <a:lnTo>
                    <a:pt x="191797" y="130209"/>
                  </a:lnTo>
                  <a:lnTo>
                    <a:pt x="199643" y="93725"/>
                  </a:lnTo>
                  <a:lnTo>
                    <a:pt x="191797" y="57242"/>
                  </a:lnTo>
                  <a:lnTo>
                    <a:pt x="170402" y="27451"/>
                  </a:lnTo>
                  <a:lnTo>
                    <a:pt x="138672" y="7365"/>
                  </a:lnTo>
                  <a:lnTo>
                    <a:pt x="9982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94632" y="5873495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0" y="93725"/>
                  </a:moveTo>
                  <a:lnTo>
                    <a:pt x="7846" y="57242"/>
                  </a:lnTo>
                  <a:lnTo>
                    <a:pt x="29241" y="27451"/>
                  </a:lnTo>
                  <a:lnTo>
                    <a:pt x="60971" y="7365"/>
                  </a:lnTo>
                  <a:lnTo>
                    <a:pt x="99821" y="0"/>
                  </a:lnTo>
                  <a:lnTo>
                    <a:pt x="138672" y="7365"/>
                  </a:lnTo>
                  <a:lnTo>
                    <a:pt x="170402" y="27451"/>
                  </a:lnTo>
                  <a:lnTo>
                    <a:pt x="191797" y="57242"/>
                  </a:lnTo>
                  <a:lnTo>
                    <a:pt x="199643" y="93725"/>
                  </a:lnTo>
                  <a:lnTo>
                    <a:pt x="191797" y="130209"/>
                  </a:lnTo>
                  <a:lnTo>
                    <a:pt x="170402" y="160000"/>
                  </a:lnTo>
                  <a:lnTo>
                    <a:pt x="138672" y="180086"/>
                  </a:lnTo>
                  <a:lnTo>
                    <a:pt x="99821" y="187451"/>
                  </a:lnTo>
                  <a:lnTo>
                    <a:pt x="60971" y="180086"/>
                  </a:lnTo>
                  <a:lnTo>
                    <a:pt x="29241" y="160000"/>
                  </a:lnTo>
                  <a:lnTo>
                    <a:pt x="7846" y="130209"/>
                  </a:lnTo>
                  <a:lnTo>
                    <a:pt x="0" y="9372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94276" y="5707379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99822" y="0"/>
                  </a:moveTo>
                  <a:lnTo>
                    <a:pt x="60971" y="7425"/>
                  </a:lnTo>
                  <a:lnTo>
                    <a:pt x="29241" y="27674"/>
                  </a:lnTo>
                  <a:lnTo>
                    <a:pt x="7846" y="57708"/>
                  </a:lnTo>
                  <a:lnTo>
                    <a:pt x="0" y="94488"/>
                  </a:lnTo>
                  <a:lnTo>
                    <a:pt x="7846" y="131267"/>
                  </a:lnTo>
                  <a:lnTo>
                    <a:pt x="29241" y="161301"/>
                  </a:lnTo>
                  <a:lnTo>
                    <a:pt x="60971" y="181550"/>
                  </a:lnTo>
                  <a:lnTo>
                    <a:pt x="99822" y="188976"/>
                  </a:lnTo>
                  <a:lnTo>
                    <a:pt x="138672" y="181550"/>
                  </a:lnTo>
                  <a:lnTo>
                    <a:pt x="170402" y="161301"/>
                  </a:lnTo>
                  <a:lnTo>
                    <a:pt x="191797" y="131267"/>
                  </a:lnTo>
                  <a:lnTo>
                    <a:pt x="199644" y="94488"/>
                  </a:lnTo>
                  <a:lnTo>
                    <a:pt x="191797" y="57708"/>
                  </a:lnTo>
                  <a:lnTo>
                    <a:pt x="170402" y="27674"/>
                  </a:lnTo>
                  <a:lnTo>
                    <a:pt x="138672" y="7425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94276" y="5707379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0" y="94488"/>
                  </a:moveTo>
                  <a:lnTo>
                    <a:pt x="7846" y="57708"/>
                  </a:lnTo>
                  <a:lnTo>
                    <a:pt x="29241" y="27674"/>
                  </a:lnTo>
                  <a:lnTo>
                    <a:pt x="60971" y="7425"/>
                  </a:lnTo>
                  <a:lnTo>
                    <a:pt x="99822" y="0"/>
                  </a:lnTo>
                  <a:lnTo>
                    <a:pt x="138672" y="7425"/>
                  </a:lnTo>
                  <a:lnTo>
                    <a:pt x="170402" y="27674"/>
                  </a:lnTo>
                  <a:lnTo>
                    <a:pt x="191797" y="57708"/>
                  </a:lnTo>
                  <a:lnTo>
                    <a:pt x="199644" y="94488"/>
                  </a:lnTo>
                  <a:lnTo>
                    <a:pt x="191797" y="131267"/>
                  </a:lnTo>
                  <a:lnTo>
                    <a:pt x="170402" y="161301"/>
                  </a:lnTo>
                  <a:lnTo>
                    <a:pt x="138672" y="181550"/>
                  </a:lnTo>
                  <a:lnTo>
                    <a:pt x="99822" y="188976"/>
                  </a:lnTo>
                  <a:lnTo>
                    <a:pt x="60971" y="181550"/>
                  </a:lnTo>
                  <a:lnTo>
                    <a:pt x="29241" y="161301"/>
                  </a:lnTo>
                  <a:lnTo>
                    <a:pt x="7846" y="131267"/>
                  </a:lnTo>
                  <a:lnTo>
                    <a:pt x="0" y="9448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61332" y="5466587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99821" y="0"/>
                  </a:moveTo>
                  <a:lnTo>
                    <a:pt x="60971" y="7358"/>
                  </a:lnTo>
                  <a:lnTo>
                    <a:pt x="29241" y="27431"/>
                  </a:lnTo>
                  <a:lnTo>
                    <a:pt x="7846" y="57221"/>
                  </a:lnTo>
                  <a:lnTo>
                    <a:pt x="0" y="93725"/>
                  </a:lnTo>
                  <a:lnTo>
                    <a:pt x="7846" y="130209"/>
                  </a:lnTo>
                  <a:lnTo>
                    <a:pt x="29241" y="160000"/>
                  </a:lnTo>
                  <a:lnTo>
                    <a:pt x="60971" y="180086"/>
                  </a:lnTo>
                  <a:lnTo>
                    <a:pt x="99821" y="187452"/>
                  </a:lnTo>
                  <a:lnTo>
                    <a:pt x="138672" y="180086"/>
                  </a:lnTo>
                  <a:lnTo>
                    <a:pt x="170402" y="160000"/>
                  </a:lnTo>
                  <a:lnTo>
                    <a:pt x="191797" y="130209"/>
                  </a:lnTo>
                  <a:lnTo>
                    <a:pt x="199643" y="93725"/>
                  </a:lnTo>
                  <a:lnTo>
                    <a:pt x="191797" y="57221"/>
                  </a:lnTo>
                  <a:lnTo>
                    <a:pt x="170402" y="27431"/>
                  </a:lnTo>
                  <a:lnTo>
                    <a:pt x="138672" y="7358"/>
                  </a:lnTo>
                  <a:lnTo>
                    <a:pt x="9982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61332" y="5466587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0" y="93725"/>
                  </a:moveTo>
                  <a:lnTo>
                    <a:pt x="7846" y="57221"/>
                  </a:lnTo>
                  <a:lnTo>
                    <a:pt x="29241" y="27431"/>
                  </a:lnTo>
                  <a:lnTo>
                    <a:pt x="60971" y="7358"/>
                  </a:lnTo>
                  <a:lnTo>
                    <a:pt x="99821" y="0"/>
                  </a:lnTo>
                  <a:lnTo>
                    <a:pt x="138672" y="7358"/>
                  </a:lnTo>
                  <a:lnTo>
                    <a:pt x="170402" y="27431"/>
                  </a:lnTo>
                  <a:lnTo>
                    <a:pt x="191797" y="57221"/>
                  </a:lnTo>
                  <a:lnTo>
                    <a:pt x="199643" y="93725"/>
                  </a:lnTo>
                  <a:lnTo>
                    <a:pt x="191797" y="130209"/>
                  </a:lnTo>
                  <a:lnTo>
                    <a:pt x="170402" y="160000"/>
                  </a:lnTo>
                  <a:lnTo>
                    <a:pt x="138672" y="180086"/>
                  </a:lnTo>
                  <a:lnTo>
                    <a:pt x="99821" y="187452"/>
                  </a:lnTo>
                  <a:lnTo>
                    <a:pt x="60971" y="180086"/>
                  </a:lnTo>
                  <a:lnTo>
                    <a:pt x="29241" y="160000"/>
                  </a:lnTo>
                  <a:lnTo>
                    <a:pt x="7846" y="130209"/>
                  </a:lnTo>
                  <a:lnTo>
                    <a:pt x="0" y="9372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60036" y="5654039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99822" y="0"/>
                  </a:moveTo>
                  <a:lnTo>
                    <a:pt x="60971" y="7365"/>
                  </a:lnTo>
                  <a:lnTo>
                    <a:pt x="29241" y="27451"/>
                  </a:lnTo>
                  <a:lnTo>
                    <a:pt x="7846" y="57242"/>
                  </a:lnTo>
                  <a:lnTo>
                    <a:pt x="0" y="93726"/>
                  </a:lnTo>
                  <a:lnTo>
                    <a:pt x="7846" y="130209"/>
                  </a:lnTo>
                  <a:lnTo>
                    <a:pt x="29241" y="160000"/>
                  </a:lnTo>
                  <a:lnTo>
                    <a:pt x="60971" y="180086"/>
                  </a:lnTo>
                  <a:lnTo>
                    <a:pt x="99822" y="187452"/>
                  </a:lnTo>
                  <a:lnTo>
                    <a:pt x="138672" y="180086"/>
                  </a:lnTo>
                  <a:lnTo>
                    <a:pt x="170402" y="160000"/>
                  </a:lnTo>
                  <a:lnTo>
                    <a:pt x="191797" y="130209"/>
                  </a:lnTo>
                  <a:lnTo>
                    <a:pt x="199643" y="93726"/>
                  </a:lnTo>
                  <a:lnTo>
                    <a:pt x="191797" y="57242"/>
                  </a:lnTo>
                  <a:lnTo>
                    <a:pt x="170402" y="27451"/>
                  </a:lnTo>
                  <a:lnTo>
                    <a:pt x="138672" y="7365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60036" y="5654039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0" y="93726"/>
                  </a:moveTo>
                  <a:lnTo>
                    <a:pt x="7846" y="57242"/>
                  </a:lnTo>
                  <a:lnTo>
                    <a:pt x="29241" y="27451"/>
                  </a:lnTo>
                  <a:lnTo>
                    <a:pt x="60971" y="7365"/>
                  </a:lnTo>
                  <a:lnTo>
                    <a:pt x="99822" y="0"/>
                  </a:lnTo>
                  <a:lnTo>
                    <a:pt x="138672" y="7365"/>
                  </a:lnTo>
                  <a:lnTo>
                    <a:pt x="170402" y="27451"/>
                  </a:lnTo>
                  <a:lnTo>
                    <a:pt x="191797" y="57242"/>
                  </a:lnTo>
                  <a:lnTo>
                    <a:pt x="199643" y="93726"/>
                  </a:lnTo>
                  <a:lnTo>
                    <a:pt x="191797" y="130209"/>
                  </a:lnTo>
                  <a:lnTo>
                    <a:pt x="170402" y="160000"/>
                  </a:lnTo>
                  <a:lnTo>
                    <a:pt x="138672" y="180086"/>
                  </a:lnTo>
                  <a:lnTo>
                    <a:pt x="99822" y="187452"/>
                  </a:lnTo>
                  <a:lnTo>
                    <a:pt x="60971" y="180086"/>
                  </a:lnTo>
                  <a:lnTo>
                    <a:pt x="29241" y="160000"/>
                  </a:lnTo>
                  <a:lnTo>
                    <a:pt x="7846" y="130209"/>
                  </a:lnTo>
                  <a:lnTo>
                    <a:pt x="0" y="9372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28160" y="5519927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99822" y="0"/>
                  </a:moveTo>
                  <a:lnTo>
                    <a:pt x="60971" y="7358"/>
                  </a:lnTo>
                  <a:lnTo>
                    <a:pt x="29241" y="27432"/>
                  </a:lnTo>
                  <a:lnTo>
                    <a:pt x="7846" y="57221"/>
                  </a:lnTo>
                  <a:lnTo>
                    <a:pt x="0" y="93726"/>
                  </a:lnTo>
                  <a:lnTo>
                    <a:pt x="7846" y="130209"/>
                  </a:lnTo>
                  <a:lnTo>
                    <a:pt x="29241" y="160000"/>
                  </a:lnTo>
                  <a:lnTo>
                    <a:pt x="60971" y="180086"/>
                  </a:lnTo>
                  <a:lnTo>
                    <a:pt x="99822" y="187452"/>
                  </a:lnTo>
                  <a:lnTo>
                    <a:pt x="138672" y="180086"/>
                  </a:lnTo>
                  <a:lnTo>
                    <a:pt x="170402" y="160000"/>
                  </a:lnTo>
                  <a:lnTo>
                    <a:pt x="191797" y="130209"/>
                  </a:lnTo>
                  <a:lnTo>
                    <a:pt x="199643" y="93726"/>
                  </a:lnTo>
                  <a:lnTo>
                    <a:pt x="191797" y="57221"/>
                  </a:lnTo>
                  <a:lnTo>
                    <a:pt x="170402" y="27432"/>
                  </a:lnTo>
                  <a:lnTo>
                    <a:pt x="138672" y="7358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28160" y="5519927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0" y="93726"/>
                  </a:moveTo>
                  <a:lnTo>
                    <a:pt x="7846" y="57221"/>
                  </a:lnTo>
                  <a:lnTo>
                    <a:pt x="29241" y="27432"/>
                  </a:lnTo>
                  <a:lnTo>
                    <a:pt x="60971" y="7358"/>
                  </a:lnTo>
                  <a:lnTo>
                    <a:pt x="99822" y="0"/>
                  </a:lnTo>
                  <a:lnTo>
                    <a:pt x="138672" y="7358"/>
                  </a:lnTo>
                  <a:lnTo>
                    <a:pt x="170402" y="27432"/>
                  </a:lnTo>
                  <a:lnTo>
                    <a:pt x="191797" y="57221"/>
                  </a:lnTo>
                  <a:lnTo>
                    <a:pt x="199643" y="93726"/>
                  </a:lnTo>
                  <a:lnTo>
                    <a:pt x="191797" y="130209"/>
                  </a:lnTo>
                  <a:lnTo>
                    <a:pt x="170402" y="160000"/>
                  </a:lnTo>
                  <a:lnTo>
                    <a:pt x="138672" y="180086"/>
                  </a:lnTo>
                  <a:lnTo>
                    <a:pt x="99822" y="187452"/>
                  </a:lnTo>
                  <a:lnTo>
                    <a:pt x="60971" y="180086"/>
                  </a:lnTo>
                  <a:lnTo>
                    <a:pt x="29241" y="160000"/>
                  </a:lnTo>
                  <a:lnTo>
                    <a:pt x="7846" y="130209"/>
                  </a:lnTo>
                  <a:lnTo>
                    <a:pt x="0" y="9372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60392" y="4364735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99822" y="0"/>
                  </a:moveTo>
                  <a:lnTo>
                    <a:pt x="60971" y="7423"/>
                  </a:lnTo>
                  <a:lnTo>
                    <a:pt x="29241" y="27670"/>
                  </a:lnTo>
                  <a:lnTo>
                    <a:pt x="7846" y="57703"/>
                  </a:lnTo>
                  <a:lnTo>
                    <a:pt x="0" y="94487"/>
                  </a:lnTo>
                  <a:lnTo>
                    <a:pt x="7846" y="131272"/>
                  </a:lnTo>
                  <a:lnTo>
                    <a:pt x="29241" y="161305"/>
                  </a:lnTo>
                  <a:lnTo>
                    <a:pt x="60971" y="181552"/>
                  </a:lnTo>
                  <a:lnTo>
                    <a:pt x="99822" y="188975"/>
                  </a:lnTo>
                  <a:lnTo>
                    <a:pt x="138672" y="181552"/>
                  </a:lnTo>
                  <a:lnTo>
                    <a:pt x="170402" y="161305"/>
                  </a:lnTo>
                  <a:lnTo>
                    <a:pt x="191797" y="131272"/>
                  </a:lnTo>
                  <a:lnTo>
                    <a:pt x="199644" y="94487"/>
                  </a:lnTo>
                  <a:lnTo>
                    <a:pt x="191797" y="57703"/>
                  </a:lnTo>
                  <a:lnTo>
                    <a:pt x="170402" y="27670"/>
                  </a:lnTo>
                  <a:lnTo>
                    <a:pt x="138672" y="7423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60392" y="4364735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0" y="94487"/>
                  </a:moveTo>
                  <a:lnTo>
                    <a:pt x="7846" y="57703"/>
                  </a:lnTo>
                  <a:lnTo>
                    <a:pt x="29241" y="27670"/>
                  </a:lnTo>
                  <a:lnTo>
                    <a:pt x="60971" y="7423"/>
                  </a:lnTo>
                  <a:lnTo>
                    <a:pt x="99822" y="0"/>
                  </a:lnTo>
                  <a:lnTo>
                    <a:pt x="138672" y="7423"/>
                  </a:lnTo>
                  <a:lnTo>
                    <a:pt x="170402" y="27670"/>
                  </a:lnTo>
                  <a:lnTo>
                    <a:pt x="191797" y="57703"/>
                  </a:lnTo>
                  <a:lnTo>
                    <a:pt x="199644" y="94487"/>
                  </a:lnTo>
                  <a:lnTo>
                    <a:pt x="191797" y="131272"/>
                  </a:lnTo>
                  <a:lnTo>
                    <a:pt x="170402" y="161305"/>
                  </a:lnTo>
                  <a:lnTo>
                    <a:pt x="138672" y="181552"/>
                  </a:lnTo>
                  <a:lnTo>
                    <a:pt x="99822" y="188975"/>
                  </a:lnTo>
                  <a:lnTo>
                    <a:pt x="60971" y="181552"/>
                  </a:lnTo>
                  <a:lnTo>
                    <a:pt x="29241" y="161305"/>
                  </a:lnTo>
                  <a:lnTo>
                    <a:pt x="7846" y="131272"/>
                  </a:lnTo>
                  <a:lnTo>
                    <a:pt x="0" y="9448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93692" y="4177283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99822" y="0"/>
                  </a:moveTo>
                  <a:lnTo>
                    <a:pt x="60971" y="7358"/>
                  </a:lnTo>
                  <a:lnTo>
                    <a:pt x="29241" y="27432"/>
                  </a:lnTo>
                  <a:lnTo>
                    <a:pt x="7846" y="57221"/>
                  </a:lnTo>
                  <a:lnTo>
                    <a:pt x="0" y="93726"/>
                  </a:lnTo>
                  <a:lnTo>
                    <a:pt x="7846" y="130230"/>
                  </a:lnTo>
                  <a:lnTo>
                    <a:pt x="29241" y="160020"/>
                  </a:lnTo>
                  <a:lnTo>
                    <a:pt x="60971" y="180093"/>
                  </a:lnTo>
                  <a:lnTo>
                    <a:pt x="99822" y="187452"/>
                  </a:lnTo>
                  <a:lnTo>
                    <a:pt x="138672" y="180093"/>
                  </a:lnTo>
                  <a:lnTo>
                    <a:pt x="170402" y="160020"/>
                  </a:lnTo>
                  <a:lnTo>
                    <a:pt x="191797" y="130230"/>
                  </a:lnTo>
                  <a:lnTo>
                    <a:pt x="199644" y="93726"/>
                  </a:lnTo>
                  <a:lnTo>
                    <a:pt x="191797" y="57221"/>
                  </a:lnTo>
                  <a:lnTo>
                    <a:pt x="170402" y="27432"/>
                  </a:lnTo>
                  <a:lnTo>
                    <a:pt x="138672" y="7358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93692" y="4177283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0" y="93726"/>
                  </a:moveTo>
                  <a:lnTo>
                    <a:pt x="7846" y="57221"/>
                  </a:lnTo>
                  <a:lnTo>
                    <a:pt x="29241" y="27432"/>
                  </a:lnTo>
                  <a:lnTo>
                    <a:pt x="60971" y="7358"/>
                  </a:lnTo>
                  <a:lnTo>
                    <a:pt x="99822" y="0"/>
                  </a:lnTo>
                  <a:lnTo>
                    <a:pt x="138672" y="7358"/>
                  </a:lnTo>
                  <a:lnTo>
                    <a:pt x="170402" y="27432"/>
                  </a:lnTo>
                  <a:lnTo>
                    <a:pt x="191797" y="57221"/>
                  </a:lnTo>
                  <a:lnTo>
                    <a:pt x="199644" y="93726"/>
                  </a:lnTo>
                  <a:lnTo>
                    <a:pt x="191797" y="130230"/>
                  </a:lnTo>
                  <a:lnTo>
                    <a:pt x="170402" y="160020"/>
                  </a:lnTo>
                  <a:lnTo>
                    <a:pt x="138672" y="180093"/>
                  </a:lnTo>
                  <a:lnTo>
                    <a:pt x="99822" y="187452"/>
                  </a:lnTo>
                  <a:lnTo>
                    <a:pt x="60971" y="180093"/>
                  </a:lnTo>
                  <a:lnTo>
                    <a:pt x="29241" y="160020"/>
                  </a:lnTo>
                  <a:lnTo>
                    <a:pt x="7846" y="130230"/>
                  </a:lnTo>
                  <a:lnTo>
                    <a:pt x="0" y="9372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63639" y="5711951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99822" y="0"/>
                  </a:moveTo>
                  <a:lnTo>
                    <a:pt x="60971" y="7425"/>
                  </a:lnTo>
                  <a:lnTo>
                    <a:pt x="29241" y="27674"/>
                  </a:lnTo>
                  <a:lnTo>
                    <a:pt x="7846" y="57708"/>
                  </a:lnTo>
                  <a:lnTo>
                    <a:pt x="0" y="94488"/>
                  </a:lnTo>
                  <a:lnTo>
                    <a:pt x="7846" y="131267"/>
                  </a:lnTo>
                  <a:lnTo>
                    <a:pt x="29241" y="161301"/>
                  </a:lnTo>
                  <a:lnTo>
                    <a:pt x="60971" y="181550"/>
                  </a:lnTo>
                  <a:lnTo>
                    <a:pt x="99822" y="188976"/>
                  </a:lnTo>
                  <a:lnTo>
                    <a:pt x="138672" y="181550"/>
                  </a:lnTo>
                  <a:lnTo>
                    <a:pt x="170402" y="161301"/>
                  </a:lnTo>
                  <a:lnTo>
                    <a:pt x="191797" y="131267"/>
                  </a:lnTo>
                  <a:lnTo>
                    <a:pt x="199644" y="94488"/>
                  </a:lnTo>
                  <a:lnTo>
                    <a:pt x="191797" y="57708"/>
                  </a:lnTo>
                  <a:lnTo>
                    <a:pt x="170402" y="27674"/>
                  </a:lnTo>
                  <a:lnTo>
                    <a:pt x="138672" y="7425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63639" y="5711951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0" y="94488"/>
                  </a:moveTo>
                  <a:lnTo>
                    <a:pt x="7846" y="57708"/>
                  </a:lnTo>
                  <a:lnTo>
                    <a:pt x="29241" y="27674"/>
                  </a:lnTo>
                  <a:lnTo>
                    <a:pt x="60971" y="7425"/>
                  </a:lnTo>
                  <a:lnTo>
                    <a:pt x="99822" y="0"/>
                  </a:lnTo>
                  <a:lnTo>
                    <a:pt x="138672" y="7425"/>
                  </a:lnTo>
                  <a:lnTo>
                    <a:pt x="170402" y="27674"/>
                  </a:lnTo>
                  <a:lnTo>
                    <a:pt x="191797" y="57708"/>
                  </a:lnTo>
                  <a:lnTo>
                    <a:pt x="199644" y="94488"/>
                  </a:lnTo>
                  <a:lnTo>
                    <a:pt x="191797" y="131267"/>
                  </a:lnTo>
                  <a:lnTo>
                    <a:pt x="170402" y="161301"/>
                  </a:lnTo>
                  <a:lnTo>
                    <a:pt x="138672" y="181550"/>
                  </a:lnTo>
                  <a:lnTo>
                    <a:pt x="99822" y="188976"/>
                  </a:lnTo>
                  <a:lnTo>
                    <a:pt x="60971" y="181550"/>
                  </a:lnTo>
                  <a:lnTo>
                    <a:pt x="29241" y="161301"/>
                  </a:lnTo>
                  <a:lnTo>
                    <a:pt x="7846" y="131267"/>
                  </a:lnTo>
                  <a:lnTo>
                    <a:pt x="0" y="9448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60748" y="4498847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99822" y="0"/>
                  </a:moveTo>
                  <a:lnTo>
                    <a:pt x="60971" y="7423"/>
                  </a:lnTo>
                  <a:lnTo>
                    <a:pt x="29241" y="27670"/>
                  </a:lnTo>
                  <a:lnTo>
                    <a:pt x="7846" y="57703"/>
                  </a:lnTo>
                  <a:lnTo>
                    <a:pt x="0" y="94487"/>
                  </a:lnTo>
                  <a:lnTo>
                    <a:pt x="7846" y="131272"/>
                  </a:lnTo>
                  <a:lnTo>
                    <a:pt x="29241" y="161305"/>
                  </a:lnTo>
                  <a:lnTo>
                    <a:pt x="60971" y="181552"/>
                  </a:lnTo>
                  <a:lnTo>
                    <a:pt x="99822" y="188975"/>
                  </a:lnTo>
                  <a:lnTo>
                    <a:pt x="138672" y="181552"/>
                  </a:lnTo>
                  <a:lnTo>
                    <a:pt x="170402" y="161305"/>
                  </a:lnTo>
                  <a:lnTo>
                    <a:pt x="191797" y="131272"/>
                  </a:lnTo>
                  <a:lnTo>
                    <a:pt x="199643" y="94487"/>
                  </a:lnTo>
                  <a:lnTo>
                    <a:pt x="191797" y="57703"/>
                  </a:lnTo>
                  <a:lnTo>
                    <a:pt x="170402" y="27670"/>
                  </a:lnTo>
                  <a:lnTo>
                    <a:pt x="138672" y="7423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60748" y="4498847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0" y="94487"/>
                  </a:moveTo>
                  <a:lnTo>
                    <a:pt x="7846" y="57703"/>
                  </a:lnTo>
                  <a:lnTo>
                    <a:pt x="29241" y="27670"/>
                  </a:lnTo>
                  <a:lnTo>
                    <a:pt x="60971" y="7423"/>
                  </a:lnTo>
                  <a:lnTo>
                    <a:pt x="99822" y="0"/>
                  </a:lnTo>
                  <a:lnTo>
                    <a:pt x="138672" y="7423"/>
                  </a:lnTo>
                  <a:lnTo>
                    <a:pt x="170402" y="27670"/>
                  </a:lnTo>
                  <a:lnTo>
                    <a:pt x="191797" y="57703"/>
                  </a:lnTo>
                  <a:lnTo>
                    <a:pt x="199643" y="94487"/>
                  </a:lnTo>
                  <a:lnTo>
                    <a:pt x="191797" y="131272"/>
                  </a:lnTo>
                  <a:lnTo>
                    <a:pt x="170402" y="161305"/>
                  </a:lnTo>
                  <a:lnTo>
                    <a:pt x="138672" y="181552"/>
                  </a:lnTo>
                  <a:lnTo>
                    <a:pt x="99822" y="188975"/>
                  </a:lnTo>
                  <a:lnTo>
                    <a:pt x="60971" y="181552"/>
                  </a:lnTo>
                  <a:lnTo>
                    <a:pt x="29241" y="161305"/>
                  </a:lnTo>
                  <a:lnTo>
                    <a:pt x="7846" y="131272"/>
                  </a:lnTo>
                  <a:lnTo>
                    <a:pt x="0" y="944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32604" y="5654039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99822" y="0"/>
                  </a:moveTo>
                  <a:lnTo>
                    <a:pt x="60971" y="7365"/>
                  </a:lnTo>
                  <a:lnTo>
                    <a:pt x="29241" y="27451"/>
                  </a:lnTo>
                  <a:lnTo>
                    <a:pt x="7846" y="57242"/>
                  </a:lnTo>
                  <a:lnTo>
                    <a:pt x="0" y="93726"/>
                  </a:lnTo>
                  <a:lnTo>
                    <a:pt x="7846" y="130209"/>
                  </a:lnTo>
                  <a:lnTo>
                    <a:pt x="29241" y="160000"/>
                  </a:lnTo>
                  <a:lnTo>
                    <a:pt x="60971" y="180086"/>
                  </a:lnTo>
                  <a:lnTo>
                    <a:pt x="99822" y="187452"/>
                  </a:lnTo>
                  <a:lnTo>
                    <a:pt x="138672" y="180086"/>
                  </a:lnTo>
                  <a:lnTo>
                    <a:pt x="170402" y="160000"/>
                  </a:lnTo>
                  <a:lnTo>
                    <a:pt x="191797" y="130209"/>
                  </a:lnTo>
                  <a:lnTo>
                    <a:pt x="199644" y="93726"/>
                  </a:lnTo>
                  <a:lnTo>
                    <a:pt x="191797" y="57242"/>
                  </a:lnTo>
                  <a:lnTo>
                    <a:pt x="170402" y="27451"/>
                  </a:lnTo>
                  <a:lnTo>
                    <a:pt x="138672" y="7365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32604" y="5654039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0" y="93726"/>
                  </a:moveTo>
                  <a:lnTo>
                    <a:pt x="7846" y="57242"/>
                  </a:lnTo>
                  <a:lnTo>
                    <a:pt x="29241" y="27451"/>
                  </a:lnTo>
                  <a:lnTo>
                    <a:pt x="60971" y="7365"/>
                  </a:lnTo>
                  <a:lnTo>
                    <a:pt x="99822" y="0"/>
                  </a:lnTo>
                  <a:lnTo>
                    <a:pt x="138672" y="7365"/>
                  </a:lnTo>
                  <a:lnTo>
                    <a:pt x="170402" y="27451"/>
                  </a:lnTo>
                  <a:lnTo>
                    <a:pt x="191797" y="57242"/>
                  </a:lnTo>
                  <a:lnTo>
                    <a:pt x="199644" y="93726"/>
                  </a:lnTo>
                  <a:lnTo>
                    <a:pt x="191797" y="130209"/>
                  </a:lnTo>
                  <a:lnTo>
                    <a:pt x="170402" y="160000"/>
                  </a:lnTo>
                  <a:lnTo>
                    <a:pt x="138672" y="180086"/>
                  </a:lnTo>
                  <a:lnTo>
                    <a:pt x="99822" y="187452"/>
                  </a:lnTo>
                  <a:lnTo>
                    <a:pt x="60971" y="180086"/>
                  </a:lnTo>
                  <a:lnTo>
                    <a:pt x="29241" y="160000"/>
                  </a:lnTo>
                  <a:lnTo>
                    <a:pt x="7846" y="130209"/>
                  </a:lnTo>
                  <a:lnTo>
                    <a:pt x="0" y="9372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33188" y="5815583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99822" y="0"/>
                  </a:moveTo>
                  <a:lnTo>
                    <a:pt x="60971" y="7365"/>
                  </a:lnTo>
                  <a:lnTo>
                    <a:pt x="29241" y="27451"/>
                  </a:lnTo>
                  <a:lnTo>
                    <a:pt x="7846" y="57242"/>
                  </a:lnTo>
                  <a:lnTo>
                    <a:pt x="0" y="93725"/>
                  </a:lnTo>
                  <a:lnTo>
                    <a:pt x="7846" y="130209"/>
                  </a:lnTo>
                  <a:lnTo>
                    <a:pt x="29241" y="160000"/>
                  </a:lnTo>
                  <a:lnTo>
                    <a:pt x="60971" y="180086"/>
                  </a:lnTo>
                  <a:lnTo>
                    <a:pt x="99822" y="187451"/>
                  </a:lnTo>
                  <a:lnTo>
                    <a:pt x="138672" y="180086"/>
                  </a:lnTo>
                  <a:lnTo>
                    <a:pt x="170402" y="160000"/>
                  </a:lnTo>
                  <a:lnTo>
                    <a:pt x="191797" y="130209"/>
                  </a:lnTo>
                  <a:lnTo>
                    <a:pt x="199644" y="93725"/>
                  </a:lnTo>
                  <a:lnTo>
                    <a:pt x="191797" y="57242"/>
                  </a:lnTo>
                  <a:lnTo>
                    <a:pt x="170402" y="27451"/>
                  </a:lnTo>
                  <a:lnTo>
                    <a:pt x="138672" y="7365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33188" y="5815583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0" y="93725"/>
                  </a:moveTo>
                  <a:lnTo>
                    <a:pt x="7846" y="57242"/>
                  </a:lnTo>
                  <a:lnTo>
                    <a:pt x="29241" y="27451"/>
                  </a:lnTo>
                  <a:lnTo>
                    <a:pt x="60971" y="7365"/>
                  </a:lnTo>
                  <a:lnTo>
                    <a:pt x="99822" y="0"/>
                  </a:lnTo>
                  <a:lnTo>
                    <a:pt x="138672" y="7365"/>
                  </a:lnTo>
                  <a:lnTo>
                    <a:pt x="170402" y="27451"/>
                  </a:lnTo>
                  <a:lnTo>
                    <a:pt x="191797" y="57242"/>
                  </a:lnTo>
                  <a:lnTo>
                    <a:pt x="199644" y="93725"/>
                  </a:lnTo>
                  <a:lnTo>
                    <a:pt x="191797" y="130209"/>
                  </a:lnTo>
                  <a:lnTo>
                    <a:pt x="170402" y="160000"/>
                  </a:lnTo>
                  <a:lnTo>
                    <a:pt x="138672" y="180086"/>
                  </a:lnTo>
                  <a:lnTo>
                    <a:pt x="99822" y="187451"/>
                  </a:lnTo>
                  <a:lnTo>
                    <a:pt x="60971" y="180086"/>
                  </a:lnTo>
                  <a:lnTo>
                    <a:pt x="29241" y="160000"/>
                  </a:lnTo>
                  <a:lnTo>
                    <a:pt x="7846" y="130209"/>
                  </a:lnTo>
                  <a:lnTo>
                    <a:pt x="0" y="9372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98720" y="5707379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99821" y="0"/>
                  </a:moveTo>
                  <a:lnTo>
                    <a:pt x="60971" y="7425"/>
                  </a:lnTo>
                  <a:lnTo>
                    <a:pt x="29241" y="27674"/>
                  </a:lnTo>
                  <a:lnTo>
                    <a:pt x="7846" y="57708"/>
                  </a:lnTo>
                  <a:lnTo>
                    <a:pt x="0" y="94488"/>
                  </a:lnTo>
                  <a:lnTo>
                    <a:pt x="7846" y="131267"/>
                  </a:lnTo>
                  <a:lnTo>
                    <a:pt x="29241" y="161301"/>
                  </a:lnTo>
                  <a:lnTo>
                    <a:pt x="60971" y="181550"/>
                  </a:lnTo>
                  <a:lnTo>
                    <a:pt x="99821" y="188976"/>
                  </a:lnTo>
                  <a:lnTo>
                    <a:pt x="138672" y="181550"/>
                  </a:lnTo>
                  <a:lnTo>
                    <a:pt x="170402" y="161301"/>
                  </a:lnTo>
                  <a:lnTo>
                    <a:pt x="191797" y="131267"/>
                  </a:lnTo>
                  <a:lnTo>
                    <a:pt x="199643" y="94488"/>
                  </a:lnTo>
                  <a:lnTo>
                    <a:pt x="191797" y="57708"/>
                  </a:lnTo>
                  <a:lnTo>
                    <a:pt x="170402" y="27674"/>
                  </a:lnTo>
                  <a:lnTo>
                    <a:pt x="138672" y="7425"/>
                  </a:lnTo>
                  <a:lnTo>
                    <a:pt x="9982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98720" y="5707379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0" y="94488"/>
                  </a:moveTo>
                  <a:lnTo>
                    <a:pt x="7846" y="57708"/>
                  </a:lnTo>
                  <a:lnTo>
                    <a:pt x="29241" y="27674"/>
                  </a:lnTo>
                  <a:lnTo>
                    <a:pt x="60971" y="7425"/>
                  </a:lnTo>
                  <a:lnTo>
                    <a:pt x="99821" y="0"/>
                  </a:lnTo>
                  <a:lnTo>
                    <a:pt x="138672" y="7425"/>
                  </a:lnTo>
                  <a:lnTo>
                    <a:pt x="170402" y="27674"/>
                  </a:lnTo>
                  <a:lnTo>
                    <a:pt x="191797" y="57708"/>
                  </a:lnTo>
                  <a:lnTo>
                    <a:pt x="199643" y="94488"/>
                  </a:lnTo>
                  <a:lnTo>
                    <a:pt x="191797" y="131267"/>
                  </a:lnTo>
                  <a:lnTo>
                    <a:pt x="170402" y="161301"/>
                  </a:lnTo>
                  <a:lnTo>
                    <a:pt x="138672" y="181550"/>
                  </a:lnTo>
                  <a:lnTo>
                    <a:pt x="99821" y="188976"/>
                  </a:lnTo>
                  <a:lnTo>
                    <a:pt x="60971" y="181550"/>
                  </a:lnTo>
                  <a:lnTo>
                    <a:pt x="29241" y="161301"/>
                  </a:lnTo>
                  <a:lnTo>
                    <a:pt x="7846" y="131267"/>
                  </a:lnTo>
                  <a:lnTo>
                    <a:pt x="0" y="944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626864" y="5330951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99822" y="0"/>
                  </a:moveTo>
                  <a:lnTo>
                    <a:pt x="60971" y="7423"/>
                  </a:lnTo>
                  <a:lnTo>
                    <a:pt x="29241" y="27670"/>
                  </a:lnTo>
                  <a:lnTo>
                    <a:pt x="7846" y="57703"/>
                  </a:lnTo>
                  <a:lnTo>
                    <a:pt x="0" y="94488"/>
                  </a:lnTo>
                  <a:lnTo>
                    <a:pt x="7846" y="131272"/>
                  </a:lnTo>
                  <a:lnTo>
                    <a:pt x="29241" y="161305"/>
                  </a:lnTo>
                  <a:lnTo>
                    <a:pt x="60971" y="181552"/>
                  </a:lnTo>
                  <a:lnTo>
                    <a:pt x="99822" y="188976"/>
                  </a:lnTo>
                  <a:lnTo>
                    <a:pt x="138672" y="181552"/>
                  </a:lnTo>
                  <a:lnTo>
                    <a:pt x="170402" y="161305"/>
                  </a:lnTo>
                  <a:lnTo>
                    <a:pt x="191797" y="131272"/>
                  </a:lnTo>
                  <a:lnTo>
                    <a:pt x="199644" y="94488"/>
                  </a:lnTo>
                  <a:lnTo>
                    <a:pt x="191797" y="57703"/>
                  </a:lnTo>
                  <a:lnTo>
                    <a:pt x="170402" y="27670"/>
                  </a:lnTo>
                  <a:lnTo>
                    <a:pt x="138672" y="7423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626864" y="5330951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0" y="94488"/>
                  </a:moveTo>
                  <a:lnTo>
                    <a:pt x="7846" y="57703"/>
                  </a:lnTo>
                  <a:lnTo>
                    <a:pt x="29241" y="27670"/>
                  </a:lnTo>
                  <a:lnTo>
                    <a:pt x="60971" y="7423"/>
                  </a:lnTo>
                  <a:lnTo>
                    <a:pt x="99822" y="0"/>
                  </a:lnTo>
                  <a:lnTo>
                    <a:pt x="138672" y="7423"/>
                  </a:lnTo>
                  <a:lnTo>
                    <a:pt x="170402" y="27670"/>
                  </a:lnTo>
                  <a:lnTo>
                    <a:pt x="191797" y="57703"/>
                  </a:lnTo>
                  <a:lnTo>
                    <a:pt x="199644" y="94488"/>
                  </a:lnTo>
                  <a:lnTo>
                    <a:pt x="191797" y="131272"/>
                  </a:lnTo>
                  <a:lnTo>
                    <a:pt x="170402" y="161305"/>
                  </a:lnTo>
                  <a:lnTo>
                    <a:pt x="138672" y="181552"/>
                  </a:lnTo>
                  <a:lnTo>
                    <a:pt x="99822" y="188976"/>
                  </a:lnTo>
                  <a:lnTo>
                    <a:pt x="60971" y="181552"/>
                  </a:lnTo>
                  <a:lnTo>
                    <a:pt x="29241" y="161305"/>
                  </a:lnTo>
                  <a:lnTo>
                    <a:pt x="7846" y="131272"/>
                  </a:lnTo>
                  <a:lnTo>
                    <a:pt x="0" y="9448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27448" y="5492495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99822" y="0"/>
                  </a:moveTo>
                  <a:lnTo>
                    <a:pt x="60971" y="7423"/>
                  </a:lnTo>
                  <a:lnTo>
                    <a:pt x="29241" y="27670"/>
                  </a:lnTo>
                  <a:lnTo>
                    <a:pt x="7846" y="57703"/>
                  </a:lnTo>
                  <a:lnTo>
                    <a:pt x="0" y="94487"/>
                  </a:lnTo>
                  <a:lnTo>
                    <a:pt x="7846" y="131267"/>
                  </a:lnTo>
                  <a:lnTo>
                    <a:pt x="29241" y="161301"/>
                  </a:lnTo>
                  <a:lnTo>
                    <a:pt x="60971" y="181550"/>
                  </a:lnTo>
                  <a:lnTo>
                    <a:pt x="99822" y="188975"/>
                  </a:lnTo>
                  <a:lnTo>
                    <a:pt x="138672" y="181550"/>
                  </a:lnTo>
                  <a:lnTo>
                    <a:pt x="170402" y="161301"/>
                  </a:lnTo>
                  <a:lnTo>
                    <a:pt x="191797" y="131267"/>
                  </a:lnTo>
                  <a:lnTo>
                    <a:pt x="199643" y="94487"/>
                  </a:lnTo>
                  <a:lnTo>
                    <a:pt x="191797" y="57703"/>
                  </a:lnTo>
                  <a:lnTo>
                    <a:pt x="170402" y="27670"/>
                  </a:lnTo>
                  <a:lnTo>
                    <a:pt x="138672" y="7423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27448" y="5492495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0" y="94487"/>
                  </a:moveTo>
                  <a:lnTo>
                    <a:pt x="7846" y="57703"/>
                  </a:lnTo>
                  <a:lnTo>
                    <a:pt x="29241" y="27670"/>
                  </a:lnTo>
                  <a:lnTo>
                    <a:pt x="60971" y="7423"/>
                  </a:lnTo>
                  <a:lnTo>
                    <a:pt x="99822" y="0"/>
                  </a:lnTo>
                  <a:lnTo>
                    <a:pt x="138672" y="7423"/>
                  </a:lnTo>
                  <a:lnTo>
                    <a:pt x="170402" y="27670"/>
                  </a:lnTo>
                  <a:lnTo>
                    <a:pt x="191797" y="57703"/>
                  </a:lnTo>
                  <a:lnTo>
                    <a:pt x="199643" y="94487"/>
                  </a:lnTo>
                  <a:lnTo>
                    <a:pt x="191797" y="131267"/>
                  </a:lnTo>
                  <a:lnTo>
                    <a:pt x="170402" y="161301"/>
                  </a:lnTo>
                  <a:lnTo>
                    <a:pt x="138672" y="181550"/>
                  </a:lnTo>
                  <a:lnTo>
                    <a:pt x="99822" y="188975"/>
                  </a:lnTo>
                  <a:lnTo>
                    <a:pt x="60971" y="181550"/>
                  </a:lnTo>
                  <a:lnTo>
                    <a:pt x="29241" y="161301"/>
                  </a:lnTo>
                  <a:lnTo>
                    <a:pt x="7846" y="131267"/>
                  </a:lnTo>
                  <a:lnTo>
                    <a:pt x="0" y="944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94504" y="5385815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99822" y="0"/>
                  </a:moveTo>
                  <a:lnTo>
                    <a:pt x="60971" y="7358"/>
                  </a:lnTo>
                  <a:lnTo>
                    <a:pt x="29241" y="27432"/>
                  </a:lnTo>
                  <a:lnTo>
                    <a:pt x="7846" y="57221"/>
                  </a:lnTo>
                  <a:lnTo>
                    <a:pt x="0" y="93726"/>
                  </a:lnTo>
                  <a:lnTo>
                    <a:pt x="7846" y="130230"/>
                  </a:lnTo>
                  <a:lnTo>
                    <a:pt x="29241" y="160020"/>
                  </a:lnTo>
                  <a:lnTo>
                    <a:pt x="60971" y="180093"/>
                  </a:lnTo>
                  <a:lnTo>
                    <a:pt x="99822" y="187452"/>
                  </a:lnTo>
                  <a:lnTo>
                    <a:pt x="138672" y="180093"/>
                  </a:lnTo>
                  <a:lnTo>
                    <a:pt x="170402" y="160020"/>
                  </a:lnTo>
                  <a:lnTo>
                    <a:pt x="191797" y="130230"/>
                  </a:lnTo>
                  <a:lnTo>
                    <a:pt x="199644" y="93726"/>
                  </a:lnTo>
                  <a:lnTo>
                    <a:pt x="191797" y="57221"/>
                  </a:lnTo>
                  <a:lnTo>
                    <a:pt x="170402" y="27432"/>
                  </a:lnTo>
                  <a:lnTo>
                    <a:pt x="138672" y="7358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794504" y="5385815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0" y="93726"/>
                  </a:moveTo>
                  <a:lnTo>
                    <a:pt x="7846" y="57221"/>
                  </a:lnTo>
                  <a:lnTo>
                    <a:pt x="29241" y="27432"/>
                  </a:lnTo>
                  <a:lnTo>
                    <a:pt x="60971" y="7358"/>
                  </a:lnTo>
                  <a:lnTo>
                    <a:pt x="99822" y="0"/>
                  </a:lnTo>
                  <a:lnTo>
                    <a:pt x="138672" y="7358"/>
                  </a:lnTo>
                  <a:lnTo>
                    <a:pt x="170402" y="27432"/>
                  </a:lnTo>
                  <a:lnTo>
                    <a:pt x="191797" y="57221"/>
                  </a:lnTo>
                  <a:lnTo>
                    <a:pt x="199644" y="93726"/>
                  </a:lnTo>
                  <a:lnTo>
                    <a:pt x="191797" y="130230"/>
                  </a:lnTo>
                  <a:lnTo>
                    <a:pt x="170402" y="160020"/>
                  </a:lnTo>
                  <a:lnTo>
                    <a:pt x="138672" y="180093"/>
                  </a:lnTo>
                  <a:lnTo>
                    <a:pt x="99822" y="187452"/>
                  </a:lnTo>
                  <a:lnTo>
                    <a:pt x="60971" y="180093"/>
                  </a:lnTo>
                  <a:lnTo>
                    <a:pt x="29241" y="160020"/>
                  </a:lnTo>
                  <a:lnTo>
                    <a:pt x="7846" y="130230"/>
                  </a:lnTo>
                  <a:lnTo>
                    <a:pt x="0" y="9372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65548" y="5385815"/>
              <a:ext cx="201295" cy="187960"/>
            </a:xfrm>
            <a:custGeom>
              <a:avLst/>
              <a:gdLst/>
              <a:ahLst/>
              <a:cxnLst/>
              <a:rect l="l" t="t" r="r" b="b"/>
              <a:pathLst>
                <a:path w="201295" h="187960">
                  <a:moveTo>
                    <a:pt x="100584" y="0"/>
                  </a:moveTo>
                  <a:lnTo>
                    <a:pt x="61454" y="7358"/>
                  </a:lnTo>
                  <a:lnTo>
                    <a:pt x="29479" y="27432"/>
                  </a:lnTo>
                  <a:lnTo>
                    <a:pt x="7911" y="57221"/>
                  </a:lnTo>
                  <a:lnTo>
                    <a:pt x="0" y="93726"/>
                  </a:lnTo>
                  <a:lnTo>
                    <a:pt x="7911" y="130230"/>
                  </a:lnTo>
                  <a:lnTo>
                    <a:pt x="29479" y="160020"/>
                  </a:lnTo>
                  <a:lnTo>
                    <a:pt x="61454" y="180093"/>
                  </a:lnTo>
                  <a:lnTo>
                    <a:pt x="100584" y="187452"/>
                  </a:lnTo>
                  <a:lnTo>
                    <a:pt x="139713" y="180093"/>
                  </a:lnTo>
                  <a:lnTo>
                    <a:pt x="171688" y="160020"/>
                  </a:lnTo>
                  <a:lnTo>
                    <a:pt x="193256" y="130230"/>
                  </a:lnTo>
                  <a:lnTo>
                    <a:pt x="201167" y="93726"/>
                  </a:lnTo>
                  <a:lnTo>
                    <a:pt x="193256" y="57221"/>
                  </a:lnTo>
                  <a:lnTo>
                    <a:pt x="171688" y="27432"/>
                  </a:lnTo>
                  <a:lnTo>
                    <a:pt x="139713" y="7358"/>
                  </a:lnTo>
                  <a:lnTo>
                    <a:pt x="10058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65548" y="5385815"/>
              <a:ext cx="201295" cy="187960"/>
            </a:xfrm>
            <a:custGeom>
              <a:avLst/>
              <a:gdLst/>
              <a:ahLst/>
              <a:cxnLst/>
              <a:rect l="l" t="t" r="r" b="b"/>
              <a:pathLst>
                <a:path w="201295" h="187960">
                  <a:moveTo>
                    <a:pt x="0" y="93726"/>
                  </a:moveTo>
                  <a:lnTo>
                    <a:pt x="7911" y="57221"/>
                  </a:lnTo>
                  <a:lnTo>
                    <a:pt x="29479" y="27432"/>
                  </a:lnTo>
                  <a:lnTo>
                    <a:pt x="61454" y="7358"/>
                  </a:lnTo>
                  <a:lnTo>
                    <a:pt x="100584" y="0"/>
                  </a:lnTo>
                  <a:lnTo>
                    <a:pt x="139713" y="7358"/>
                  </a:lnTo>
                  <a:lnTo>
                    <a:pt x="171688" y="27432"/>
                  </a:lnTo>
                  <a:lnTo>
                    <a:pt x="193256" y="57221"/>
                  </a:lnTo>
                  <a:lnTo>
                    <a:pt x="201167" y="93726"/>
                  </a:lnTo>
                  <a:lnTo>
                    <a:pt x="193256" y="130230"/>
                  </a:lnTo>
                  <a:lnTo>
                    <a:pt x="171688" y="160020"/>
                  </a:lnTo>
                  <a:lnTo>
                    <a:pt x="139713" y="180093"/>
                  </a:lnTo>
                  <a:lnTo>
                    <a:pt x="100584" y="187452"/>
                  </a:lnTo>
                  <a:lnTo>
                    <a:pt x="61454" y="180093"/>
                  </a:lnTo>
                  <a:lnTo>
                    <a:pt x="29479" y="160020"/>
                  </a:lnTo>
                  <a:lnTo>
                    <a:pt x="7911" y="130230"/>
                  </a:lnTo>
                  <a:lnTo>
                    <a:pt x="0" y="9372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66132" y="5545835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99821" y="0"/>
                  </a:moveTo>
                  <a:lnTo>
                    <a:pt x="60971" y="7425"/>
                  </a:lnTo>
                  <a:lnTo>
                    <a:pt x="29241" y="27674"/>
                  </a:lnTo>
                  <a:lnTo>
                    <a:pt x="7846" y="57708"/>
                  </a:lnTo>
                  <a:lnTo>
                    <a:pt x="0" y="94487"/>
                  </a:lnTo>
                  <a:lnTo>
                    <a:pt x="7846" y="131267"/>
                  </a:lnTo>
                  <a:lnTo>
                    <a:pt x="29241" y="161301"/>
                  </a:lnTo>
                  <a:lnTo>
                    <a:pt x="60971" y="181550"/>
                  </a:lnTo>
                  <a:lnTo>
                    <a:pt x="99821" y="188975"/>
                  </a:lnTo>
                  <a:lnTo>
                    <a:pt x="138672" y="181550"/>
                  </a:lnTo>
                  <a:lnTo>
                    <a:pt x="170402" y="161301"/>
                  </a:lnTo>
                  <a:lnTo>
                    <a:pt x="191797" y="131267"/>
                  </a:lnTo>
                  <a:lnTo>
                    <a:pt x="199643" y="94487"/>
                  </a:lnTo>
                  <a:lnTo>
                    <a:pt x="191797" y="57708"/>
                  </a:lnTo>
                  <a:lnTo>
                    <a:pt x="170402" y="27674"/>
                  </a:lnTo>
                  <a:lnTo>
                    <a:pt x="138672" y="7425"/>
                  </a:lnTo>
                  <a:lnTo>
                    <a:pt x="9982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66132" y="5545835"/>
              <a:ext cx="200025" cy="189230"/>
            </a:xfrm>
            <a:custGeom>
              <a:avLst/>
              <a:gdLst/>
              <a:ahLst/>
              <a:cxnLst/>
              <a:rect l="l" t="t" r="r" b="b"/>
              <a:pathLst>
                <a:path w="200025" h="189229">
                  <a:moveTo>
                    <a:pt x="0" y="94487"/>
                  </a:moveTo>
                  <a:lnTo>
                    <a:pt x="7846" y="57708"/>
                  </a:lnTo>
                  <a:lnTo>
                    <a:pt x="29241" y="27674"/>
                  </a:lnTo>
                  <a:lnTo>
                    <a:pt x="60971" y="7425"/>
                  </a:lnTo>
                  <a:lnTo>
                    <a:pt x="99821" y="0"/>
                  </a:lnTo>
                  <a:lnTo>
                    <a:pt x="138672" y="7425"/>
                  </a:lnTo>
                  <a:lnTo>
                    <a:pt x="170402" y="27674"/>
                  </a:lnTo>
                  <a:lnTo>
                    <a:pt x="191797" y="57708"/>
                  </a:lnTo>
                  <a:lnTo>
                    <a:pt x="199643" y="94487"/>
                  </a:lnTo>
                  <a:lnTo>
                    <a:pt x="191797" y="131267"/>
                  </a:lnTo>
                  <a:lnTo>
                    <a:pt x="170402" y="161301"/>
                  </a:lnTo>
                  <a:lnTo>
                    <a:pt x="138672" y="181550"/>
                  </a:lnTo>
                  <a:lnTo>
                    <a:pt x="99821" y="188975"/>
                  </a:lnTo>
                  <a:lnTo>
                    <a:pt x="60971" y="181550"/>
                  </a:lnTo>
                  <a:lnTo>
                    <a:pt x="29241" y="161301"/>
                  </a:lnTo>
                  <a:lnTo>
                    <a:pt x="7846" y="131267"/>
                  </a:lnTo>
                  <a:lnTo>
                    <a:pt x="0" y="944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33188" y="5439155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99822" y="0"/>
                  </a:moveTo>
                  <a:lnTo>
                    <a:pt x="60971" y="7358"/>
                  </a:lnTo>
                  <a:lnTo>
                    <a:pt x="29241" y="27432"/>
                  </a:lnTo>
                  <a:lnTo>
                    <a:pt x="7846" y="57221"/>
                  </a:lnTo>
                  <a:lnTo>
                    <a:pt x="0" y="93726"/>
                  </a:lnTo>
                  <a:lnTo>
                    <a:pt x="7846" y="130230"/>
                  </a:lnTo>
                  <a:lnTo>
                    <a:pt x="29241" y="160020"/>
                  </a:lnTo>
                  <a:lnTo>
                    <a:pt x="60971" y="180093"/>
                  </a:lnTo>
                  <a:lnTo>
                    <a:pt x="99822" y="187452"/>
                  </a:lnTo>
                  <a:lnTo>
                    <a:pt x="138672" y="180093"/>
                  </a:lnTo>
                  <a:lnTo>
                    <a:pt x="170402" y="160020"/>
                  </a:lnTo>
                  <a:lnTo>
                    <a:pt x="191797" y="130230"/>
                  </a:lnTo>
                  <a:lnTo>
                    <a:pt x="199644" y="93726"/>
                  </a:lnTo>
                  <a:lnTo>
                    <a:pt x="191797" y="57221"/>
                  </a:lnTo>
                  <a:lnTo>
                    <a:pt x="170402" y="27432"/>
                  </a:lnTo>
                  <a:lnTo>
                    <a:pt x="138672" y="7358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933188" y="5439155"/>
              <a:ext cx="200025" cy="187960"/>
            </a:xfrm>
            <a:custGeom>
              <a:avLst/>
              <a:gdLst/>
              <a:ahLst/>
              <a:cxnLst/>
              <a:rect l="l" t="t" r="r" b="b"/>
              <a:pathLst>
                <a:path w="200025" h="187960">
                  <a:moveTo>
                    <a:pt x="0" y="93726"/>
                  </a:moveTo>
                  <a:lnTo>
                    <a:pt x="7846" y="57221"/>
                  </a:lnTo>
                  <a:lnTo>
                    <a:pt x="29241" y="27432"/>
                  </a:lnTo>
                  <a:lnTo>
                    <a:pt x="60971" y="7358"/>
                  </a:lnTo>
                  <a:lnTo>
                    <a:pt x="99822" y="0"/>
                  </a:lnTo>
                  <a:lnTo>
                    <a:pt x="138672" y="7358"/>
                  </a:lnTo>
                  <a:lnTo>
                    <a:pt x="170402" y="27432"/>
                  </a:lnTo>
                  <a:lnTo>
                    <a:pt x="191797" y="57221"/>
                  </a:lnTo>
                  <a:lnTo>
                    <a:pt x="199644" y="93726"/>
                  </a:lnTo>
                  <a:lnTo>
                    <a:pt x="191797" y="130230"/>
                  </a:lnTo>
                  <a:lnTo>
                    <a:pt x="170402" y="160020"/>
                  </a:lnTo>
                  <a:lnTo>
                    <a:pt x="138672" y="180093"/>
                  </a:lnTo>
                  <a:lnTo>
                    <a:pt x="99822" y="187452"/>
                  </a:lnTo>
                  <a:lnTo>
                    <a:pt x="60971" y="180093"/>
                  </a:lnTo>
                  <a:lnTo>
                    <a:pt x="29241" y="160020"/>
                  </a:lnTo>
                  <a:lnTo>
                    <a:pt x="7846" y="130230"/>
                  </a:lnTo>
                  <a:lnTo>
                    <a:pt x="0" y="9372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993139" y="1127789"/>
            <a:ext cx="9884410" cy="53651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80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-38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Intra-cluster</a:t>
            </a:r>
            <a:r>
              <a:rPr sz="28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cohesion</a:t>
            </a:r>
            <a:r>
              <a:rPr sz="28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(compactness):</a:t>
            </a:r>
            <a:endParaRPr sz="2800">
              <a:latin typeface="Calibri"/>
              <a:cs typeface="Calibri"/>
            </a:endParaRPr>
          </a:p>
          <a:p>
            <a:pPr marL="698500" marR="5080" indent="-228600">
              <a:lnSpc>
                <a:spcPts val="2590"/>
              </a:lnSpc>
              <a:spcBef>
                <a:spcPts val="575"/>
              </a:spcBef>
            </a:pPr>
            <a:r>
              <a:rPr sz="2400" spc="-45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-4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Cohesion measures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how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near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points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cluster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 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cluster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centroid.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2400" spc="-45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-2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Sum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squared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error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(SSE)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commonly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used measure.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b="1" spc="-3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b="1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er-clu</a:t>
            </a:r>
            <a:r>
              <a:rPr sz="2800" b="1" spc="-40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sepa</a:t>
            </a:r>
            <a:r>
              <a:rPr sz="2800" b="1" spc="-7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b="1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tion</a:t>
            </a:r>
            <a:r>
              <a:rPr sz="28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(isol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tio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  <a:p>
            <a:pPr marL="698500" marR="63500" indent="-228600">
              <a:lnSpc>
                <a:spcPts val="2590"/>
              </a:lnSpc>
              <a:spcBef>
                <a:spcPts val="570"/>
              </a:spcBef>
            </a:pPr>
            <a:r>
              <a:rPr sz="2400" spc="-45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 </a:t>
            </a:r>
            <a:r>
              <a:rPr sz="2400" spc="-4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Separation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cluster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centroids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far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away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from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one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another.</a:t>
            </a:r>
            <a:endParaRPr sz="2400">
              <a:latin typeface="Calibri"/>
              <a:cs typeface="Calibri"/>
            </a:endParaRPr>
          </a:p>
          <a:p>
            <a:pPr marL="1360805" algn="ctr">
              <a:lnSpc>
                <a:spcPct val="100000"/>
              </a:lnSpc>
              <a:spcBef>
                <a:spcPts val="2039"/>
              </a:spcBef>
            </a:pPr>
            <a:r>
              <a:rPr sz="3150" i="1" spc="375" dirty="0">
                <a:latin typeface="Times New Roman"/>
                <a:cs typeface="Times New Roman"/>
              </a:rPr>
              <a:t>a</a:t>
            </a:r>
            <a:endParaRPr sz="3150">
              <a:latin typeface="Times New Roman"/>
              <a:cs typeface="Times New Roman"/>
            </a:endParaRPr>
          </a:p>
          <a:p>
            <a:pPr marR="438784" algn="ctr">
              <a:lnSpc>
                <a:spcPct val="100000"/>
              </a:lnSpc>
              <a:spcBef>
                <a:spcPts val="2875"/>
              </a:spcBef>
            </a:pPr>
            <a:r>
              <a:rPr sz="3150" i="1" spc="335" dirty="0">
                <a:latin typeface="Times New Roman"/>
                <a:cs typeface="Times New Roman"/>
              </a:rPr>
              <a:t>b</a:t>
            </a:r>
            <a:endParaRPr sz="3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0">
              <a:latin typeface="Times New Roman"/>
              <a:cs typeface="Times New Roman"/>
            </a:endParaRPr>
          </a:p>
          <a:p>
            <a:pPr marR="839469" algn="ctr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Dimension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958713" y="5435899"/>
            <a:ext cx="621030" cy="287020"/>
          </a:xfrm>
          <a:custGeom>
            <a:avLst/>
            <a:gdLst/>
            <a:ahLst/>
            <a:cxnLst/>
            <a:rect l="l" t="t" r="r" b="b"/>
            <a:pathLst>
              <a:path w="621029" h="287020">
                <a:moveTo>
                  <a:pt x="453837" y="198078"/>
                </a:moveTo>
                <a:lnTo>
                  <a:pt x="365633" y="230611"/>
                </a:lnTo>
                <a:lnTo>
                  <a:pt x="355863" y="236649"/>
                </a:lnTo>
                <a:lnTo>
                  <a:pt x="349392" y="245658"/>
                </a:lnTo>
                <a:lnTo>
                  <a:pt x="346755" y="256443"/>
                </a:lnTo>
                <a:lnTo>
                  <a:pt x="348488" y="267810"/>
                </a:lnTo>
                <a:lnTo>
                  <a:pt x="354552" y="277593"/>
                </a:lnTo>
                <a:lnTo>
                  <a:pt x="363569" y="284078"/>
                </a:lnTo>
                <a:lnTo>
                  <a:pt x="374348" y="286715"/>
                </a:lnTo>
                <a:lnTo>
                  <a:pt x="385699" y="284955"/>
                </a:lnTo>
                <a:lnTo>
                  <a:pt x="570788" y="216692"/>
                </a:lnTo>
                <a:lnTo>
                  <a:pt x="559308" y="216692"/>
                </a:lnTo>
                <a:lnTo>
                  <a:pt x="453837" y="198078"/>
                </a:lnTo>
                <a:close/>
              </a:path>
              <a:path w="621029" h="287020">
                <a:moveTo>
                  <a:pt x="246679" y="0"/>
                </a:moveTo>
                <a:lnTo>
                  <a:pt x="235331" y="1732"/>
                </a:lnTo>
                <a:lnTo>
                  <a:pt x="0" y="88600"/>
                </a:lnTo>
                <a:lnTo>
                  <a:pt x="191388" y="250652"/>
                </a:lnTo>
                <a:lnTo>
                  <a:pt x="201455" y="256202"/>
                </a:lnTo>
                <a:lnTo>
                  <a:pt x="212486" y="257416"/>
                </a:lnTo>
                <a:lnTo>
                  <a:pt x="223160" y="254404"/>
                </a:lnTo>
                <a:lnTo>
                  <a:pt x="235906" y="215484"/>
                </a:lnTo>
                <a:lnTo>
                  <a:pt x="157042" y="145697"/>
                </a:lnTo>
                <a:lnTo>
                  <a:pt x="51562" y="127081"/>
                </a:lnTo>
                <a:lnTo>
                  <a:pt x="61595" y="70058"/>
                </a:lnTo>
                <a:lnTo>
                  <a:pt x="217387" y="70058"/>
                </a:lnTo>
                <a:lnTo>
                  <a:pt x="255270" y="56088"/>
                </a:lnTo>
                <a:lnTo>
                  <a:pt x="265056" y="50095"/>
                </a:lnTo>
                <a:lnTo>
                  <a:pt x="271557" y="41102"/>
                </a:lnTo>
                <a:lnTo>
                  <a:pt x="274200" y="30299"/>
                </a:lnTo>
                <a:lnTo>
                  <a:pt x="272414" y="18877"/>
                </a:lnTo>
                <a:lnTo>
                  <a:pt x="266424" y="9108"/>
                </a:lnTo>
                <a:lnTo>
                  <a:pt x="257444" y="2637"/>
                </a:lnTo>
                <a:lnTo>
                  <a:pt x="246679" y="0"/>
                </a:lnTo>
                <a:close/>
              </a:path>
              <a:path w="621029" h="287020">
                <a:moveTo>
                  <a:pt x="507820" y="178166"/>
                </a:moveTo>
                <a:lnTo>
                  <a:pt x="453837" y="198078"/>
                </a:lnTo>
                <a:lnTo>
                  <a:pt x="559308" y="216692"/>
                </a:lnTo>
                <a:lnTo>
                  <a:pt x="560452" y="210266"/>
                </a:lnTo>
                <a:lnTo>
                  <a:pt x="545718" y="210266"/>
                </a:lnTo>
                <a:lnTo>
                  <a:pt x="507820" y="178166"/>
                </a:lnTo>
                <a:close/>
              </a:path>
              <a:path w="621029" h="287020">
                <a:moveTo>
                  <a:pt x="408527" y="29307"/>
                </a:moveTo>
                <a:lnTo>
                  <a:pt x="397815" y="32325"/>
                </a:lnTo>
                <a:lnTo>
                  <a:pt x="388747" y="39451"/>
                </a:lnTo>
                <a:lnTo>
                  <a:pt x="383228" y="49518"/>
                </a:lnTo>
                <a:lnTo>
                  <a:pt x="382031" y="60549"/>
                </a:lnTo>
                <a:lnTo>
                  <a:pt x="385050" y="71223"/>
                </a:lnTo>
                <a:lnTo>
                  <a:pt x="392175" y="80218"/>
                </a:lnTo>
                <a:lnTo>
                  <a:pt x="463997" y="141049"/>
                </a:lnTo>
                <a:lnTo>
                  <a:pt x="569467" y="159656"/>
                </a:lnTo>
                <a:lnTo>
                  <a:pt x="559308" y="216692"/>
                </a:lnTo>
                <a:lnTo>
                  <a:pt x="570788" y="216692"/>
                </a:lnTo>
                <a:lnTo>
                  <a:pt x="621030" y="198163"/>
                </a:lnTo>
                <a:lnTo>
                  <a:pt x="429640" y="36022"/>
                </a:lnTo>
                <a:lnTo>
                  <a:pt x="419572" y="30503"/>
                </a:lnTo>
                <a:lnTo>
                  <a:pt x="408527" y="29307"/>
                </a:lnTo>
                <a:close/>
              </a:path>
              <a:path w="621029" h="287020">
                <a:moveTo>
                  <a:pt x="554355" y="161003"/>
                </a:moveTo>
                <a:lnTo>
                  <a:pt x="507820" y="178166"/>
                </a:lnTo>
                <a:lnTo>
                  <a:pt x="545718" y="210266"/>
                </a:lnTo>
                <a:lnTo>
                  <a:pt x="554355" y="161003"/>
                </a:lnTo>
                <a:close/>
              </a:path>
              <a:path w="621029" h="287020">
                <a:moveTo>
                  <a:pt x="569228" y="161003"/>
                </a:moveTo>
                <a:lnTo>
                  <a:pt x="554355" y="161003"/>
                </a:lnTo>
                <a:lnTo>
                  <a:pt x="545718" y="210266"/>
                </a:lnTo>
                <a:lnTo>
                  <a:pt x="560452" y="210266"/>
                </a:lnTo>
                <a:lnTo>
                  <a:pt x="569228" y="161003"/>
                </a:lnTo>
                <a:close/>
              </a:path>
              <a:path w="621029" h="287020">
                <a:moveTo>
                  <a:pt x="166974" y="88649"/>
                </a:moveTo>
                <a:lnTo>
                  <a:pt x="113159" y="108495"/>
                </a:lnTo>
                <a:lnTo>
                  <a:pt x="157042" y="145697"/>
                </a:lnTo>
                <a:lnTo>
                  <a:pt x="453837" y="198078"/>
                </a:lnTo>
                <a:lnTo>
                  <a:pt x="507820" y="178166"/>
                </a:lnTo>
                <a:lnTo>
                  <a:pt x="463997" y="141049"/>
                </a:lnTo>
                <a:lnTo>
                  <a:pt x="166974" y="88649"/>
                </a:lnTo>
                <a:close/>
              </a:path>
              <a:path w="621029" h="287020">
                <a:moveTo>
                  <a:pt x="463997" y="141049"/>
                </a:moveTo>
                <a:lnTo>
                  <a:pt x="507820" y="178166"/>
                </a:lnTo>
                <a:lnTo>
                  <a:pt x="554355" y="161003"/>
                </a:lnTo>
                <a:lnTo>
                  <a:pt x="569228" y="161003"/>
                </a:lnTo>
                <a:lnTo>
                  <a:pt x="569467" y="159656"/>
                </a:lnTo>
                <a:lnTo>
                  <a:pt x="463997" y="141049"/>
                </a:lnTo>
                <a:close/>
              </a:path>
              <a:path w="621029" h="287020">
                <a:moveTo>
                  <a:pt x="61595" y="70058"/>
                </a:moveTo>
                <a:lnTo>
                  <a:pt x="51562" y="127081"/>
                </a:lnTo>
                <a:lnTo>
                  <a:pt x="157042" y="145697"/>
                </a:lnTo>
                <a:lnTo>
                  <a:pt x="133435" y="125684"/>
                </a:lnTo>
                <a:lnTo>
                  <a:pt x="66548" y="125684"/>
                </a:lnTo>
                <a:lnTo>
                  <a:pt x="75311" y="76408"/>
                </a:lnTo>
                <a:lnTo>
                  <a:pt x="97588" y="76408"/>
                </a:lnTo>
                <a:lnTo>
                  <a:pt x="61595" y="70058"/>
                </a:lnTo>
                <a:close/>
              </a:path>
              <a:path w="621029" h="287020">
                <a:moveTo>
                  <a:pt x="75311" y="76408"/>
                </a:moveTo>
                <a:lnTo>
                  <a:pt x="66548" y="125684"/>
                </a:lnTo>
                <a:lnTo>
                  <a:pt x="113159" y="108495"/>
                </a:lnTo>
                <a:lnTo>
                  <a:pt x="75311" y="76408"/>
                </a:lnTo>
                <a:close/>
              </a:path>
              <a:path w="621029" h="287020">
                <a:moveTo>
                  <a:pt x="113159" y="108495"/>
                </a:moveTo>
                <a:lnTo>
                  <a:pt x="66548" y="125684"/>
                </a:lnTo>
                <a:lnTo>
                  <a:pt x="133435" y="125684"/>
                </a:lnTo>
                <a:lnTo>
                  <a:pt x="113159" y="108495"/>
                </a:lnTo>
                <a:close/>
              </a:path>
              <a:path w="621029" h="287020">
                <a:moveTo>
                  <a:pt x="97588" y="76408"/>
                </a:moveTo>
                <a:lnTo>
                  <a:pt x="75311" y="76408"/>
                </a:lnTo>
                <a:lnTo>
                  <a:pt x="113159" y="108495"/>
                </a:lnTo>
                <a:lnTo>
                  <a:pt x="166974" y="88649"/>
                </a:lnTo>
                <a:lnTo>
                  <a:pt x="97588" y="76408"/>
                </a:lnTo>
                <a:close/>
              </a:path>
              <a:path w="621029" h="287020">
                <a:moveTo>
                  <a:pt x="217387" y="70058"/>
                </a:moveTo>
                <a:lnTo>
                  <a:pt x="61595" y="70058"/>
                </a:lnTo>
                <a:lnTo>
                  <a:pt x="166974" y="88649"/>
                </a:lnTo>
                <a:lnTo>
                  <a:pt x="217387" y="70058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223710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0" dirty="0">
                <a:solidFill>
                  <a:srgbClr val="3CACA7"/>
                </a:solidFill>
              </a:rPr>
              <a:t>Introduction</a:t>
            </a:r>
            <a:endParaRPr lang="en-US"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164412"/>
            <a:ext cx="10117455" cy="2464136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</a:pPr>
            <a:r>
              <a:rPr lang="en-US" sz="2800" spc="-525" dirty="0">
                <a:solidFill>
                  <a:schemeClr val="accent6"/>
                </a:solidFill>
                <a:latin typeface="Microsoft Sans Serif"/>
                <a:cs typeface="Microsoft Sans Serif"/>
              </a:rPr>
              <a:t>🞄</a:t>
            </a:r>
            <a:r>
              <a:rPr lang="en-US" sz="2800" spc="-380" dirty="0">
                <a:solidFill>
                  <a:schemeClr val="accent6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-5" dirty="0">
                <a:solidFill>
                  <a:schemeClr val="accent6"/>
                </a:solidFill>
                <a:latin typeface="Calibri"/>
                <a:cs typeface="Calibri"/>
              </a:rPr>
              <a:t>Supervised</a:t>
            </a:r>
            <a:r>
              <a:rPr lang="en-US" sz="2800" spc="35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chemeClr val="accent6"/>
                </a:solidFill>
                <a:latin typeface="Calibri"/>
                <a:cs typeface="Calibri"/>
              </a:rPr>
              <a:t>learning:</a:t>
            </a:r>
            <a:r>
              <a:rPr lang="en-US" sz="2800" spc="15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lang="en-US" sz="2800" spc="-15" dirty="0">
                <a:solidFill>
                  <a:srgbClr val="404040"/>
                </a:solidFill>
                <a:latin typeface="Calibri"/>
                <a:cs typeface="Calibri"/>
              </a:rPr>
              <a:t>discover</a:t>
            </a:r>
            <a:r>
              <a:rPr lang="en-US"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20" dirty="0">
                <a:solidFill>
                  <a:srgbClr val="404040"/>
                </a:solidFill>
                <a:latin typeface="Calibri"/>
                <a:cs typeface="Calibri"/>
              </a:rPr>
              <a:t>patterns</a:t>
            </a:r>
            <a:r>
              <a:rPr lang="en-US"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lang="en-US"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lang="en-US"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lang="en-US"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25" dirty="0">
                <a:solidFill>
                  <a:srgbClr val="404040"/>
                </a:solidFill>
                <a:latin typeface="Calibri"/>
                <a:cs typeface="Calibri"/>
              </a:rPr>
              <a:t>target </a:t>
            </a:r>
            <a:r>
              <a:rPr lang="en-US"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(class)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or label.</a:t>
            </a:r>
            <a:endParaRPr lang="en-US" sz="2800" dirty="0">
              <a:latin typeface="Calibri"/>
              <a:cs typeface="Calibri"/>
            </a:endParaRPr>
          </a:p>
          <a:p>
            <a:pPr marL="698500" marR="123189" indent="-228600">
              <a:lnSpc>
                <a:spcPts val="2590"/>
              </a:lnSpc>
              <a:spcBef>
                <a:spcPts val="520"/>
              </a:spcBef>
            </a:pPr>
            <a:r>
              <a:rPr lang="en-US" sz="2400" spc="-45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lang="en-US" sz="2400" spc="-4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5" dirty="0">
                <a:solidFill>
                  <a:srgbClr val="404040"/>
                </a:solidFill>
                <a:latin typeface="Calibri"/>
                <a:cs typeface="Calibri"/>
              </a:rPr>
              <a:t>These </a:t>
            </a: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patterns are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then 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utilized </a:t>
            </a: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lang="en-US" sz="2400" spc="-5" dirty="0">
                <a:solidFill>
                  <a:srgbClr val="404040"/>
                </a:solidFill>
                <a:latin typeface="Calibri"/>
                <a:cs typeface="Calibri"/>
              </a:rPr>
              <a:t>predict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lang="en-US"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target 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attribute </a:t>
            </a:r>
            <a:r>
              <a:rPr lang="en-US"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lang="en-US"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future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instances.</a:t>
            </a: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lang="en-US" sz="2800" spc="-1789" dirty="0">
                <a:solidFill>
                  <a:schemeClr val="accent6"/>
                </a:solidFill>
                <a:latin typeface="Microsoft Sans Serif"/>
                <a:cs typeface="Microsoft Sans Serif"/>
              </a:rPr>
              <a:t>🞄</a:t>
            </a:r>
            <a:r>
              <a:rPr lang="en-US" sz="2800" spc="45" dirty="0">
                <a:solidFill>
                  <a:schemeClr val="accent6"/>
                </a:solidFill>
                <a:latin typeface="Microsoft Sans Serif"/>
                <a:cs typeface="Microsoft Sans Serif"/>
              </a:rPr>
              <a:t> </a:t>
            </a:r>
            <a:r>
              <a:rPr lang="en-US" sz="2800" spc="-5" dirty="0">
                <a:solidFill>
                  <a:schemeClr val="accent6"/>
                </a:solidFill>
                <a:latin typeface="Calibri"/>
                <a:cs typeface="Calibri"/>
              </a:rPr>
              <a:t>Unsupe</a:t>
            </a:r>
            <a:r>
              <a:rPr lang="en-US" sz="2800" dirty="0">
                <a:solidFill>
                  <a:schemeClr val="accent6"/>
                </a:solidFill>
                <a:latin typeface="Calibri"/>
                <a:cs typeface="Calibri"/>
              </a:rPr>
              <a:t>r</a:t>
            </a:r>
            <a:r>
              <a:rPr lang="en-US" sz="2800" spc="-5" dirty="0">
                <a:solidFill>
                  <a:schemeClr val="accent6"/>
                </a:solidFill>
                <a:latin typeface="Calibri"/>
                <a:cs typeface="Calibri"/>
              </a:rPr>
              <a:t>v</a:t>
            </a:r>
            <a:r>
              <a:rPr lang="en-US" sz="2800" spc="-20" dirty="0">
                <a:solidFill>
                  <a:schemeClr val="accent6"/>
                </a:solidFill>
                <a:latin typeface="Calibri"/>
                <a:cs typeface="Calibri"/>
              </a:rPr>
              <a:t>i</a:t>
            </a:r>
            <a:r>
              <a:rPr lang="en-US" sz="2800" spc="-10" dirty="0">
                <a:solidFill>
                  <a:schemeClr val="accent6"/>
                </a:solidFill>
                <a:latin typeface="Calibri"/>
                <a:cs typeface="Calibri"/>
              </a:rPr>
              <a:t>se</a:t>
            </a:r>
            <a:r>
              <a:rPr lang="en-US" sz="2800" spc="-5" dirty="0">
                <a:solidFill>
                  <a:schemeClr val="accent6"/>
                </a:solidFill>
                <a:latin typeface="Calibri"/>
                <a:cs typeface="Calibri"/>
              </a:rPr>
              <a:t>d</a:t>
            </a:r>
            <a:r>
              <a:rPr lang="en-US" sz="2800" spc="50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lang="en-US" sz="2800" spc="-5" dirty="0">
                <a:solidFill>
                  <a:schemeClr val="accent6"/>
                </a:solidFill>
                <a:latin typeface="Calibri"/>
                <a:cs typeface="Calibri"/>
              </a:rPr>
              <a:t>lear</a:t>
            </a:r>
            <a:r>
              <a:rPr lang="en-US" sz="2800" spc="-15" dirty="0">
                <a:solidFill>
                  <a:schemeClr val="accent6"/>
                </a:solidFill>
                <a:latin typeface="Calibri"/>
                <a:cs typeface="Calibri"/>
              </a:rPr>
              <a:t>n</a:t>
            </a:r>
            <a:r>
              <a:rPr lang="en-US" sz="2800" spc="-5" dirty="0">
                <a:solidFill>
                  <a:schemeClr val="accent6"/>
                </a:solidFill>
                <a:latin typeface="Calibri"/>
                <a:cs typeface="Calibri"/>
              </a:rPr>
              <a:t>i</a:t>
            </a:r>
            <a:r>
              <a:rPr lang="en-US" sz="2800" spc="-15" dirty="0">
                <a:solidFill>
                  <a:schemeClr val="accent6"/>
                </a:solidFill>
                <a:latin typeface="Calibri"/>
                <a:cs typeface="Calibri"/>
              </a:rPr>
              <a:t>n</a:t>
            </a:r>
            <a:r>
              <a:rPr lang="en-US" sz="2800" spc="-5" dirty="0">
                <a:solidFill>
                  <a:schemeClr val="accent6"/>
                </a:solidFill>
                <a:latin typeface="Calibri"/>
                <a:cs typeface="Calibri"/>
              </a:rPr>
              <a:t>g:</a:t>
            </a:r>
            <a:r>
              <a:rPr lang="en-US" sz="2800" spc="20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Th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lang="en-US" sz="28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US" sz="2800" spc="-4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lang="en-US" sz="2800" spc="-5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US" sz="2800" spc="-3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lang="en-US"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lang="en-US"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4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US" sz="28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lang="en-US" sz="2800" spc="-2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lang="en-US" sz="28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8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US" sz="2800" spc="-4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tr</a:t>
            </a:r>
            <a:r>
              <a:rPr lang="en-US"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lang="en-US" sz="2800" spc="-10" dirty="0">
                <a:solidFill>
                  <a:srgbClr val="404040"/>
                </a:solidFill>
                <a:latin typeface="Calibri"/>
                <a:cs typeface="Calibri"/>
              </a:rPr>
              <a:t>bu</a:t>
            </a:r>
            <a:r>
              <a:rPr lang="en-US" sz="2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lang="en-US" sz="2800" spc="-5" dirty="0">
                <a:solidFill>
                  <a:srgbClr val="404040"/>
                </a:solidFill>
                <a:latin typeface="Calibri"/>
                <a:cs typeface="Calibri"/>
              </a:rPr>
              <a:t>e.</a:t>
            </a:r>
            <a:endParaRPr lang="en-US"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lang="en-US" sz="2400" spc="-45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lang="en-US" sz="2400" spc="-2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spc="-4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want to</a:t>
            </a:r>
            <a:r>
              <a:rPr lang="en-US"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explore</a:t>
            </a:r>
            <a:r>
              <a:rPr lang="en-US"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en-US"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404040"/>
                </a:solidFill>
                <a:latin typeface="Calibri"/>
                <a:cs typeface="Calibri"/>
              </a:rPr>
              <a:t>intrinsic</a:t>
            </a: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structures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lang="en-US"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them.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1460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CACA7"/>
                </a:solidFill>
              </a:rPr>
              <a:t>Content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1088770"/>
            <a:ext cx="5269865" cy="4711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Mot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50" dirty="0">
                <a:solidFill>
                  <a:srgbClr val="BEBEBE"/>
                </a:solidFill>
                <a:latin typeface="Calibri"/>
                <a:cs typeface="Calibri"/>
              </a:rPr>
              <a:t>v</a:t>
            </a:r>
            <a:r>
              <a:rPr sz="2800" spc="-25" dirty="0">
                <a:solidFill>
                  <a:srgbClr val="BEBEBE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60" dirty="0">
                <a:solidFill>
                  <a:srgbClr val="BEBEBE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oduction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1789" dirty="0">
                <a:solidFill>
                  <a:srgbClr val="D9D9D9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App</a:t>
            </a:r>
            <a:r>
              <a:rPr sz="2800" spc="-20" dirty="0">
                <a:solidFill>
                  <a:srgbClr val="D9D9D9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tio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y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es</a:t>
            </a:r>
            <a:r>
              <a:rPr sz="280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f clu</a:t>
            </a:r>
            <a:r>
              <a:rPr sz="2800" spc="-50" dirty="0">
                <a:solidFill>
                  <a:srgbClr val="BEBEBE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er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BEBEBE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er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g</a:t>
            </a:r>
            <a:r>
              <a:rPr sz="2800" spc="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cri</a:t>
            </a:r>
            <a:r>
              <a:rPr sz="2800" spc="-40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er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fu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ctions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BEBEBE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ance</a:t>
            </a:r>
            <a:r>
              <a:rPr sz="280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fu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ctio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b="1" spc="-4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800" b="1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-3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algorithm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use?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Summary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2560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Normalization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097165" y="3106938"/>
            <a:ext cx="3509010" cy="476250"/>
            <a:chOff x="4097165" y="3106938"/>
            <a:chExt cx="3509010" cy="476250"/>
          </a:xfrm>
        </p:grpSpPr>
        <p:sp>
          <p:nvSpPr>
            <p:cNvPr id="4" name="object 4"/>
            <p:cNvSpPr/>
            <p:nvPr/>
          </p:nvSpPr>
          <p:spPr>
            <a:xfrm>
              <a:off x="4104467" y="3403013"/>
              <a:ext cx="40640" cy="23495"/>
            </a:xfrm>
            <a:custGeom>
              <a:avLst/>
              <a:gdLst/>
              <a:ahLst/>
              <a:cxnLst/>
              <a:rect l="l" t="t" r="r" b="b"/>
              <a:pathLst>
                <a:path w="40639" h="23495">
                  <a:moveTo>
                    <a:pt x="0" y="23301"/>
                  </a:moveTo>
                  <a:lnTo>
                    <a:pt x="40489" y="0"/>
                  </a:lnTo>
                </a:path>
              </a:pathLst>
            </a:custGeom>
            <a:ln w="145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4956" y="3409869"/>
              <a:ext cx="60325" cy="158750"/>
            </a:xfrm>
            <a:custGeom>
              <a:avLst/>
              <a:gdLst/>
              <a:ahLst/>
              <a:cxnLst/>
              <a:rect l="l" t="t" r="r" b="b"/>
              <a:pathLst>
                <a:path w="60325" h="158750">
                  <a:moveTo>
                    <a:pt x="0" y="0"/>
                  </a:moveTo>
                  <a:lnTo>
                    <a:pt x="60022" y="158293"/>
                  </a:lnTo>
                </a:path>
              </a:pathLst>
            </a:custGeom>
            <a:ln w="29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12210" y="3114520"/>
              <a:ext cx="3394075" cy="454025"/>
            </a:xfrm>
            <a:custGeom>
              <a:avLst/>
              <a:gdLst/>
              <a:ahLst/>
              <a:cxnLst/>
              <a:rect l="l" t="t" r="r" b="b"/>
              <a:pathLst>
                <a:path w="3394075" h="454025">
                  <a:moveTo>
                    <a:pt x="0" y="453643"/>
                  </a:moveTo>
                  <a:lnTo>
                    <a:pt x="80978" y="0"/>
                  </a:lnTo>
                </a:path>
                <a:path w="3394075" h="454025">
                  <a:moveTo>
                    <a:pt x="80978" y="0"/>
                  </a:moveTo>
                  <a:lnTo>
                    <a:pt x="3393529" y="0"/>
                  </a:lnTo>
                </a:path>
              </a:pathLst>
            </a:custGeom>
            <a:ln w="147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5039" y="1078065"/>
            <a:ext cx="9563100" cy="36239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75"/>
              </a:spcBef>
            </a:pPr>
            <a:r>
              <a:rPr sz="280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-3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Technique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force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endParaRPr sz="2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7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nee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310"/>
              </a:spcBef>
              <a:tabLst>
                <a:tab pos="736600" algn="l"/>
              </a:tabLst>
            </a:pPr>
            <a:r>
              <a:rPr sz="2000" spc="-37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pair of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endParaRPr sz="2000">
              <a:latin typeface="Calibri"/>
              <a:cs typeface="Calibri"/>
            </a:endParaRPr>
          </a:p>
          <a:p>
            <a:pPr marL="187960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(0.1,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20)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950" i="1" baseline="-21367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(0.9,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720).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alibri"/>
              <a:cs typeface="Calibri"/>
            </a:endParaRPr>
          </a:p>
          <a:p>
            <a:pPr marL="447040" algn="ctr">
              <a:lnSpc>
                <a:spcPct val="100000"/>
              </a:lnSpc>
              <a:tabLst>
                <a:tab pos="2431415" algn="l"/>
                <a:tab pos="5821680" algn="l"/>
              </a:tabLst>
            </a:pPr>
            <a:r>
              <a:rPr sz="2550" i="1" spc="55" dirty="0">
                <a:latin typeface="Times New Roman"/>
                <a:cs typeface="Times New Roman"/>
              </a:rPr>
              <a:t>dist</a:t>
            </a:r>
            <a:r>
              <a:rPr sz="2550" spc="55" dirty="0">
                <a:latin typeface="Times New Roman"/>
                <a:cs typeface="Times New Roman"/>
              </a:rPr>
              <a:t>(</a:t>
            </a:r>
            <a:r>
              <a:rPr sz="2550" b="1" spc="55" dirty="0">
                <a:latin typeface="Times New Roman"/>
                <a:cs typeface="Times New Roman"/>
              </a:rPr>
              <a:t>x</a:t>
            </a:r>
            <a:r>
              <a:rPr sz="2400" i="1" spc="82" baseline="-22569" dirty="0">
                <a:latin typeface="Times New Roman"/>
                <a:cs typeface="Times New Roman"/>
              </a:rPr>
              <a:t>i</a:t>
            </a:r>
            <a:r>
              <a:rPr sz="2400" i="1" spc="-202" baseline="-22569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Times New Roman"/>
                <a:cs typeface="Times New Roman"/>
              </a:rPr>
              <a:t>,</a:t>
            </a:r>
            <a:r>
              <a:rPr sz="2550" spc="-390" dirty="0">
                <a:latin typeface="Times New Roman"/>
                <a:cs typeface="Times New Roman"/>
              </a:rPr>
              <a:t> </a:t>
            </a:r>
            <a:r>
              <a:rPr sz="2550" b="1" spc="65" dirty="0">
                <a:latin typeface="Times New Roman"/>
                <a:cs typeface="Times New Roman"/>
              </a:rPr>
              <a:t>x</a:t>
            </a:r>
            <a:r>
              <a:rPr sz="2550" b="1" spc="-275" dirty="0">
                <a:latin typeface="Times New Roman"/>
                <a:cs typeface="Times New Roman"/>
              </a:rPr>
              <a:t> </a:t>
            </a:r>
            <a:r>
              <a:rPr sz="2400" i="1" spc="44" baseline="-22569" dirty="0">
                <a:latin typeface="Times New Roman"/>
                <a:cs typeface="Times New Roman"/>
              </a:rPr>
              <a:t>j</a:t>
            </a:r>
            <a:r>
              <a:rPr sz="2400" i="1" spc="-97" baseline="-22569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Times New Roman"/>
                <a:cs typeface="Times New Roman"/>
              </a:rPr>
              <a:t>)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spc="75" dirty="0">
                <a:latin typeface="Symbol"/>
                <a:cs typeface="Symbol"/>
              </a:rPr>
              <a:t></a:t>
            </a:r>
            <a:r>
              <a:rPr sz="2550" spc="75" dirty="0">
                <a:latin typeface="Times New Roman"/>
                <a:cs typeface="Times New Roman"/>
              </a:rPr>
              <a:t>	</a:t>
            </a:r>
            <a:r>
              <a:rPr sz="2550" spc="25" dirty="0">
                <a:latin typeface="Times New Roman"/>
                <a:cs typeface="Times New Roman"/>
              </a:rPr>
              <a:t>(0.9</a:t>
            </a:r>
            <a:r>
              <a:rPr sz="2550" spc="-190" dirty="0">
                <a:latin typeface="Times New Roman"/>
                <a:cs typeface="Times New Roman"/>
              </a:rPr>
              <a:t> </a:t>
            </a:r>
            <a:r>
              <a:rPr sz="2550" spc="75" dirty="0">
                <a:latin typeface="Symbol"/>
                <a:cs typeface="Symbol"/>
              </a:rPr>
              <a:t></a:t>
            </a:r>
            <a:r>
              <a:rPr sz="2550" spc="-200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0.1)</a:t>
            </a:r>
            <a:r>
              <a:rPr sz="2400" spc="-7" baseline="39930" dirty="0">
                <a:latin typeface="Times New Roman"/>
                <a:cs typeface="Times New Roman"/>
              </a:rPr>
              <a:t>2</a:t>
            </a:r>
            <a:r>
              <a:rPr sz="2400" spc="502" baseline="39930" dirty="0">
                <a:latin typeface="Times New Roman"/>
                <a:cs typeface="Times New Roman"/>
              </a:rPr>
              <a:t> </a:t>
            </a:r>
            <a:r>
              <a:rPr sz="2550" spc="75" dirty="0">
                <a:latin typeface="Symbol"/>
                <a:cs typeface="Symbol"/>
              </a:rPr>
              <a:t>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Times New Roman"/>
                <a:cs typeface="Times New Roman"/>
              </a:rPr>
              <a:t>(720</a:t>
            </a:r>
            <a:r>
              <a:rPr sz="2550" spc="125" dirty="0">
                <a:latin typeface="Symbol"/>
                <a:cs typeface="Symbol"/>
              </a:rPr>
              <a:t>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spc="45" dirty="0">
                <a:latin typeface="Times New Roman"/>
                <a:cs typeface="Times New Roman"/>
              </a:rPr>
              <a:t>20)</a:t>
            </a:r>
            <a:r>
              <a:rPr sz="2400" spc="67" baseline="39930" dirty="0">
                <a:latin typeface="Times New Roman"/>
                <a:cs typeface="Times New Roman"/>
              </a:rPr>
              <a:t>2	</a:t>
            </a:r>
            <a:r>
              <a:rPr sz="2550" spc="75" dirty="0">
                <a:latin typeface="Symbol"/>
                <a:cs typeface="Symbol"/>
              </a:rPr>
              <a:t></a:t>
            </a:r>
            <a:r>
              <a:rPr sz="2550" spc="-125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700.000457,</a:t>
            </a:r>
            <a:endParaRPr sz="2550">
              <a:latin typeface="Times New Roman"/>
              <a:cs typeface="Times New Roman"/>
            </a:endParaRPr>
          </a:p>
          <a:p>
            <a:pPr marL="279400" marR="768985" indent="-229235">
              <a:lnSpc>
                <a:spcPts val="3460"/>
              </a:lnSpc>
              <a:spcBef>
                <a:spcPts val="2120"/>
              </a:spcBef>
            </a:pPr>
            <a:r>
              <a:rPr sz="3200" spc="-60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3200" spc="-4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3200" spc="-5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approaches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404040"/>
                </a:solidFill>
                <a:latin typeface="Calibri"/>
                <a:cs typeface="Calibri"/>
              </a:rPr>
              <a:t>standardize</a:t>
            </a:r>
            <a:r>
              <a:rPr sz="3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interval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scaled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attributes,</a:t>
            </a:r>
            <a:r>
              <a:rPr sz="3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sz="3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3200" b="1" spc="-5" dirty="0">
                <a:solidFill>
                  <a:srgbClr val="404040"/>
                </a:solidFill>
                <a:latin typeface="Calibri"/>
                <a:cs typeface="Calibri"/>
              </a:rPr>
              <a:t>z-score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3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404040"/>
                </a:solidFill>
                <a:latin typeface="Calibri"/>
                <a:cs typeface="Calibri"/>
              </a:rPr>
              <a:t>f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is an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3520" y="5352176"/>
            <a:ext cx="2311400" cy="0"/>
          </a:xfrm>
          <a:custGeom>
            <a:avLst/>
            <a:gdLst/>
            <a:ahLst/>
            <a:cxnLst/>
            <a:rect l="l" t="t" r="r" b="b"/>
            <a:pathLst>
              <a:path w="2311400">
                <a:moveTo>
                  <a:pt x="0" y="0"/>
                </a:moveTo>
                <a:lnTo>
                  <a:pt x="2311010" y="0"/>
                </a:lnTo>
              </a:path>
            </a:pathLst>
          </a:custGeom>
          <a:ln w="14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42497" y="5096435"/>
            <a:ext cx="10858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5" dirty="0">
                <a:latin typeface="Times New Roman"/>
                <a:cs typeface="Times New Roman"/>
              </a:rPr>
              <a:t>,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5103" y="5352710"/>
            <a:ext cx="229743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00" dirty="0">
                <a:latin typeface="Times New Roman"/>
                <a:cs typeface="Times New Roman"/>
              </a:rPr>
              <a:t>m</a:t>
            </a:r>
            <a:r>
              <a:rPr sz="2550" spc="25" dirty="0">
                <a:latin typeface="Times New Roman"/>
                <a:cs typeface="Times New Roman"/>
              </a:rPr>
              <a:t>a</a:t>
            </a:r>
            <a:r>
              <a:rPr sz="2550" spc="114" dirty="0">
                <a:latin typeface="Times New Roman"/>
                <a:cs typeface="Times New Roman"/>
              </a:rPr>
              <a:t>x</a:t>
            </a:r>
            <a:r>
              <a:rPr sz="2550" spc="20" dirty="0">
                <a:latin typeface="Times New Roman"/>
                <a:cs typeface="Times New Roman"/>
              </a:rPr>
              <a:t>(</a:t>
            </a:r>
            <a:r>
              <a:rPr sz="2550" spc="-415" dirty="0">
                <a:latin typeface="Times New Roman"/>
                <a:cs typeface="Times New Roman"/>
              </a:rPr>
              <a:t> </a:t>
            </a:r>
            <a:r>
              <a:rPr sz="2550" i="1" spc="15" dirty="0">
                <a:latin typeface="Times New Roman"/>
                <a:cs typeface="Times New Roman"/>
              </a:rPr>
              <a:t>f</a:t>
            </a:r>
            <a:r>
              <a:rPr sz="2550" i="1" spc="-4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Times New Roman"/>
                <a:cs typeface="Times New Roman"/>
              </a:rPr>
              <a:t>)</a:t>
            </a:r>
            <a:r>
              <a:rPr sz="2550" spc="-14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Symbol"/>
                <a:cs typeface="Symbol"/>
              </a:rPr>
              <a:t></a:t>
            </a:r>
            <a:r>
              <a:rPr sz="2550" spc="-14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Times New Roman"/>
                <a:cs typeface="Times New Roman"/>
              </a:rPr>
              <a:t>m</a:t>
            </a:r>
            <a:r>
              <a:rPr sz="2550" spc="-15" dirty="0">
                <a:latin typeface="Times New Roman"/>
                <a:cs typeface="Times New Roman"/>
              </a:rPr>
              <a:t>i</a:t>
            </a:r>
            <a:r>
              <a:rPr sz="2550" spc="110" dirty="0">
                <a:latin typeface="Times New Roman"/>
                <a:cs typeface="Times New Roman"/>
              </a:rPr>
              <a:t>n</a:t>
            </a:r>
            <a:r>
              <a:rPr sz="2550" spc="20" dirty="0">
                <a:latin typeface="Times New Roman"/>
                <a:cs typeface="Times New Roman"/>
              </a:rPr>
              <a:t>(</a:t>
            </a:r>
            <a:r>
              <a:rPr sz="2550" spc="-350" dirty="0">
                <a:latin typeface="Times New Roman"/>
                <a:cs typeface="Times New Roman"/>
              </a:rPr>
              <a:t> </a:t>
            </a:r>
            <a:r>
              <a:rPr sz="2550" i="1" spc="15" dirty="0">
                <a:latin typeface="Times New Roman"/>
                <a:cs typeface="Times New Roman"/>
              </a:rPr>
              <a:t>f</a:t>
            </a:r>
            <a:r>
              <a:rPr sz="2550" i="1" spc="-4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5930" y="4847798"/>
            <a:ext cx="122682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175" indent="-245110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57810" algn="l"/>
              </a:tabLst>
            </a:pPr>
            <a:r>
              <a:rPr sz="2550" spc="100" dirty="0">
                <a:latin typeface="Times New Roman"/>
                <a:cs typeface="Times New Roman"/>
              </a:rPr>
              <a:t>m</a:t>
            </a:r>
            <a:r>
              <a:rPr sz="2550" spc="-15" dirty="0">
                <a:latin typeface="Times New Roman"/>
                <a:cs typeface="Times New Roman"/>
              </a:rPr>
              <a:t>i</a:t>
            </a:r>
            <a:r>
              <a:rPr sz="2550" spc="110" dirty="0">
                <a:latin typeface="Times New Roman"/>
                <a:cs typeface="Times New Roman"/>
              </a:rPr>
              <a:t>n</a:t>
            </a:r>
            <a:r>
              <a:rPr sz="2550" spc="20" dirty="0">
                <a:latin typeface="Times New Roman"/>
                <a:cs typeface="Times New Roman"/>
              </a:rPr>
              <a:t>(</a:t>
            </a:r>
            <a:r>
              <a:rPr sz="2550" spc="-350" dirty="0">
                <a:latin typeface="Times New Roman"/>
                <a:cs typeface="Times New Roman"/>
              </a:rPr>
              <a:t> </a:t>
            </a:r>
            <a:r>
              <a:rPr sz="2550" i="1" spc="15" dirty="0">
                <a:latin typeface="Times New Roman"/>
                <a:cs typeface="Times New Roman"/>
              </a:rPr>
              <a:t>f</a:t>
            </a:r>
            <a:r>
              <a:rPr sz="2550" i="1" spc="-45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Times New Roman"/>
                <a:cs typeface="Times New Roman"/>
              </a:rPr>
              <a:t>)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33698" y="4929297"/>
            <a:ext cx="33147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825" i="1" spc="-15" baseline="14161" dirty="0">
                <a:latin typeface="Times New Roman"/>
                <a:cs typeface="Times New Roman"/>
              </a:rPr>
              <a:t>x</a:t>
            </a:r>
            <a:r>
              <a:rPr sz="1600" i="1" spc="-10" dirty="0">
                <a:latin typeface="Times New Roman"/>
                <a:cs typeface="Times New Roman"/>
              </a:rPr>
              <a:t>if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41331" y="5294913"/>
            <a:ext cx="14414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i="1" spc="15" dirty="0">
                <a:latin typeface="Times New Roman"/>
                <a:cs typeface="Times New Roman"/>
              </a:rPr>
              <a:t>if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2859" y="5096435"/>
            <a:ext cx="162179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8250" algn="l"/>
              </a:tabLst>
            </a:pPr>
            <a:r>
              <a:rPr sz="2550" i="1" spc="30" dirty="0">
                <a:latin typeface="Times New Roman"/>
                <a:cs typeface="Times New Roman"/>
              </a:rPr>
              <a:t>range</a:t>
            </a:r>
            <a:r>
              <a:rPr sz="2550" spc="30" dirty="0">
                <a:latin typeface="Times New Roman"/>
                <a:cs typeface="Times New Roman"/>
              </a:rPr>
              <a:t>(</a:t>
            </a:r>
            <a:r>
              <a:rPr sz="2550" i="1" spc="30" dirty="0">
                <a:latin typeface="Times New Roman"/>
                <a:cs typeface="Times New Roman"/>
              </a:rPr>
              <a:t>x	</a:t>
            </a:r>
            <a:r>
              <a:rPr sz="2550" spc="20" dirty="0">
                <a:latin typeface="Times New Roman"/>
                <a:cs typeface="Times New Roman"/>
              </a:rPr>
              <a:t>)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spc="3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39" y="363169"/>
            <a:ext cx="10116185" cy="20218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CACA7"/>
                </a:solidFill>
                <a:latin typeface="Segoe UI"/>
                <a:cs typeface="Segoe UI"/>
              </a:rPr>
              <a:t>Contd..</a:t>
            </a:r>
            <a:endParaRPr sz="3200">
              <a:latin typeface="Segoe UI"/>
              <a:cs typeface="Segoe UI"/>
            </a:endParaRPr>
          </a:p>
          <a:p>
            <a:pPr marL="279400" marR="43180" indent="-229235">
              <a:lnSpc>
                <a:spcPct val="90000"/>
              </a:lnSpc>
              <a:spcBef>
                <a:spcPts val="2795"/>
              </a:spcBef>
            </a:pPr>
            <a:r>
              <a:rPr sz="2800" spc="-525" dirty="0">
                <a:solidFill>
                  <a:srgbClr val="FF0000"/>
                </a:solidFill>
                <a:latin typeface="Microsoft Sans Serif"/>
                <a:cs typeface="Microsoft Sans Serif"/>
              </a:rPr>
              <a:t>🞄</a:t>
            </a:r>
            <a:r>
              <a:rPr sz="2800" spc="-3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Z-score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transforms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mean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zero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and a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Calibri"/>
                <a:cs typeface="Calibri"/>
              </a:rPr>
              <a:t>mean</a:t>
            </a:r>
            <a:r>
              <a:rPr sz="2800" b="1" spc="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Calibri"/>
                <a:cs typeface="Calibri"/>
              </a:rPr>
              <a:t>absolute</a:t>
            </a:r>
            <a:r>
              <a:rPr sz="2800" b="1" spc="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Calibri"/>
                <a:cs typeface="Calibri"/>
              </a:rPr>
              <a:t>deviation</a:t>
            </a:r>
            <a:r>
              <a:rPr sz="2800" b="1" spc="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1.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mean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absolute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deviation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denoted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775" i="1" baseline="-21021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computed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follows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01612" y="4214396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>
                <a:moveTo>
                  <a:pt x="0" y="0"/>
                </a:moveTo>
                <a:lnTo>
                  <a:pt x="214842" y="0"/>
                </a:lnTo>
              </a:path>
            </a:pathLst>
          </a:custGeom>
          <a:ln w="153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85779" y="4154916"/>
            <a:ext cx="24765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20" dirty="0">
                <a:latin typeface="Times New Roman"/>
                <a:cs typeface="Times New Roman"/>
              </a:rPr>
              <a:t>2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i="1" spc="10" dirty="0">
                <a:latin typeface="Times New Roman"/>
                <a:cs typeface="Times New Roman"/>
              </a:rPr>
              <a:t>f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1227" y="3945830"/>
            <a:ext cx="72644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15" dirty="0">
                <a:latin typeface="Times New Roman"/>
                <a:cs typeface="Times New Roman"/>
              </a:rPr>
              <a:t>|</a:t>
            </a:r>
            <a:r>
              <a:rPr sz="2650" spc="-120" dirty="0">
                <a:latin typeface="Times New Roman"/>
                <a:cs typeface="Times New Roman"/>
              </a:rPr>
              <a:t> </a:t>
            </a:r>
            <a:r>
              <a:rPr sz="2650" spc="50" dirty="0">
                <a:latin typeface="Symbol"/>
                <a:cs typeface="Symbol"/>
              </a:rPr>
              <a:t>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|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spc="40" dirty="0"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9863" y="4154916"/>
            <a:ext cx="22987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20" dirty="0">
                <a:latin typeface="Times New Roman"/>
                <a:cs typeface="Times New Roman"/>
              </a:rPr>
              <a:t>1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i="1" spc="10" dirty="0">
                <a:latin typeface="Times New Roman"/>
                <a:cs typeface="Times New Roman"/>
              </a:rPr>
              <a:t>f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9585" y="4154916"/>
            <a:ext cx="8699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i="1" spc="10" dirty="0">
                <a:latin typeface="Times New Roman"/>
                <a:cs typeface="Times New Roman"/>
              </a:rPr>
              <a:t>f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6913" y="3736768"/>
            <a:ext cx="989330" cy="686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49935" algn="l"/>
              </a:tabLst>
            </a:pPr>
            <a:r>
              <a:rPr sz="2650" spc="50" dirty="0">
                <a:latin typeface="Symbol"/>
                <a:cs typeface="Symbol"/>
              </a:rPr>
              <a:t></a:t>
            </a:r>
            <a:r>
              <a:rPr sz="2650" spc="-160" dirty="0">
                <a:latin typeface="Times New Roman"/>
                <a:cs typeface="Times New Roman"/>
              </a:rPr>
              <a:t> </a:t>
            </a:r>
            <a:r>
              <a:rPr sz="2650" i="1" spc="65" dirty="0">
                <a:latin typeface="Times New Roman"/>
                <a:cs typeface="Times New Roman"/>
              </a:rPr>
              <a:t>m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spc="5" dirty="0">
                <a:latin typeface="Times New Roman"/>
                <a:cs typeface="Times New Roman"/>
              </a:rPr>
              <a:t>|</a:t>
            </a:r>
            <a:r>
              <a:rPr sz="4300" spc="-880" dirty="0">
                <a:latin typeface="Symbol"/>
                <a:cs typeface="Symbol"/>
              </a:rPr>
              <a:t></a:t>
            </a:r>
            <a:r>
              <a:rPr sz="2650" spc="20" dirty="0">
                <a:latin typeface="Times New Roman"/>
                <a:cs typeface="Times New Roman"/>
              </a:rPr>
              <a:t>,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7678" y="4154916"/>
            <a:ext cx="22288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i="1" spc="110" dirty="0">
                <a:latin typeface="Times New Roman"/>
                <a:cs typeface="Times New Roman"/>
              </a:rPr>
              <a:t>nf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0587" y="4154916"/>
            <a:ext cx="8699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i="1" spc="10" dirty="0">
                <a:latin typeface="Times New Roman"/>
                <a:cs typeface="Times New Roman"/>
              </a:rPr>
              <a:t>f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7915" y="3945830"/>
            <a:ext cx="1891664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49300" algn="l"/>
              </a:tabLst>
            </a:pPr>
            <a:r>
              <a:rPr sz="2650" spc="50" dirty="0">
                <a:latin typeface="Symbol"/>
                <a:cs typeface="Symbol"/>
              </a:rPr>
              <a:t></a:t>
            </a:r>
            <a:r>
              <a:rPr sz="2650" spc="-160" dirty="0">
                <a:latin typeface="Times New Roman"/>
                <a:cs typeface="Times New Roman"/>
              </a:rPr>
              <a:t> </a:t>
            </a:r>
            <a:r>
              <a:rPr sz="2650" i="1" spc="65" dirty="0">
                <a:latin typeface="Times New Roman"/>
                <a:cs typeface="Times New Roman"/>
              </a:rPr>
              <a:t>m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spc="15" dirty="0">
                <a:latin typeface="Times New Roman"/>
                <a:cs typeface="Times New Roman"/>
              </a:rPr>
              <a:t>|</a:t>
            </a:r>
            <a:r>
              <a:rPr sz="2650" spc="-120" dirty="0">
                <a:latin typeface="Times New Roman"/>
                <a:cs typeface="Times New Roman"/>
              </a:rPr>
              <a:t> </a:t>
            </a:r>
            <a:r>
              <a:rPr sz="2650" spc="-5" dirty="0">
                <a:latin typeface="Symbol"/>
                <a:cs typeface="Symbol"/>
              </a:rPr>
              <a:t></a:t>
            </a:r>
            <a:r>
              <a:rPr sz="2650" spc="60" dirty="0">
                <a:latin typeface="Times New Roman"/>
                <a:cs typeface="Times New Roman"/>
              </a:rPr>
              <a:t>..</a:t>
            </a:r>
            <a:r>
              <a:rPr sz="2650" spc="-204" dirty="0">
                <a:latin typeface="Times New Roman"/>
                <a:cs typeface="Times New Roman"/>
              </a:rPr>
              <a:t>.</a:t>
            </a:r>
            <a:r>
              <a:rPr sz="2650" spc="50" dirty="0">
                <a:latin typeface="Symbol"/>
                <a:cs typeface="Symbol"/>
              </a:rPr>
              <a:t>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|</a:t>
            </a:r>
            <a:r>
              <a:rPr sz="2650" dirty="0">
                <a:latin typeface="Times New Roman"/>
                <a:cs typeface="Times New Roman"/>
              </a:rPr>
              <a:t> </a:t>
            </a:r>
            <a:r>
              <a:rPr sz="2650" i="1" spc="40" dirty="0"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86843" y="4154916"/>
            <a:ext cx="8699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i="1" spc="10" dirty="0">
                <a:latin typeface="Times New Roman"/>
                <a:cs typeface="Times New Roman"/>
              </a:rPr>
              <a:t>f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8372" y="4154915"/>
            <a:ext cx="8699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i="1" spc="10" dirty="0">
                <a:latin typeface="Times New Roman"/>
                <a:cs typeface="Times New Roman"/>
              </a:rPr>
              <a:t>f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4202" y="3945830"/>
            <a:ext cx="532130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67335" indent="-255270">
              <a:lnSpc>
                <a:spcPct val="100000"/>
              </a:lnSpc>
              <a:spcBef>
                <a:spcPts val="135"/>
              </a:spcBef>
              <a:buFont typeface="Symbol"/>
              <a:buChar char=""/>
              <a:tabLst>
                <a:tab pos="267970" algn="l"/>
              </a:tabLst>
            </a:pPr>
            <a:r>
              <a:rPr sz="2650" i="1" spc="65" dirty="0">
                <a:latin typeface="Times New Roman"/>
                <a:cs typeface="Times New Roman"/>
              </a:rPr>
              <a:t>m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4292" y="4216318"/>
            <a:ext cx="200025" cy="4356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i="1" spc="45" dirty="0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0652" y="3736768"/>
            <a:ext cx="1389380" cy="686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35609" algn="l"/>
              </a:tabLst>
            </a:pPr>
            <a:r>
              <a:rPr sz="2650" i="1" spc="35" dirty="0">
                <a:latin typeface="Times New Roman"/>
                <a:cs typeface="Times New Roman"/>
              </a:rPr>
              <a:t>s	</a:t>
            </a:r>
            <a:r>
              <a:rPr sz="2650" spc="50" dirty="0">
                <a:latin typeface="Symbol"/>
                <a:cs typeface="Symbol"/>
              </a:rPr>
              <a:t></a:t>
            </a:r>
            <a:r>
              <a:rPr sz="2650" spc="185" dirty="0">
                <a:latin typeface="Times New Roman"/>
                <a:cs typeface="Times New Roman"/>
              </a:rPr>
              <a:t> </a:t>
            </a:r>
            <a:r>
              <a:rPr sz="3975" spc="67" baseline="36687" dirty="0">
                <a:latin typeface="Times New Roman"/>
                <a:cs typeface="Times New Roman"/>
              </a:rPr>
              <a:t>1</a:t>
            </a:r>
            <a:r>
              <a:rPr sz="3975" spc="-232" baseline="36687" dirty="0">
                <a:latin typeface="Times New Roman"/>
                <a:cs typeface="Times New Roman"/>
              </a:rPr>
              <a:t> </a:t>
            </a:r>
            <a:r>
              <a:rPr sz="4300" spc="-890" dirty="0">
                <a:latin typeface="Symbol"/>
                <a:cs typeface="Symbol"/>
              </a:rPr>
              <a:t></a:t>
            </a:r>
            <a:r>
              <a:rPr sz="2650" spc="15" dirty="0">
                <a:latin typeface="Times New Roman"/>
                <a:cs typeface="Times New Roman"/>
              </a:rPr>
              <a:t>|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spc="40" dirty="0"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27411" y="3167086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>
                <a:moveTo>
                  <a:pt x="0" y="0"/>
                </a:moveTo>
                <a:lnTo>
                  <a:pt x="226164" y="0"/>
                </a:lnTo>
              </a:path>
            </a:pathLst>
          </a:custGeom>
          <a:ln w="16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34344" y="3105229"/>
            <a:ext cx="246189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3119" algn="l"/>
                <a:tab pos="2242185" algn="l"/>
              </a:tabLst>
            </a:pPr>
            <a:r>
              <a:rPr sz="1800" spc="15" dirty="0">
                <a:latin typeface="Times New Roman"/>
                <a:cs typeface="Times New Roman"/>
              </a:rPr>
              <a:t>1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f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spc="15" dirty="0">
                <a:latin typeface="Times New Roman"/>
                <a:cs typeface="Times New Roman"/>
              </a:rPr>
              <a:t>2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i="1" spc="5" dirty="0">
                <a:latin typeface="Times New Roman"/>
                <a:cs typeface="Times New Roman"/>
              </a:rPr>
              <a:t>f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110" dirty="0">
                <a:latin typeface="Times New Roman"/>
                <a:cs typeface="Times New Roman"/>
              </a:rPr>
              <a:t>nf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87988" y="3105229"/>
            <a:ext cx="9017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spc="5" dirty="0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42075" y="3169752"/>
            <a:ext cx="208279" cy="455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i="1" spc="3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69123" y="2666620"/>
            <a:ext cx="4114800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8325" algn="l"/>
                <a:tab pos="1751330" algn="l"/>
                <a:tab pos="2588895" algn="l"/>
                <a:tab pos="3884929" algn="l"/>
              </a:tabLst>
            </a:pPr>
            <a:r>
              <a:rPr sz="2800" i="1" spc="55" dirty="0">
                <a:latin typeface="Times New Roman"/>
                <a:cs typeface="Times New Roman"/>
              </a:rPr>
              <a:t>m	</a:t>
            </a:r>
            <a:r>
              <a:rPr sz="2800" spc="40" dirty="0">
                <a:latin typeface="Symbol"/>
                <a:cs typeface="Symbol"/>
              </a:rPr>
              <a:t>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4200" spc="52" baseline="35714" dirty="0">
                <a:latin typeface="Times New Roman"/>
                <a:cs typeface="Times New Roman"/>
              </a:rPr>
              <a:t>1</a:t>
            </a:r>
            <a:r>
              <a:rPr sz="4200" spc="-225" baseline="35714" dirty="0">
                <a:latin typeface="Times New Roman"/>
                <a:cs typeface="Times New Roman"/>
              </a:rPr>
              <a:t> </a:t>
            </a:r>
            <a:r>
              <a:rPr sz="4550" spc="-305" dirty="0">
                <a:latin typeface="Symbol"/>
                <a:cs typeface="Symbol"/>
              </a:rPr>
              <a:t></a:t>
            </a:r>
            <a:r>
              <a:rPr sz="2800" i="1" spc="-305" dirty="0">
                <a:latin typeface="Times New Roman"/>
                <a:cs typeface="Times New Roman"/>
              </a:rPr>
              <a:t>x	</a:t>
            </a:r>
            <a:r>
              <a:rPr sz="2800" spc="40" dirty="0">
                <a:latin typeface="Symbol"/>
                <a:cs typeface="Symbol"/>
              </a:rPr>
              <a:t>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spc="30" dirty="0">
                <a:latin typeface="Times New Roman"/>
                <a:cs typeface="Times New Roman"/>
              </a:rPr>
              <a:t>x	</a:t>
            </a:r>
            <a:r>
              <a:rPr sz="2800" spc="40" dirty="0">
                <a:latin typeface="Symbol"/>
                <a:cs typeface="Symbol"/>
              </a:rPr>
              <a:t></a:t>
            </a:r>
            <a:r>
              <a:rPr sz="2800" spc="-30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...</a:t>
            </a:r>
            <a:r>
              <a:rPr sz="2800" spc="-434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Symbol"/>
                <a:cs typeface="Symbol"/>
              </a:rPr>
              <a:t>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i="1" spc="30" dirty="0">
                <a:latin typeface="Times New Roman"/>
                <a:cs typeface="Times New Roman"/>
              </a:rPr>
              <a:t>x	</a:t>
            </a:r>
            <a:r>
              <a:rPr sz="4550" spc="-459" dirty="0">
                <a:latin typeface="Symbol"/>
                <a:cs typeface="Symbol"/>
              </a:rPr>
              <a:t></a:t>
            </a:r>
            <a:r>
              <a:rPr sz="2800" spc="-459" dirty="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41559" y="5295770"/>
            <a:ext cx="1281430" cy="0"/>
          </a:xfrm>
          <a:custGeom>
            <a:avLst/>
            <a:gdLst/>
            <a:ahLst/>
            <a:cxnLst/>
            <a:rect l="l" t="t" r="r" b="b"/>
            <a:pathLst>
              <a:path w="1281429">
                <a:moveTo>
                  <a:pt x="0" y="0"/>
                </a:moveTo>
                <a:lnTo>
                  <a:pt x="1281387" y="0"/>
                </a:lnTo>
              </a:path>
            </a:pathLst>
          </a:custGeom>
          <a:ln w="169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93466" y="5528583"/>
            <a:ext cx="9334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i="1" spc="20" dirty="0">
                <a:latin typeface="Times New Roman"/>
                <a:cs typeface="Times New Roman"/>
              </a:rPr>
              <a:t>f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33348" y="4944958"/>
            <a:ext cx="16256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i="1" spc="20" dirty="0">
                <a:latin typeface="Times New Roman"/>
                <a:cs typeface="Times New Roman"/>
              </a:rPr>
              <a:t>if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49630" y="4714749"/>
            <a:ext cx="144335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98475" algn="l"/>
                <a:tab pos="1308100" algn="l"/>
              </a:tabLst>
            </a:pPr>
            <a:r>
              <a:rPr sz="2950" i="1" spc="30" dirty="0">
                <a:latin typeface="Times New Roman"/>
                <a:cs typeface="Times New Roman"/>
              </a:rPr>
              <a:t>x	</a:t>
            </a:r>
            <a:r>
              <a:rPr sz="2950" spc="35" dirty="0">
                <a:latin typeface="Symbol"/>
                <a:cs typeface="Symbol"/>
              </a:rPr>
              <a:t></a:t>
            </a:r>
            <a:r>
              <a:rPr sz="2950" spc="-150" dirty="0">
                <a:latin typeface="Times New Roman"/>
                <a:cs typeface="Times New Roman"/>
              </a:rPr>
              <a:t> </a:t>
            </a:r>
            <a:r>
              <a:rPr sz="2950" i="1" spc="160" dirty="0">
                <a:latin typeface="Times New Roman"/>
                <a:cs typeface="Times New Roman"/>
              </a:rPr>
              <a:t>m</a:t>
            </a:r>
            <a:r>
              <a:rPr sz="2775" i="1" spc="240" baseline="-22522" dirty="0">
                <a:latin typeface="Times New Roman"/>
                <a:cs typeface="Times New Roman"/>
              </a:rPr>
              <a:t>f	</a:t>
            </a:r>
            <a:r>
              <a:rPr sz="4425" spc="22" baseline="-42372" dirty="0">
                <a:latin typeface="Times New Roman"/>
                <a:cs typeface="Times New Roman"/>
              </a:rPr>
              <a:t>.</a:t>
            </a:r>
            <a:endParaRPr sz="4425" baseline="-42372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74378" y="5231560"/>
            <a:ext cx="16256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i="1" spc="20" dirty="0">
                <a:latin typeface="Times New Roman"/>
                <a:cs typeface="Times New Roman"/>
              </a:rPr>
              <a:t>if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97780" y="5002143"/>
            <a:ext cx="116141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8820" algn="l"/>
              </a:tabLst>
            </a:pPr>
            <a:r>
              <a:rPr sz="2950" i="1" spc="130" dirty="0">
                <a:latin typeface="Times New Roman"/>
                <a:cs typeface="Times New Roman"/>
              </a:rPr>
              <a:t>z</a:t>
            </a:r>
            <a:r>
              <a:rPr sz="2950" spc="130" dirty="0">
                <a:latin typeface="Times New Roman"/>
                <a:cs typeface="Times New Roman"/>
              </a:rPr>
              <a:t>(</a:t>
            </a:r>
            <a:r>
              <a:rPr sz="2950" i="1" spc="130" dirty="0">
                <a:latin typeface="Times New Roman"/>
                <a:cs typeface="Times New Roman"/>
              </a:rPr>
              <a:t>x	</a:t>
            </a:r>
            <a:r>
              <a:rPr sz="2950" spc="20" dirty="0">
                <a:latin typeface="Times New Roman"/>
                <a:cs typeface="Times New Roman"/>
              </a:rPr>
              <a:t>)</a:t>
            </a:r>
            <a:r>
              <a:rPr sz="2950" spc="-110" dirty="0">
                <a:latin typeface="Times New Roman"/>
                <a:cs typeface="Times New Roman"/>
              </a:rPr>
              <a:t> </a:t>
            </a:r>
            <a:r>
              <a:rPr sz="2950" spc="35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01348" y="5299166"/>
            <a:ext cx="17462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25" dirty="0">
                <a:latin typeface="Times New Roman"/>
                <a:cs typeface="Times New Roman"/>
              </a:rPr>
              <a:t>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43301" y="5022596"/>
            <a:ext cx="1330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Z-score: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1460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CACA7"/>
                </a:solidFill>
              </a:rPr>
              <a:t>Content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1088770"/>
            <a:ext cx="5377815" cy="4711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Mot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50" dirty="0">
                <a:solidFill>
                  <a:srgbClr val="BEBEBE"/>
                </a:solidFill>
                <a:latin typeface="Calibri"/>
                <a:cs typeface="Calibri"/>
              </a:rPr>
              <a:t>v</a:t>
            </a:r>
            <a:r>
              <a:rPr sz="2800" spc="-25" dirty="0">
                <a:solidFill>
                  <a:srgbClr val="BEBEBE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60" dirty="0">
                <a:solidFill>
                  <a:srgbClr val="BEBEBE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oduction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1789" dirty="0">
                <a:solidFill>
                  <a:srgbClr val="D9D9D9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App</a:t>
            </a:r>
            <a:r>
              <a:rPr sz="2800" spc="-20" dirty="0">
                <a:solidFill>
                  <a:srgbClr val="D9D9D9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tio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y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es</a:t>
            </a:r>
            <a:r>
              <a:rPr sz="280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f clu</a:t>
            </a:r>
            <a:r>
              <a:rPr sz="2800" spc="-50" dirty="0">
                <a:solidFill>
                  <a:srgbClr val="BEBEBE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er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BEBEBE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er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g</a:t>
            </a:r>
            <a:r>
              <a:rPr sz="2800" spc="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cri</a:t>
            </a:r>
            <a:r>
              <a:rPr sz="2800" spc="-40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er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fu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ctions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BEBEBE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ance</a:t>
            </a:r>
            <a:r>
              <a:rPr sz="280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fu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ctio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Nor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m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BEBEBE"/>
                </a:solidFill>
                <a:latin typeface="Calibri"/>
                <a:cs typeface="Calibri"/>
              </a:rPr>
              <a:t>z</a:t>
            </a:r>
            <a:r>
              <a:rPr sz="2800" spc="-25" dirty="0">
                <a:solidFill>
                  <a:srgbClr val="BEBEBE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-3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8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r>
              <a:rPr sz="28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algorithm</a:t>
            </a:r>
            <a:r>
              <a:rPr sz="28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use?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Summary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67519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CACA7"/>
                </a:solidFill>
              </a:rPr>
              <a:t>How</a:t>
            </a:r>
            <a:r>
              <a:rPr sz="3200" spc="-20" dirty="0">
                <a:solidFill>
                  <a:srgbClr val="3CACA7"/>
                </a:solidFill>
              </a:rPr>
              <a:t> </a:t>
            </a:r>
            <a:r>
              <a:rPr sz="3200" spc="-15" dirty="0">
                <a:solidFill>
                  <a:srgbClr val="3CACA7"/>
                </a:solidFill>
              </a:rPr>
              <a:t>to</a:t>
            </a:r>
            <a:r>
              <a:rPr sz="3200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choose</a:t>
            </a:r>
            <a:r>
              <a:rPr sz="3200" spc="10" dirty="0">
                <a:solidFill>
                  <a:srgbClr val="3CACA7"/>
                </a:solidFill>
              </a:rPr>
              <a:t> </a:t>
            </a:r>
            <a:r>
              <a:rPr sz="3200" dirty="0">
                <a:solidFill>
                  <a:srgbClr val="3CACA7"/>
                </a:solidFill>
              </a:rPr>
              <a:t>a</a:t>
            </a:r>
            <a:r>
              <a:rPr sz="3200" spc="-15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clustering</a:t>
            </a:r>
            <a:r>
              <a:rPr sz="3200" dirty="0">
                <a:solidFill>
                  <a:srgbClr val="3CACA7"/>
                </a:solidFill>
              </a:rPr>
              <a:t> algorithm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96162" y="1133094"/>
            <a:ext cx="9187180" cy="35687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149225" indent="-229235">
              <a:lnSpc>
                <a:spcPts val="2810"/>
              </a:lnSpc>
              <a:spcBef>
                <a:spcPts val="455"/>
              </a:spcBef>
            </a:pPr>
            <a:r>
              <a:rPr sz="2600" spc="-49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600" spc="-4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vast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of algorithms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available.</a:t>
            </a:r>
            <a:r>
              <a:rPr sz="26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choose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our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problem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600" spc="-1660" dirty="0">
                <a:solidFill>
                  <a:srgbClr val="FF0000"/>
                </a:solidFill>
                <a:latin typeface="Microsoft Sans Serif"/>
                <a:cs typeface="Microsoft Sans Serif"/>
              </a:rPr>
              <a:t>🞄</a:t>
            </a:r>
            <a:r>
              <a:rPr sz="2600" spc="17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Choosin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“be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600" spc="8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”</a:t>
            </a:r>
            <a:r>
              <a:rPr sz="26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orith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6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challen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600" spc="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698500" marR="1252220" indent="-228600">
              <a:lnSpc>
                <a:spcPts val="2380"/>
              </a:lnSpc>
              <a:spcBef>
                <a:spcPts val="565"/>
              </a:spcBef>
              <a:tabLst>
                <a:tab pos="698500" algn="l"/>
              </a:tabLst>
            </a:pPr>
            <a:r>
              <a:rPr sz="2200" spc="-41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algorithm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limitations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well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certain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200" spc="-4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distributions.</a:t>
            </a:r>
            <a:endParaRPr sz="2200">
              <a:latin typeface="Calibri"/>
              <a:cs typeface="Calibri"/>
            </a:endParaRPr>
          </a:p>
          <a:p>
            <a:pPr marL="698500" marR="116839" indent="-228600">
              <a:lnSpc>
                <a:spcPct val="90000"/>
              </a:lnSpc>
              <a:spcBef>
                <a:spcPts val="450"/>
              </a:spcBef>
              <a:tabLst>
                <a:tab pos="698500" algn="l"/>
              </a:tabLst>
            </a:pPr>
            <a:r>
              <a:rPr sz="2200" spc="-41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It is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hard,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impossible,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distribution the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application </a:t>
            </a:r>
            <a:r>
              <a:rPr sz="2200" spc="-4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follow.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not fully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follow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any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“ideal”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structure or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distribution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required by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algorithms.</a:t>
            </a:r>
            <a:endParaRPr sz="2200">
              <a:latin typeface="Calibri"/>
              <a:cs typeface="Calibri"/>
            </a:endParaRPr>
          </a:p>
          <a:p>
            <a:pPr marL="698500" marR="5080" indent="-228600">
              <a:lnSpc>
                <a:spcPts val="2380"/>
              </a:lnSpc>
              <a:spcBef>
                <a:spcPts val="540"/>
              </a:spcBef>
              <a:tabLst>
                <a:tab pos="698500" algn="l"/>
              </a:tabLst>
            </a:pPr>
            <a:r>
              <a:rPr sz="2200" spc="-41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decide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standardize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choose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suitable </a:t>
            </a:r>
            <a:r>
              <a:rPr sz="2200" spc="-4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distance function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parameter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495" y="311022"/>
            <a:ext cx="1294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3CACA7"/>
                </a:solidFill>
              </a:rPr>
              <a:t>Co</a:t>
            </a:r>
            <a:r>
              <a:rPr sz="3200" spc="-15" dirty="0">
                <a:solidFill>
                  <a:srgbClr val="3CACA7"/>
                </a:solidFill>
              </a:rPr>
              <a:t>n</a:t>
            </a:r>
            <a:r>
              <a:rPr sz="3200" spc="-45" dirty="0">
                <a:solidFill>
                  <a:srgbClr val="3CACA7"/>
                </a:solidFill>
              </a:rPr>
              <a:t>t</a:t>
            </a:r>
            <a:r>
              <a:rPr sz="3200" dirty="0">
                <a:solidFill>
                  <a:srgbClr val="3CACA7"/>
                </a:solidFill>
              </a:rPr>
              <a:t>d..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1849" y="1274210"/>
            <a:ext cx="9088120" cy="353250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600" spc="-166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600" spc="1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Du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t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pl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xities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p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actice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endParaRPr sz="2600">
              <a:latin typeface="Calibri"/>
              <a:cs typeface="Calibri"/>
            </a:endParaRPr>
          </a:p>
          <a:p>
            <a:pPr marL="698500" marR="271145" indent="-228600">
              <a:lnSpc>
                <a:spcPts val="2380"/>
              </a:lnSpc>
              <a:spcBef>
                <a:spcPts val="555"/>
              </a:spcBef>
              <a:tabLst>
                <a:tab pos="697865" algn="l"/>
              </a:tabLst>
            </a:pPr>
            <a:r>
              <a:rPr sz="2200" spc="-41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run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algorithms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distance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functions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parameter </a:t>
            </a:r>
            <a:r>
              <a:rPr sz="2200" spc="-48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settings,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  <a:tabLst>
                <a:tab pos="697865" algn="l"/>
              </a:tabLst>
            </a:pPr>
            <a:r>
              <a:rPr sz="2200" spc="-41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carefully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analyze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compare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results.</a:t>
            </a:r>
            <a:endParaRPr sz="2200">
              <a:latin typeface="Calibri"/>
              <a:cs typeface="Calibri"/>
            </a:endParaRPr>
          </a:p>
          <a:p>
            <a:pPr marL="241300" marR="5080" indent="-229235">
              <a:lnSpc>
                <a:spcPts val="2810"/>
              </a:lnSpc>
              <a:spcBef>
                <a:spcPts val="1019"/>
              </a:spcBef>
            </a:pPr>
            <a:r>
              <a:rPr sz="2600" spc="-49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600" spc="-484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interpretation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results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must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be based on insight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into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meaning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original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together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knowledge of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algorithms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used.</a:t>
            </a:r>
            <a:endParaRPr sz="2600">
              <a:latin typeface="Calibri"/>
              <a:cs typeface="Calibri"/>
            </a:endParaRPr>
          </a:p>
          <a:p>
            <a:pPr marL="241300" marR="361950" indent="-229235">
              <a:lnSpc>
                <a:spcPts val="2810"/>
              </a:lnSpc>
              <a:spcBef>
                <a:spcPts val="995"/>
              </a:spcBef>
            </a:pPr>
            <a:r>
              <a:rPr sz="2600" spc="-49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600" spc="-4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highly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application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 dependent</a:t>
            </a:r>
            <a:r>
              <a:rPr sz="2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certain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extent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subjective</a:t>
            </a:r>
            <a:r>
              <a:rPr sz="26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(personal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preferences).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1460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CACA7"/>
                </a:solidFill>
              </a:rPr>
              <a:t>Content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1088770"/>
            <a:ext cx="5269865" cy="4711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Mot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50" dirty="0">
                <a:solidFill>
                  <a:srgbClr val="BEBEBE"/>
                </a:solidFill>
                <a:latin typeface="Calibri"/>
                <a:cs typeface="Calibri"/>
              </a:rPr>
              <a:t>v</a:t>
            </a:r>
            <a:r>
              <a:rPr sz="2800" spc="-25" dirty="0">
                <a:solidFill>
                  <a:srgbClr val="BEBEBE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60" dirty="0">
                <a:solidFill>
                  <a:srgbClr val="BEBEBE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oduction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1789" dirty="0">
                <a:solidFill>
                  <a:srgbClr val="D9D9D9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App</a:t>
            </a:r>
            <a:r>
              <a:rPr sz="2800" spc="-20" dirty="0">
                <a:solidFill>
                  <a:srgbClr val="D9D9D9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tio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y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es</a:t>
            </a:r>
            <a:r>
              <a:rPr sz="2800" spc="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f clu</a:t>
            </a:r>
            <a:r>
              <a:rPr sz="2800" spc="-50" dirty="0">
                <a:solidFill>
                  <a:srgbClr val="BEBEBE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er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BEBEBE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er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g</a:t>
            </a:r>
            <a:r>
              <a:rPr sz="2800" spc="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cri</a:t>
            </a:r>
            <a:r>
              <a:rPr sz="2800" spc="-40" dirty="0">
                <a:solidFill>
                  <a:srgbClr val="BEBEBE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er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fu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ctions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BEBEBE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ance</a:t>
            </a:r>
            <a:r>
              <a:rPr sz="2800" spc="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fu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ctio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Nor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m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BEBEBE"/>
                </a:solidFill>
                <a:latin typeface="Calibri"/>
                <a:cs typeface="Calibri"/>
              </a:rPr>
              <a:t>z</a:t>
            </a:r>
            <a:r>
              <a:rPr sz="2800" spc="-25" dirty="0">
                <a:solidFill>
                  <a:srgbClr val="BEBEBE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25" dirty="0">
                <a:solidFill>
                  <a:srgbClr val="BEBEBE"/>
                </a:solidFill>
                <a:latin typeface="Microsoft Sans Serif"/>
                <a:cs typeface="Microsoft Sans Serif"/>
              </a:rPr>
              <a:t>🞄</a:t>
            </a:r>
            <a:r>
              <a:rPr sz="2800" spc="-390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Which</a:t>
            </a:r>
            <a:r>
              <a:rPr sz="2800" spc="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clustering</a:t>
            </a:r>
            <a:r>
              <a:rPr sz="2800" spc="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algorithm</a:t>
            </a:r>
            <a:r>
              <a:rPr sz="2800" spc="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use?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b="1" spc="-4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b="1" spc="-4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b="1" spc="-3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Summary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5860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CACA7"/>
                </a:solidFill>
              </a:rPr>
              <a:t>Cluster</a:t>
            </a:r>
            <a:r>
              <a:rPr sz="3200" spc="-5" dirty="0">
                <a:solidFill>
                  <a:srgbClr val="3CACA7"/>
                </a:solidFill>
              </a:rPr>
              <a:t> Evaluation:</a:t>
            </a:r>
            <a:r>
              <a:rPr sz="3200" spc="-20" dirty="0">
                <a:solidFill>
                  <a:srgbClr val="3CACA7"/>
                </a:solidFill>
              </a:rPr>
              <a:t> </a:t>
            </a:r>
            <a:r>
              <a:rPr sz="3200" spc="-10" dirty="0">
                <a:solidFill>
                  <a:srgbClr val="3CACA7"/>
                </a:solidFill>
              </a:rPr>
              <a:t>hard</a:t>
            </a:r>
            <a:r>
              <a:rPr sz="3200" spc="-30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problem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76603" y="1200125"/>
            <a:ext cx="8668385" cy="28060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80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-3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quality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hard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evaluate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 kn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clu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Som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 m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thods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sed: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4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inspection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  <a:tabLst>
                <a:tab pos="1155700" algn="l"/>
              </a:tabLst>
            </a:pPr>
            <a:r>
              <a:rPr sz="2000" spc="-37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Study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centroids,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spreads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60"/>
              </a:spcBef>
              <a:tabLst>
                <a:tab pos="1155700" algn="l"/>
              </a:tabLst>
            </a:pPr>
            <a:r>
              <a:rPr sz="2000" spc="-37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Rules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decision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tree.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  <a:tabLst>
                <a:tab pos="1155700" algn="l"/>
              </a:tabLst>
            </a:pPr>
            <a:r>
              <a:rPr sz="2000" spc="-37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documents,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read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documents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clusters.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5729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CACA7"/>
                </a:solidFill>
              </a:rPr>
              <a:t>Cluster</a:t>
            </a:r>
            <a:r>
              <a:rPr sz="3200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evaluation:</a:t>
            </a:r>
            <a:r>
              <a:rPr sz="3200" spc="-20" dirty="0">
                <a:solidFill>
                  <a:srgbClr val="3CACA7"/>
                </a:solidFill>
              </a:rPr>
              <a:t> </a:t>
            </a:r>
            <a:r>
              <a:rPr sz="3200" spc="-10" dirty="0">
                <a:solidFill>
                  <a:srgbClr val="3CACA7"/>
                </a:solidFill>
              </a:rPr>
              <a:t>ground</a:t>
            </a:r>
            <a:r>
              <a:rPr sz="3200" spc="-20" dirty="0">
                <a:solidFill>
                  <a:srgbClr val="3CACA7"/>
                </a:solidFill>
              </a:rPr>
              <a:t> </a:t>
            </a:r>
            <a:r>
              <a:rPr sz="3200" dirty="0">
                <a:solidFill>
                  <a:srgbClr val="3CACA7"/>
                </a:solidFill>
              </a:rPr>
              <a:t>truth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96670" y="1160868"/>
            <a:ext cx="9058275" cy="33851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77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som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la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ed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r class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ca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on)</a:t>
            </a:r>
            <a:endParaRPr sz="2800">
              <a:latin typeface="Calibri"/>
              <a:cs typeface="Calibri"/>
            </a:endParaRPr>
          </a:p>
          <a:p>
            <a:pPr marL="38100" algn="just">
              <a:lnSpc>
                <a:spcPct val="100000"/>
              </a:lnSpc>
              <a:spcBef>
                <a:spcPts val="675"/>
              </a:spcBef>
            </a:pPr>
            <a:r>
              <a:rPr sz="2800" spc="-1789" dirty="0">
                <a:solidFill>
                  <a:srgbClr val="FF000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Assum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tio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8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h class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28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66065" marR="135890" indent="-228600" algn="just">
              <a:lnSpc>
                <a:spcPct val="90000"/>
              </a:lnSpc>
              <a:spcBef>
                <a:spcPts val="994"/>
              </a:spcBef>
            </a:pPr>
            <a:r>
              <a:rPr sz="280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-5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After clustering,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confusion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matrix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constructed.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matrix,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we compute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various measurements, 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entropy, 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purity,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precision,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recall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F-score.</a:t>
            </a:r>
            <a:endParaRPr sz="2800">
              <a:latin typeface="Calibri"/>
              <a:cs typeface="Calibri"/>
            </a:endParaRPr>
          </a:p>
          <a:p>
            <a:pPr marL="723265" marR="30480" indent="-228600">
              <a:lnSpc>
                <a:spcPct val="90100"/>
              </a:lnSpc>
              <a:spcBef>
                <a:spcPts val="530"/>
              </a:spcBef>
            </a:pPr>
            <a:r>
              <a:rPr sz="2400" spc="-45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-4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classes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C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7" baseline="-20833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7" baseline="-20833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, …,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15" baseline="-20833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).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clustering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method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produces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k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clusters,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divides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D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into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k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disjoint subsets,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spc="-7" baseline="-20833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spc="-7" baseline="-20833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…,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spc="-15" baseline="-20833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52578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Evaluation</a:t>
            </a:r>
            <a:r>
              <a:rPr sz="3200" spc="-50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measures:</a:t>
            </a:r>
            <a:r>
              <a:rPr sz="3200" spc="-50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Entropy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2722" y="1565865"/>
            <a:ext cx="7019975" cy="3243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1267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CACA7"/>
                </a:solidFill>
              </a:rPr>
              <a:t>Cluster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409700" y="1985772"/>
            <a:ext cx="3975100" cy="3643629"/>
            <a:chOff x="1409700" y="1985772"/>
            <a:chExt cx="3975100" cy="3643629"/>
          </a:xfrm>
        </p:grpSpPr>
        <p:sp>
          <p:nvSpPr>
            <p:cNvPr id="4" name="object 4"/>
            <p:cNvSpPr/>
            <p:nvPr/>
          </p:nvSpPr>
          <p:spPr>
            <a:xfrm>
              <a:off x="1468628" y="2358262"/>
              <a:ext cx="3916045" cy="3271520"/>
            </a:xfrm>
            <a:custGeom>
              <a:avLst/>
              <a:gdLst/>
              <a:ahLst/>
              <a:cxnLst/>
              <a:rect l="l" t="t" r="r" b="b"/>
              <a:pathLst>
                <a:path w="3916045" h="3271520">
                  <a:moveTo>
                    <a:pt x="3891064" y="3218434"/>
                  </a:moveTo>
                  <a:lnTo>
                    <a:pt x="3887089" y="3218434"/>
                  </a:lnTo>
                  <a:lnTo>
                    <a:pt x="3833482" y="3218434"/>
                  </a:lnTo>
                  <a:lnTo>
                    <a:pt x="3785997" y="3246094"/>
                  </a:lnTo>
                  <a:lnTo>
                    <a:pt x="3783711" y="3254959"/>
                  </a:lnTo>
                  <a:lnTo>
                    <a:pt x="3787775" y="3261868"/>
                  </a:lnTo>
                  <a:lnTo>
                    <a:pt x="3791712" y="3268776"/>
                  </a:lnTo>
                  <a:lnTo>
                    <a:pt x="3800602" y="3271113"/>
                  </a:lnTo>
                  <a:lnTo>
                    <a:pt x="3891064" y="3218434"/>
                  </a:lnTo>
                  <a:close/>
                </a:path>
                <a:path w="3916045" h="3271520">
                  <a:moveTo>
                    <a:pt x="3915918" y="3203956"/>
                  </a:moveTo>
                  <a:lnTo>
                    <a:pt x="3800729" y="3136646"/>
                  </a:lnTo>
                  <a:lnTo>
                    <a:pt x="3791839" y="3139059"/>
                  </a:lnTo>
                  <a:lnTo>
                    <a:pt x="3783711" y="3152775"/>
                  </a:lnTo>
                  <a:lnTo>
                    <a:pt x="3786124" y="3161665"/>
                  </a:lnTo>
                  <a:lnTo>
                    <a:pt x="3833647" y="3189452"/>
                  </a:lnTo>
                  <a:lnTo>
                    <a:pt x="79781" y="3187585"/>
                  </a:lnTo>
                  <a:lnTo>
                    <a:pt x="81622" y="82296"/>
                  </a:lnTo>
                  <a:lnTo>
                    <a:pt x="81648" y="36068"/>
                  </a:lnTo>
                  <a:lnTo>
                    <a:pt x="81661" y="28829"/>
                  </a:lnTo>
                  <a:lnTo>
                    <a:pt x="81673" y="82384"/>
                  </a:lnTo>
                  <a:lnTo>
                    <a:pt x="109347" y="129921"/>
                  </a:lnTo>
                  <a:lnTo>
                    <a:pt x="118237" y="132207"/>
                  </a:lnTo>
                  <a:lnTo>
                    <a:pt x="125095" y="128143"/>
                  </a:lnTo>
                  <a:lnTo>
                    <a:pt x="132080" y="124206"/>
                  </a:lnTo>
                  <a:lnTo>
                    <a:pt x="134366" y="115316"/>
                  </a:lnTo>
                  <a:lnTo>
                    <a:pt x="130225" y="108331"/>
                  </a:lnTo>
                  <a:lnTo>
                    <a:pt x="84048" y="28829"/>
                  </a:lnTo>
                  <a:lnTo>
                    <a:pt x="67310" y="0"/>
                  </a:lnTo>
                  <a:lnTo>
                    <a:pt x="3987" y="108458"/>
                  </a:lnTo>
                  <a:lnTo>
                    <a:pt x="0" y="115189"/>
                  </a:lnTo>
                  <a:lnTo>
                    <a:pt x="2286" y="124079"/>
                  </a:lnTo>
                  <a:lnTo>
                    <a:pt x="9144" y="128143"/>
                  </a:lnTo>
                  <a:lnTo>
                    <a:pt x="16129" y="132207"/>
                  </a:lnTo>
                  <a:lnTo>
                    <a:pt x="25019" y="129794"/>
                  </a:lnTo>
                  <a:lnTo>
                    <a:pt x="28956" y="122936"/>
                  </a:lnTo>
                  <a:lnTo>
                    <a:pt x="52666" y="82384"/>
                  </a:lnTo>
                  <a:lnTo>
                    <a:pt x="52641" y="132207"/>
                  </a:lnTo>
                  <a:lnTo>
                    <a:pt x="50800" y="3245929"/>
                  </a:lnTo>
                  <a:lnTo>
                    <a:pt x="79756" y="3245955"/>
                  </a:lnTo>
                  <a:lnTo>
                    <a:pt x="79768" y="3216541"/>
                  </a:lnTo>
                  <a:lnTo>
                    <a:pt x="3833533" y="3218408"/>
                  </a:lnTo>
                  <a:lnTo>
                    <a:pt x="3887089" y="3218434"/>
                  </a:lnTo>
                  <a:lnTo>
                    <a:pt x="3891115" y="3218408"/>
                  </a:lnTo>
                  <a:lnTo>
                    <a:pt x="3915918" y="3203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24883" y="4381500"/>
              <a:ext cx="271780" cy="306705"/>
            </a:xfrm>
            <a:custGeom>
              <a:avLst/>
              <a:gdLst/>
              <a:ahLst/>
              <a:cxnLst/>
              <a:rect l="l" t="t" r="r" b="b"/>
              <a:pathLst>
                <a:path w="271779" h="306704">
                  <a:moveTo>
                    <a:pt x="135636" y="0"/>
                  </a:moveTo>
                  <a:lnTo>
                    <a:pt x="92756" y="7808"/>
                  </a:lnTo>
                  <a:lnTo>
                    <a:pt x="55522" y="29553"/>
                  </a:lnTo>
                  <a:lnTo>
                    <a:pt x="26164" y="62709"/>
                  </a:lnTo>
                  <a:lnTo>
                    <a:pt x="6912" y="104753"/>
                  </a:lnTo>
                  <a:lnTo>
                    <a:pt x="0" y="153162"/>
                  </a:lnTo>
                  <a:lnTo>
                    <a:pt x="6912" y="201570"/>
                  </a:lnTo>
                  <a:lnTo>
                    <a:pt x="26164" y="243614"/>
                  </a:lnTo>
                  <a:lnTo>
                    <a:pt x="55522" y="276770"/>
                  </a:lnTo>
                  <a:lnTo>
                    <a:pt x="92756" y="298515"/>
                  </a:lnTo>
                  <a:lnTo>
                    <a:pt x="135636" y="306324"/>
                  </a:lnTo>
                  <a:lnTo>
                    <a:pt x="178515" y="298515"/>
                  </a:lnTo>
                  <a:lnTo>
                    <a:pt x="215749" y="276770"/>
                  </a:lnTo>
                  <a:lnTo>
                    <a:pt x="245107" y="243614"/>
                  </a:lnTo>
                  <a:lnTo>
                    <a:pt x="264359" y="201570"/>
                  </a:lnTo>
                  <a:lnTo>
                    <a:pt x="271271" y="153162"/>
                  </a:lnTo>
                  <a:lnTo>
                    <a:pt x="264359" y="104753"/>
                  </a:lnTo>
                  <a:lnTo>
                    <a:pt x="245107" y="62709"/>
                  </a:lnTo>
                  <a:lnTo>
                    <a:pt x="215749" y="29553"/>
                  </a:lnTo>
                  <a:lnTo>
                    <a:pt x="178515" y="7808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24883" y="4381500"/>
              <a:ext cx="271780" cy="306705"/>
            </a:xfrm>
            <a:custGeom>
              <a:avLst/>
              <a:gdLst/>
              <a:ahLst/>
              <a:cxnLst/>
              <a:rect l="l" t="t" r="r" b="b"/>
              <a:pathLst>
                <a:path w="271779" h="306704">
                  <a:moveTo>
                    <a:pt x="0" y="153162"/>
                  </a:moveTo>
                  <a:lnTo>
                    <a:pt x="6912" y="104753"/>
                  </a:lnTo>
                  <a:lnTo>
                    <a:pt x="26164" y="62709"/>
                  </a:lnTo>
                  <a:lnTo>
                    <a:pt x="55522" y="29553"/>
                  </a:lnTo>
                  <a:lnTo>
                    <a:pt x="92756" y="7808"/>
                  </a:lnTo>
                  <a:lnTo>
                    <a:pt x="135636" y="0"/>
                  </a:lnTo>
                  <a:lnTo>
                    <a:pt x="178515" y="7808"/>
                  </a:lnTo>
                  <a:lnTo>
                    <a:pt x="215749" y="29553"/>
                  </a:lnTo>
                  <a:lnTo>
                    <a:pt x="245107" y="62709"/>
                  </a:lnTo>
                  <a:lnTo>
                    <a:pt x="264359" y="104753"/>
                  </a:lnTo>
                  <a:lnTo>
                    <a:pt x="271271" y="153162"/>
                  </a:lnTo>
                  <a:lnTo>
                    <a:pt x="264359" y="201570"/>
                  </a:lnTo>
                  <a:lnTo>
                    <a:pt x="245107" y="243614"/>
                  </a:lnTo>
                  <a:lnTo>
                    <a:pt x="215749" y="276770"/>
                  </a:lnTo>
                  <a:lnTo>
                    <a:pt x="178515" y="298515"/>
                  </a:lnTo>
                  <a:lnTo>
                    <a:pt x="135636" y="306324"/>
                  </a:lnTo>
                  <a:lnTo>
                    <a:pt x="92756" y="298515"/>
                  </a:lnTo>
                  <a:lnTo>
                    <a:pt x="55522" y="276770"/>
                  </a:lnTo>
                  <a:lnTo>
                    <a:pt x="26164" y="243614"/>
                  </a:lnTo>
                  <a:lnTo>
                    <a:pt x="6912" y="201570"/>
                  </a:lnTo>
                  <a:lnTo>
                    <a:pt x="0" y="15316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68951" y="2363724"/>
              <a:ext cx="271780" cy="306705"/>
            </a:xfrm>
            <a:custGeom>
              <a:avLst/>
              <a:gdLst/>
              <a:ahLst/>
              <a:cxnLst/>
              <a:rect l="l" t="t" r="r" b="b"/>
              <a:pathLst>
                <a:path w="271779" h="306705">
                  <a:moveTo>
                    <a:pt x="135636" y="0"/>
                  </a:moveTo>
                  <a:lnTo>
                    <a:pt x="92756" y="7808"/>
                  </a:lnTo>
                  <a:lnTo>
                    <a:pt x="55522" y="29553"/>
                  </a:lnTo>
                  <a:lnTo>
                    <a:pt x="26164" y="62709"/>
                  </a:lnTo>
                  <a:lnTo>
                    <a:pt x="6912" y="104753"/>
                  </a:lnTo>
                  <a:lnTo>
                    <a:pt x="0" y="153162"/>
                  </a:lnTo>
                  <a:lnTo>
                    <a:pt x="6912" y="201570"/>
                  </a:lnTo>
                  <a:lnTo>
                    <a:pt x="26164" y="243614"/>
                  </a:lnTo>
                  <a:lnTo>
                    <a:pt x="55522" y="276770"/>
                  </a:lnTo>
                  <a:lnTo>
                    <a:pt x="92756" y="298515"/>
                  </a:lnTo>
                  <a:lnTo>
                    <a:pt x="135636" y="306324"/>
                  </a:lnTo>
                  <a:lnTo>
                    <a:pt x="178515" y="298515"/>
                  </a:lnTo>
                  <a:lnTo>
                    <a:pt x="215749" y="276770"/>
                  </a:lnTo>
                  <a:lnTo>
                    <a:pt x="245107" y="243614"/>
                  </a:lnTo>
                  <a:lnTo>
                    <a:pt x="264359" y="201570"/>
                  </a:lnTo>
                  <a:lnTo>
                    <a:pt x="271272" y="153162"/>
                  </a:lnTo>
                  <a:lnTo>
                    <a:pt x="264359" y="104753"/>
                  </a:lnTo>
                  <a:lnTo>
                    <a:pt x="245107" y="62709"/>
                  </a:lnTo>
                  <a:lnTo>
                    <a:pt x="215749" y="29553"/>
                  </a:lnTo>
                  <a:lnTo>
                    <a:pt x="178515" y="7808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8951" y="2363724"/>
              <a:ext cx="271780" cy="306705"/>
            </a:xfrm>
            <a:custGeom>
              <a:avLst/>
              <a:gdLst/>
              <a:ahLst/>
              <a:cxnLst/>
              <a:rect l="l" t="t" r="r" b="b"/>
              <a:pathLst>
                <a:path w="271779" h="306705">
                  <a:moveTo>
                    <a:pt x="0" y="153162"/>
                  </a:moveTo>
                  <a:lnTo>
                    <a:pt x="6912" y="104753"/>
                  </a:lnTo>
                  <a:lnTo>
                    <a:pt x="26164" y="62709"/>
                  </a:lnTo>
                  <a:lnTo>
                    <a:pt x="55522" y="29553"/>
                  </a:lnTo>
                  <a:lnTo>
                    <a:pt x="92756" y="7808"/>
                  </a:lnTo>
                  <a:lnTo>
                    <a:pt x="135636" y="0"/>
                  </a:lnTo>
                  <a:lnTo>
                    <a:pt x="178515" y="7808"/>
                  </a:lnTo>
                  <a:lnTo>
                    <a:pt x="215749" y="29553"/>
                  </a:lnTo>
                  <a:lnTo>
                    <a:pt x="245107" y="62709"/>
                  </a:lnTo>
                  <a:lnTo>
                    <a:pt x="264359" y="104753"/>
                  </a:lnTo>
                  <a:lnTo>
                    <a:pt x="271272" y="153162"/>
                  </a:lnTo>
                  <a:lnTo>
                    <a:pt x="264359" y="201570"/>
                  </a:lnTo>
                  <a:lnTo>
                    <a:pt x="245107" y="243614"/>
                  </a:lnTo>
                  <a:lnTo>
                    <a:pt x="215749" y="276770"/>
                  </a:lnTo>
                  <a:lnTo>
                    <a:pt x="178515" y="298515"/>
                  </a:lnTo>
                  <a:lnTo>
                    <a:pt x="135636" y="306324"/>
                  </a:lnTo>
                  <a:lnTo>
                    <a:pt x="92756" y="298515"/>
                  </a:lnTo>
                  <a:lnTo>
                    <a:pt x="55522" y="276770"/>
                  </a:lnTo>
                  <a:lnTo>
                    <a:pt x="26164" y="243614"/>
                  </a:lnTo>
                  <a:lnTo>
                    <a:pt x="6912" y="201570"/>
                  </a:lnTo>
                  <a:lnTo>
                    <a:pt x="0" y="15316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6239" y="2319528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135636" y="0"/>
                  </a:moveTo>
                  <a:lnTo>
                    <a:pt x="92756" y="7851"/>
                  </a:lnTo>
                  <a:lnTo>
                    <a:pt x="55522" y="29711"/>
                  </a:lnTo>
                  <a:lnTo>
                    <a:pt x="26164" y="63038"/>
                  </a:lnTo>
                  <a:lnTo>
                    <a:pt x="6912" y="105290"/>
                  </a:lnTo>
                  <a:lnTo>
                    <a:pt x="0" y="153924"/>
                  </a:lnTo>
                  <a:lnTo>
                    <a:pt x="6912" y="202557"/>
                  </a:lnTo>
                  <a:lnTo>
                    <a:pt x="26164" y="244809"/>
                  </a:lnTo>
                  <a:lnTo>
                    <a:pt x="55522" y="278136"/>
                  </a:lnTo>
                  <a:lnTo>
                    <a:pt x="92756" y="299996"/>
                  </a:lnTo>
                  <a:lnTo>
                    <a:pt x="135636" y="307848"/>
                  </a:lnTo>
                  <a:lnTo>
                    <a:pt x="178515" y="299996"/>
                  </a:lnTo>
                  <a:lnTo>
                    <a:pt x="215749" y="278136"/>
                  </a:lnTo>
                  <a:lnTo>
                    <a:pt x="245107" y="244809"/>
                  </a:lnTo>
                  <a:lnTo>
                    <a:pt x="264359" y="202557"/>
                  </a:lnTo>
                  <a:lnTo>
                    <a:pt x="271272" y="153924"/>
                  </a:lnTo>
                  <a:lnTo>
                    <a:pt x="264359" y="105290"/>
                  </a:lnTo>
                  <a:lnTo>
                    <a:pt x="245107" y="63038"/>
                  </a:lnTo>
                  <a:lnTo>
                    <a:pt x="215749" y="29711"/>
                  </a:lnTo>
                  <a:lnTo>
                    <a:pt x="178515" y="785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6239" y="2319528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0" y="153924"/>
                  </a:moveTo>
                  <a:lnTo>
                    <a:pt x="6912" y="105290"/>
                  </a:lnTo>
                  <a:lnTo>
                    <a:pt x="26164" y="63038"/>
                  </a:lnTo>
                  <a:lnTo>
                    <a:pt x="55522" y="29711"/>
                  </a:lnTo>
                  <a:lnTo>
                    <a:pt x="92756" y="7851"/>
                  </a:lnTo>
                  <a:lnTo>
                    <a:pt x="135636" y="0"/>
                  </a:lnTo>
                  <a:lnTo>
                    <a:pt x="178515" y="7851"/>
                  </a:lnTo>
                  <a:lnTo>
                    <a:pt x="215749" y="29711"/>
                  </a:lnTo>
                  <a:lnTo>
                    <a:pt x="245107" y="63038"/>
                  </a:lnTo>
                  <a:lnTo>
                    <a:pt x="264359" y="105290"/>
                  </a:lnTo>
                  <a:lnTo>
                    <a:pt x="271272" y="153924"/>
                  </a:lnTo>
                  <a:lnTo>
                    <a:pt x="264359" y="202557"/>
                  </a:lnTo>
                  <a:lnTo>
                    <a:pt x="245107" y="244809"/>
                  </a:lnTo>
                  <a:lnTo>
                    <a:pt x="215749" y="278136"/>
                  </a:lnTo>
                  <a:lnTo>
                    <a:pt x="178515" y="299996"/>
                  </a:lnTo>
                  <a:lnTo>
                    <a:pt x="135636" y="307848"/>
                  </a:lnTo>
                  <a:lnTo>
                    <a:pt x="92756" y="299996"/>
                  </a:lnTo>
                  <a:lnTo>
                    <a:pt x="55522" y="278136"/>
                  </a:lnTo>
                  <a:lnTo>
                    <a:pt x="26164" y="244809"/>
                  </a:lnTo>
                  <a:lnTo>
                    <a:pt x="6912" y="202557"/>
                  </a:lnTo>
                  <a:lnTo>
                    <a:pt x="0" y="1539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1876" y="2714244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135636" y="0"/>
                  </a:moveTo>
                  <a:lnTo>
                    <a:pt x="92756" y="7851"/>
                  </a:lnTo>
                  <a:lnTo>
                    <a:pt x="55522" y="29711"/>
                  </a:lnTo>
                  <a:lnTo>
                    <a:pt x="26164" y="63038"/>
                  </a:lnTo>
                  <a:lnTo>
                    <a:pt x="6912" y="105290"/>
                  </a:lnTo>
                  <a:lnTo>
                    <a:pt x="0" y="153923"/>
                  </a:lnTo>
                  <a:lnTo>
                    <a:pt x="6912" y="202557"/>
                  </a:lnTo>
                  <a:lnTo>
                    <a:pt x="26164" y="244809"/>
                  </a:lnTo>
                  <a:lnTo>
                    <a:pt x="55522" y="278136"/>
                  </a:lnTo>
                  <a:lnTo>
                    <a:pt x="92756" y="299996"/>
                  </a:lnTo>
                  <a:lnTo>
                    <a:pt x="135636" y="307847"/>
                  </a:lnTo>
                  <a:lnTo>
                    <a:pt x="178515" y="299996"/>
                  </a:lnTo>
                  <a:lnTo>
                    <a:pt x="215749" y="278136"/>
                  </a:lnTo>
                  <a:lnTo>
                    <a:pt x="245107" y="244809"/>
                  </a:lnTo>
                  <a:lnTo>
                    <a:pt x="264359" y="202557"/>
                  </a:lnTo>
                  <a:lnTo>
                    <a:pt x="271272" y="153923"/>
                  </a:lnTo>
                  <a:lnTo>
                    <a:pt x="264359" y="105290"/>
                  </a:lnTo>
                  <a:lnTo>
                    <a:pt x="245107" y="63038"/>
                  </a:lnTo>
                  <a:lnTo>
                    <a:pt x="215749" y="29711"/>
                  </a:lnTo>
                  <a:lnTo>
                    <a:pt x="178515" y="785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1876" y="2714244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0" y="153923"/>
                  </a:moveTo>
                  <a:lnTo>
                    <a:pt x="6912" y="105290"/>
                  </a:lnTo>
                  <a:lnTo>
                    <a:pt x="26164" y="63038"/>
                  </a:lnTo>
                  <a:lnTo>
                    <a:pt x="55522" y="29711"/>
                  </a:lnTo>
                  <a:lnTo>
                    <a:pt x="92756" y="7851"/>
                  </a:lnTo>
                  <a:lnTo>
                    <a:pt x="135636" y="0"/>
                  </a:lnTo>
                  <a:lnTo>
                    <a:pt x="178515" y="7851"/>
                  </a:lnTo>
                  <a:lnTo>
                    <a:pt x="215749" y="29711"/>
                  </a:lnTo>
                  <a:lnTo>
                    <a:pt x="245107" y="63038"/>
                  </a:lnTo>
                  <a:lnTo>
                    <a:pt x="264359" y="105290"/>
                  </a:lnTo>
                  <a:lnTo>
                    <a:pt x="271272" y="153923"/>
                  </a:lnTo>
                  <a:lnTo>
                    <a:pt x="264359" y="202557"/>
                  </a:lnTo>
                  <a:lnTo>
                    <a:pt x="245107" y="244809"/>
                  </a:lnTo>
                  <a:lnTo>
                    <a:pt x="215749" y="278136"/>
                  </a:lnTo>
                  <a:lnTo>
                    <a:pt x="178515" y="299996"/>
                  </a:lnTo>
                  <a:lnTo>
                    <a:pt x="135636" y="307847"/>
                  </a:lnTo>
                  <a:lnTo>
                    <a:pt x="92756" y="299996"/>
                  </a:lnTo>
                  <a:lnTo>
                    <a:pt x="55522" y="278136"/>
                  </a:lnTo>
                  <a:lnTo>
                    <a:pt x="26164" y="244809"/>
                  </a:lnTo>
                  <a:lnTo>
                    <a:pt x="6912" y="202557"/>
                  </a:lnTo>
                  <a:lnTo>
                    <a:pt x="0" y="15392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51960" y="4732020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135636" y="0"/>
                  </a:moveTo>
                  <a:lnTo>
                    <a:pt x="92756" y="7851"/>
                  </a:lnTo>
                  <a:lnTo>
                    <a:pt x="55522" y="29711"/>
                  </a:lnTo>
                  <a:lnTo>
                    <a:pt x="26164" y="63038"/>
                  </a:lnTo>
                  <a:lnTo>
                    <a:pt x="6912" y="105290"/>
                  </a:lnTo>
                  <a:lnTo>
                    <a:pt x="0" y="153923"/>
                  </a:lnTo>
                  <a:lnTo>
                    <a:pt x="6912" y="202557"/>
                  </a:lnTo>
                  <a:lnTo>
                    <a:pt x="26164" y="244809"/>
                  </a:lnTo>
                  <a:lnTo>
                    <a:pt x="55522" y="278136"/>
                  </a:lnTo>
                  <a:lnTo>
                    <a:pt x="92756" y="299996"/>
                  </a:lnTo>
                  <a:lnTo>
                    <a:pt x="135636" y="307847"/>
                  </a:lnTo>
                  <a:lnTo>
                    <a:pt x="178515" y="299996"/>
                  </a:lnTo>
                  <a:lnTo>
                    <a:pt x="215749" y="278136"/>
                  </a:lnTo>
                  <a:lnTo>
                    <a:pt x="245107" y="244809"/>
                  </a:lnTo>
                  <a:lnTo>
                    <a:pt x="264359" y="202557"/>
                  </a:lnTo>
                  <a:lnTo>
                    <a:pt x="271272" y="153923"/>
                  </a:lnTo>
                  <a:lnTo>
                    <a:pt x="264359" y="105290"/>
                  </a:lnTo>
                  <a:lnTo>
                    <a:pt x="245107" y="63038"/>
                  </a:lnTo>
                  <a:lnTo>
                    <a:pt x="215749" y="29711"/>
                  </a:lnTo>
                  <a:lnTo>
                    <a:pt x="178515" y="785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51960" y="4732020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0" y="153923"/>
                  </a:moveTo>
                  <a:lnTo>
                    <a:pt x="6912" y="105290"/>
                  </a:lnTo>
                  <a:lnTo>
                    <a:pt x="26164" y="63038"/>
                  </a:lnTo>
                  <a:lnTo>
                    <a:pt x="55522" y="29711"/>
                  </a:lnTo>
                  <a:lnTo>
                    <a:pt x="92756" y="7851"/>
                  </a:lnTo>
                  <a:lnTo>
                    <a:pt x="135636" y="0"/>
                  </a:lnTo>
                  <a:lnTo>
                    <a:pt x="178515" y="7851"/>
                  </a:lnTo>
                  <a:lnTo>
                    <a:pt x="215749" y="29711"/>
                  </a:lnTo>
                  <a:lnTo>
                    <a:pt x="245107" y="63038"/>
                  </a:lnTo>
                  <a:lnTo>
                    <a:pt x="264359" y="105290"/>
                  </a:lnTo>
                  <a:lnTo>
                    <a:pt x="271272" y="153923"/>
                  </a:lnTo>
                  <a:lnTo>
                    <a:pt x="264359" y="202557"/>
                  </a:lnTo>
                  <a:lnTo>
                    <a:pt x="245107" y="244809"/>
                  </a:lnTo>
                  <a:lnTo>
                    <a:pt x="215749" y="278136"/>
                  </a:lnTo>
                  <a:lnTo>
                    <a:pt x="178515" y="299996"/>
                  </a:lnTo>
                  <a:lnTo>
                    <a:pt x="135636" y="307847"/>
                  </a:lnTo>
                  <a:lnTo>
                    <a:pt x="92756" y="299996"/>
                  </a:lnTo>
                  <a:lnTo>
                    <a:pt x="55522" y="278136"/>
                  </a:lnTo>
                  <a:lnTo>
                    <a:pt x="26164" y="244809"/>
                  </a:lnTo>
                  <a:lnTo>
                    <a:pt x="6912" y="202557"/>
                  </a:lnTo>
                  <a:lnTo>
                    <a:pt x="0" y="15392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41576" y="2670048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80" h="307975">
                  <a:moveTo>
                    <a:pt x="135636" y="0"/>
                  </a:moveTo>
                  <a:lnTo>
                    <a:pt x="92756" y="7851"/>
                  </a:lnTo>
                  <a:lnTo>
                    <a:pt x="55522" y="29711"/>
                  </a:lnTo>
                  <a:lnTo>
                    <a:pt x="26164" y="63038"/>
                  </a:lnTo>
                  <a:lnTo>
                    <a:pt x="6912" y="105290"/>
                  </a:lnTo>
                  <a:lnTo>
                    <a:pt x="0" y="153924"/>
                  </a:lnTo>
                  <a:lnTo>
                    <a:pt x="6912" y="202557"/>
                  </a:lnTo>
                  <a:lnTo>
                    <a:pt x="26164" y="244809"/>
                  </a:lnTo>
                  <a:lnTo>
                    <a:pt x="55522" y="278136"/>
                  </a:lnTo>
                  <a:lnTo>
                    <a:pt x="92756" y="299996"/>
                  </a:lnTo>
                  <a:lnTo>
                    <a:pt x="135636" y="307848"/>
                  </a:lnTo>
                  <a:lnTo>
                    <a:pt x="178515" y="299996"/>
                  </a:lnTo>
                  <a:lnTo>
                    <a:pt x="215749" y="278136"/>
                  </a:lnTo>
                  <a:lnTo>
                    <a:pt x="245107" y="244809"/>
                  </a:lnTo>
                  <a:lnTo>
                    <a:pt x="264359" y="202557"/>
                  </a:lnTo>
                  <a:lnTo>
                    <a:pt x="271272" y="153924"/>
                  </a:lnTo>
                  <a:lnTo>
                    <a:pt x="264359" y="105290"/>
                  </a:lnTo>
                  <a:lnTo>
                    <a:pt x="245107" y="63038"/>
                  </a:lnTo>
                  <a:lnTo>
                    <a:pt x="215749" y="29711"/>
                  </a:lnTo>
                  <a:lnTo>
                    <a:pt x="178515" y="785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41576" y="2670048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80" h="307975">
                  <a:moveTo>
                    <a:pt x="0" y="153924"/>
                  </a:moveTo>
                  <a:lnTo>
                    <a:pt x="6912" y="105290"/>
                  </a:lnTo>
                  <a:lnTo>
                    <a:pt x="26164" y="63038"/>
                  </a:lnTo>
                  <a:lnTo>
                    <a:pt x="55522" y="29711"/>
                  </a:lnTo>
                  <a:lnTo>
                    <a:pt x="92756" y="7851"/>
                  </a:lnTo>
                  <a:lnTo>
                    <a:pt x="135636" y="0"/>
                  </a:lnTo>
                  <a:lnTo>
                    <a:pt x="178515" y="7851"/>
                  </a:lnTo>
                  <a:lnTo>
                    <a:pt x="215749" y="29711"/>
                  </a:lnTo>
                  <a:lnTo>
                    <a:pt x="245107" y="63038"/>
                  </a:lnTo>
                  <a:lnTo>
                    <a:pt x="264359" y="105290"/>
                  </a:lnTo>
                  <a:lnTo>
                    <a:pt x="271272" y="153924"/>
                  </a:lnTo>
                  <a:lnTo>
                    <a:pt x="264359" y="202557"/>
                  </a:lnTo>
                  <a:lnTo>
                    <a:pt x="245107" y="244809"/>
                  </a:lnTo>
                  <a:lnTo>
                    <a:pt x="215749" y="278136"/>
                  </a:lnTo>
                  <a:lnTo>
                    <a:pt x="178515" y="299996"/>
                  </a:lnTo>
                  <a:lnTo>
                    <a:pt x="135636" y="307848"/>
                  </a:lnTo>
                  <a:lnTo>
                    <a:pt x="92756" y="299996"/>
                  </a:lnTo>
                  <a:lnTo>
                    <a:pt x="55522" y="278136"/>
                  </a:lnTo>
                  <a:lnTo>
                    <a:pt x="26164" y="244809"/>
                  </a:lnTo>
                  <a:lnTo>
                    <a:pt x="6912" y="202557"/>
                  </a:lnTo>
                  <a:lnTo>
                    <a:pt x="0" y="1539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4288" y="3064763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80" h="307975">
                  <a:moveTo>
                    <a:pt x="135636" y="0"/>
                  </a:moveTo>
                  <a:lnTo>
                    <a:pt x="92756" y="7851"/>
                  </a:lnTo>
                  <a:lnTo>
                    <a:pt x="55522" y="29711"/>
                  </a:lnTo>
                  <a:lnTo>
                    <a:pt x="26164" y="63038"/>
                  </a:lnTo>
                  <a:lnTo>
                    <a:pt x="6912" y="105290"/>
                  </a:lnTo>
                  <a:lnTo>
                    <a:pt x="0" y="153924"/>
                  </a:lnTo>
                  <a:lnTo>
                    <a:pt x="6912" y="202557"/>
                  </a:lnTo>
                  <a:lnTo>
                    <a:pt x="26164" y="244809"/>
                  </a:lnTo>
                  <a:lnTo>
                    <a:pt x="55522" y="278136"/>
                  </a:lnTo>
                  <a:lnTo>
                    <a:pt x="92756" y="299996"/>
                  </a:lnTo>
                  <a:lnTo>
                    <a:pt x="135636" y="307848"/>
                  </a:lnTo>
                  <a:lnTo>
                    <a:pt x="178515" y="299996"/>
                  </a:lnTo>
                  <a:lnTo>
                    <a:pt x="215749" y="278136"/>
                  </a:lnTo>
                  <a:lnTo>
                    <a:pt x="245107" y="244809"/>
                  </a:lnTo>
                  <a:lnTo>
                    <a:pt x="264359" y="202557"/>
                  </a:lnTo>
                  <a:lnTo>
                    <a:pt x="271272" y="153924"/>
                  </a:lnTo>
                  <a:lnTo>
                    <a:pt x="264359" y="105290"/>
                  </a:lnTo>
                  <a:lnTo>
                    <a:pt x="245107" y="63038"/>
                  </a:lnTo>
                  <a:lnTo>
                    <a:pt x="215749" y="29711"/>
                  </a:lnTo>
                  <a:lnTo>
                    <a:pt x="178515" y="785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4288" y="3064763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80" h="307975">
                  <a:moveTo>
                    <a:pt x="0" y="153924"/>
                  </a:moveTo>
                  <a:lnTo>
                    <a:pt x="6912" y="105290"/>
                  </a:lnTo>
                  <a:lnTo>
                    <a:pt x="26164" y="63038"/>
                  </a:lnTo>
                  <a:lnTo>
                    <a:pt x="55522" y="29711"/>
                  </a:lnTo>
                  <a:lnTo>
                    <a:pt x="92756" y="7851"/>
                  </a:lnTo>
                  <a:lnTo>
                    <a:pt x="135636" y="0"/>
                  </a:lnTo>
                  <a:lnTo>
                    <a:pt x="178515" y="7851"/>
                  </a:lnTo>
                  <a:lnTo>
                    <a:pt x="215749" y="29711"/>
                  </a:lnTo>
                  <a:lnTo>
                    <a:pt x="245107" y="63038"/>
                  </a:lnTo>
                  <a:lnTo>
                    <a:pt x="264359" y="105290"/>
                  </a:lnTo>
                  <a:lnTo>
                    <a:pt x="271272" y="153924"/>
                  </a:lnTo>
                  <a:lnTo>
                    <a:pt x="264359" y="202557"/>
                  </a:lnTo>
                  <a:lnTo>
                    <a:pt x="245107" y="244809"/>
                  </a:lnTo>
                  <a:lnTo>
                    <a:pt x="215749" y="278136"/>
                  </a:lnTo>
                  <a:lnTo>
                    <a:pt x="178515" y="299996"/>
                  </a:lnTo>
                  <a:lnTo>
                    <a:pt x="135636" y="307848"/>
                  </a:lnTo>
                  <a:lnTo>
                    <a:pt x="92756" y="299996"/>
                  </a:lnTo>
                  <a:lnTo>
                    <a:pt x="55522" y="278136"/>
                  </a:lnTo>
                  <a:lnTo>
                    <a:pt x="26164" y="244809"/>
                  </a:lnTo>
                  <a:lnTo>
                    <a:pt x="6912" y="202557"/>
                  </a:lnTo>
                  <a:lnTo>
                    <a:pt x="0" y="1539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23232" y="4512564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135635" y="0"/>
                  </a:moveTo>
                  <a:lnTo>
                    <a:pt x="92756" y="7851"/>
                  </a:lnTo>
                  <a:lnTo>
                    <a:pt x="55522" y="29711"/>
                  </a:lnTo>
                  <a:lnTo>
                    <a:pt x="26164" y="63038"/>
                  </a:lnTo>
                  <a:lnTo>
                    <a:pt x="6912" y="105290"/>
                  </a:lnTo>
                  <a:lnTo>
                    <a:pt x="0" y="153924"/>
                  </a:lnTo>
                  <a:lnTo>
                    <a:pt x="6912" y="202557"/>
                  </a:lnTo>
                  <a:lnTo>
                    <a:pt x="26164" y="244809"/>
                  </a:lnTo>
                  <a:lnTo>
                    <a:pt x="55522" y="278136"/>
                  </a:lnTo>
                  <a:lnTo>
                    <a:pt x="92756" y="299996"/>
                  </a:lnTo>
                  <a:lnTo>
                    <a:pt x="135635" y="307848"/>
                  </a:lnTo>
                  <a:lnTo>
                    <a:pt x="178515" y="299996"/>
                  </a:lnTo>
                  <a:lnTo>
                    <a:pt x="215749" y="278136"/>
                  </a:lnTo>
                  <a:lnTo>
                    <a:pt x="245107" y="244809"/>
                  </a:lnTo>
                  <a:lnTo>
                    <a:pt x="264359" y="202557"/>
                  </a:lnTo>
                  <a:lnTo>
                    <a:pt x="271271" y="153924"/>
                  </a:lnTo>
                  <a:lnTo>
                    <a:pt x="264359" y="105290"/>
                  </a:lnTo>
                  <a:lnTo>
                    <a:pt x="245107" y="63038"/>
                  </a:lnTo>
                  <a:lnTo>
                    <a:pt x="215749" y="29711"/>
                  </a:lnTo>
                  <a:lnTo>
                    <a:pt x="178515" y="7851"/>
                  </a:lnTo>
                  <a:lnTo>
                    <a:pt x="13563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23232" y="4512564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0" y="153924"/>
                  </a:moveTo>
                  <a:lnTo>
                    <a:pt x="6912" y="105290"/>
                  </a:lnTo>
                  <a:lnTo>
                    <a:pt x="26164" y="63038"/>
                  </a:lnTo>
                  <a:lnTo>
                    <a:pt x="55522" y="29711"/>
                  </a:lnTo>
                  <a:lnTo>
                    <a:pt x="92756" y="7851"/>
                  </a:lnTo>
                  <a:lnTo>
                    <a:pt x="135635" y="0"/>
                  </a:lnTo>
                  <a:lnTo>
                    <a:pt x="178515" y="7851"/>
                  </a:lnTo>
                  <a:lnTo>
                    <a:pt x="215749" y="29711"/>
                  </a:lnTo>
                  <a:lnTo>
                    <a:pt x="245107" y="63038"/>
                  </a:lnTo>
                  <a:lnTo>
                    <a:pt x="264359" y="105290"/>
                  </a:lnTo>
                  <a:lnTo>
                    <a:pt x="271271" y="153924"/>
                  </a:lnTo>
                  <a:lnTo>
                    <a:pt x="264359" y="202557"/>
                  </a:lnTo>
                  <a:lnTo>
                    <a:pt x="245107" y="244809"/>
                  </a:lnTo>
                  <a:lnTo>
                    <a:pt x="215749" y="278136"/>
                  </a:lnTo>
                  <a:lnTo>
                    <a:pt x="178515" y="299996"/>
                  </a:lnTo>
                  <a:lnTo>
                    <a:pt x="135635" y="307848"/>
                  </a:lnTo>
                  <a:lnTo>
                    <a:pt x="92756" y="299996"/>
                  </a:lnTo>
                  <a:lnTo>
                    <a:pt x="55522" y="278136"/>
                  </a:lnTo>
                  <a:lnTo>
                    <a:pt x="26164" y="244809"/>
                  </a:lnTo>
                  <a:lnTo>
                    <a:pt x="6912" y="202557"/>
                  </a:lnTo>
                  <a:lnTo>
                    <a:pt x="0" y="1539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58567" y="2714244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80" h="307975">
                  <a:moveTo>
                    <a:pt x="135636" y="0"/>
                  </a:moveTo>
                  <a:lnTo>
                    <a:pt x="92756" y="7851"/>
                  </a:lnTo>
                  <a:lnTo>
                    <a:pt x="55522" y="29711"/>
                  </a:lnTo>
                  <a:lnTo>
                    <a:pt x="26164" y="63038"/>
                  </a:lnTo>
                  <a:lnTo>
                    <a:pt x="6912" y="105290"/>
                  </a:lnTo>
                  <a:lnTo>
                    <a:pt x="0" y="153923"/>
                  </a:lnTo>
                  <a:lnTo>
                    <a:pt x="6912" y="202557"/>
                  </a:lnTo>
                  <a:lnTo>
                    <a:pt x="26164" y="244809"/>
                  </a:lnTo>
                  <a:lnTo>
                    <a:pt x="55522" y="278136"/>
                  </a:lnTo>
                  <a:lnTo>
                    <a:pt x="92756" y="299996"/>
                  </a:lnTo>
                  <a:lnTo>
                    <a:pt x="135636" y="307847"/>
                  </a:lnTo>
                  <a:lnTo>
                    <a:pt x="178515" y="299996"/>
                  </a:lnTo>
                  <a:lnTo>
                    <a:pt x="215749" y="278136"/>
                  </a:lnTo>
                  <a:lnTo>
                    <a:pt x="245107" y="244809"/>
                  </a:lnTo>
                  <a:lnTo>
                    <a:pt x="264359" y="202557"/>
                  </a:lnTo>
                  <a:lnTo>
                    <a:pt x="271271" y="153923"/>
                  </a:lnTo>
                  <a:lnTo>
                    <a:pt x="264359" y="105290"/>
                  </a:lnTo>
                  <a:lnTo>
                    <a:pt x="245107" y="63038"/>
                  </a:lnTo>
                  <a:lnTo>
                    <a:pt x="215749" y="29711"/>
                  </a:lnTo>
                  <a:lnTo>
                    <a:pt x="178515" y="785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58567" y="2714244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80" h="307975">
                  <a:moveTo>
                    <a:pt x="0" y="153923"/>
                  </a:moveTo>
                  <a:lnTo>
                    <a:pt x="6912" y="105290"/>
                  </a:lnTo>
                  <a:lnTo>
                    <a:pt x="26164" y="63038"/>
                  </a:lnTo>
                  <a:lnTo>
                    <a:pt x="55522" y="29711"/>
                  </a:lnTo>
                  <a:lnTo>
                    <a:pt x="92756" y="7851"/>
                  </a:lnTo>
                  <a:lnTo>
                    <a:pt x="135636" y="0"/>
                  </a:lnTo>
                  <a:lnTo>
                    <a:pt x="178515" y="7851"/>
                  </a:lnTo>
                  <a:lnTo>
                    <a:pt x="215749" y="29711"/>
                  </a:lnTo>
                  <a:lnTo>
                    <a:pt x="245107" y="63038"/>
                  </a:lnTo>
                  <a:lnTo>
                    <a:pt x="264359" y="105290"/>
                  </a:lnTo>
                  <a:lnTo>
                    <a:pt x="271271" y="153923"/>
                  </a:lnTo>
                  <a:lnTo>
                    <a:pt x="264359" y="202557"/>
                  </a:lnTo>
                  <a:lnTo>
                    <a:pt x="245107" y="244809"/>
                  </a:lnTo>
                  <a:lnTo>
                    <a:pt x="215749" y="278136"/>
                  </a:lnTo>
                  <a:lnTo>
                    <a:pt x="178515" y="299996"/>
                  </a:lnTo>
                  <a:lnTo>
                    <a:pt x="135636" y="307847"/>
                  </a:lnTo>
                  <a:lnTo>
                    <a:pt x="92756" y="299996"/>
                  </a:lnTo>
                  <a:lnTo>
                    <a:pt x="55522" y="278136"/>
                  </a:lnTo>
                  <a:lnTo>
                    <a:pt x="26164" y="244809"/>
                  </a:lnTo>
                  <a:lnTo>
                    <a:pt x="6912" y="202557"/>
                  </a:lnTo>
                  <a:lnTo>
                    <a:pt x="0" y="15392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95855" y="2407920"/>
              <a:ext cx="271780" cy="306705"/>
            </a:xfrm>
            <a:custGeom>
              <a:avLst/>
              <a:gdLst/>
              <a:ahLst/>
              <a:cxnLst/>
              <a:rect l="l" t="t" r="r" b="b"/>
              <a:pathLst>
                <a:path w="271780" h="306705">
                  <a:moveTo>
                    <a:pt x="135636" y="0"/>
                  </a:moveTo>
                  <a:lnTo>
                    <a:pt x="92756" y="7808"/>
                  </a:lnTo>
                  <a:lnTo>
                    <a:pt x="55522" y="29553"/>
                  </a:lnTo>
                  <a:lnTo>
                    <a:pt x="26164" y="62709"/>
                  </a:lnTo>
                  <a:lnTo>
                    <a:pt x="6912" y="104753"/>
                  </a:lnTo>
                  <a:lnTo>
                    <a:pt x="0" y="153162"/>
                  </a:lnTo>
                  <a:lnTo>
                    <a:pt x="6912" y="201570"/>
                  </a:lnTo>
                  <a:lnTo>
                    <a:pt x="26164" y="243614"/>
                  </a:lnTo>
                  <a:lnTo>
                    <a:pt x="55522" y="276770"/>
                  </a:lnTo>
                  <a:lnTo>
                    <a:pt x="92756" y="298515"/>
                  </a:lnTo>
                  <a:lnTo>
                    <a:pt x="135636" y="306324"/>
                  </a:lnTo>
                  <a:lnTo>
                    <a:pt x="178515" y="298515"/>
                  </a:lnTo>
                  <a:lnTo>
                    <a:pt x="215749" y="276770"/>
                  </a:lnTo>
                  <a:lnTo>
                    <a:pt x="245107" y="243614"/>
                  </a:lnTo>
                  <a:lnTo>
                    <a:pt x="264359" y="201570"/>
                  </a:lnTo>
                  <a:lnTo>
                    <a:pt x="271271" y="153162"/>
                  </a:lnTo>
                  <a:lnTo>
                    <a:pt x="264359" y="104753"/>
                  </a:lnTo>
                  <a:lnTo>
                    <a:pt x="245107" y="62709"/>
                  </a:lnTo>
                  <a:lnTo>
                    <a:pt x="215749" y="29553"/>
                  </a:lnTo>
                  <a:lnTo>
                    <a:pt x="178515" y="7808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95855" y="2407920"/>
              <a:ext cx="271780" cy="306705"/>
            </a:xfrm>
            <a:custGeom>
              <a:avLst/>
              <a:gdLst/>
              <a:ahLst/>
              <a:cxnLst/>
              <a:rect l="l" t="t" r="r" b="b"/>
              <a:pathLst>
                <a:path w="271780" h="306705">
                  <a:moveTo>
                    <a:pt x="0" y="153162"/>
                  </a:moveTo>
                  <a:lnTo>
                    <a:pt x="6912" y="104753"/>
                  </a:lnTo>
                  <a:lnTo>
                    <a:pt x="26164" y="62709"/>
                  </a:lnTo>
                  <a:lnTo>
                    <a:pt x="55522" y="29553"/>
                  </a:lnTo>
                  <a:lnTo>
                    <a:pt x="92756" y="7808"/>
                  </a:lnTo>
                  <a:lnTo>
                    <a:pt x="135636" y="0"/>
                  </a:lnTo>
                  <a:lnTo>
                    <a:pt x="178515" y="7808"/>
                  </a:lnTo>
                  <a:lnTo>
                    <a:pt x="215749" y="29553"/>
                  </a:lnTo>
                  <a:lnTo>
                    <a:pt x="245107" y="62709"/>
                  </a:lnTo>
                  <a:lnTo>
                    <a:pt x="264359" y="104753"/>
                  </a:lnTo>
                  <a:lnTo>
                    <a:pt x="271271" y="153162"/>
                  </a:lnTo>
                  <a:lnTo>
                    <a:pt x="264359" y="201570"/>
                  </a:lnTo>
                  <a:lnTo>
                    <a:pt x="245107" y="243614"/>
                  </a:lnTo>
                  <a:lnTo>
                    <a:pt x="215749" y="276770"/>
                  </a:lnTo>
                  <a:lnTo>
                    <a:pt x="178515" y="298515"/>
                  </a:lnTo>
                  <a:lnTo>
                    <a:pt x="135636" y="306324"/>
                  </a:lnTo>
                  <a:lnTo>
                    <a:pt x="92756" y="298515"/>
                  </a:lnTo>
                  <a:lnTo>
                    <a:pt x="55522" y="276770"/>
                  </a:lnTo>
                  <a:lnTo>
                    <a:pt x="26164" y="243614"/>
                  </a:lnTo>
                  <a:lnTo>
                    <a:pt x="6912" y="201570"/>
                  </a:lnTo>
                  <a:lnTo>
                    <a:pt x="0" y="15316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40935" y="4914900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135636" y="0"/>
                  </a:moveTo>
                  <a:lnTo>
                    <a:pt x="92756" y="7851"/>
                  </a:lnTo>
                  <a:lnTo>
                    <a:pt x="55522" y="29711"/>
                  </a:lnTo>
                  <a:lnTo>
                    <a:pt x="26164" y="63038"/>
                  </a:lnTo>
                  <a:lnTo>
                    <a:pt x="6912" y="105290"/>
                  </a:lnTo>
                  <a:lnTo>
                    <a:pt x="0" y="153924"/>
                  </a:lnTo>
                  <a:lnTo>
                    <a:pt x="6912" y="202557"/>
                  </a:lnTo>
                  <a:lnTo>
                    <a:pt x="26164" y="244809"/>
                  </a:lnTo>
                  <a:lnTo>
                    <a:pt x="55522" y="278136"/>
                  </a:lnTo>
                  <a:lnTo>
                    <a:pt x="92756" y="299996"/>
                  </a:lnTo>
                  <a:lnTo>
                    <a:pt x="135636" y="307848"/>
                  </a:lnTo>
                  <a:lnTo>
                    <a:pt x="178515" y="299996"/>
                  </a:lnTo>
                  <a:lnTo>
                    <a:pt x="215749" y="278136"/>
                  </a:lnTo>
                  <a:lnTo>
                    <a:pt x="245107" y="244809"/>
                  </a:lnTo>
                  <a:lnTo>
                    <a:pt x="264359" y="202557"/>
                  </a:lnTo>
                  <a:lnTo>
                    <a:pt x="271272" y="153924"/>
                  </a:lnTo>
                  <a:lnTo>
                    <a:pt x="264359" y="105290"/>
                  </a:lnTo>
                  <a:lnTo>
                    <a:pt x="245107" y="63038"/>
                  </a:lnTo>
                  <a:lnTo>
                    <a:pt x="215749" y="29711"/>
                  </a:lnTo>
                  <a:lnTo>
                    <a:pt x="178515" y="7851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40935" y="4914900"/>
              <a:ext cx="271780" cy="307975"/>
            </a:xfrm>
            <a:custGeom>
              <a:avLst/>
              <a:gdLst/>
              <a:ahLst/>
              <a:cxnLst/>
              <a:rect l="l" t="t" r="r" b="b"/>
              <a:pathLst>
                <a:path w="271779" h="307975">
                  <a:moveTo>
                    <a:pt x="0" y="153924"/>
                  </a:moveTo>
                  <a:lnTo>
                    <a:pt x="6912" y="105290"/>
                  </a:lnTo>
                  <a:lnTo>
                    <a:pt x="26164" y="63038"/>
                  </a:lnTo>
                  <a:lnTo>
                    <a:pt x="55522" y="29711"/>
                  </a:lnTo>
                  <a:lnTo>
                    <a:pt x="92756" y="7851"/>
                  </a:lnTo>
                  <a:lnTo>
                    <a:pt x="135636" y="0"/>
                  </a:lnTo>
                  <a:lnTo>
                    <a:pt x="178515" y="7851"/>
                  </a:lnTo>
                  <a:lnTo>
                    <a:pt x="215749" y="29711"/>
                  </a:lnTo>
                  <a:lnTo>
                    <a:pt x="245107" y="63038"/>
                  </a:lnTo>
                  <a:lnTo>
                    <a:pt x="264359" y="105290"/>
                  </a:lnTo>
                  <a:lnTo>
                    <a:pt x="271272" y="153924"/>
                  </a:lnTo>
                  <a:lnTo>
                    <a:pt x="264359" y="202557"/>
                  </a:lnTo>
                  <a:lnTo>
                    <a:pt x="245107" y="244809"/>
                  </a:lnTo>
                  <a:lnTo>
                    <a:pt x="215749" y="278136"/>
                  </a:lnTo>
                  <a:lnTo>
                    <a:pt x="178515" y="299996"/>
                  </a:lnTo>
                  <a:lnTo>
                    <a:pt x="135636" y="307848"/>
                  </a:lnTo>
                  <a:lnTo>
                    <a:pt x="92756" y="299996"/>
                  </a:lnTo>
                  <a:lnTo>
                    <a:pt x="55522" y="278136"/>
                  </a:lnTo>
                  <a:lnTo>
                    <a:pt x="26164" y="244809"/>
                  </a:lnTo>
                  <a:lnTo>
                    <a:pt x="6912" y="202557"/>
                  </a:lnTo>
                  <a:lnTo>
                    <a:pt x="0" y="1539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85772" y="2933700"/>
              <a:ext cx="273050" cy="307975"/>
            </a:xfrm>
            <a:custGeom>
              <a:avLst/>
              <a:gdLst/>
              <a:ahLst/>
              <a:cxnLst/>
              <a:rect l="l" t="t" r="r" b="b"/>
              <a:pathLst>
                <a:path w="273050" h="307975">
                  <a:moveTo>
                    <a:pt x="136397" y="0"/>
                  </a:moveTo>
                  <a:lnTo>
                    <a:pt x="93293" y="7851"/>
                  </a:lnTo>
                  <a:lnTo>
                    <a:pt x="55851" y="29711"/>
                  </a:lnTo>
                  <a:lnTo>
                    <a:pt x="26322" y="63038"/>
                  </a:lnTo>
                  <a:lnTo>
                    <a:pt x="6955" y="105290"/>
                  </a:lnTo>
                  <a:lnTo>
                    <a:pt x="0" y="153924"/>
                  </a:lnTo>
                  <a:lnTo>
                    <a:pt x="6955" y="202557"/>
                  </a:lnTo>
                  <a:lnTo>
                    <a:pt x="26322" y="244809"/>
                  </a:lnTo>
                  <a:lnTo>
                    <a:pt x="55851" y="278136"/>
                  </a:lnTo>
                  <a:lnTo>
                    <a:pt x="93293" y="299996"/>
                  </a:lnTo>
                  <a:lnTo>
                    <a:pt x="136397" y="307848"/>
                  </a:lnTo>
                  <a:lnTo>
                    <a:pt x="179502" y="299996"/>
                  </a:lnTo>
                  <a:lnTo>
                    <a:pt x="216944" y="278136"/>
                  </a:lnTo>
                  <a:lnTo>
                    <a:pt x="246473" y="244809"/>
                  </a:lnTo>
                  <a:lnTo>
                    <a:pt x="265840" y="202557"/>
                  </a:lnTo>
                  <a:lnTo>
                    <a:pt x="272795" y="153924"/>
                  </a:lnTo>
                  <a:lnTo>
                    <a:pt x="265840" y="105290"/>
                  </a:lnTo>
                  <a:lnTo>
                    <a:pt x="246473" y="63038"/>
                  </a:lnTo>
                  <a:lnTo>
                    <a:pt x="216944" y="29711"/>
                  </a:lnTo>
                  <a:lnTo>
                    <a:pt x="179502" y="7851"/>
                  </a:lnTo>
                  <a:lnTo>
                    <a:pt x="13639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85772" y="2933700"/>
              <a:ext cx="273050" cy="307975"/>
            </a:xfrm>
            <a:custGeom>
              <a:avLst/>
              <a:gdLst/>
              <a:ahLst/>
              <a:cxnLst/>
              <a:rect l="l" t="t" r="r" b="b"/>
              <a:pathLst>
                <a:path w="273050" h="307975">
                  <a:moveTo>
                    <a:pt x="0" y="153924"/>
                  </a:moveTo>
                  <a:lnTo>
                    <a:pt x="6955" y="105290"/>
                  </a:lnTo>
                  <a:lnTo>
                    <a:pt x="26322" y="63038"/>
                  </a:lnTo>
                  <a:lnTo>
                    <a:pt x="55851" y="29711"/>
                  </a:lnTo>
                  <a:lnTo>
                    <a:pt x="93293" y="7851"/>
                  </a:lnTo>
                  <a:lnTo>
                    <a:pt x="136397" y="0"/>
                  </a:lnTo>
                  <a:lnTo>
                    <a:pt x="179502" y="7851"/>
                  </a:lnTo>
                  <a:lnTo>
                    <a:pt x="216944" y="29711"/>
                  </a:lnTo>
                  <a:lnTo>
                    <a:pt x="246473" y="63038"/>
                  </a:lnTo>
                  <a:lnTo>
                    <a:pt x="265840" y="105290"/>
                  </a:lnTo>
                  <a:lnTo>
                    <a:pt x="272795" y="153924"/>
                  </a:lnTo>
                  <a:lnTo>
                    <a:pt x="265840" y="202557"/>
                  </a:lnTo>
                  <a:lnTo>
                    <a:pt x="246473" y="244809"/>
                  </a:lnTo>
                  <a:lnTo>
                    <a:pt x="216944" y="278136"/>
                  </a:lnTo>
                  <a:lnTo>
                    <a:pt x="179502" y="299996"/>
                  </a:lnTo>
                  <a:lnTo>
                    <a:pt x="136397" y="307848"/>
                  </a:lnTo>
                  <a:lnTo>
                    <a:pt x="93293" y="299996"/>
                  </a:lnTo>
                  <a:lnTo>
                    <a:pt x="55851" y="278136"/>
                  </a:lnTo>
                  <a:lnTo>
                    <a:pt x="26322" y="244809"/>
                  </a:lnTo>
                  <a:lnTo>
                    <a:pt x="6955" y="202557"/>
                  </a:lnTo>
                  <a:lnTo>
                    <a:pt x="0" y="1539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700" y="3561588"/>
              <a:ext cx="1761744" cy="203301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62100" y="1991868"/>
              <a:ext cx="3569335" cy="3310254"/>
            </a:xfrm>
            <a:custGeom>
              <a:avLst/>
              <a:gdLst/>
              <a:ahLst/>
              <a:cxnLst/>
              <a:rect l="l" t="t" r="r" b="b"/>
              <a:pathLst>
                <a:path w="3569335" h="3310254">
                  <a:moveTo>
                    <a:pt x="2258567" y="745236"/>
                  </a:moveTo>
                  <a:lnTo>
                    <a:pt x="2260079" y="694209"/>
                  </a:lnTo>
                  <a:lnTo>
                    <a:pt x="2264549" y="644106"/>
                  </a:lnTo>
                  <a:lnTo>
                    <a:pt x="2271880" y="595037"/>
                  </a:lnTo>
                  <a:lnTo>
                    <a:pt x="2281974" y="547114"/>
                  </a:lnTo>
                  <a:lnTo>
                    <a:pt x="2294734" y="500446"/>
                  </a:lnTo>
                  <a:lnTo>
                    <a:pt x="2310062" y="455146"/>
                  </a:lnTo>
                  <a:lnTo>
                    <a:pt x="2327860" y="411323"/>
                  </a:lnTo>
                  <a:lnTo>
                    <a:pt x="2348032" y="369090"/>
                  </a:lnTo>
                  <a:lnTo>
                    <a:pt x="2370479" y="328556"/>
                  </a:lnTo>
                  <a:lnTo>
                    <a:pt x="2395104" y="289834"/>
                  </a:lnTo>
                  <a:lnTo>
                    <a:pt x="2421809" y="253033"/>
                  </a:lnTo>
                  <a:lnTo>
                    <a:pt x="2450496" y="218265"/>
                  </a:lnTo>
                  <a:lnTo>
                    <a:pt x="2481069" y="185641"/>
                  </a:lnTo>
                  <a:lnTo>
                    <a:pt x="2513430" y="155271"/>
                  </a:lnTo>
                  <a:lnTo>
                    <a:pt x="2547480" y="127268"/>
                  </a:lnTo>
                  <a:lnTo>
                    <a:pt x="2583123" y="101741"/>
                  </a:lnTo>
                  <a:lnTo>
                    <a:pt x="2620261" y="78801"/>
                  </a:lnTo>
                  <a:lnTo>
                    <a:pt x="2658796" y="58560"/>
                  </a:lnTo>
                  <a:lnTo>
                    <a:pt x="2698631" y="41129"/>
                  </a:lnTo>
                  <a:lnTo>
                    <a:pt x="2739668" y="26618"/>
                  </a:lnTo>
                  <a:lnTo>
                    <a:pt x="2781810" y="15139"/>
                  </a:lnTo>
                  <a:lnTo>
                    <a:pt x="2824959" y="6802"/>
                  </a:lnTo>
                  <a:lnTo>
                    <a:pt x="2869017" y="1719"/>
                  </a:lnTo>
                  <a:lnTo>
                    <a:pt x="2913888" y="0"/>
                  </a:lnTo>
                  <a:lnTo>
                    <a:pt x="2958758" y="1719"/>
                  </a:lnTo>
                  <a:lnTo>
                    <a:pt x="3002816" y="6802"/>
                  </a:lnTo>
                  <a:lnTo>
                    <a:pt x="3045965" y="15139"/>
                  </a:lnTo>
                  <a:lnTo>
                    <a:pt x="3088107" y="26618"/>
                  </a:lnTo>
                  <a:lnTo>
                    <a:pt x="3129144" y="41129"/>
                  </a:lnTo>
                  <a:lnTo>
                    <a:pt x="3168979" y="58560"/>
                  </a:lnTo>
                  <a:lnTo>
                    <a:pt x="3207514" y="78801"/>
                  </a:lnTo>
                  <a:lnTo>
                    <a:pt x="3244652" y="101741"/>
                  </a:lnTo>
                  <a:lnTo>
                    <a:pt x="3280295" y="127268"/>
                  </a:lnTo>
                  <a:lnTo>
                    <a:pt x="3314345" y="155271"/>
                  </a:lnTo>
                  <a:lnTo>
                    <a:pt x="3346706" y="185641"/>
                  </a:lnTo>
                  <a:lnTo>
                    <a:pt x="3377279" y="218265"/>
                  </a:lnTo>
                  <a:lnTo>
                    <a:pt x="3405966" y="253033"/>
                  </a:lnTo>
                  <a:lnTo>
                    <a:pt x="3432671" y="289834"/>
                  </a:lnTo>
                  <a:lnTo>
                    <a:pt x="3457296" y="328556"/>
                  </a:lnTo>
                  <a:lnTo>
                    <a:pt x="3479743" y="369090"/>
                  </a:lnTo>
                  <a:lnTo>
                    <a:pt x="3499915" y="411323"/>
                  </a:lnTo>
                  <a:lnTo>
                    <a:pt x="3517713" y="455146"/>
                  </a:lnTo>
                  <a:lnTo>
                    <a:pt x="3533041" y="500446"/>
                  </a:lnTo>
                  <a:lnTo>
                    <a:pt x="3545801" y="547114"/>
                  </a:lnTo>
                  <a:lnTo>
                    <a:pt x="3555895" y="595037"/>
                  </a:lnTo>
                  <a:lnTo>
                    <a:pt x="3563226" y="644106"/>
                  </a:lnTo>
                  <a:lnTo>
                    <a:pt x="3567696" y="694209"/>
                  </a:lnTo>
                  <a:lnTo>
                    <a:pt x="3569208" y="745236"/>
                  </a:lnTo>
                  <a:lnTo>
                    <a:pt x="3567696" y="796262"/>
                  </a:lnTo>
                  <a:lnTo>
                    <a:pt x="3563226" y="846365"/>
                  </a:lnTo>
                  <a:lnTo>
                    <a:pt x="3555895" y="895434"/>
                  </a:lnTo>
                  <a:lnTo>
                    <a:pt x="3545801" y="943357"/>
                  </a:lnTo>
                  <a:lnTo>
                    <a:pt x="3533041" y="990025"/>
                  </a:lnTo>
                  <a:lnTo>
                    <a:pt x="3517713" y="1035325"/>
                  </a:lnTo>
                  <a:lnTo>
                    <a:pt x="3499915" y="1079148"/>
                  </a:lnTo>
                  <a:lnTo>
                    <a:pt x="3479743" y="1121381"/>
                  </a:lnTo>
                  <a:lnTo>
                    <a:pt x="3457296" y="1161915"/>
                  </a:lnTo>
                  <a:lnTo>
                    <a:pt x="3432671" y="1200637"/>
                  </a:lnTo>
                  <a:lnTo>
                    <a:pt x="3405966" y="1237438"/>
                  </a:lnTo>
                  <a:lnTo>
                    <a:pt x="3377279" y="1272206"/>
                  </a:lnTo>
                  <a:lnTo>
                    <a:pt x="3346706" y="1304830"/>
                  </a:lnTo>
                  <a:lnTo>
                    <a:pt x="3314345" y="1335200"/>
                  </a:lnTo>
                  <a:lnTo>
                    <a:pt x="3280295" y="1363203"/>
                  </a:lnTo>
                  <a:lnTo>
                    <a:pt x="3244652" y="1388730"/>
                  </a:lnTo>
                  <a:lnTo>
                    <a:pt x="3207514" y="1411670"/>
                  </a:lnTo>
                  <a:lnTo>
                    <a:pt x="3168979" y="1431911"/>
                  </a:lnTo>
                  <a:lnTo>
                    <a:pt x="3129144" y="1449342"/>
                  </a:lnTo>
                  <a:lnTo>
                    <a:pt x="3088107" y="1463853"/>
                  </a:lnTo>
                  <a:lnTo>
                    <a:pt x="3045965" y="1475332"/>
                  </a:lnTo>
                  <a:lnTo>
                    <a:pt x="3002816" y="1483669"/>
                  </a:lnTo>
                  <a:lnTo>
                    <a:pt x="2958758" y="1488752"/>
                  </a:lnTo>
                  <a:lnTo>
                    <a:pt x="2913888" y="1490472"/>
                  </a:lnTo>
                  <a:lnTo>
                    <a:pt x="2869017" y="1488752"/>
                  </a:lnTo>
                  <a:lnTo>
                    <a:pt x="2824959" y="1483669"/>
                  </a:lnTo>
                  <a:lnTo>
                    <a:pt x="2781810" y="1475332"/>
                  </a:lnTo>
                  <a:lnTo>
                    <a:pt x="2739668" y="1463853"/>
                  </a:lnTo>
                  <a:lnTo>
                    <a:pt x="2698631" y="1449342"/>
                  </a:lnTo>
                  <a:lnTo>
                    <a:pt x="2658796" y="1431911"/>
                  </a:lnTo>
                  <a:lnTo>
                    <a:pt x="2620261" y="1411670"/>
                  </a:lnTo>
                  <a:lnTo>
                    <a:pt x="2583123" y="1388730"/>
                  </a:lnTo>
                  <a:lnTo>
                    <a:pt x="2547480" y="1363203"/>
                  </a:lnTo>
                  <a:lnTo>
                    <a:pt x="2513430" y="1335200"/>
                  </a:lnTo>
                  <a:lnTo>
                    <a:pt x="2481069" y="1304830"/>
                  </a:lnTo>
                  <a:lnTo>
                    <a:pt x="2450496" y="1272206"/>
                  </a:lnTo>
                  <a:lnTo>
                    <a:pt x="2421809" y="1237438"/>
                  </a:lnTo>
                  <a:lnTo>
                    <a:pt x="2395104" y="1200637"/>
                  </a:lnTo>
                  <a:lnTo>
                    <a:pt x="2370479" y="1161915"/>
                  </a:lnTo>
                  <a:lnTo>
                    <a:pt x="2348032" y="1121381"/>
                  </a:lnTo>
                  <a:lnTo>
                    <a:pt x="2327860" y="1079148"/>
                  </a:lnTo>
                  <a:lnTo>
                    <a:pt x="2310062" y="1035325"/>
                  </a:lnTo>
                  <a:lnTo>
                    <a:pt x="2294734" y="990025"/>
                  </a:lnTo>
                  <a:lnTo>
                    <a:pt x="2281974" y="943357"/>
                  </a:lnTo>
                  <a:lnTo>
                    <a:pt x="2271880" y="895434"/>
                  </a:lnTo>
                  <a:lnTo>
                    <a:pt x="2264549" y="846365"/>
                  </a:lnTo>
                  <a:lnTo>
                    <a:pt x="2260079" y="796262"/>
                  </a:lnTo>
                  <a:lnTo>
                    <a:pt x="2258567" y="745236"/>
                  </a:lnTo>
                  <a:close/>
                </a:path>
                <a:path w="3569335" h="3310254">
                  <a:moveTo>
                    <a:pt x="0" y="892302"/>
                  </a:moveTo>
                  <a:lnTo>
                    <a:pt x="1903" y="851656"/>
                  </a:lnTo>
                  <a:lnTo>
                    <a:pt x="7529" y="811780"/>
                  </a:lnTo>
                  <a:lnTo>
                    <a:pt x="16749" y="772772"/>
                  </a:lnTo>
                  <a:lnTo>
                    <a:pt x="29433" y="734727"/>
                  </a:lnTo>
                  <a:lnTo>
                    <a:pt x="45455" y="697742"/>
                  </a:lnTo>
                  <a:lnTo>
                    <a:pt x="64686" y="661912"/>
                  </a:lnTo>
                  <a:lnTo>
                    <a:pt x="86997" y="627335"/>
                  </a:lnTo>
                  <a:lnTo>
                    <a:pt x="112260" y="594107"/>
                  </a:lnTo>
                  <a:lnTo>
                    <a:pt x="140346" y="562324"/>
                  </a:lnTo>
                  <a:lnTo>
                    <a:pt x="171129" y="532083"/>
                  </a:lnTo>
                  <a:lnTo>
                    <a:pt x="204478" y="503480"/>
                  </a:lnTo>
                  <a:lnTo>
                    <a:pt x="240266" y="476611"/>
                  </a:lnTo>
                  <a:lnTo>
                    <a:pt x="278364" y="451573"/>
                  </a:lnTo>
                  <a:lnTo>
                    <a:pt x="318645" y="428462"/>
                  </a:lnTo>
                  <a:lnTo>
                    <a:pt x="360979" y="407374"/>
                  </a:lnTo>
                  <a:lnTo>
                    <a:pt x="405238" y="388407"/>
                  </a:lnTo>
                  <a:lnTo>
                    <a:pt x="451295" y="371655"/>
                  </a:lnTo>
                  <a:lnTo>
                    <a:pt x="499021" y="357217"/>
                  </a:lnTo>
                  <a:lnTo>
                    <a:pt x="548287" y="345187"/>
                  </a:lnTo>
                  <a:lnTo>
                    <a:pt x="598965" y="335663"/>
                  </a:lnTo>
                  <a:lnTo>
                    <a:pt x="650927" y="328741"/>
                  </a:lnTo>
                  <a:lnTo>
                    <a:pt x="704045" y="324517"/>
                  </a:lnTo>
                  <a:lnTo>
                    <a:pt x="758189" y="323088"/>
                  </a:lnTo>
                  <a:lnTo>
                    <a:pt x="812334" y="324517"/>
                  </a:lnTo>
                  <a:lnTo>
                    <a:pt x="865452" y="328741"/>
                  </a:lnTo>
                  <a:lnTo>
                    <a:pt x="917414" y="335663"/>
                  </a:lnTo>
                  <a:lnTo>
                    <a:pt x="968092" y="345187"/>
                  </a:lnTo>
                  <a:lnTo>
                    <a:pt x="1017358" y="357217"/>
                  </a:lnTo>
                  <a:lnTo>
                    <a:pt x="1065084" y="371655"/>
                  </a:lnTo>
                  <a:lnTo>
                    <a:pt x="1111141" y="388407"/>
                  </a:lnTo>
                  <a:lnTo>
                    <a:pt x="1155400" y="407374"/>
                  </a:lnTo>
                  <a:lnTo>
                    <a:pt x="1197734" y="428462"/>
                  </a:lnTo>
                  <a:lnTo>
                    <a:pt x="1238015" y="451573"/>
                  </a:lnTo>
                  <a:lnTo>
                    <a:pt x="1276113" y="476611"/>
                  </a:lnTo>
                  <a:lnTo>
                    <a:pt x="1311901" y="503480"/>
                  </a:lnTo>
                  <a:lnTo>
                    <a:pt x="1345250" y="532083"/>
                  </a:lnTo>
                  <a:lnTo>
                    <a:pt x="1376033" y="562324"/>
                  </a:lnTo>
                  <a:lnTo>
                    <a:pt x="1404119" y="594107"/>
                  </a:lnTo>
                  <a:lnTo>
                    <a:pt x="1429382" y="627335"/>
                  </a:lnTo>
                  <a:lnTo>
                    <a:pt x="1451693" y="661912"/>
                  </a:lnTo>
                  <a:lnTo>
                    <a:pt x="1470924" y="697742"/>
                  </a:lnTo>
                  <a:lnTo>
                    <a:pt x="1486946" y="734727"/>
                  </a:lnTo>
                  <a:lnTo>
                    <a:pt x="1499630" y="772772"/>
                  </a:lnTo>
                  <a:lnTo>
                    <a:pt x="1508850" y="811780"/>
                  </a:lnTo>
                  <a:lnTo>
                    <a:pt x="1514476" y="851656"/>
                  </a:lnTo>
                  <a:lnTo>
                    <a:pt x="1516380" y="892302"/>
                  </a:lnTo>
                  <a:lnTo>
                    <a:pt x="1514476" y="932947"/>
                  </a:lnTo>
                  <a:lnTo>
                    <a:pt x="1508850" y="972823"/>
                  </a:lnTo>
                  <a:lnTo>
                    <a:pt x="1499630" y="1011831"/>
                  </a:lnTo>
                  <a:lnTo>
                    <a:pt x="1486946" y="1049876"/>
                  </a:lnTo>
                  <a:lnTo>
                    <a:pt x="1470924" y="1086861"/>
                  </a:lnTo>
                  <a:lnTo>
                    <a:pt x="1451693" y="1122691"/>
                  </a:lnTo>
                  <a:lnTo>
                    <a:pt x="1429382" y="1157268"/>
                  </a:lnTo>
                  <a:lnTo>
                    <a:pt x="1404119" y="1190496"/>
                  </a:lnTo>
                  <a:lnTo>
                    <a:pt x="1376033" y="1222279"/>
                  </a:lnTo>
                  <a:lnTo>
                    <a:pt x="1345250" y="1252520"/>
                  </a:lnTo>
                  <a:lnTo>
                    <a:pt x="1311901" y="1281123"/>
                  </a:lnTo>
                  <a:lnTo>
                    <a:pt x="1276113" y="1307992"/>
                  </a:lnTo>
                  <a:lnTo>
                    <a:pt x="1238015" y="1333030"/>
                  </a:lnTo>
                  <a:lnTo>
                    <a:pt x="1197734" y="1356141"/>
                  </a:lnTo>
                  <a:lnTo>
                    <a:pt x="1155400" y="1377229"/>
                  </a:lnTo>
                  <a:lnTo>
                    <a:pt x="1111141" y="1396196"/>
                  </a:lnTo>
                  <a:lnTo>
                    <a:pt x="1065084" y="1412948"/>
                  </a:lnTo>
                  <a:lnTo>
                    <a:pt x="1017358" y="1427386"/>
                  </a:lnTo>
                  <a:lnTo>
                    <a:pt x="968092" y="1439416"/>
                  </a:lnTo>
                  <a:lnTo>
                    <a:pt x="917414" y="1448940"/>
                  </a:lnTo>
                  <a:lnTo>
                    <a:pt x="865452" y="1455862"/>
                  </a:lnTo>
                  <a:lnTo>
                    <a:pt x="812334" y="1460086"/>
                  </a:lnTo>
                  <a:lnTo>
                    <a:pt x="758189" y="1461516"/>
                  </a:lnTo>
                  <a:lnTo>
                    <a:pt x="704045" y="1460086"/>
                  </a:lnTo>
                  <a:lnTo>
                    <a:pt x="650927" y="1455862"/>
                  </a:lnTo>
                  <a:lnTo>
                    <a:pt x="598965" y="1448940"/>
                  </a:lnTo>
                  <a:lnTo>
                    <a:pt x="548287" y="1439416"/>
                  </a:lnTo>
                  <a:lnTo>
                    <a:pt x="499021" y="1427386"/>
                  </a:lnTo>
                  <a:lnTo>
                    <a:pt x="451295" y="1412948"/>
                  </a:lnTo>
                  <a:lnTo>
                    <a:pt x="405238" y="1396196"/>
                  </a:lnTo>
                  <a:lnTo>
                    <a:pt x="360979" y="1377229"/>
                  </a:lnTo>
                  <a:lnTo>
                    <a:pt x="318645" y="1356141"/>
                  </a:lnTo>
                  <a:lnTo>
                    <a:pt x="278364" y="1333030"/>
                  </a:lnTo>
                  <a:lnTo>
                    <a:pt x="240266" y="1307992"/>
                  </a:lnTo>
                  <a:lnTo>
                    <a:pt x="204478" y="1281123"/>
                  </a:lnTo>
                  <a:lnTo>
                    <a:pt x="171129" y="1252520"/>
                  </a:lnTo>
                  <a:lnTo>
                    <a:pt x="140346" y="1222279"/>
                  </a:lnTo>
                  <a:lnTo>
                    <a:pt x="112260" y="1190496"/>
                  </a:lnTo>
                  <a:lnTo>
                    <a:pt x="86997" y="1157268"/>
                  </a:lnTo>
                  <a:lnTo>
                    <a:pt x="64686" y="1122691"/>
                  </a:lnTo>
                  <a:lnTo>
                    <a:pt x="45455" y="1086861"/>
                  </a:lnTo>
                  <a:lnTo>
                    <a:pt x="29433" y="1049876"/>
                  </a:lnTo>
                  <a:lnTo>
                    <a:pt x="16749" y="1011831"/>
                  </a:lnTo>
                  <a:lnTo>
                    <a:pt x="7529" y="972823"/>
                  </a:lnTo>
                  <a:lnTo>
                    <a:pt x="1903" y="932947"/>
                  </a:lnTo>
                  <a:lnTo>
                    <a:pt x="0" y="892302"/>
                  </a:lnTo>
                  <a:close/>
                </a:path>
                <a:path w="3569335" h="3310254">
                  <a:moveTo>
                    <a:pt x="2055876" y="2711196"/>
                  </a:moveTo>
                  <a:lnTo>
                    <a:pt x="2057751" y="2668416"/>
                  </a:lnTo>
                  <a:lnTo>
                    <a:pt x="2063292" y="2626449"/>
                  </a:lnTo>
                  <a:lnTo>
                    <a:pt x="2072374" y="2585396"/>
                  </a:lnTo>
                  <a:lnTo>
                    <a:pt x="2084868" y="2545359"/>
                  </a:lnTo>
                  <a:lnTo>
                    <a:pt x="2100650" y="2506438"/>
                  </a:lnTo>
                  <a:lnTo>
                    <a:pt x="2119592" y="2468735"/>
                  </a:lnTo>
                  <a:lnTo>
                    <a:pt x="2141568" y="2432352"/>
                  </a:lnTo>
                  <a:lnTo>
                    <a:pt x="2166452" y="2397389"/>
                  </a:lnTo>
                  <a:lnTo>
                    <a:pt x="2194117" y="2363947"/>
                  </a:lnTo>
                  <a:lnTo>
                    <a:pt x="2224437" y="2332129"/>
                  </a:lnTo>
                  <a:lnTo>
                    <a:pt x="2257285" y="2302035"/>
                  </a:lnTo>
                  <a:lnTo>
                    <a:pt x="2292534" y="2273767"/>
                  </a:lnTo>
                  <a:lnTo>
                    <a:pt x="2330059" y="2247425"/>
                  </a:lnTo>
                  <a:lnTo>
                    <a:pt x="2369733" y="2223111"/>
                  </a:lnTo>
                  <a:lnTo>
                    <a:pt x="2411430" y="2200927"/>
                  </a:lnTo>
                  <a:lnTo>
                    <a:pt x="2455022" y="2180974"/>
                  </a:lnTo>
                  <a:lnTo>
                    <a:pt x="2500384" y="2163352"/>
                  </a:lnTo>
                  <a:lnTo>
                    <a:pt x="2547389" y="2148164"/>
                  </a:lnTo>
                  <a:lnTo>
                    <a:pt x="2595911" y="2135510"/>
                  </a:lnTo>
                  <a:lnTo>
                    <a:pt x="2645823" y="2125491"/>
                  </a:lnTo>
                  <a:lnTo>
                    <a:pt x="2696998" y="2118210"/>
                  </a:lnTo>
                  <a:lnTo>
                    <a:pt x="2749312" y="2113767"/>
                  </a:lnTo>
                  <a:lnTo>
                    <a:pt x="2802636" y="2112264"/>
                  </a:lnTo>
                  <a:lnTo>
                    <a:pt x="2855959" y="2113767"/>
                  </a:lnTo>
                  <a:lnTo>
                    <a:pt x="2908273" y="2118210"/>
                  </a:lnTo>
                  <a:lnTo>
                    <a:pt x="2959448" y="2125491"/>
                  </a:lnTo>
                  <a:lnTo>
                    <a:pt x="3009360" y="2135510"/>
                  </a:lnTo>
                  <a:lnTo>
                    <a:pt x="3057882" y="2148164"/>
                  </a:lnTo>
                  <a:lnTo>
                    <a:pt x="3104887" y="2163352"/>
                  </a:lnTo>
                  <a:lnTo>
                    <a:pt x="3150249" y="2180974"/>
                  </a:lnTo>
                  <a:lnTo>
                    <a:pt x="3193841" y="2200927"/>
                  </a:lnTo>
                  <a:lnTo>
                    <a:pt x="3235538" y="2223111"/>
                  </a:lnTo>
                  <a:lnTo>
                    <a:pt x="3275212" y="2247425"/>
                  </a:lnTo>
                  <a:lnTo>
                    <a:pt x="3312737" y="2273767"/>
                  </a:lnTo>
                  <a:lnTo>
                    <a:pt x="3347986" y="2302035"/>
                  </a:lnTo>
                  <a:lnTo>
                    <a:pt x="3380834" y="2332129"/>
                  </a:lnTo>
                  <a:lnTo>
                    <a:pt x="3411154" y="2363947"/>
                  </a:lnTo>
                  <a:lnTo>
                    <a:pt x="3438819" y="2397389"/>
                  </a:lnTo>
                  <a:lnTo>
                    <a:pt x="3463703" y="2432352"/>
                  </a:lnTo>
                  <a:lnTo>
                    <a:pt x="3485679" y="2468735"/>
                  </a:lnTo>
                  <a:lnTo>
                    <a:pt x="3504621" y="2506438"/>
                  </a:lnTo>
                  <a:lnTo>
                    <a:pt x="3520403" y="2545359"/>
                  </a:lnTo>
                  <a:lnTo>
                    <a:pt x="3532897" y="2585396"/>
                  </a:lnTo>
                  <a:lnTo>
                    <a:pt x="3541979" y="2626449"/>
                  </a:lnTo>
                  <a:lnTo>
                    <a:pt x="3547520" y="2668416"/>
                  </a:lnTo>
                  <a:lnTo>
                    <a:pt x="3549396" y="2711196"/>
                  </a:lnTo>
                  <a:lnTo>
                    <a:pt x="3547520" y="2753975"/>
                  </a:lnTo>
                  <a:lnTo>
                    <a:pt x="3541979" y="2795942"/>
                  </a:lnTo>
                  <a:lnTo>
                    <a:pt x="3532897" y="2836995"/>
                  </a:lnTo>
                  <a:lnTo>
                    <a:pt x="3520403" y="2877032"/>
                  </a:lnTo>
                  <a:lnTo>
                    <a:pt x="3504621" y="2915953"/>
                  </a:lnTo>
                  <a:lnTo>
                    <a:pt x="3485679" y="2953656"/>
                  </a:lnTo>
                  <a:lnTo>
                    <a:pt x="3463703" y="2990039"/>
                  </a:lnTo>
                  <a:lnTo>
                    <a:pt x="3438819" y="3025002"/>
                  </a:lnTo>
                  <a:lnTo>
                    <a:pt x="3411154" y="3058444"/>
                  </a:lnTo>
                  <a:lnTo>
                    <a:pt x="3380834" y="3090262"/>
                  </a:lnTo>
                  <a:lnTo>
                    <a:pt x="3347986" y="3120356"/>
                  </a:lnTo>
                  <a:lnTo>
                    <a:pt x="3312737" y="3148624"/>
                  </a:lnTo>
                  <a:lnTo>
                    <a:pt x="3275212" y="3174966"/>
                  </a:lnTo>
                  <a:lnTo>
                    <a:pt x="3235538" y="3199280"/>
                  </a:lnTo>
                  <a:lnTo>
                    <a:pt x="3193841" y="3221464"/>
                  </a:lnTo>
                  <a:lnTo>
                    <a:pt x="3150249" y="3241417"/>
                  </a:lnTo>
                  <a:lnTo>
                    <a:pt x="3104887" y="3259039"/>
                  </a:lnTo>
                  <a:lnTo>
                    <a:pt x="3057882" y="3274227"/>
                  </a:lnTo>
                  <a:lnTo>
                    <a:pt x="3009360" y="3286881"/>
                  </a:lnTo>
                  <a:lnTo>
                    <a:pt x="2959448" y="3296900"/>
                  </a:lnTo>
                  <a:lnTo>
                    <a:pt x="2908273" y="3304181"/>
                  </a:lnTo>
                  <a:lnTo>
                    <a:pt x="2855959" y="3308624"/>
                  </a:lnTo>
                  <a:lnTo>
                    <a:pt x="2802636" y="3310128"/>
                  </a:lnTo>
                  <a:lnTo>
                    <a:pt x="2749312" y="3308624"/>
                  </a:lnTo>
                  <a:lnTo>
                    <a:pt x="2696998" y="3304181"/>
                  </a:lnTo>
                  <a:lnTo>
                    <a:pt x="2645823" y="3296900"/>
                  </a:lnTo>
                  <a:lnTo>
                    <a:pt x="2595911" y="3286881"/>
                  </a:lnTo>
                  <a:lnTo>
                    <a:pt x="2547389" y="3274227"/>
                  </a:lnTo>
                  <a:lnTo>
                    <a:pt x="2500384" y="3259039"/>
                  </a:lnTo>
                  <a:lnTo>
                    <a:pt x="2455022" y="3241417"/>
                  </a:lnTo>
                  <a:lnTo>
                    <a:pt x="2411430" y="3221464"/>
                  </a:lnTo>
                  <a:lnTo>
                    <a:pt x="2369733" y="3199280"/>
                  </a:lnTo>
                  <a:lnTo>
                    <a:pt x="2330059" y="3174966"/>
                  </a:lnTo>
                  <a:lnTo>
                    <a:pt x="2292534" y="3148624"/>
                  </a:lnTo>
                  <a:lnTo>
                    <a:pt x="2257285" y="3120356"/>
                  </a:lnTo>
                  <a:lnTo>
                    <a:pt x="2224437" y="3090262"/>
                  </a:lnTo>
                  <a:lnTo>
                    <a:pt x="2194117" y="3058444"/>
                  </a:lnTo>
                  <a:lnTo>
                    <a:pt x="2166452" y="3025002"/>
                  </a:lnTo>
                  <a:lnTo>
                    <a:pt x="2141568" y="2990039"/>
                  </a:lnTo>
                  <a:lnTo>
                    <a:pt x="2119592" y="2953656"/>
                  </a:lnTo>
                  <a:lnTo>
                    <a:pt x="2100650" y="2915953"/>
                  </a:lnTo>
                  <a:lnTo>
                    <a:pt x="2084868" y="2877032"/>
                  </a:lnTo>
                  <a:lnTo>
                    <a:pt x="2072374" y="2836995"/>
                  </a:lnTo>
                  <a:lnTo>
                    <a:pt x="2063292" y="2795942"/>
                  </a:lnTo>
                  <a:lnTo>
                    <a:pt x="2057751" y="2753975"/>
                  </a:lnTo>
                  <a:lnTo>
                    <a:pt x="2055876" y="2711196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800" y="2814827"/>
              <a:ext cx="236219" cy="2438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1311" y="2529840"/>
              <a:ext cx="236220" cy="24384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5779" y="4610100"/>
              <a:ext cx="236220" cy="24383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235191" y="1162888"/>
            <a:ext cx="4958715" cy="4722318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92100" marR="30480" indent="-228600">
              <a:lnSpc>
                <a:spcPct val="70000"/>
              </a:lnSpc>
              <a:spcBef>
                <a:spcPts val="110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cl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ep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ese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ed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point,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chemeClr val="accent6"/>
                </a:solidFill>
                <a:latin typeface="Calibri"/>
                <a:cs typeface="Calibri"/>
              </a:rPr>
              <a:t>centroid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(or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cluster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center)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cluster.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 dirty="0">
              <a:latin typeface="Calibri"/>
              <a:cs typeface="Calibri"/>
            </a:endParaRPr>
          </a:p>
          <a:p>
            <a:pPr marL="292100" marR="608330" indent="-228600">
              <a:lnSpc>
                <a:spcPct val="70000"/>
              </a:lnSpc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ompu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ed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as the  mean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 a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cluster</a:t>
            </a:r>
            <a:endParaRPr sz="2800" dirty="0">
              <a:latin typeface="Calibri"/>
              <a:cs typeface="Calibri"/>
            </a:endParaRPr>
          </a:p>
          <a:p>
            <a:pPr marR="212090" algn="ctr">
              <a:lnSpc>
                <a:spcPts val="3325"/>
              </a:lnSpc>
            </a:pPr>
            <a:r>
              <a:rPr sz="2800" spc="-430" dirty="0">
                <a:solidFill>
                  <a:srgbClr val="404040"/>
                </a:solidFill>
                <a:latin typeface="Cambria Math"/>
                <a:cs typeface="Cambria Math"/>
              </a:rPr>
              <a:t>𝐶</a:t>
            </a:r>
            <a:r>
              <a:rPr sz="3075" spc="922" baseline="-16260" dirty="0">
                <a:solidFill>
                  <a:srgbClr val="404040"/>
                </a:solidFill>
                <a:latin typeface="Cambria Math"/>
                <a:cs typeface="Cambria Math"/>
              </a:rPr>
              <a:t>𝑗</a:t>
            </a:r>
            <a:r>
              <a:rPr sz="3075" baseline="-162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3075" spc="104" baseline="-162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mbria Math"/>
                <a:cs typeface="Cambria Math"/>
              </a:rPr>
              <a:t>=</a:t>
            </a:r>
            <a:r>
              <a:rPr sz="2800" spc="1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800" spc="1725" dirty="0">
                <a:solidFill>
                  <a:srgbClr val="404040"/>
                </a:solidFill>
                <a:latin typeface="Cambria Math"/>
                <a:cs typeface="Cambria Math"/>
              </a:rPr>
              <a:t>∑</a:t>
            </a:r>
            <a:r>
              <a:rPr sz="2800" spc="-15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Cambria Math"/>
                <a:cs typeface="Cambria Math"/>
              </a:rPr>
              <a:t>𝑥</a:t>
            </a:r>
            <a:r>
              <a:rPr sz="3075" spc="307" baseline="-16260" dirty="0">
                <a:solidFill>
                  <a:srgbClr val="404040"/>
                </a:solidFill>
                <a:latin typeface="Cambria Math"/>
                <a:cs typeface="Cambria Math"/>
              </a:rPr>
              <a:t>𝑖</a:t>
            </a:r>
            <a:endParaRPr sz="3075" baseline="-1626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3700" dirty="0">
              <a:latin typeface="Cambria Math"/>
              <a:cs typeface="Cambria Math"/>
            </a:endParaRPr>
          </a:p>
          <a:p>
            <a:pPr marL="292100" marR="224154" indent="-228600">
              <a:lnSpc>
                <a:spcPct val="70000"/>
              </a:lnSpc>
              <a:spcBef>
                <a:spcPts val="238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bo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dec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  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farthest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cluster.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49180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Evaluation</a:t>
            </a:r>
            <a:r>
              <a:rPr sz="3200" spc="-45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measures:</a:t>
            </a:r>
            <a:r>
              <a:rPr sz="3200" spc="-45" dirty="0">
                <a:solidFill>
                  <a:srgbClr val="3CACA7"/>
                </a:solidFill>
              </a:rPr>
              <a:t> </a:t>
            </a:r>
            <a:r>
              <a:rPr sz="3200" dirty="0">
                <a:solidFill>
                  <a:srgbClr val="3CACA7"/>
                </a:solidFill>
              </a:rPr>
              <a:t>purity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168" y="1661778"/>
            <a:ext cx="8130646" cy="328417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92430"/>
            <a:ext cx="3336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CACA7"/>
                </a:solidFill>
              </a:rPr>
              <a:t>Indirect</a:t>
            </a:r>
            <a:r>
              <a:rPr sz="3200" spc="-70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evaluation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64514" y="1024585"/>
            <a:ext cx="9234170" cy="41624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5"/>
              </a:spcBef>
            </a:pPr>
            <a:r>
              <a:rPr sz="2600" spc="-49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600" spc="-484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some applications, clustering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600" spc="-5" dirty="0">
                <a:solidFill>
                  <a:srgbClr val="3333CC"/>
                </a:solidFill>
                <a:latin typeface="Calibri"/>
                <a:cs typeface="Calibri"/>
              </a:rPr>
              <a:t>not </a:t>
            </a:r>
            <a:r>
              <a:rPr sz="2600" dirty="0">
                <a:solidFill>
                  <a:srgbClr val="3333CC"/>
                </a:solidFill>
                <a:latin typeface="Calibri"/>
                <a:cs typeface="Calibri"/>
              </a:rPr>
              <a:t>the primary </a:t>
            </a:r>
            <a:r>
              <a:rPr sz="2600" spc="-5" dirty="0">
                <a:solidFill>
                  <a:srgbClr val="3333CC"/>
                </a:solidFill>
                <a:latin typeface="Calibri"/>
                <a:cs typeface="Calibri"/>
              </a:rPr>
              <a:t>task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, but used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help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perform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another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task.</a:t>
            </a:r>
            <a:endParaRPr sz="2600">
              <a:latin typeface="Calibri"/>
              <a:cs typeface="Calibri"/>
            </a:endParaRPr>
          </a:p>
          <a:p>
            <a:pPr marL="241300" marR="822325" indent="-228600">
              <a:lnSpc>
                <a:spcPts val="2810"/>
              </a:lnSpc>
              <a:spcBef>
                <a:spcPts val="994"/>
              </a:spcBef>
            </a:pPr>
            <a:r>
              <a:rPr sz="2600" spc="-49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600" spc="-4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can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compare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methods.</a:t>
            </a:r>
            <a:endParaRPr sz="2600">
              <a:latin typeface="Calibri"/>
              <a:cs typeface="Calibri"/>
            </a:endParaRPr>
          </a:p>
          <a:p>
            <a:pPr marL="241300" marR="897890" indent="-228600">
              <a:lnSpc>
                <a:spcPts val="2810"/>
              </a:lnSpc>
              <a:spcBef>
                <a:spcPts val="1005"/>
              </a:spcBef>
            </a:pPr>
            <a:r>
              <a:rPr sz="2600" spc="-49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600" spc="-4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instance,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application,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primary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task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provide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recommendations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on book purchasing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shoppers.</a:t>
            </a:r>
            <a:endParaRPr sz="2600">
              <a:latin typeface="Calibri"/>
              <a:cs typeface="Calibri"/>
            </a:endParaRPr>
          </a:p>
          <a:p>
            <a:pPr marL="469265">
              <a:lnSpc>
                <a:spcPts val="2510"/>
              </a:lnSpc>
              <a:spcBef>
                <a:spcPts val="215"/>
              </a:spcBef>
              <a:tabLst>
                <a:tab pos="697865" algn="l"/>
              </a:tabLst>
            </a:pPr>
            <a:r>
              <a:rPr sz="2200" spc="-41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cluster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books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according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features,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might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able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697865">
              <a:lnSpc>
                <a:spcPts val="2510"/>
              </a:lnSpc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provide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better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recommendations.</a:t>
            </a:r>
            <a:endParaRPr sz="2200">
              <a:latin typeface="Calibri"/>
              <a:cs typeface="Calibri"/>
            </a:endParaRPr>
          </a:p>
          <a:p>
            <a:pPr marL="697865" marR="438150" indent="-228600">
              <a:lnSpc>
                <a:spcPts val="2380"/>
              </a:lnSpc>
              <a:spcBef>
                <a:spcPts val="540"/>
              </a:spcBef>
              <a:tabLst>
                <a:tab pos="697865" algn="l"/>
              </a:tabLst>
            </a:pPr>
            <a:r>
              <a:rPr sz="2200" spc="-41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evaluate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algorithms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based on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well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they </a:t>
            </a:r>
            <a:r>
              <a:rPr sz="2200" spc="-48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help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recommendation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task.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  <a:tabLst>
                <a:tab pos="697865" algn="l"/>
              </a:tabLst>
            </a:pPr>
            <a:r>
              <a:rPr sz="2200" spc="-41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Here,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assume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recommendation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reliably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evaluated.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1460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CACA7"/>
                </a:solidFill>
              </a:rPr>
              <a:t>Content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1088770"/>
            <a:ext cx="5269865" cy="4711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1789" dirty="0">
                <a:solidFill>
                  <a:srgbClr val="D9D9D9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Mot</a:t>
            </a:r>
            <a:r>
              <a:rPr sz="2800" spc="-20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50" dirty="0">
                <a:solidFill>
                  <a:srgbClr val="D9D9D9"/>
                </a:solidFill>
                <a:latin typeface="Calibri"/>
                <a:cs typeface="Calibri"/>
              </a:rPr>
              <a:t>v</a:t>
            </a:r>
            <a:r>
              <a:rPr sz="2800" spc="-25" dirty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D9D9D9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sz="2800" spc="-60" dirty="0">
                <a:solidFill>
                  <a:srgbClr val="D9D9D9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oduction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1789" dirty="0">
                <a:solidFill>
                  <a:srgbClr val="D9D9D9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App</a:t>
            </a:r>
            <a:r>
              <a:rPr sz="2800" spc="-20" dirty="0">
                <a:solidFill>
                  <a:srgbClr val="D9D9D9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tio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D9D9D9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y</a:t>
            </a:r>
            <a:r>
              <a:rPr sz="2800" spc="-20" dirty="0">
                <a:solidFill>
                  <a:srgbClr val="D9D9D9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es</a:t>
            </a:r>
            <a:r>
              <a:rPr sz="2800" spc="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f clu</a:t>
            </a:r>
            <a:r>
              <a:rPr sz="2800" spc="-5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er</a:t>
            </a:r>
            <a:r>
              <a:rPr sz="2800" spc="-20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D9D9D9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er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g</a:t>
            </a:r>
            <a:r>
              <a:rPr sz="2800" spc="2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cri</a:t>
            </a:r>
            <a:r>
              <a:rPr sz="2800" spc="-40" dirty="0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er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fu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ctions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1789" dirty="0">
                <a:solidFill>
                  <a:srgbClr val="D9D9D9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D9D9D9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ance</a:t>
            </a:r>
            <a:r>
              <a:rPr sz="2800" spc="3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fu</a:t>
            </a:r>
            <a:r>
              <a:rPr sz="2800" spc="-20" dirty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ctio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D9D9D9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Nor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m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D9D9D9"/>
                </a:solidFill>
                <a:latin typeface="Calibri"/>
                <a:cs typeface="Calibri"/>
              </a:rPr>
              <a:t>z</a:t>
            </a:r>
            <a:r>
              <a:rPr sz="2800" spc="-25" dirty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25" dirty="0">
                <a:solidFill>
                  <a:srgbClr val="D9D9D9"/>
                </a:solidFill>
                <a:latin typeface="Microsoft Sans Serif"/>
                <a:cs typeface="Microsoft Sans Serif"/>
              </a:rPr>
              <a:t>🞄</a:t>
            </a:r>
            <a:r>
              <a:rPr sz="2800" spc="-3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Which</a:t>
            </a:r>
            <a:r>
              <a:rPr sz="2800" spc="2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clustering</a:t>
            </a:r>
            <a:r>
              <a:rPr sz="2800" spc="2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algorithm</a:t>
            </a:r>
            <a:r>
              <a:rPr sz="2800" spc="1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D9D9D9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use?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1789" dirty="0">
                <a:solidFill>
                  <a:srgbClr val="D9D9D9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D9D9D9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er</a:t>
            </a:r>
            <a:r>
              <a:rPr sz="2800" spc="20" dirty="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D9D9D9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u</a:t>
            </a:r>
            <a:r>
              <a:rPr sz="2800" spc="-25" dirty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Sum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b="1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173608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5" dirty="0">
                <a:solidFill>
                  <a:srgbClr val="3CACA7"/>
                </a:solidFill>
              </a:rPr>
              <a:t>Summary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1078065"/>
            <a:ext cx="5926455" cy="42729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Stu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nee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 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r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su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vised</a:t>
            </a:r>
            <a:r>
              <a:rPr sz="28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arn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f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ng: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Fuz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hie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chi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ar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ty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fu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ctio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Eu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lide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ance,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Manh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di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op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cri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SSD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ch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ori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hoos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964" y="1219200"/>
            <a:ext cx="9720072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114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22364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Applications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1130884"/>
            <a:ext cx="9928225" cy="45535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080" indent="-229235">
              <a:lnSpc>
                <a:spcPts val="2690"/>
              </a:lnSpc>
              <a:spcBef>
                <a:spcPts val="745"/>
              </a:spcBef>
            </a:pPr>
            <a:r>
              <a:rPr sz="280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-38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8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groups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people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similar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sizes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together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“small”, 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“medium”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“large”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T-Shirts.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2805"/>
              </a:lnSpc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2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ailor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 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xp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nsi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840"/>
              </a:lnSpc>
            </a:pPr>
            <a:r>
              <a:rPr sz="2400" spc="-45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-2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One-size-fits-all: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does not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fit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Calibri"/>
              <a:cs typeface="Calibri"/>
            </a:endParaRPr>
          </a:p>
          <a:p>
            <a:pPr marL="241300" marR="547370" indent="-229235">
              <a:lnSpc>
                <a:spcPct val="80000"/>
              </a:lnSpc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b="1" spc="-5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ample</a:t>
            </a:r>
            <a:r>
              <a:rPr sz="28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 mar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segme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cu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ome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 t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eir 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similarities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2825"/>
              </a:lnSpc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2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mar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Calibri"/>
              <a:cs typeface="Calibri"/>
            </a:endParaRPr>
          </a:p>
          <a:p>
            <a:pPr marL="241300" marR="931544" indent="-229235">
              <a:lnSpc>
                <a:spcPct val="80000"/>
              </a:lnSpc>
            </a:pPr>
            <a:r>
              <a:rPr sz="280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-3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8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Given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documents,</a:t>
            </a:r>
            <a:r>
              <a:rPr sz="2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organize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according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content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similarities,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ts val="2825"/>
              </a:lnSpc>
            </a:pPr>
            <a:r>
              <a:rPr sz="2400" spc="-153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2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2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oduc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opi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hie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1460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3CACA7"/>
                </a:solidFill>
              </a:rPr>
              <a:t>Content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1088770"/>
            <a:ext cx="5269865" cy="4711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spc="-1789" dirty="0">
                <a:solidFill>
                  <a:srgbClr val="D9D9D9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Mot</a:t>
            </a:r>
            <a:r>
              <a:rPr sz="2800" spc="-20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50" dirty="0">
                <a:solidFill>
                  <a:srgbClr val="D9D9D9"/>
                </a:solidFill>
                <a:latin typeface="Calibri"/>
                <a:cs typeface="Calibri"/>
              </a:rPr>
              <a:t>v</a:t>
            </a:r>
            <a:r>
              <a:rPr sz="2800" spc="-25" dirty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D9D9D9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sz="2800" spc="-60" dirty="0">
                <a:solidFill>
                  <a:srgbClr val="D9D9D9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D9D9D9"/>
                </a:solidFill>
                <a:latin typeface="Calibri"/>
                <a:cs typeface="Calibri"/>
              </a:rPr>
              <a:t>oduction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1789" dirty="0">
                <a:solidFill>
                  <a:srgbClr val="D9D9D9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App</a:t>
            </a:r>
            <a:r>
              <a:rPr sz="2800" spc="-20" dirty="0">
                <a:solidFill>
                  <a:srgbClr val="D9D9D9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i</a:t>
            </a:r>
            <a:r>
              <a:rPr sz="2800" spc="-30" dirty="0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sz="2800" spc="-25" dirty="0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tio</a:t>
            </a:r>
            <a:r>
              <a:rPr sz="2800" spc="-15" dirty="0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9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clu</a:t>
            </a:r>
            <a:r>
              <a:rPr sz="2800" b="1" spc="-4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ering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cri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fu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ctions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ance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fu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ctio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Nor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tion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52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-3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algorithm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use?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spc="-1789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Summary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3366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3CACA7"/>
                </a:solidFill>
              </a:rPr>
              <a:t>Types</a:t>
            </a:r>
            <a:r>
              <a:rPr sz="3200" spc="-25" dirty="0">
                <a:solidFill>
                  <a:srgbClr val="3CACA7"/>
                </a:solidFill>
              </a:rPr>
              <a:t> </a:t>
            </a:r>
            <a:r>
              <a:rPr sz="3200" spc="-35" dirty="0">
                <a:solidFill>
                  <a:srgbClr val="3CACA7"/>
                </a:solidFill>
              </a:rPr>
              <a:t>of</a:t>
            </a:r>
            <a:r>
              <a:rPr sz="3200" spc="-20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clustering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3139" y="1130884"/>
            <a:ext cx="10200640" cy="483933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marR="292100" indent="-229235">
              <a:lnSpc>
                <a:spcPct val="80300"/>
              </a:lnSpc>
              <a:spcBef>
                <a:spcPts val="760"/>
              </a:spcBef>
            </a:pPr>
            <a:r>
              <a:rPr sz="2800" spc="-525" dirty="0">
                <a:solidFill>
                  <a:schemeClr val="accent6"/>
                </a:solidFill>
                <a:latin typeface="Microsoft Sans Serif"/>
                <a:cs typeface="Microsoft Sans Serif"/>
              </a:rPr>
              <a:t>🞄</a:t>
            </a:r>
            <a:r>
              <a:rPr sz="2800" spc="-385" dirty="0">
                <a:solidFill>
                  <a:schemeClr val="accent6"/>
                </a:solidFill>
                <a:latin typeface="Microsoft Sans Serif"/>
                <a:cs typeface="Microsoft Sans Serif"/>
              </a:rPr>
              <a:t> </a:t>
            </a:r>
            <a:r>
              <a:rPr sz="2800" spc="-15" dirty="0">
                <a:solidFill>
                  <a:schemeClr val="accent6"/>
                </a:solidFill>
                <a:latin typeface="Calibri"/>
                <a:cs typeface="Calibri"/>
              </a:rPr>
              <a:t>Clustering:</a:t>
            </a:r>
            <a:r>
              <a:rPr sz="2800" spc="35" dirty="0">
                <a:solidFill>
                  <a:schemeClr val="accent6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grouping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such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group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are more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similar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than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in 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group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(group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 known as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chemeClr val="accent6"/>
                </a:solidFill>
                <a:latin typeface="Calibri"/>
                <a:cs typeface="Calibri"/>
              </a:rPr>
              <a:t>cluster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600" dirty="0">
              <a:latin typeface="Calibri"/>
              <a:cs typeface="Calibri"/>
            </a:endParaRPr>
          </a:p>
          <a:p>
            <a:pPr marL="469900">
              <a:lnSpc>
                <a:spcPts val="2370"/>
              </a:lnSpc>
              <a:tabLst>
                <a:tab pos="756285" algn="l"/>
              </a:tabLst>
            </a:pPr>
            <a:r>
              <a:rPr sz="2200" spc="-415" dirty="0">
                <a:solidFill>
                  <a:srgbClr val="404040"/>
                </a:solidFill>
                <a:latin typeface="Microsoft Sans Serif"/>
                <a:cs typeface="Microsoft Sans Serif"/>
              </a:rPr>
              <a:t>🞄	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groups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instances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similar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(near)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each other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cluster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200" dirty="0">
              <a:latin typeface="Calibri"/>
              <a:cs typeface="Calibri"/>
            </a:endParaRPr>
          </a:p>
          <a:p>
            <a:pPr marL="756285">
              <a:lnSpc>
                <a:spcPts val="2375"/>
              </a:lnSpc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instances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are very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(far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away)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each other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clusters.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Types: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Exclusive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Clustering: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K-means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Overlapping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Clustering: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Fuzzy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C-means</a:t>
            </a:r>
            <a:endParaRPr sz="2800" dirty="0">
              <a:latin typeface="Calibri"/>
              <a:cs typeface="Calibri"/>
            </a:endParaRPr>
          </a:p>
          <a:p>
            <a:pPr marL="527685" marR="1452880" indent="-515620">
              <a:lnSpc>
                <a:spcPts val="2690"/>
              </a:lnSpc>
              <a:spcBef>
                <a:spcPts val="96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Hierarchical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Clustering: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Agglomerative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clustering,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divisive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clustering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Probabilistic</a:t>
            </a:r>
            <a:r>
              <a:rPr sz="2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Clustering: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Mixture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Gaussian</a:t>
            </a:r>
            <a:r>
              <a:rPr sz="28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363169"/>
            <a:ext cx="5659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CACA7"/>
                </a:solidFill>
              </a:rPr>
              <a:t>1.</a:t>
            </a:r>
            <a:r>
              <a:rPr sz="3200" spc="-15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Exclusive</a:t>
            </a:r>
            <a:r>
              <a:rPr sz="3200" spc="-10" dirty="0">
                <a:solidFill>
                  <a:srgbClr val="3CACA7"/>
                </a:solidFill>
              </a:rPr>
              <a:t> </a:t>
            </a:r>
            <a:r>
              <a:rPr sz="3200" spc="-5" dirty="0">
                <a:solidFill>
                  <a:srgbClr val="3CACA7"/>
                </a:solidFill>
              </a:rPr>
              <a:t>clustering:</a:t>
            </a:r>
            <a:r>
              <a:rPr sz="3200" spc="-10" dirty="0">
                <a:solidFill>
                  <a:srgbClr val="3CACA7"/>
                </a:solidFill>
              </a:rPr>
              <a:t> </a:t>
            </a:r>
            <a:r>
              <a:rPr sz="3200" dirty="0">
                <a:solidFill>
                  <a:srgbClr val="3CACA7"/>
                </a:solidFill>
              </a:rPr>
              <a:t>K-means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80439" y="1173556"/>
            <a:ext cx="10174605" cy="269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740"/>
              </a:lnSpc>
              <a:spcBef>
                <a:spcPts val="100"/>
              </a:spcBef>
            </a:pPr>
            <a:r>
              <a:rPr sz="2400" spc="-450" dirty="0">
                <a:solidFill>
                  <a:srgbClr val="404040"/>
                </a:solidFill>
                <a:latin typeface="Microsoft Sans Serif"/>
                <a:cs typeface="Microsoft Sans Serif"/>
              </a:rPr>
              <a:t>🞄</a:t>
            </a:r>
            <a:r>
              <a:rPr sz="2400" spc="-254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idea: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randomly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initialize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cluster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centers,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iterate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endParaRPr sz="2400">
              <a:latin typeface="Calibri"/>
              <a:cs typeface="Calibri"/>
            </a:endParaRPr>
          </a:p>
          <a:p>
            <a:pPr marL="254000">
              <a:lnSpc>
                <a:spcPts val="2740"/>
              </a:lnSpc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steps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just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saw.</a:t>
            </a:r>
            <a:endParaRPr sz="2400">
              <a:latin typeface="Calibri"/>
              <a:cs typeface="Calibri"/>
            </a:endParaRPr>
          </a:p>
          <a:p>
            <a:pPr marL="863600" indent="-381635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863600" algn="l"/>
                <a:tab pos="864235" algn="l"/>
              </a:tabLst>
            </a:pPr>
            <a:r>
              <a:rPr sz="2000" spc="-5" dirty="0">
                <a:latin typeface="Calibri"/>
                <a:cs typeface="Calibri"/>
              </a:rPr>
              <a:t>Randomly</a:t>
            </a:r>
            <a:r>
              <a:rPr sz="2000" spc="-10" dirty="0">
                <a:latin typeface="Calibri"/>
                <a:cs typeface="Calibri"/>
              </a:rPr>
              <a:t> initialize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centers,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1950" spc="7" baseline="-21367" dirty="0">
                <a:latin typeface="Calibri"/>
                <a:cs typeface="Calibri"/>
              </a:rPr>
              <a:t>1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...,</a:t>
            </a:r>
            <a:r>
              <a:rPr sz="2000" spc="5" dirty="0">
                <a:latin typeface="Calibri"/>
                <a:cs typeface="Calibri"/>
              </a:rPr>
              <a:t> c</a:t>
            </a:r>
            <a:r>
              <a:rPr sz="1950" spc="7" baseline="-21367" dirty="0">
                <a:latin typeface="Calibri"/>
                <a:cs typeface="Calibri"/>
              </a:rPr>
              <a:t>K</a:t>
            </a:r>
            <a:endParaRPr sz="1950" baseline="-21367">
              <a:latin typeface="Calibri"/>
              <a:cs typeface="Calibri"/>
            </a:endParaRPr>
          </a:p>
          <a:p>
            <a:pPr marL="863600" indent="-38163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863600" algn="l"/>
                <a:tab pos="864235" algn="l"/>
              </a:tabLst>
            </a:pP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centers,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determine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points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 </a:t>
            </a:r>
            <a:r>
              <a:rPr sz="2000" spc="-10" dirty="0">
                <a:latin typeface="Calibri"/>
                <a:cs typeface="Calibri"/>
              </a:rPr>
              <a:t>cluster</a:t>
            </a:r>
            <a:endParaRPr sz="2000">
              <a:latin typeface="Calibri"/>
              <a:cs typeface="Calibri"/>
            </a:endParaRPr>
          </a:p>
          <a:p>
            <a:pPr marL="939800">
              <a:lnSpc>
                <a:spcPct val="100000"/>
              </a:lnSpc>
              <a:spcBef>
                <a:spcPts val="295"/>
              </a:spcBef>
              <a:tabLst>
                <a:tab pos="1282700" algn="l"/>
              </a:tabLst>
            </a:pPr>
            <a:r>
              <a:rPr sz="1800" spc="-340" dirty="0">
                <a:latin typeface="Microsoft Sans Serif"/>
                <a:cs typeface="Microsoft Sans Serif"/>
              </a:rPr>
              <a:t>🞄	</a:t>
            </a: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closest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baseline="-20833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Put 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863600" indent="-381635">
              <a:lnSpc>
                <a:spcPct val="100000"/>
              </a:lnSpc>
              <a:spcBef>
                <a:spcPts val="260"/>
              </a:spcBef>
              <a:buAutoNum type="arabicPeriod" startAt="3"/>
              <a:tabLst>
                <a:tab pos="863600" algn="l"/>
                <a:tab pos="864235" algn="l"/>
              </a:tabLst>
            </a:pP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-5" dirty="0">
                <a:latin typeface="Calibri"/>
                <a:cs typeface="Calibri"/>
              </a:rPr>
              <a:t> points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cluster,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1950" spc="7" baseline="-21367" dirty="0">
                <a:latin typeface="Calibri"/>
                <a:cs typeface="Calibri"/>
              </a:rPr>
              <a:t>i</a:t>
            </a:r>
            <a:endParaRPr sz="1950" baseline="-21367">
              <a:latin typeface="Calibri"/>
              <a:cs typeface="Calibri"/>
            </a:endParaRPr>
          </a:p>
          <a:p>
            <a:pPr marL="939800">
              <a:lnSpc>
                <a:spcPct val="100000"/>
              </a:lnSpc>
              <a:spcBef>
                <a:spcPts val="295"/>
              </a:spcBef>
              <a:tabLst>
                <a:tab pos="1282700" algn="l"/>
              </a:tabLst>
            </a:pPr>
            <a:r>
              <a:rPr sz="1800" spc="-340" dirty="0">
                <a:latin typeface="Microsoft Sans Serif"/>
                <a:cs typeface="Microsoft Sans Serif"/>
              </a:rPr>
              <a:t>🞄	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7" baseline="-20833" dirty="0">
                <a:latin typeface="Calibri"/>
                <a:cs typeface="Calibri"/>
              </a:rPr>
              <a:t>i</a:t>
            </a:r>
            <a:r>
              <a:rPr sz="1800" spc="209" baseline="-20833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points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863600" indent="-381635">
              <a:lnSpc>
                <a:spcPct val="100000"/>
              </a:lnSpc>
              <a:spcBef>
                <a:spcPts val="245"/>
              </a:spcBef>
              <a:buAutoNum type="arabicPeriod" startAt="4"/>
              <a:tabLst>
                <a:tab pos="863600" algn="l"/>
                <a:tab pos="86423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1950" baseline="-21367" dirty="0">
                <a:latin typeface="Calibri"/>
                <a:cs typeface="Calibri"/>
              </a:rPr>
              <a:t>i</a:t>
            </a:r>
            <a:r>
              <a:rPr sz="1950" spc="225" baseline="-21367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changed,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repeat</a:t>
            </a:r>
            <a:r>
              <a:rPr sz="2000" spc="-5" dirty="0">
                <a:latin typeface="Calibri"/>
                <a:cs typeface="Calibri"/>
              </a:rPr>
              <a:t> Step </a:t>
            </a:r>
            <a:r>
              <a:rPr sz="200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122" y="4263708"/>
            <a:ext cx="7602200" cy="197523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3898</TotalTime>
  <Words>2650</Words>
  <Application>Microsoft Office PowerPoint</Application>
  <PresentationFormat>Widescreen</PresentationFormat>
  <Paragraphs>399</Paragraphs>
  <Slides>54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</vt:lpstr>
      <vt:lpstr>Arial MT</vt:lpstr>
      <vt:lpstr>Calibri</vt:lpstr>
      <vt:lpstr>Cambria Math</vt:lpstr>
      <vt:lpstr>Courier New</vt:lpstr>
      <vt:lpstr>Microsoft Sans Serif</vt:lpstr>
      <vt:lpstr>Segoe UI</vt:lpstr>
      <vt:lpstr>Symbol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Content</vt:lpstr>
      <vt:lpstr>Motivation</vt:lpstr>
      <vt:lpstr>Introduction</vt:lpstr>
      <vt:lpstr>Cluster</vt:lpstr>
      <vt:lpstr>Applications</vt:lpstr>
      <vt:lpstr>Content</vt:lpstr>
      <vt:lpstr>Types of clustering</vt:lpstr>
      <vt:lpstr>1. Exclusive clustering: K-means</vt:lpstr>
      <vt:lpstr>K-means contd..</vt:lpstr>
      <vt:lpstr>K-means example</vt:lpstr>
      <vt:lpstr>Example contd..</vt:lpstr>
      <vt:lpstr>Example contd..</vt:lpstr>
      <vt:lpstr>Example contd..</vt:lpstr>
      <vt:lpstr>Example contd..</vt:lpstr>
      <vt:lpstr>Contd..</vt:lpstr>
      <vt:lpstr>PowerPoint Presentation</vt:lpstr>
      <vt:lpstr>Fuzzy c-means algorithm</vt:lpstr>
      <vt:lpstr>Fuzzy c-means algorithm</vt:lpstr>
      <vt:lpstr>Example</vt:lpstr>
      <vt:lpstr>Fuzzy c-means</vt:lpstr>
      <vt:lpstr>PowerPoint Presentation</vt:lpstr>
      <vt:lpstr>Types of hierarchical clustering</vt:lpstr>
      <vt:lpstr>Agglomerative clustering</vt:lpstr>
      <vt:lpstr>An example: working of the algorithm</vt:lpstr>
      <vt:lpstr>Hierarchical clustering</vt:lpstr>
      <vt:lpstr>PowerPoint Presentation</vt:lpstr>
      <vt:lpstr>Content</vt:lpstr>
      <vt:lpstr>Clustering criterion ..</vt:lpstr>
      <vt:lpstr>1. Similarity function / Distance measure</vt:lpstr>
      <vt:lpstr>Euclidean distance and Manhattan distance </vt:lpstr>
      <vt:lpstr>Squared distance and Chebychev distance</vt:lpstr>
      <vt:lpstr>Distance functions for binary and nominal attributes</vt:lpstr>
      <vt:lpstr>Confusion matrix</vt:lpstr>
      <vt:lpstr>Contd..</vt:lpstr>
      <vt:lpstr>2. Stopping criteria</vt:lpstr>
      <vt:lpstr>An example</vt:lpstr>
      <vt:lpstr>An example (cont …)</vt:lpstr>
      <vt:lpstr>3. Cluster quality</vt:lpstr>
      <vt:lpstr>Content</vt:lpstr>
      <vt:lpstr>Normalization</vt:lpstr>
      <vt:lpstr>PowerPoint Presentation</vt:lpstr>
      <vt:lpstr>Content</vt:lpstr>
      <vt:lpstr>How to choose a clustering algorithm</vt:lpstr>
      <vt:lpstr>Contd..</vt:lpstr>
      <vt:lpstr>Content</vt:lpstr>
      <vt:lpstr>Cluster Evaluation: hard problem</vt:lpstr>
      <vt:lpstr>Cluster evaluation: ground truth</vt:lpstr>
      <vt:lpstr>Evaluation measures: Entropy</vt:lpstr>
      <vt:lpstr>Evaluation measures: purity</vt:lpstr>
      <vt:lpstr>Indirect evaluation</vt:lpstr>
      <vt:lpstr>Content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Anil</dc:creator>
  <cp:lastModifiedBy>أحمد احمد محمد المرسى</cp:lastModifiedBy>
  <cp:revision>4</cp:revision>
  <dcterms:created xsi:type="dcterms:W3CDTF">2023-05-10T23:59:46Z</dcterms:created>
  <dcterms:modified xsi:type="dcterms:W3CDTF">2023-05-13T18:48:13Z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2023-05-10T00:00:00Z</vt:filetime>
  </property>
</Properties>
</file>