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3" r:id="rId5"/>
    <p:sldId id="270" r:id="rId6"/>
    <p:sldId id="281" r:id="rId7"/>
    <p:sldId id="271" r:id="rId8"/>
    <p:sldId id="272" r:id="rId9"/>
    <p:sldId id="274" r:id="rId10"/>
    <p:sldId id="257" r:id="rId11"/>
    <p:sldId id="282" r:id="rId12"/>
    <p:sldId id="258" r:id="rId13"/>
    <p:sldId id="259" r:id="rId14"/>
    <p:sldId id="260" r:id="rId15"/>
    <p:sldId id="262" r:id="rId16"/>
    <p:sldId id="303" r:id="rId17"/>
    <p:sldId id="261" r:id="rId18"/>
    <p:sldId id="263" r:id="rId19"/>
    <p:sldId id="264" r:id="rId20"/>
    <p:sldId id="278" r:id="rId21"/>
    <p:sldId id="277" r:id="rId22"/>
    <p:sldId id="316" r:id="rId23"/>
    <p:sldId id="276" r:id="rId24"/>
    <p:sldId id="275" r:id="rId25"/>
    <p:sldId id="26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950" y="1939290"/>
            <a:ext cx="9944100" cy="161861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b="1">
                <a:solidFill>
                  <a:schemeClr val="tx1"/>
                </a:solidFill>
                <a:ea typeface="+mj-lt"/>
                <a:cs typeface="+mj-lt"/>
              </a:rPr>
              <a:t>ROLE OF ULEMAS IN ORGANIZING THE MUSLIM SOCIETY:</a:t>
            </a:r>
            <a:endParaRPr lang="en-US" b="1">
              <a:solidFill>
                <a:schemeClr val="tx1"/>
              </a:solidFill>
              <a:cs typeface="Calibri Light" panose="020F0302020204030204"/>
            </a:endParaRPr>
          </a:p>
          <a:p>
            <a:endParaRPr lang="en-US">
              <a:solidFill>
                <a:schemeClr val="tx1"/>
              </a:solidFill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5798" y="3749932"/>
            <a:ext cx="10078528" cy="22429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⦁   The dark History of Muslims</a:t>
            </a:r>
            <a:endParaRPr lang="en-US" sz="2000">
              <a:solidFill>
                <a:schemeClr val="tx1"/>
              </a:solidFill>
              <a:cs typeface="Calibri" panose="020F0502020204030204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⦁   Uncertainty among them</a:t>
            </a:r>
            <a:endParaRPr lang="en-US" sz="2000">
              <a:solidFill>
                <a:schemeClr val="tx1"/>
              </a:solidFill>
              <a:cs typeface="Calibri" panose="020F0502020204030204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⦁   Inception of the role of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Ulema</a:t>
            </a:r>
            <a:endParaRPr lang="en-US" sz="2000">
              <a:solidFill>
                <a:schemeClr val="tx1"/>
              </a:solidFill>
              <a:cs typeface="Calibri" panose="020F0502020204030204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⦁   Their Simplicity</a:t>
            </a:r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endParaRPr lang="en-US" sz="2000">
              <a:solidFill>
                <a:schemeClr val="tx1"/>
              </a:solidFill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7982" y="1616765"/>
            <a:ext cx="8388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effectLst/>
                <a:latin typeface="+mj-lt"/>
                <a:ea typeface="Arial" panose="020B0604020202020204" pitchFamily="34" charset="0"/>
              </a:rPr>
              <a:t>BIOGRAPHY:</a:t>
            </a:r>
            <a:endParaRPr lang="en-US" sz="3600" dirty="0">
              <a:effectLst/>
              <a:latin typeface="+mj-lt"/>
              <a:ea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Arial" panose="020B0604020202020204" pitchFamily="34" charset="0"/>
              </a:rPr>
              <a:t>Born on 21st February 1703 in a respectable family of Delhi.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Arial" panose="020B0604020202020204" pitchFamily="34" charset="0"/>
              </a:rPr>
              <a:t> 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Arial" panose="020B0604020202020204" pitchFamily="34" charset="0"/>
              </a:rPr>
              <a:t>His Father name was Shah Abdul Rahim.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Arial" panose="020B0604020202020204" pitchFamily="34" charset="0"/>
              </a:rPr>
              <a:t> 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Arial" panose="020B0604020202020204" pitchFamily="34" charset="0"/>
              </a:rPr>
              <a:t>He died in 1762, Delhi, India.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9419" y="626854"/>
            <a:ext cx="10233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7532" y="1273835"/>
            <a:ext cx="10866407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 dirty="0"/>
              <a:t>EDUCATION:</a:t>
            </a:r>
            <a:endParaRPr lang="en-US" sz="3600" b="1" dirty="0">
              <a:cs typeface="Calibri" panose="020F0502020204030204"/>
            </a:endParaRPr>
          </a:p>
          <a:p>
            <a:endParaRPr lang="en-US" dirty="0"/>
          </a:p>
          <a:p>
            <a:r>
              <a:rPr lang="en-US" dirty="0"/>
              <a:t>⦁    Early education from Madrasah-e-</a:t>
            </a:r>
            <a:r>
              <a:rPr lang="en-US" dirty="0" err="1"/>
              <a:t>Rahimiyah</a:t>
            </a:r>
            <a:r>
              <a:rPr lang="en-US" dirty="0"/>
              <a:t>.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⦁    Persian and Arabic languages.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⦁    Education in spiritualism, mysticism, Hadith, Tafsir and </a:t>
            </a:r>
            <a:r>
              <a:rPr lang="en-US" dirty="0" err="1"/>
              <a:t>Ilm</a:t>
            </a:r>
            <a:r>
              <a:rPr lang="en-US" dirty="0"/>
              <a:t> ul Kalam.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⦁    Memorized the Holy Qur'an 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⦁    After death of his Father (in 1720) 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⦁    Real source of knowledge </a:t>
            </a:r>
            <a:endParaRPr lang="en-US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sz="3600" b="1" dirty="0">
                <a:ea typeface="+mn-lt"/>
                <a:cs typeface="+mn-lt"/>
              </a:rPr>
              <a:t>DESCENDANTS:</a:t>
            </a:r>
            <a:endParaRPr lang="en-US" sz="36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His Family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Sheikh Muhammad and  </a:t>
            </a:r>
            <a:r>
              <a:rPr lang="en-US" dirty="0" err="1">
                <a:ea typeface="+mn-lt"/>
                <a:cs typeface="+mn-lt"/>
              </a:rPr>
              <a:t>Amaatul</a:t>
            </a:r>
            <a:r>
              <a:rPr lang="en-US" dirty="0">
                <a:ea typeface="+mn-lt"/>
                <a:cs typeface="+mn-lt"/>
              </a:rPr>
              <a:t> Azeez (First Wife)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Four sons from second wife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Every descendant of Shah Waliullah contributed to his Islamic academia after him.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976" y="1322825"/>
            <a:ext cx="11053312" cy="50653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 dirty="0"/>
              <a:t>PILGRIMAGE:</a:t>
            </a:r>
            <a:endParaRPr lang="en-US" sz="3600" b="1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/>
              <a:t>Shah Waliullah went to Hijaz to perform Hajj.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/>
              <a:t>He remained there for eight years to study Hadith and </a:t>
            </a:r>
            <a:r>
              <a:rPr lang="en-US" dirty="0" err="1"/>
              <a:t>Fiqh</a:t>
            </a:r>
            <a:r>
              <a:rPr lang="en-US" dirty="0"/>
              <a:t>.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/>
              <a:t> He came back to Delhi with a new task. 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dirty="0"/>
              <a:t>Training of pupils to enlighten the Muslims of Sub continent.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dirty="0"/>
          </a:p>
          <a:p>
            <a:pPr marL="285750" indent="-285750">
              <a:buFont typeface="Arial" panose="020B0604020202020204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ea typeface="+mn-lt"/>
                <a:cs typeface="+mn-lt"/>
              </a:rPr>
              <a:t>CONDITION OF MUSLIMS OF SUB CONTINENT:</a:t>
            </a:r>
            <a:endParaRPr lang="en-US" sz="3600" b="1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 decline of Mughal Rule in Sub continent </a:t>
            </a:r>
            <a:endParaRPr lang="en-US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 successors of Aurangzeb</a:t>
            </a:r>
            <a:endParaRPr lang="en-US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Muslim Community of India </a:t>
            </a:r>
            <a:endParaRPr lang="en-US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Disintegration of the Muslim rule in India.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180" y="-157480"/>
            <a:ext cx="10396855" cy="62185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b="1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3600" b="1">
                <a:ea typeface="+mn-lt"/>
                <a:cs typeface="+mn-lt"/>
              </a:rPr>
              <a:t>Weaknesses of Muslims of subcontinent </a:t>
            </a:r>
            <a:endParaRPr lang="en-US" sz="3600" b="1">
              <a:ea typeface="+mn-lt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3600" b="1">
                <a:ea typeface="+mn-lt"/>
                <a:cs typeface="+mn-lt"/>
              </a:rPr>
              <a:t>(realized by Shah Waliullah):</a:t>
            </a:r>
            <a:r>
              <a:rPr lang="en-US" sz="2000" b="1">
                <a:ea typeface="+mn-lt"/>
                <a:cs typeface="+mn-lt"/>
              </a:rPr>
              <a:t> 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Muslims were not following Islam according to its true teaching because they didn’t understand it properly.  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Muslims were divided among themselves on the basis of different sects. 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Muslims were indulging themselves in the luxuries of life. 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Muslims were losing status and their rule in Sub continent because of loss of political power</a:t>
            </a:r>
            <a:endParaRPr lang="en-US"/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872" y="1316967"/>
            <a:ext cx="10938294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/>
              <a:t>CAUSES OF MUSLIM DECLINE:</a:t>
            </a:r>
            <a:endParaRPr lang="en-US" sz="3600" b="1"/>
          </a:p>
          <a:p>
            <a:endParaRPr lang="en-US"/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Signs of decline by the 18th century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The foreign influence on puppet government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Division in class status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This illegitimacy  and the failure of the governments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endParaRPr lang="en-US"/>
          </a:p>
          <a:p>
            <a:r>
              <a:rPr lang="en-US" sz="3600" b="1"/>
              <a:t>NADIR SHAH RUINED THE MUSLIM SOCIETY:</a:t>
            </a:r>
            <a:endParaRPr lang="en-US" sz="3600" b="1">
              <a:cs typeface="Calibri" panose="020F0502020204030204"/>
            </a:endParaRPr>
          </a:p>
          <a:p>
            <a:endParaRPr lang="en-US"/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 Struck India and robbed it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 Challenge of deterioration and disintegration.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 Problems that were darkening the political climate of India.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 He wrote in Persian and Arabic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 He wrote about a number of book</a:t>
            </a:r>
            <a:endParaRPr lang="en-US">
              <a:cs typeface="Calibri" panose="020F0502020204030204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37260" y="1859915"/>
            <a:ext cx="108216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/>
              <a:t>SHAHWALIULLAH'S EDUCATIONAL REFORMS:</a:t>
            </a:r>
            <a:endParaRPr lang="en-US" sz="3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Great effect on the history of revival of literature.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Great thinker, scholar and author of many books.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He declared all four cults right and he emphasized to spend the lives according to the teachings of them.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Very unique thoughts and ideas.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Prepare syllabus for Islamic Institutions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Teacher role at the downfall of Muslim society.</a:t>
            </a:r>
            <a:endParaRPr lang="en-US"/>
          </a:p>
          <a:p>
            <a:pPr marL="285750" indent="-285750"/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929" y="1300498"/>
            <a:ext cx="10780142" cy="56311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/>
              <a:t>AIMS OF EDUCATION ACCORDING TO SHAH WALIULLAH:</a:t>
            </a:r>
            <a:endParaRPr lang="en-US" sz="3600" b="1"/>
          </a:p>
          <a:p>
            <a:pPr marL="285750" indent="-285750">
              <a:buFont typeface="Arial" panose="020B0604020202020204"/>
              <a:buChar char="•"/>
            </a:pPr>
            <a:endParaRPr lang="en-US"/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Awareness about the relationship between God and man and universe.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Develop the ability among student to conjure the universe.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Knowledge about the establishment and development of the society.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Awareness about the relationship between individual and society.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Develop an ability of self-realization.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Training of social ethics and social responsibilities.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Co-operation and sympathy among student.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To make student patriotic.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To develop such awareness that the student could understand the international relationship and think without considering the color, race and language.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Responsible citizens.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err="1"/>
              <a:t>Disgress</a:t>
            </a:r>
            <a:r>
              <a:rPr lang="en-US"/>
              <a:t> the weakness of society (wrong deed of the society) and try to control or vanish.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To develop a desire to obey GOD.</a:t>
            </a:r>
            <a:endParaRPr lang="en-US">
              <a:cs typeface="Calibri" panose="020F0502020204030204"/>
            </a:endParaRPr>
          </a:p>
          <a:p>
            <a:r>
              <a:rPr lang="en-US"/>
              <a:t>               </a:t>
            </a:r>
            <a:endParaRPr lang="en-US">
              <a:cs typeface="Calibri" panose="020F0502020204030204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5042" y="1901226"/>
            <a:ext cx="10161916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/>
              <a:t>SERVICES OF SHAH WALI ULLAH:</a:t>
            </a:r>
            <a:endParaRPr lang="en-US" sz="3600" b="1"/>
          </a:p>
          <a:p>
            <a:endParaRPr lang="en-US" sz="2200"/>
          </a:p>
          <a:p>
            <a:pPr marL="285750" indent="-285750">
              <a:buFont typeface="Arial" panose="020B0604020202020204"/>
              <a:buChar char="•"/>
            </a:pPr>
            <a:r>
              <a:rPr lang="en-US" sz="2200"/>
              <a:t>Religious Reforms </a:t>
            </a:r>
            <a:endParaRPr lang="en-US" sz="220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200"/>
              <a:t>Social Reforms.</a:t>
            </a:r>
            <a:endParaRPr lang="en-US" sz="220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200"/>
              <a:t>Political Reforms.</a:t>
            </a:r>
            <a:endParaRPr lang="en-US" sz="2200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200"/>
              <a:t>Economic Reforms.</a:t>
            </a:r>
            <a:endParaRPr lang="en-US" sz="2200">
              <a:cs typeface="Calibri" panose="020F0502020204030204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268" y="1331344"/>
            <a:ext cx="10780142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/>
              <a:t>RELIGIOUS REFORMS:</a:t>
            </a:r>
            <a:endParaRPr lang="en-US" sz="3600" b="1"/>
          </a:p>
          <a:p>
            <a:endParaRPr lang="en-US" sz="2800" b="1"/>
          </a:p>
          <a:p>
            <a:r>
              <a:rPr lang="en-US" sz="2800" b="1"/>
              <a:t>Crusade Against Sectarianism (Shia &amp; Sunnis):</a:t>
            </a:r>
            <a:endParaRPr lang="en-US" sz="2800" b="1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Disintegration of Muslim Community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Shah  opines that an unhealthy conditions which had impact in Muslim beliefs, thoughts, practices, morality, culture and socio-political administrative, lay in two things;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The transfer of political authority from the caliphs to absolute monarchs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The irrational following of Islam in the absence of Ijtihad </a:t>
            </a:r>
            <a:endParaRPr lang="en-US">
              <a:cs typeface="Calibri" panose="020F0502020204030204"/>
            </a:endParaRPr>
          </a:p>
          <a:p>
            <a:endParaRPr lang="en-US" sz="2800">
              <a:cs typeface="Calibri" panose="020F0502020204030204"/>
            </a:endParaRPr>
          </a:p>
          <a:p>
            <a:r>
              <a:rPr lang="en-US" sz="2800" b="1"/>
              <a:t> Translation Of Quran Into Persian </a:t>
            </a:r>
            <a:r>
              <a:rPr lang="en-US" sz="2800" b="1" err="1"/>
              <a:t>Languges</a:t>
            </a:r>
            <a:r>
              <a:rPr lang="en-US" sz="2800" b="1"/>
              <a:t>:</a:t>
            </a:r>
            <a:endParaRPr lang="en-US" sz="2800" b="1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 Magnification of </a:t>
            </a:r>
            <a:r>
              <a:rPr lang="en-US" err="1"/>
              <a:t>mion</a:t>
            </a:r>
            <a:r>
              <a:rPr lang="en-US"/>
              <a:t> details into disputes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 Shah Waliullah emphasized on the fundamentals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 he translated Quran into Persian language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endParaRPr lang="en-US" sz="2800"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475" y="1651043"/>
            <a:ext cx="1096704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>
                <a:ea typeface="+mn-lt"/>
                <a:cs typeface="+mn-lt"/>
              </a:rPr>
              <a:t>Balance Between Four Schools Of Thought:</a:t>
            </a:r>
            <a:endParaRPr lang="en-US" sz="3600" b="1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He wrote Al Insaf Fi Bayan Sabab Al </a:t>
            </a:r>
            <a:r>
              <a:rPr lang="en-US" err="1">
                <a:ea typeface="+mn-lt"/>
                <a:cs typeface="+mn-lt"/>
              </a:rPr>
              <a:t>Ikhtilaf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He educated the Muslim soldiers on importance of Jihad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He reconciled the controversy about Wahdat-ul-</a:t>
            </a:r>
            <a:r>
              <a:rPr lang="en-US" err="1">
                <a:ea typeface="+mn-lt"/>
                <a:cs typeface="+mn-lt"/>
              </a:rPr>
              <a:t>Wajud</a:t>
            </a:r>
            <a:r>
              <a:rPr lang="en-US">
                <a:ea typeface="+mn-lt"/>
                <a:cs typeface="+mn-lt"/>
              </a:rPr>
              <a:t> and Wahdat-ul-</a:t>
            </a:r>
            <a:r>
              <a:rPr lang="en-US" err="1">
                <a:ea typeface="+mn-lt"/>
                <a:cs typeface="+mn-lt"/>
              </a:rPr>
              <a:t>Shahud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Established a school for study of hadith</a:t>
            </a:r>
            <a:endParaRPr lang="en-US">
              <a:ea typeface="+mn-lt"/>
              <a:cs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cs typeface="Calibri" panose="020F0502020204030204"/>
              </a:rPr>
              <a:t>Ijtihad and </a:t>
            </a:r>
            <a:r>
              <a:rPr lang="en-US" err="1">
                <a:cs typeface="Calibri" panose="020F0502020204030204"/>
              </a:rPr>
              <a:t>Hujjat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ullah</a:t>
            </a:r>
            <a:r>
              <a:rPr lang="en-US">
                <a:cs typeface="Calibri" panose="020F0502020204030204"/>
              </a:rPr>
              <a:t> al-</a:t>
            </a:r>
            <a:r>
              <a:rPr lang="en-US" err="1">
                <a:cs typeface="Calibri" panose="020F0502020204030204"/>
              </a:rPr>
              <a:t>Baligha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475" y="4292030"/>
            <a:ext cx="10262556" cy="17532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/>
              <a:t>BOOKS:</a:t>
            </a:r>
            <a:r>
              <a:rPr lang="en-US"/>
              <a:t> </a:t>
            </a:r>
            <a:endParaRPr lang="en-US"/>
          </a:p>
          <a:p>
            <a:pPr marL="285750" indent="-285750">
              <a:buFont typeface="Arial" panose="020B0604020202020204"/>
              <a:buChar char="•"/>
            </a:pPr>
            <a:endParaRPr lang="en-US" err="1"/>
          </a:p>
          <a:p>
            <a:pPr marL="285750" indent="-285750">
              <a:buFont typeface="Arial" panose="020B0604020202020204"/>
              <a:buChar char="•"/>
            </a:pPr>
            <a:r>
              <a:rPr lang="en-US" err="1"/>
              <a:t>Hijjat</a:t>
            </a:r>
            <a:r>
              <a:rPr lang="en-US"/>
              <a:t>-ul-il-</a:t>
            </a:r>
            <a:r>
              <a:rPr lang="en-US" err="1"/>
              <a:t>Balighah</a:t>
            </a:r>
            <a:r>
              <a:rPr lang="en-US"/>
              <a:t>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err="1"/>
              <a:t>Izalatul</a:t>
            </a:r>
            <a:r>
              <a:rPr lang="en-US"/>
              <a:t> </a:t>
            </a:r>
            <a:r>
              <a:rPr lang="en-US" err="1"/>
              <a:t>Khafa'an</a:t>
            </a:r>
            <a:r>
              <a:rPr lang="en-US"/>
              <a:t> </a:t>
            </a:r>
            <a:r>
              <a:rPr lang="en-US" err="1"/>
              <a:t>Khilafatul</a:t>
            </a:r>
            <a:r>
              <a:rPr lang="en-US"/>
              <a:t> </a:t>
            </a:r>
            <a:r>
              <a:rPr lang="en-US" err="1"/>
              <a:t>Khulafa</a:t>
            </a:r>
            <a:endParaRPr lang="en-US" err="1">
              <a:cs typeface="Calibri" panose="020F0502020204030204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6037" y="1518516"/>
            <a:ext cx="11168331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4400" b="1"/>
              <a:t>NAME AND CONTRIBUTIONS OF SOME RENOWNED ULEMA AND SCHOLARS:</a:t>
            </a:r>
            <a:endParaRPr lang="en-US" sz="4400" b="1"/>
          </a:p>
          <a:p>
            <a:endParaRPr lang="en-US"/>
          </a:p>
          <a:p>
            <a:r>
              <a:rPr lang="en-US" sz="2400" b="1"/>
              <a:t>RAZI–UDDIN HASSAN SIFANI:</a:t>
            </a:r>
            <a:r>
              <a:rPr lang="en-US" sz="2400"/>
              <a:t>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Expert of knowledge of hadith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Established the Islamic system of justice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r>
              <a:rPr lang="en-US" sz="2400" b="1"/>
              <a:t>ALI HAJVERI DATA GANJ BUKSH:</a:t>
            </a:r>
            <a:r>
              <a:rPr lang="en-US" b="1"/>
              <a:t> </a:t>
            </a:r>
            <a:endParaRPr lang="en-US" b="1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Important role in spreading Islam in sub-continent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r>
              <a:rPr lang="en-US" sz="2400" b="1"/>
              <a:t>MAULANA BURHANUDDIN ALKI :</a:t>
            </a:r>
            <a:endParaRPr lang="en-US" b="1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Greatest scholars of that time.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 He wrote the famous book "FIQAH-e-HIDAYA".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212" y="1302590"/>
            <a:ext cx="11671538" cy="42462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>
                <a:cs typeface="Segoe UI" panose="020B0502040204020203"/>
              </a:rPr>
              <a:t> Controversy between Ulema And Sufis: ​</a:t>
            </a:r>
            <a:endParaRPr lang="en-US" sz="3600" b="1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Segoe UI" panose="020B0502040204020203"/>
              </a:rPr>
              <a:t> Controversy about Wahdat-ul-</a:t>
            </a:r>
            <a:r>
              <a:rPr lang="en-US" err="1">
                <a:cs typeface="Segoe UI" panose="020B0502040204020203"/>
              </a:rPr>
              <a:t>Wajud</a:t>
            </a:r>
            <a:r>
              <a:rPr lang="en-US">
                <a:cs typeface="Segoe UI" panose="020B0502040204020203"/>
              </a:rPr>
              <a:t> and Wahdat-ul-</a:t>
            </a:r>
            <a:r>
              <a:rPr lang="en-US" err="1">
                <a:cs typeface="Segoe UI" panose="020B0502040204020203"/>
              </a:rPr>
              <a:t>Shahud</a:t>
            </a:r>
            <a:r>
              <a:rPr lang="en-US">
                <a:cs typeface="Segoe UI" panose="020B0502040204020203"/>
              </a:rPr>
              <a:t> ​</a:t>
            </a:r>
            <a:endParaRPr lang="en-US">
              <a:cs typeface="Segoe UI" panose="020B0502040204020203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Segoe UI" panose="020B0502040204020203"/>
              </a:rPr>
              <a:t> Urged for the reform of Sufism and not its rejection​</a:t>
            </a:r>
            <a:endParaRPr lang="en-US">
              <a:cs typeface="Segoe UI" panose="020B0502040204020203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Segoe UI" panose="020B0502040204020203"/>
              </a:rPr>
              <a:t> An Islamic interpretation to the Sufi </a:t>
            </a:r>
            <a:r>
              <a:rPr lang="en-US" err="1">
                <a:cs typeface="Segoe UI" panose="020B0502040204020203"/>
              </a:rPr>
              <a:t>doctriness</a:t>
            </a:r>
            <a:r>
              <a:rPr lang="en-US">
                <a:cs typeface="Segoe UI" panose="020B0502040204020203"/>
              </a:rPr>
              <a:t>.​</a:t>
            </a:r>
            <a:endParaRPr lang="en-US">
              <a:cs typeface="Segoe UI" panose="020B0502040204020203"/>
            </a:endParaRPr>
          </a:p>
          <a:p>
            <a:endParaRPr lang="en-US">
              <a:cs typeface="Segoe UI" panose="020B0502040204020203"/>
            </a:endParaRPr>
          </a:p>
          <a:p>
            <a:r>
              <a:rPr lang="en-US" sz="3600" b="1">
                <a:cs typeface="Segoe UI" panose="020B0502040204020203"/>
              </a:rPr>
              <a:t> School for Hadith:​</a:t>
            </a:r>
            <a:endParaRPr lang="en-US" sz="3600" b="1"/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Segoe UI" panose="020B0502040204020203"/>
              </a:rPr>
              <a:t> Established a school for study of Hadith ​</a:t>
            </a:r>
            <a:endParaRPr lang="en-US"/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Segoe UI" panose="020B0502040204020203"/>
              </a:rPr>
              <a:t> Collection of traditions by Imam Malik.​</a:t>
            </a:r>
            <a:endParaRPr lang="en-US">
              <a:cs typeface="Segoe UI" panose="020B0502040204020203"/>
            </a:endParaRPr>
          </a:p>
          <a:p>
            <a:r>
              <a:rPr lang="en-US">
                <a:cs typeface="Segoe UI" panose="020B0502040204020203"/>
              </a:rPr>
              <a:t>​</a:t>
            </a:r>
            <a:endParaRPr lang="en-US">
              <a:cs typeface="Segoe UI" panose="020B0502040204020203"/>
            </a:endParaRPr>
          </a:p>
          <a:p>
            <a:r>
              <a:rPr lang="en-US" sz="3600" b="1">
                <a:cs typeface="Segoe UI" panose="020B0502040204020203"/>
              </a:rPr>
              <a:t> Reintroduce Ijtihad:​</a:t>
            </a:r>
            <a:endParaRPr lang="en-US" sz="3600" b="1">
              <a:cs typeface="Segoe UI" panose="020B0502040204020203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Segoe UI" panose="020B0502040204020203"/>
              </a:rPr>
              <a:t> Doors of interpretation were closed for ever. ​</a:t>
            </a:r>
            <a:endParaRPr lang="en-US">
              <a:cs typeface="Segoe UI" panose="020B0502040204020203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Segoe UI" panose="020B0502040204020203"/>
              </a:rPr>
              <a:t> The most outstanding of all his works “Hujjat </a:t>
            </a:r>
            <a:r>
              <a:rPr lang="en-US" err="1">
                <a:cs typeface="Segoe UI" panose="020B0502040204020203"/>
              </a:rPr>
              <a:t>ullah</a:t>
            </a:r>
            <a:r>
              <a:rPr lang="en-US">
                <a:cs typeface="Segoe UI" panose="020B0502040204020203"/>
              </a:rPr>
              <a:t> al-</a:t>
            </a:r>
            <a:r>
              <a:rPr lang="en-US" err="1">
                <a:cs typeface="Segoe UI" panose="020B0502040204020203"/>
              </a:rPr>
              <a:t>Balighah</a:t>
            </a:r>
            <a:r>
              <a:rPr lang="en-US">
                <a:cs typeface="Segoe UI" panose="020B0502040204020203"/>
              </a:rPr>
              <a:t>”  </a:t>
            </a:r>
            <a:endParaRPr lang="en-US">
              <a:cs typeface="Segoe UI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3147" y="1225689"/>
            <a:ext cx="10086975" cy="56311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/>
              <a:t>SOCIAL REFORMS:</a:t>
            </a:r>
            <a:endParaRPr lang="en-US" sz="3600" b="1"/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 Accordance to the teachings of Islam.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 Set up a social order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 He educated people to do not spend extra expanses 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r>
              <a:rPr lang="en-US" sz="3600" b="1"/>
              <a:t>POLITICAL REFORMS:</a:t>
            </a:r>
            <a:endParaRPr lang="en-US" sz="3600" b="1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He wrote letter to Mughal Emperor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Third battle of Panipat in 1761</a:t>
            </a:r>
            <a:endParaRPr lang="en-US"/>
          </a:p>
          <a:p>
            <a:pPr marL="285750" indent="-285750">
              <a:buFont typeface="Arial" panose="020B0604020202020204"/>
              <a:buChar char="•"/>
            </a:pPr>
            <a:endParaRPr lang="en-US">
              <a:cs typeface="Calibri" panose="020F0502020204030204"/>
            </a:endParaRPr>
          </a:p>
          <a:p>
            <a:r>
              <a:rPr lang="en-US" sz="3600" b="1">
                <a:cs typeface="Segoe UI" panose="020B0502040204020203"/>
              </a:rPr>
              <a:t>ECONOMIC REFORMS:</a:t>
            </a:r>
            <a:r>
              <a:rPr lang="en-US" sz="3600">
                <a:cs typeface="Segoe UI" panose="020B0502040204020203"/>
              </a:rPr>
              <a:t>​</a:t>
            </a:r>
            <a:endParaRPr lang="en-US" sz="3600">
              <a:cs typeface="Segoe UI" panose="020B050204020402020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Arial" panose="020B0604020202020204"/>
              </a:rPr>
              <a:t>The </a:t>
            </a:r>
            <a:r>
              <a:rPr lang="en-US" err="1">
                <a:cs typeface="Arial" panose="020B0604020202020204"/>
              </a:rPr>
              <a:t>labourers</a:t>
            </a:r>
            <a:r>
              <a:rPr lang="en-US">
                <a:cs typeface="Arial" panose="020B0604020202020204"/>
              </a:rPr>
              <a:t>, farmers and those who render intellectual services to the society​</a:t>
            </a:r>
            <a:endParaRPr lang="en-US">
              <a:cs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Arial" panose="020B0604020202020204"/>
              </a:rPr>
              <a:t>Heavy taxation ​</a:t>
            </a:r>
            <a:endParaRPr lang="en-US">
              <a:cs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/>
          </a:p>
          <a:p>
            <a:endParaRPr lang="en-US" sz="3600" b="1">
              <a:cs typeface="Calibri" panose="020F0502020204030204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705" y="369888"/>
            <a:ext cx="10457180" cy="64623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600" b="1">
                <a:ea typeface="+mn-lt"/>
                <a:cs typeface="+mn-lt"/>
              </a:rPr>
              <a:t>Message of Shah Waliullah:</a:t>
            </a:r>
            <a:r>
              <a:rPr lang="en-US" sz="3600">
                <a:ea typeface="+mn-lt"/>
                <a:cs typeface="+mn-lt"/>
              </a:rPr>
              <a:t> </a:t>
            </a:r>
            <a:endParaRPr lang="en-US" sz="3600">
              <a:cs typeface="Calibri" panose="020F0502020204030204"/>
            </a:endParaRP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r>
              <a:rPr lang="en-US">
                <a:ea typeface="+mn-lt"/>
                <a:cs typeface="+mn-lt"/>
              </a:rPr>
              <a:t>The first message Shah Waliullah spread amongst the Muslims was regarding 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>
                <a:ea typeface="+mn-lt"/>
                <a:cs typeface="+mn-lt"/>
              </a:rPr>
              <a:t>unity. He said that one of the major causes behind the decline of Muslims in the 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>
                <a:ea typeface="+mn-lt"/>
                <a:cs typeface="+mn-lt"/>
              </a:rPr>
              <a:t>subcontinent is the disintegration and disunity amongst them. He Further stated 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>
                <a:ea typeface="+mn-lt"/>
                <a:cs typeface="+mn-lt"/>
              </a:rPr>
              <a:t>that Shias are not "</a:t>
            </a:r>
            <a:r>
              <a:rPr lang="en-US" err="1">
                <a:ea typeface="+mn-lt"/>
                <a:cs typeface="+mn-lt"/>
              </a:rPr>
              <a:t>Kafirs</a:t>
            </a:r>
            <a:r>
              <a:rPr lang="en-US">
                <a:ea typeface="+mn-lt"/>
                <a:cs typeface="+mn-lt"/>
              </a:rPr>
              <a:t>" and are Muslims. He said this division between them 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>
                <a:ea typeface="+mn-lt"/>
                <a:cs typeface="+mn-lt"/>
              </a:rPr>
              <a:t>has weakened Muslims. That is why other nations like Marathas are becoming 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>
                <a:ea typeface="+mn-lt"/>
                <a:cs typeface="+mn-lt"/>
              </a:rPr>
              <a:t>stronger and overtaking Muslims. </a:t>
            </a:r>
            <a:endParaRPr lang="en-US">
              <a:cs typeface="Calibri" panose="020F0502020204030204"/>
            </a:endParaRPr>
          </a:p>
          <a:p>
            <a:pPr algn="ctr"/>
            <a:endParaRPr lang="en-US">
              <a:cs typeface="Calibri" panose="020F0502020204030204"/>
            </a:endParaRPr>
          </a:p>
          <a:p>
            <a:pPr algn="ctr"/>
            <a:r>
              <a:rPr lang="en-US" sz="3600" b="1">
                <a:ea typeface="+mn-lt"/>
                <a:cs typeface="+mn-lt"/>
              </a:rPr>
              <a:t>Analyzing his political thought, Iqbal states: </a:t>
            </a:r>
            <a:endParaRPr lang="en-US" sz="3600">
              <a:ea typeface="+mn-lt"/>
              <a:cs typeface="+mn-lt"/>
            </a:endParaRP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r>
              <a:rPr lang="en-US">
                <a:ea typeface="+mn-lt"/>
                <a:cs typeface="+mn-lt"/>
              </a:rPr>
              <a:t>"The Prophetic method of teaching, according to Shah Waliullah is that generally 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>
                <a:ea typeface="+mn-lt"/>
                <a:cs typeface="+mn-lt"/>
              </a:rPr>
              <a:t>speaking, the law revealed by the prophet takes especial notice of the habits, ways 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>
                <a:ea typeface="+mn-lt"/>
                <a:cs typeface="+mn-lt"/>
              </a:rPr>
              <a:t>and peculiarities of the people to whom he is specifically sent. The Prophet who 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>
                <a:ea typeface="+mn-lt"/>
                <a:cs typeface="+mn-lt"/>
              </a:rPr>
              <a:t>aims at all-embracing principles, however, can neither reveal different peoples 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>
                <a:ea typeface="+mn-lt"/>
                <a:cs typeface="+mn-lt"/>
              </a:rPr>
              <a:t>nor leave them to work out their own rules of conduct. His method is to train one 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>
                <a:ea typeface="+mn-lt"/>
                <a:cs typeface="+mn-lt"/>
              </a:rPr>
              <a:t>particular people and to use it as a nucleus for the build-up of a universal 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>
                <a:ea typeface="+mn-lt"/>
                <a:cs typeface="+mn-lt"/>
              </a:rPr>
              <a:t>`Shariah'. In doing so, he accentuates the principles underlying the social life of all 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>
                <a:ea typeface="+mn-lt"/>
                <a:cs typeface="+mn-lt"/>
              </a:rPr>
              <a:t>mankind and applies them to concrete cases in the light of the specific habits of 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>
                <a:ea typeface="+mn-lt"/>
                <a:cs typeface="+mn-lt"/>
              </a:rPr>
              <a:t>the people immediately before him."</a:t>
            </a:r>
            <a:endParaRPr lang="en-US">
              <a:cs typeface="Calibri" panose="020F0502020204030204"/>
            </a:endParaRPr>
          </a:p>
          <a:p>
            <a:pPr algn="just"/>
            <a:endParaRPr lang="en-US"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548" y="1983941"/>
            <a:ext cx="1131210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US" sz="3600" b="1"/>
              <a:t>Shah</a:t>
            </a:r>
            <a:r>
              <a:rPr lang="en-US" sz="3600" b="1">
                <a:ea typeface="+mn-lt"/>
                <a:cs typeface="+mn-lt"/>
              </a:rPr>
              <a:t> Waliullah’s Final Will: </a:t>
            </a:r>
            <a:endParaRPr lang="en-US" sz="3600"/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r>
              <a:rPr lang="en-US">
                <a:ea typeface="+mn-lt"/>
                <a:cs typeface="+mn-lt"/>
              </a:rPr>
              <a:t>“The final will of this humble servant of Allah is that always hold tightly to the 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>
                <a:ea typeface="+mn-lt"/>
                <a:cs typeface="+mn-lt"/>
              </a:rPr>
              <a:t>Quran and Sunnah in your beliefs and acts. Regularly evaluate yourself against 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them. Read them regularly and if you can’t, then find someone who can listen to 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at least a couple of pages every day” </a:t>
            </a:r>
            <a:endParaRPr lang="en-US"/>
          </a:p>
          <a:p>
            <a:endParaRPr lang="en-US">
              <a:cs typeface="Calibri" panose="020F0502020204030204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 sz="3600" b="1">
              <a:cs typeface="Calibri" panose="020F0502020204030204"/>
            </a:endParaRPr>
          </a:p>
          <a:p>
            <a:pPr algn="l"/>
            <a:endParaRPr lang="en-US"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023" y="1759267"/>
            <a:ext cx="10391954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5400" b="1"/>
              <a:t>“CONCLUSION”</a:t>
            </a:r>
            <a:endParaRPr lang="en-US" sz="5400" b="1"/>
          </a:p>
          <a:p>
            <a:pPr algn="ctr"/>
            <a:r>
              <a:rPr lang="en-US" sz="3200" b="1"/>
              <a:t>......</a:t>
            </a:r>
            <a:endParaRPr lang="en-US" sz="3200" b="1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7733" y="2029177"/>
            <a:ext cx="64544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This is all from our side, Thanks for bearing us </a:t>
            </a:r>
            <a:r>
              <a:rPr lang="en-US" sz="3600" b="1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43478" y="4278537"/>
            <a:ext cx="4450644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100">
                <a:latin typeface="Century Gothic" panose="020B0502020202020204"/>
                <a:cs typeface="Calibri" panose="020F0502020204030204"/>
              </a:rPr>
              <a:t>Ahmed Ali </a:t>
            </a:r>
            <a:endParaRPr lang="en-US" sz="2100">
              <a:latin typeface="Century Gothic" panose="020B0502020202020204"/>
              <a:cs typeface="Calibri" panose="020F0502020204030204"/>
            </a:endParaRPr>
          </a:p>
          <a:p>
            <a:r>
              <a:rPr lang="en-US" sz="2100">
                <a:latin typeface="Century Gothic" panose="020B0502020202020204"/>
                <a:cs typeface="Calibri" panose="020F0502020204030204"/>
              </a:rPr>
              <a:t>Amir Aijaz</a:t>
            </a:r>
            <a:endParaRPr lang="en-US" sz="2100">
              <a:latin typeface="Century Gothic" panose="020B0502020202020204"/>
              <a:cs typeface="Calibri" panose="020F0502020204030204"/>
            </a:endParaRPr>
          </a:p>
          <a:p>
            <a:r>
              <a:rPr lang="en-US" sz="2100">
                <a:latin typeface="Century Gothic" panose="020B0502020202020204"/>
                <a:cs typeface="Calibri" panose="020F0502020204030204"/>
              </a:rPr>
              <a:t>Muhammad Amas Waseem</a:t>
            </a:r>
            <a:endParaRPr lang="en-US" sz="2100">
              <a:latin typeface="Century Gothic" panose="020B0502020202020204"/>
              <a:cs typeface="Calibri" panose="020F0502020204030204"/>
            </a:endParaRPr>
          </a:p>
          <a:p>
            <a:r>
              <a:rPr lang="en-US" sz="2100">
                <a:latin typeface="Century Gothic" panose="020B0502020202020204"/>
                <a:cs typeface="Calibri" panose="020F0502020204030204"/>
              </a:rPr>
              <a:t>Muhammad Ahsan</a:t>
            </a:r>
            <a:endParaRPr lang="en-US" sz="2100">
              <a:latin typeface="Century Gothic" panose="020B0502020202020204"/>
              <a:cs typeface="Calibri" panose="020F0502020204030204"/>
            </a:endParaRPr>
          </a:p>
          <a:p>
            <a:r>
              <a:rPr lang="en-US" sz="2100">
                <a:latin typeface="Century Gothic" panose="020B0502020202020204"/>
                <a:cs typeface="Calibri" panose="020F0502020204030204"/>
              </a:rPr>
              <a:t>Muhammad Anas Baig</a:t>
            </a:r>
            <a:endParaRPr lang="en-US" sz="2100">
              <a:latin typeface="Century Gothic" panose="020B0502020202020204"/>
              <a:ea typeface="+mn-lt"/>
              <a:cs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7871" y="4278701"/>
            <a:ext cx="4295954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100">
                <a:latin typeface="Century Gothic" panose="020B0502020202020204"/>
                <a:cs typeface="Calibri" panose="020F0502020204030204"/>
              </a:rPr>
              <a:t>Muhammad Tahir</a:t>
            </a:r>
            <a:endParaRPr lang="en-US" sz="2100">
              <a:latin typeface="Century Gothic" panose="020B0502020202020204"/>
              <a:ea typeface="+mn-lt"/>
              <a:cs typeface="Calibri" panose="020F0502020204030204"/>
            </a:endParaRPr>
          </a:p>
          <a:p>
            <a:r>
              <a:rPr lang="en-US" sz="2100">
                <a:latin typeface="Century Gothic" panose="020B0502020202020204"/>
                <a:cs typeface="Calibri" panose="020F0502020204030204"/>
              </a:rPr>
              <a:t>Noman Khan</a:t>
            </a:r>
            <a:endParaRPr lang="en-US" sz="2100">
              <a:latin typeface="Century Gothic" panose="020B0502020202020204"/>
              <a:ea typeface="+mn-lt"/>
              <a:cs typeface="Calibri" panose="020F0502020204030204"/>
            </a:endParaRPr>
          </a:p>
          <a:p>
            <a:r>
              <a:rPr lang="en-US" sz="2100">
                <a:latin typeface="Century Gothic" panose="020B0502020202020204"/>
                <a:cs typeface="Calibri" panose="020F0502020204030204"/>
              </a:rPr>
              <a:t>Syed </a:t>
            </a:r>
            <a:r>
              <a:rPr lang="en-US" sz="2100" err="1">
                <a:latin typeface="Century Gothic" panose="020B0502020202020204"/>
                <a:cs typeface="Calibri" panose="020F0502020204030204"/>
              </a:rPr>
              <a:t>Zawwar</a:t>
            </a:r>
            <a:r>
              <a:rPr lang="en-US" sz="2100">
                <a:latin typeface="Century Gothic" panose="020B0502020202020204"/>
                <a:cs typeface="Calibri" panose="020F0502020204030204"/>
              </a:rPr>
              <a:t> Ahmed</a:t>
            </a:r>
            <a:endParaRPr lang="en-US" sz="2100">
              <a:latin typeface="Century Gothic" panose="020B0502020202020204"/>
              <a:ea typeface="+mn-lt"/>
              <a:cs typeface="Calibri" panose="020F0502020204030204"/>
            </a:endParaRPr>
          </a:p>
          <a:p>
            <a:r>
              <a:rPr lang="en-US" sz="2100">
                <a:latin typeface="Century Gothic" panose="020B0502020202020204"/>
                <a:cs typeface="Calibri" panose="020F0502020204030204"/>
              </a:rPr>
              <a:t>Syed Zain Asif</a:t>
            </a:r>
            <a:endParaRPr lang="en-US" sz="2100">
              <a:latin typeface="Century Gothic" panose="020B0502020202020204"/>
              <a:ea typeface="+mn-lt"/>
              <a:cs typeface="Calibri" panose="020F0502020204030204"/>
            </a:endParaRPr>
          </a:p>
          <a:p>
            <a:r>
              <a:rPr lang="en-US" sz="2100" err="1">
                <a:latin typeface="Century Gothic" panose="020B0502020202020204"/>
                <a:cs typeface="Calibri" panose="020F0502020204030204"/>
              </a:rPr>
              <a:t>Zunain</a:t>
            </a:r>
            <a:r>
              <a:rPr lang="en-US" sz="2100">
                <a:latin typeface="Century Gothic" panose="020B0502020202020204"/>
                <a:cs typeface="Calibri" panose="020F0502020204030204"/>
              </a:rPr>
              <a:t> Ali Azam</a:t>
            </a:r>
            <a:endParaRPr lang="en-US" sz="2100">
              <a:latin typeface="Century Gothic" panose="020B0502020202020204"/>
              <a:cs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6105" y="3702710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200" b="1">
                <a:latin typeface="Calibri" panose="020F0502020204030204"/>
                <a:cs typeface="Calibri" panose="020F0502020204030204"/>
              </a:rPr>
              <a:t>From:</a:t>
            </a:r>
            <a:endParaRPr lang="en-US" sz="2200" b="1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510" y="1542325"/>
            <a:ext cx="1141274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>
                <a:cs typeface="Segoe UI" panose="020B0502040204020203"/>
              </a:rPr>
              <a:t>SERVICES OF ULEMA DURING MUGHAL PERIOD:​</a:t>
            </a:r>
            <a:endParaRPr lang="en-US">
              <a:cs typeface="Segoe UI" panose="020B0502040204020203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Segoe UI" panose="020B0502040204020203"/>
              </a:rPr>
              <a:t>Islam during the reign of Akbar</a:t>
            </a:r>
            <a:endParaRPr lang="en-US"/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Segoe UI" panose="020B0502040204020203"/>
              </a:rPr>
              <a:t>Introduction of DEEN-E-ILAHI</a:t>
            </a:r>
            <a:endParaRPr lang="en-US">
              <a:cs typeface="Segoe UI" panose="020B0502040204020203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Segoe UI" panose="020B0502040204020203"/>
              </a:rPr>
              <a:t>Opposition by Sheikh Ahmed </a:t>
            </a:r>
            <a:r>
              <a:rPr lang="en-US" err="1">
                <a:cs typeface="Segoe UI" panose="020B0502040204020203"/>
              </a:rPr>
              <a:t>Sirhindi</a:t>
            </a:r>
            <a:r>
              <a:rPr lang="en-US">
                <a:cs typeface="Segoe UI" panose="020B0502040204020203"/>
              </a:rPr>
              <a:t>​</a:t>
            </a:r>
            <a:endParaRPr lang="en-US">
              <a:cs typeface="Segoe UI" panose="020B0502040204020203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err="1">
                <a:cs typeface="Segoe UI" panose="020B0502040204020203"/>
              </a:rPr>
              <a:t>Sirhindi's</a:t>
            </a:r>
            <a:r>
              <a:rPr lang="en-US">
                <a:cs typeface="Segoe UI" panose="020B0502040204020203"/>
              </a:rPr>
              <a:t> ASBAT -E - NAUWWAT​</a:t>
            </a:r>
            <a:endParaRPr lang="en-US">
              <a:cs typeface="Segoe UI" panose="020B0502040204020203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Segoe UI" panose="020B0502040204020203"/>
              </a:rPr>
              <a:t>Elimination of DEEN-E-ILAHI​</a:t>
            </a:r>
            <a:endParaRPr lang="en-US">
              <a:cs typeface="Segoe UI" panose="020B0502040204020203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0457" y="3706073"/>
            <a:ext cx="1157089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>
                <a:cs typeface="Segoe UI" panose="020B0502040204020203"/>
              </a:rPr>
              <a:t>SERVICES OF ULEMA DURING COLONALISM:​</a:t>
            </a:r>
            <a:endParaRPr lang="en-US">
              <a:cs typeface="Segoe UI" panose="020B0502040204020203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Segoe UI" panose="020B0502040204020203"/>
              </a:rPr>
              <a:t>British attitude towards Muslims</a:t>
            </a:r>
            <a:endParaRPr lang="en-US"/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Segoe UI" panose="020B0502040204020203"/>
              </a:rPr>
              <a:t>Deprivation from government offices and educational places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Segoe UI" panose="020B0502040204020203"/>
              </a:rPr>
              <a:t>Establishment of Islamic Institutions like DARUL –ULOOM, DEOBAND, SINDH MADRESSAH-TUL-ISLAM, KARACHI AND JAMIA MILLIA ISLAMIA, Delhi.​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Segoe UI" panose="020B0502040204020203"/>
              </a:rPr>
              <a:t>MAULANA SHIBLI NAUMANI, MAULANA SHABBIR AHMED USMANI and SIR SYED AHMED KHAN </a:t>
            </a:r>
            <a:endParaRPr lang="en-US">
              <a:cs typeface="Segoe UI" panose="020B0502040204020203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Segoe UI" panose="020B0502040204020203"/>
              </a:rPr>
              <a:t>SIR SYED AHMED KHAN's Two Nation Theory</a:t>
            </a:r>
            <a:endParaRPr lang="en-US">
              <a:cs typeface="Segoe UI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721" y="425570"/>
            <a:ext cx="11369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3080" y="1676399"/>
            <a:ext cx="1165716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/>
              <a:t>ROLE OF SUFIS IN ORGANIZING MUSLIM SOCIETY:</a:t>
            </a:r>
            <a:endParaRPr lang="en-US" sz="3600" b="1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/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Fought tirelessly, selflessly, and incessantly for the propagation of Islam.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They dedicated their lives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They didn't use guns or knives to do this.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Winning the hearts of people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The invasion of Muhammad Bin Qasim in the Subcontinent is responsible for the spread of Islam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Following the invasions of Muslim conquerors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Travelled from Central Asia and the Arabian Peninsula to create an Islamic state.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In the 12th and 13th centuries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Shaikh Abdul Qadir Jilani and Hazrat Shahabuddin </a:t>
            </a:r>
            <a:r>
              <a:rPr lang="en-US" err="1"/>
              <a:t>Suharawardi</a:t>
            </a:r>
            <a:r>
              <a:rPr lang="en-US"/>
              <a:t> - two great forerunners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1155" y="3933644"/>
            <a:ext cx="119015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3600" b="1">
              <a:cs typeface="Segoe UI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099" y="1475117"/>
            <a:ext cx="1072263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>
                <a:cs typeface="Segoe UI" panose="020B0502040204020203"/>
              </a:rPr>
              <a:t>CHRACTERISTICS OF SUFIS:​</a:t>
            </a:r>
            <a:r>
              <a:rPr lang="en-US" sz="3600">
                <a:cs typeface="Segoe UI" panose="020B0502040204020203"/>
              </a:rPr>
              <a:t>​</a:t>
            </a:r>
            <a:endParaRPr lang="en-US" sz="3600">
              <a:cs typeface="Segoe UI" panose="020B0502040204020203"/>
            </a:endParaRPr>
          </a:p>
          <a:p>
            <a:endParaRPr lang="en-US">
              <a:cs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Arial" panose="020B0604020202020204"/>
              </a:rPr>
              <a:t>Spiritual leaders of the masses​</a:t>
            </a:r>
            <a:endParaRPr lang="en-US">
              <a:cs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Arial" panose="020B0604020202020204"/>
              </a:rPr>
              <a:t>Character strength and conviction bravery, as well as being selfless and dedicated to their cause.​​</a:t>
            </a:r>
            <a:endParaRPr lang="en-US">
              <a:cs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Arial" panose="020B0604020202020204"/>
              </a:rPr>
              <a:t>Movement gained traction on the Subcontinent​​</a:t>
            </a:r>
            <a:endParaRPr lang="en-US">
              <a:cs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Arial" panose="020B0604020202020204"/>
              </a:rPr>
              <a:t>Opposition to the </a:t>
            </a:r>
            <a:r>
              <a:rPr lang="en-US" err="1">
                <a:cs typeface="Arial" panose="020B0604020202020204"/>
              </a:rPr>
              <a:t>ullemas</a:t>
            </a:r>
            <a:r>
              <a:rPr lang="en-US">
                <a:cs typeface="Arial" panose="020B0604020202020204"/>
              </a:rPr>
              <a:t>​</a:t>
            </a:r>
            <a:endParaRPr lang="en-US">
              <a:cs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Arial" panose="020B0604020202020204"/>
              </a:rPr>
              <a:t>The Sufis disliked formalities and ceremonial acts​</a:t>
            </a:r>
            <a:endParaRPr lang="en-US">
              <a:cs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Arial" panose="020B0604020202020204"/>
              </a:rPr>
              <a:t>Condemn the use of force to gain power, they opposed suppressions and social evils.​​</a:t>
            </a:r>
            <a:endParaRPr lang="en-US">
              <a:cs typeface="Arial" panose="020B06040202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cs typeface="Arial" panose="020B0604020202020204"/>
              </a:rPr>
              <a:t>Money had to donate generously to the needy their khanqahs</a:t>
            </a:r>
            <a:endParaRPr lang="en-US"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114" y="729628"/>
            <a:ext cx="10636370" cy="3291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/>
          </a:p>
          <a:p>
            <a:endParaRPr lang="en-US" sz="2800" b="1">
              <a:cs typeface="Calibri" panose="020F0502020204030204"/>
            </a:endParaRPr>
          </a:p>
          <a:p>
            <a:r>
              <a:rPr lang="en-US" sz="3600" b="1"/>
              <a:t>BRANCHES OF SUFISM:</a:t>
            </a:r>
            <a:endParaRPr lang="en-US" sz="3600" b="1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/>
          </a:p>
          <a:p>
            <a:pPr marL="285750" indent="-285750">
              <a:buFont typeface="Arial" panose="020B0604020202020204"/>
              <a:buChar char="•"/>
            </a:pPr>
            <a:r>
              <a:rPr lang="en-US" err="1"/>
              <a:t>Qadriya</a:t>
            </a:r>
            <a:endParaRPr lang="en-US" err="1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err="1"/>
              <a:t>Chishtiya</a:t>
            </a:r>
            <a:endParaRPr lang="en-US" err="1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err="1"/>
              <a:t>Suharawardya</a:t>
            </a:r>
            <a:endParaRPr lang="en-US" err="1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err="1"/>
              <a:t>Naqshahbandya</a:t>
            </a:r>
            <a:r>
              <a:rPr lang="en-US"/>
              <a:t>.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77875" y="3590925"/>
            <a:ext cx="100711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ym typeface="+mn-ea"/>
              </a:rPr>
              <a:t>SUFIS IN INDIA:</a:t>
            </a:r>
            <a:endParaRPr lang="en-US" sz="3600" b="1">
              <a:cs typeface="Calibri" panose="020F0502020204030204"/>
            </a:endParaRPr>
          </a:p>
          <a:p>
            <a:endParaRPr lang="en-US"/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sym typeface="+mn-ea"/>
              </a:rPr>
              <a:t>The Sufi's advent in India is the result of Sindh's Arab conquest.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sym typeface="+mn-ea"/>
              </a:rPr>
              <a:t>Sufi saints have penetrated various parts of the country.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sym typeface="+mn-ea"/>
              </a:rPr>
              <a:t>The Sufis from the Muslim countries in Asia-Central began migrating to this nation   as the peaceful Islamic missionaries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sym typeface="+mn-ea"/>
              </a:rPr>
              <a:t>The mission of Sufis was to lead them from darkness to light and to turn the </a:t>
            </a:r>
            <a:r>
              <a:rPr lang="en-US" err="1">
                <a:sym typeface="+mn-ea"/>
              </a:rPr>
              <a:t>dar</a:t>
            </a:r>
            <a:r>
              <a:rPr lang="en-US">
                <a:sym typeface="+mn-ea"/>
              </a:rPr>
              <a:t>-ul-</a:t>
            </a:r>
            <a:r>
              <a:rPr lang="en-US" err="1">
                <a:sym typeface="+mn-ea"/>
              </a:rPr>
              <a:t>harb</a:t>
            </a:r>
            <a:r>
              <a:rPr lang="en-US">
                <a:sym typeface="+mn-ea"/>
              </a:rPr>
              <a:t> (the home of atheism) into </a:t>
            </a:r>
            <a:r>
              <a:rPr lang="en-US" err="1">
                <a:sym typeface="+mn-ea"/>
              </a:rPr>
              <a:t>dar</a:t>
            </a:r>
            <a:r>
              <a:rPr lang="en-US">
                <a:sym typeface="+mn-ea"/>
              </a:rPr>
              <a:t>-ul- Islam (the home of Islam).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>
                <a:sym typeface="+mn-ea"/>
              </a:rPr>
              <a:t>Sufis spread Islam peacefully throughout the country.</a:t>
            </a:r>
            <a:endParaRPr lang="en-US">
              <a:cs typeface="Calibri" panose="020F0502020204030204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322" y="1210314"/>
            <a:ext cx="1075138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/>
          </a:p>
          <a:p>
            <a:r>
              <a:rPr lang="en-US" sz="3600" b="1"/>
              <a:t>SERVICES OF SUFIS DURING GHAZNAVID RULE:</a:t>
            </a:r>
            <a:endParaRPr lang="en-US" sz="3600" b="1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Influence of Hazrat Shaikh Ismail, Hazrat Ali Bin and Data Ganj </a:t>
            </a:r>
            <a:r>
              <a:rPr lang="en-US" err="1"/>
              <a:t>Bukhsh</a:t>
            </a:r>
            <a:r>
              <a:rPr lang="en-US"/>
              <a:t>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Hazrat Khwaja Moinuddin Chishti and the </a:t>
            </a:r>
            <a:r>
              <a:rPr lang="en-US" err="1"/>
              <a:t>Suharwa</a:t>
            </a:r>
            <a:r>
              <a:rPr lang="en-US"/>
              <a:t> Sufis.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Expansion in </a:t>
            </a:r>
            <a:r>
              <a:rPr lang="en-US" err="1"/>
              <a:t>Sutluj</a:t>
            </a:r>
            <a:endParaRPr lang="en-US" err="1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Sindh as the </a:t>
            </a:r>
            <a:r>
              <a:rPr lang="en-US" err="1"/>
              <a:t>centre</a:t>
            </a:r>
            <a:r>
              <a:rPr lang="en-US"/>
              <a:t> of Indian Sufism.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err="1"/>
              <a:t>Suharawardi</a:t>
            </a:r>
            <a:r>
              <a:rPr lang="en-US"/>
              <a:t> Sufis settled in Sindh.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Order of </a:t>
            </a:r>
            <a:r>
              <a:rPr lang="en-US" err="1"/>
              <a:t>Qadriya</a:t>
            </a:r>
            <a:r>
              <a:rPr lang="en-US"/>
              <a:t> 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r>
              <a:rPr lang="en-US" sz="3600" b="1"/>
              <a:t>SERVICES OF SUFIS IN BENGAL:</a:t>
            </a:r>
            <a:endParaRPr lang="en-US" sz="3600" b="1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Saints and servants in Bengal built </a:t>
            </a:r>
            <a:r>
              <a:rPr lang="en-US" err="1"/>
              <a:t>dargas</a:t>
            </a:r>
            <a:endParaRPr lang="en-US" err="1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Shah Jalal of Sylhet, </a:t>
            </a:r>
            <a:r>
              <a:rPr lang="en-US" err="1"/>
              <a:t>Makhdumul</a:t>
            </a:r>
            <a:r>
              <a:rPr lang="en-US"/>
              <a:t>- Sharfuddin </a:t>
            </a:r>
            <a:r>
              <a:rPr lang="en-US" err="1"/>
              <a:t>mulk</a:t>
            </a:r>
            <a:r>
              <a:rPr lang="en-US"/>
              <a:t> and Shaikh Nur Qutb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/>
              <a:t>Shaikh Akhi Sirajuddin and Shah Jalal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972" y="1213535"/>
            <a:ext cx="7719670" cy="62629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3600" b="1" dirty="0">
                <a:latin typeface="+mj-lt"/>
                <a:ea typeface="+mj-ea"/>
                <a:cs typeface="+mj-cs"/>
              </a:rPr>
              <a:t>THE CHAHARYAR:</a:t>
            </a:r>
            <a:endParaRPr lang="en-US" dirty="0"/>
          </a:p>
          <a:p>
            <a:pPr marL="285750" indent="-285750" defTabSz="4572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Hazrat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Fariduddin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Masud</a:t>
            </a:r>
            <a:r>
              <a:rPr lang="en-US" dirty="0">
                <a:ea typeface="+mn-lt"/>
                <a:cs typeface="+mn-lt"/>
              </a:rPr>
              <a:t> Ganj </a:t>
            </a:r>
            <a:r>
              <a:rPr lang="en-US" dirty="0" err="1">
                <a:ea typeface="+mn-lt"/>
                <a:cs typeface="+mn-lt"/>
              </a:rPr>
              <a:t>Shakar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285750" indent="-285750" defTabSz="4572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Hazrat</a:t>
            </a:r>
            <a:r>
              <a:rPr lang="en-US" dirty="0">
                <a:ea typeface="+mn-lt"/>
                <a:cs typeface="+mn-lt"/>
              </a:rPr>
              <a:t> Sid </a:t>
            </a:r>
            <a:r>
              <a:rPr lang="en-US" dirty="0" err="1">
                <a:ea typeface="+mn-lt"/>
                <a:cs typeface="+mn-lt"/>
              </a:rPr>
              <a:t>Jalaluddin</a:t>
            </a:r>
            <a:r>
              <a:rPr lang="en-US" dirty="0">
                <a:ea typeface="+mn-lt"/>
                <a:cs typeface="+mn-lt"/>
              </a:rPr>
              <a:t> Bukhari</a:t>
            </a:r>
            <a:endParaRPr lang="en-US" dirty="0">
              <a:ea typeface="+mn-lt"/>
              <a:cs typeface="+mn-lt"/>
            </a:endParaRPr>
          </a:p>
          <a:p>
            <a:pPr marL="285750" indent="-285750" defTabSz="4572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Hazrat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Bahawaldin</a:t>
            </a:r>
            <a:r>
              <a:rPr lang="en-US" dirty="0">
                <a:ea typeface="+mn-lt"/>
                <a:cs typeface="+mn-lt"/>
              </a:rPr>
              <a:t> Zakariya</a:t>
            </a:r>
            <a:endParaRPr lang="en-US" dirty="0">
              <a:ea typeface="+mn-lt"/>
              <a:cs typeface="+mn-lt"/>
            </a:endParaRPr>
          </a:p>
          <a:p>
            <a:pPr marL="285750" indent="-285750" defTabSz="4572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Hazrat</a:t>
            </a:r>
            <a:r>
              <a:rPr lang="en-US" dirty="0">
                <a:ea typeface="+mn-lt"/>
                <a:cs typeface="+mn-lt"/>
              </a:rPr>
              <a:t> Lal </a:t>
            </a:r>
            <a:r>
              <a:rPr lang="en-US" dirty="0" err="1">
                <a:ea typeface="+mn-lt"/>
                <a:cs typeface="+mn-lt"/>
              </a:rPr>
              <a:t>Sahbaz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Qalendar</a:t>
            </a:r>
            <a:endParaRPr lang="en-US" dirty="0">
              <a:ea typeface="+mj-ea"/>
              <a:cs typeface="+mj-cs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</a:pPr>
            <a:r>
              <a:rPr lang="en-US" sz="700" dirty="0">
                <a:latin typeface="+mj-lt"/>
                <a:ea typeface="+mj-ea"/>
                <a:cs typeface="+mj-cs"/>
              </a:rPr>
              <a:t>​</a:t>
            </a:r>
            <a:endParaRPr lang="en-US" sz="700" dirty="0">
              <a:latin typeface="+mj-lt"/>
              <a:ea typeface="+mj-ea"/>
              <a:cs typeface="+mj-cs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3600" b="1" dirty="0">
                <a:latin typeface="+mj-lt"/>
                <a:ea typeface="+mj-ea"/>
                <a:cs typeface="+mj-cs"/>
              </a:rPr>
              <a:t>SOME FAMOUS SUFIS:​</a:t>
            </a:r>
            <a:endParaRPr lang="en-US" sz="3600" b="1" dirty="0">
              <a:latin typeface="+mj-lt"/>
              <a:ea typeface="+mj-ea"/>
              <a:cs typeface="+mj-cs"/>
            </a:endParaRPr>
          </a:p>
          <a:p>
            <a:pPr marL="285750" indent="-285750" defTabSz="4572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Muhammad </a:t>
            </a:r>
            <a:r>
              <a:rPr lang="en-US" dirty="0" err="1">
                <a:ea typeface="+mn-lt"/>
                <a:cs typeface="+mn-lt"/>
              </a:rPr>
              <a:t>Ghous</a:t>
            </a:r>
            <a:endParaRPr lang="en-US" dirty="0">
              <a:ea typeface="+mn-lt"/>
              <a:cs typeface="+mn-lt"/>
            </a:endParaRPr>
          </a:p>
          <a:p>
            <a:pPr marL="285750" indent="-285750" defTabSz="4572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Hazrat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Mian</a:t>
            </a:r>
            <a:r>
              <a:rPr lang="en-US" dirty="0">
                <a:ea typeface="+mn-lt"/>
                <a:cs typeface="+mn-lt"/>
              </a:rPr>
              <a:t> Mir</a:t>
            </a:r>
            <a:endParaRPr lang="en-US" dirty="0">
              <a:ea typeface="+mn-lt"/>
              <a:cs typeface="+mn-lt"/>
            </a:endParaRPr>
          </a:p>
          <a:p>
            <a:pPr marL="285750" indent="-285750" defTabSz="4572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Hazrat</a:t>
            </a:r>
            <a:r>
              <a:rPr lang="en-US" dirty="0">
                <a:ea typeface="+mn-lt"/>
                <a:cs typeface="+mn-lt"/>
              </a:rPr>
              <a:t> Syed Yakub </a:t>
            </a:r>
            <a:r>
              <a:rPr lang="en-US" dirty="0" err="1">
                <a:ea typeface="+mn-lt"/>
                <a:cs typeface="+mn-lt"/>
              </a:rPr>
              <a:t>Zanjani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285750" indent="-285750" defTabSz="4572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Ruknuddin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Rukne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Alam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285750" indent="-285750" defTabSz="4572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Hazarat </a:t>
            </a:r>
            <a:r>
              <a:rPr lang="en-US" dirty="0" err="1">
                <a:ea typeface="+mn-lt"/>
                <a:cs typeface="+mn-lt"/>
              </a:rPr>
              <a:t>Bahauddin</a:t>
            </a:r>
            <a:r>
              <a:rPr lang="en-US" dirty="0">
                <a:ea typeface="+mn-lt"/>
                <a:cs typeface="+mn-lt"/>
              </a:rPr>
              <a:t> Zakariya </a:t>
            </a:r>
            <a:endParaRPr lang="en-US" dirty="0">
              <a:ea typeface="+mn-lt"/>
              <a:cs typeface="+mn-lt"/>
            </a:endParaRPr>
          </a:p>
          <a:p>
            <a:pPr marL="285750" indent="-285750" defTabSz="4572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dirty="0" err="1">
                <a:ea typeface="+mn-lt"/>
                <a:cs typeface="+mn-lt"/>
              </a:rPr>
              <a:t>Pir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Jalaluddin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Qutb</a:t>
            </a:r>
            <a:r>
              <a:rPr lang="en-US" dirty="0">
                <a:ea typeface="+mn-lt"/>
                <a:cs typeface="+mn-lt"/>
              </a:rPr>
              <a:t>-al-</a:t>
            </a:r>
            <a:r>
              <a:rPr lang="en-US" dirty="0" err="1">
                <a:ea typeface="+mn-lt"/>
                <a:cs typeface="+mn-lt"/>
              </a:rPr>
              <a:t>Aqtab</a:t>
            </a:r>
            <a:endParaRPr lang="en-US" dirty="0">
              <a:ea typeface="+mn-lt"/>
              <a:cs typeface="+mn-lt"/>
            </a:endParaRPr>
          </a:p>
          <a:p>
            <a:pPr marL="285750" indent="-285750" defTabSz="4572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Hazarat </a:t>
            </a:r>
            <a:r>
              <a:rPr lang="en-US" dirty="0" err="1">
                <a:ea typeface="+mn-lt"/>
                <a:cs typeface="+mn-lt"/>
              </a:rPr>
              <a:t>Khardari</a:t>
            </a:r>
            <a:r>
              <a:rPr lang="en-US" dirty="0">
                <a:ea typeface="+mn-lt"/>
                <a:cs typeface="+mn-lt"/>
              </a:rPr>
              <a:t> Baba Mulla Taher</a:t>
            </a:r>
            <a:endParaRPr lang="en-US" dirty="0">
              <a:ea typeface="+mn-lt"/>
              <a:cs typeface="+mn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endParaRPr lang="en-US" dirty="0">
              <a:ea typeface="+mn-lt"/>
              <a:cs typeface="+mn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" y="1334770"/>
            <a:ext cx="6043295" cy="928370"/>
          </a:xfrm>
        </p:spPr>
        <p:txBody>
          <a:bodyPr anchor="b">
            <a:normAutofit/>
          </a:bodyPr>
          <a:lstStyle/>
          <a:p>
            <a:r>
              <a:rPr lang="en-US" sz="5400" b="1">
                <a:ea typeface="+mj-lt"/>
                <a:cs typeface="+mj-lt"/>
              </a:rPr>
              <a:t>SHAH WALIULLAH</a:t>
            </a:r>
            <a:endParaRPr lang="en-US" sz="5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61" y="2598706"/>
            <a:ext cx="4833060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>
                <a:ea typeface="+mn-lt"/>
                <a:cs typeface="+mn-lt"/>
              </a:rPr>
              <a:t>INTRODUCTION:</a:t>
            </a:r>
            <a:endParaRPr lang="en-US" sz="3200" b="1">
              <a:cs typeface="Calibri" panose="020F0502020204030204"/>
            </a:endParaRPr>
          </a:p>
          <a:p>
            <a:pPr>
              <a:buFont typeface="Arial" panose="020B0604020202020204" charset="2"/>
              <a:buChar char="•"/>
            </a:pPr>
            <a:r>
              <a:rPr lang="en-US" sz="2200">
                <a:ea typeface="+mn-lt"/>
                <a:cs typeface="+mn-lt"/>
              </a:rPr>
              <a:t>Muslim reformist of 18th century in India.</a:t>
            </a:r>
            <a:endParaRPr lang="en-US" sz="2200">
              <a:cs typeface="Calibri" panose="020F0502020204030204"/>
            </a:endParaRPr>
          </a:p>
          <a:p>
            <a:pPr>
              <a:buFont typeface="Arial" panose="020B0604020202020204" charset="2"/>
              <a:buChar char="•"/>
            </a:pPr>
            <a:r>
              <a:rPr lang="en-US" sz="2200">
                <a:ea typeface="+mn-lt"/>
                <a:cs typeface="+mn-lt"/>
              </a:rPr>
              <a:t>Brilliant thinker and scholar </a:t>
            </a:r>
            <a:endParaRPr lang="en-US" sz="2200">
              <a:ea typeface="+mn-lt"/>
              <a:cs typeface="Calibri" panose="020F0502020204030204"/>
            </a:endParaRPr>
          </a:p>
          <a:p>
            <a:pPr>
              <a:buFont typeface="Arial" panose="020B0604020202020204" charset="2"/>
              <a:buChar char="•"/>
            </a:pPr>
            <a:r>
              <a:rPr lang="en-US" sz="2200">
                <a:ea typeface="+mn-lt"/>
                <a:cs typeface="+mn-lt"/>
              </a:rPr>
              <a:t>Worked for the betterment and true education of Muslims on right Islamic norms.</a:t>
            </a:r>
            <a:endParaRPr lang="en-US" sz="2200">
              <a:cs typeface="Calibri" panose="020F0502020204030204"/>
            </a:endParaRPr>
          </a:p>
          <a:p>
            <a:endParaRPr lang="en-US" sz="2200">
              <a:cs typeface="Calibri" panose="020F0502020204030204"/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1"/>
          <a:srcRect b="303"/>
          <a:stretch>
            <a:fillRect/>
          </a:stretch>
        </p:blipFill>
        <p:spPr>
          <a:xfrm>
            <a:off x="6677627" y="10"/>
            <a:ext cx="5764358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9934</Words>
  <Application>WPS Presentation</Application>
  <PresentationFormat>Widescreen</PresentationFormat>
  <Paragraphs>339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SimSun</vt:lpstr>
      <vt:lpstr>Wingdings</vt:lpstr>
      <vt:lpstr>Wingdings 3</vt:lpstr>
      <vt:lpstr>Arial</vt:lpstr>
      <vt:lpstr>Calibri Light</vt:lpstr>
      <vt:lpstr>Calibri</vt:lpstr>
      <vt:lpstr>Segoe UI</vt:lpstr>
      <vt:lpstr>Arial,Sans-Serif</vt:lpstr>
      <vt:lpstr>Segoe Print</vt:lpstr>
      <vt:lpstr>Arial</vt:lpstr>
      <vt:lpstr>Symbol</vt:lpstr>
      <vt:lpstr>Century Gothic</vt:lpstr>
      <vt:lpstr>Microsoft YaHei</vt:lpstr>
      <vt:lpstr>Arial Unicode MS</vt:lpstr>
      <vt:lpstr>Century Gothic</vt:lpstr>
      <vt:lpstr>Wisp</vt:lpstr>
      <vt:lpstr>ROLE OF ULEMAS IN ORGANIZING THE MUSLIM SOCIETY: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SHAH WALIULLAH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ashas waseem</cp:lastModifiedBy>
  <cp:revision>12</cp:revision>
  <dcterms:created xsi:type="dcterms:W3CDTF">2021-04-25T15:03:00Z</dcterms:created>
  <dcterms:modified xsi:type="dcterms:W3CDTF">2021-05-01T10:04:10Z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