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1" r:id="rId8"/>
    <p:sldId id="267" r:id="rId9"/>
    <p:sldId id="273" r:id="rId10"/>
    <p:sldId id="268" r:id="rId11"/>
    <p:sldId id="272" r:id="rId12"/>
    <p:sldId id="275" r:id="rId13"/>
    <p:sldId id="269" r:id="rId14"/>
    <p:sldId id="262" r:id="rId15"/>
    <p:sldId id="265" r:id="rId16"/>
    <p:sldId id="276" r:id="rId17"/>
    <p:sldId id="264" r:id="rId18"/>
    <p:sldId id="277" r:id="rId19"/>
    <p:sldId id="266" r:id="rId20"/>
    <p:sldId id="278" r:id="rId21"/>
    <p:sldId id="263" r:id="rId22"/>
    <p:sldId id="270"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4669" autoAdjust="0"/>
  </p:normalViewPr>
  <p:slideViewPr>
    <p:cSldViewPr>
      <p:cViewPr varScale="1">
        <p:scale>
          <a:sx n="81" d="100"/>
          <a:sy n="81" d="100"/>
        </p:scale>
        <p:origin x="540"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B038926-55E8-4603-B90C-D964A9A91E5C}"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486874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038926-55E8-4603-B90C-D964A9A91E5C}"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872750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038926-55E8-4603-B90C-D964A9A91E5C}"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2522120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038926-55E8-4603-B90C-D964A9A91E5C}"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11885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038926-55E8-4603-B90C-D964A9A91E5C}"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1422619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038926-55E8-4603-B90C-D964A9A91E5C}" type="datetimeFigureOut">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2631852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038926-55E8-4603-B90C-D964A9A91E5C}" type="datetimeFigureOut">
              <a:rPr lang="en-US" smtClean="0"/>
              <a:t>5/18/2021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139472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038926-55E8-4603-B90C-D964A9A91E5C}" type="datetimeFigureOut">
              <a:rPr lang="en-US" smtClean="0"/>
              <a:t>5/18/2021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56568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038926-55E8-4603-B90C-D964A9A91E5C}" type="datetimeFigureOut">
              <a:rPr lang="en-US" smtClean="0"/>
              <a:t>5/18/2021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263698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038926-55E8-4603-B90C-D964A9A91E5C}" type="datetimeFigureOut">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3143717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038926-55E8-4603-B90C-D964A9A91E5C}" type="datetimeFigureOut">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393543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38926-55E8-4603-B90C-D964A9A91E5C}" type="datetimeFigureOut">
              <a:rPr lang="en-US" smtClean="0"/>
              <a:t>5/18/2021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E306E-46EF-499C-89D1-E572716916F9}" type="slidenum">
              <a:rPr lang="en-US" smtClean="0"/>
              <a:t>‹#›</a:t>
            </a:fld>
            <a:endParaRPr lang="en-US"/>
          </a:p>
        </p:txBody>
      </p:sp>
    </p:spTree>
    <p:extLst>
      <p:ext uri="{BB962C8B-B14F-4D97-AF65-F5344CB8AC3E}">
        <p14:creationId xmlns:p14="http://schemas.microsoft.com/office/powerpoint/2010/main" val="1457884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3736975"/>
          </a:xfrm>
        </p:spPr>
        <p:txBody>
          <a:bodyPr>
            <a:normAutofit fontScale="90000"/>
          </a:bodyPr>
          <a:lstStyle/>
          <a:p>
            <a:pPr algn="l"/>
            <a:r>
              <a:rPr lang="en-US" sz="6000" b="1" dirty="0">
                <a:latin typeface="Times New Roman" panose="02020603050405020304" pitchFamily="18" charset="0"/>
                <a:cs typeface="Times New Roman" panose="02020603050405020304" pitchFamily="18" charset="0"/>
              </a:rPr>
              <a:t>Introduction To </a:t>
            </a:r>
            <a:r>
              <a:rPr lang="en-US" sz="6000" b="1" dirty="0" err="1">
                <a:latin typeface="Times New Roman" panose="02020603050405020304" pitchFamily="18" charset="0"/>
                <a:cs typeface="Times New Roman" panose="02020603050405020304" pitchFamily="18" charset="0"/>
              </a:rPr>
              <a:t>Matlab</a:t>
            </a:r>
            <a:br>
              <a:rPr lang="en-US" sz="6000" b="1" dirty="0">
                <a:latin typeface="Times New Roman" panose="02020603050405020304" pitchFamily="18" charset="0"/>
                <a:cs typeface="Times New Roman" panose="02020603050405020304" pitchFamily="18" charset="0"/>
              </a:rPr>
            </a:br>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a:t>
            </a:r>
            <a:br>
              <a:rPr lang="en-US" sz="6000" b="1" dirty="0">
                <a:latin typeface="Times New Roman" panose="02020603050405020304" pitchFamily="18" charset="0"/>
                <a:cs typeface="Times New Roman" panose="02020603050405020304" pitchFamily="18" charset="0"/>
              </a:rPr>
            </a:br>
            <a:r>
              <a:rPr lang="en-US" sz="6000" b="1" dirty="0">
                <a:latin typeface="Times New Roman" panose="02020603050405020304" pitchFamily="18" charset="0"/>
                <a:cs typeface="Times New Roman" panose="02020603050405020304" pitchFamily="18" charset="0"/>
              </a:rPr>
              <a:t> </a:t>
            </a:r>
            <a:br>
              <a:rPr lang="en-US" sz="6000" b="1" dirty="0">
                <a:latin typeface="Times New Roman" panose="02020603050405020304" pitchFamily="18" charset="0"/>
                <a:cs typeface="Times New Roman" panose="02020603050405020304" pitchFamily="18" charset="0"/>
              </a:rPr>
            </a:br>
            <a:r>
              <a:rPr lang="en-US" sz="6000"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3429000"/>
            <a:ext cx="8001000" cy="3124200"/>
          </a:xfrm>
        </p:spPr>
        <p:txBody>
          <a:bodyPr>
            <a:normAutofit/>
          </a:bodyPr>
          <a:lstStyle/>
          <a:p>
            <a:pPr algn="l"/>
            <a:endParaRPr lang="en-US" sz="2000" dirty="0">
              <a:solidFill>
                <a:schemeClr val="tx1"/>
              </a:solidFill>
            </a:endParaRPr>
          </a:p>
          <a:p>
            <a:pPr algn="l"/>
            <a:endParaRPr lang="en-US" sz="2000" dirty="0">
              <a:solidFill>
                <a:schemeClr val="tx1"/>
              </a:solidFill>
            </a:endParaRPr>
          </a:p>
        </p:txBody>
      </p:sp>
    </p:spTree>
    <p:extLst>
      <p:ext uri="{BB962C8B-B14F-4D97-AF65-F5344CB8AC3E}">
        <p14:creationId xmlns:p14="http://schemas.microsoft.com/office/powerpoint/2010/main" val="34504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Vectors(10X10) :=null V(ROW,COL)</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87305"/>
            <a:ext cx="8229600" cy="4754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7153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Vectors (I)</a:t>
            </a:r>
          </a:p>
        </p:txBody>
      </p:sp>
      <p:sp>
        <p:nvSpPr>
          <p:cNvPr id="3" name="Content Placeholder 2"/>
          <p:cNvSpPr>
            <a:spLocks noGrp="1"/>
          </p:cNvSpPr>
          <p:nvPr>
            <p:ph idx="1"/>
          </p:nvPr>
        </p:nvSpPr>
        <p:spPr/>
        <p:txBody>
          <a:bodyPr/>
          <a:lstStyle/>
          <a:p>
            <a:r>
              <a:rPr lang="en-US" dirty="0"/>
              <a:t>.</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00200"/>
            <a:ext cx="56388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2023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FFCC2D-E1D9-47AB-80E1-9C92F13EF6F5}"/>
              </a:ext>
            </a:extLst>
          </p:cNvPr>
          <p:cNvSpPr txBox="1"/>
          <p:nvPr/>
        </p:nvSpPr>
        <p:spPr>
          <a:xfrm>
            <a:off x="3467100" y="0"/>
            <a:ext cx="2209800" cy="369332"/>
          </a:xfrm>
          <a:prstGeom prst="rect">
            <a:avLst/>
          </a:prstGeom>
          <a:noFill/>
        </p:spPr>
        <p:txBody>
          <a:bodyPr wrap="square" rtlCol="0">
            <a:spAutoFit/>
          </a:bodyPr>
          <a:lstStyle/>
          <a:p>
            <a:r>
              <a:rPr lang="en-US" dirty="0"/>
              <a:t>M. Amas Waseem</a:t>
            </a:r>
          </a:p>
        </p:txBody>
      </p:sp>
      <p:pic>
        <p:nvPicPr>
          <p:cNvPr id="4" name="Picture 3">
            <a:extLst>
              <a:ext uri="{FF2B5EF4-FFF2-40B4-BE49-F238E27FC236}">
                <a16:creationId xmlns:a16="http://schemas.microsoft.com/office/drawing/2014/main" id="{381395CE-A06D-4766-96AE-12D01EE3941A}"/>
              </a:ext>
            </a:extLst>
          </p:cNvPr>
          <p:cNvPicPr>
            <a:picLocks noChangeAspect="1"/>
          </p:cNvPicPr>
          <p:nvPr/>
        </p:nvPicPr>
        <p:blipFill rotWithShape="1">
          <a:blip r:embed="rId2">
            <a:extLst>
              <a:ext uri="{28A0092B-C50C-407E-A947-70E740481C1C}">
                <a14:useLocalDpi xmlns:a14="http://schemas.microsoft.com/office/drawing/2010/main" val="0"/>
              </a:ext>
            </a:extLst>
          </a:blip>
          <a:srcRect l="25833" t="20000" b="6667"/>
          <a:stretch/>
        </p:blipFill>
        <p:spPr>
          <a:xfrm>
            <a:off x="1181100" y="914400"/>
            <a:ext cx="6781800" cy="5029200"/>
          </a:xfrm>
          <a:prstGeom prst="rect">
            <a:avLst/>
          </a:prstGeom>
        </p:spPr>
      </p:pic>
    </p:spTree>
    <p:extLst>
      <p:ext uri="{BB962C8B-B14F-4D97-AF65-F5344CB8AC3E}">
        <p14:creationId xmlns:p14="http://schemas.microsoft.com/office/powerpoint/2010/main" val="2540006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b="1" dirty="0">
                <a:latin typeface="Times New Roman" panose="02020603050405020304" pitchFamily="18" charset="0"/>
                <a:cs typeface="Times New Roman" panose="02020603050405020304" pitchFamily="18" charset="0"/>
              </a:rPr>
              <a:t>System And File Commands(I)</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Clc: Clear the command window</a:t>
            </a:r>
          </a:p>
          <a:p>
            <a:r>
              <a:rPr lang="en-US" dirty="0">
                <a:latin typeface="Times New Roman" panose="02020603050405020304" pitchFamily="18" charset="0"/>
                <a:cs typeface="Times New Roman" panose="02020603050405020304" pitchFamily="18" charset="0"/>
              </a:rPr>
              <a:t>Clear : Remove variable from memory</a:t>
            </a:r>
          </a:p>
          <a:p>
            <a:r>
              <a:rPr lang="en-US" dirty="0">
                <a:latin typeface="Times New Roman" panose="02020603050405020304" pitchFamily="18" charset="0"/>
                <a:cs typeface="Times New Roman" panose="02020603050405020304" pitchFamily="18" charset="0"/>
              </a:rPr>
              <a:t>Doc:  Display documentation</a:t>
            </a:r>
          </a:p>
          <a:p>
            <a:r>
              <a:rPr lang="en-US" dirty="0">
                <a:latin typeface="Times New Roman" panose="02020603050405020304" pitchFamily="18" charset="0"/>
                <a:cs typeface="Times New Roman" panose="02020603050405020304" pitchFamily="18" charset="0"/>
              </a:rPr>
              <a:t>Quit or exit: Stops MATLAB</a:t>
            </a:r>
          </a:p>
          <a:p>
            <a:r>
              <a:rPr lang="en-US" dirty="0">
                <a:latin typeface="Times New Roman" panose="02020603050405020304" pitchFamily="18" charset="0"/>
                <a:cs typeface="Times New Roman" panose="02020603050405020304" pitchFamily="18" charset="0"/>
              </a:rPr>
              <a:t>Who: List current variable</a:t>
            </a:r>
          </a:p>
          <a:p>
            <a:r>
              <a:rPr lang="en-US" dirty="0">
                <a:latin typeface="Times New Roman" panose="02020603050405020304" pitchFamily="18" charset="0"/>
                <a:cs typeface="Times New Roman" panose="02020603050405020304" pitchFamily="18" charset="0"/>
              </a:rPr>
              <a:t>Whos: List current variables(long display)</a:t>
            </a:r>
          </a:p>
        </p:txBody>
      </p:sp>
    </p:spTree>
    <p:extLst>
      <p:ext uri="{BB962C8B-B14F-4D97-AF65-F5344CB8AC3E}">
        <p14:creationId xmlns:p14="http://schemas.microsoft.com/office/powerpoint/2010/main" val="1365945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b="1" dirty="0">
                <a:latin typeface="Times New Roman" panose="02020603050405020304" pitchFamily="18" charset="0"/>
                <a:cs typeface="Times New Roman" panose="02020603050405020304" pitchFamily="18" charset="0"/>
              </a:rPr>
              <a:t>Variables </a:t>
            </a:r>
          </a:p>
        </p:txBody>
      </p:sp>
      <p:sp>
        <p:nvSpPr>
          <p:cNvPr id="3" name="Content Placeholder 2"/>
          <p:cNvSpPr>
            <a:spLocks noGrp="1"/>
          </p:cNvSpPr>
          <p:nvPr>
            <p:ph idx="1"/>
          </p:nvPr>
        </p:nvSpPr>
        <p:spPr/>
        <p:txBody>
          <a:bodyPr>
            <a:normAutofit fontScale="92500" lnSpcReduction="10000"/>
          </a:bodyPr>
          <a:lstStyle/>
          <a:p>
            <a:pPr marL="0" indent="0">
              <a:buNone/>
            </a:pPr>
            <a:endParaRPr lang="en-US" dirty="0"/>
          </a:p>
          <a:p>
            <a:r>
              <a:rPr lang="en-US" dirty="0">
                <a:latin typeface="Times New Roman" panose="02020603050405020304" pitchFamily="18" charset="0"/>
                <a:cs typeface="Times New Roman" panose="02020603050405020304" pitchFamily="18" charset="0"/>
              </a:rPr>
              <a:t>MATLAB variable names must begin with a letter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which may be followed by any combination of letters, digits, and underscores. MATLAB distinguishes between uppercase and lowercase characters, so A and a are not the same variable(case sensitive). </a:t>
            </a:r>
          </a:p>
          <a:p>
            <a:r>
              <a:rPr lang="en-US" dirty="0">
                <a:latin typeface="Times New Roman" panose="02020603050405020304" pitchFamily="18" charset="0"/>
                <a:cs typeface="Times New Roman" panose="02020603050405020304" pitchFamily="18" charset="0"/>
              </a:rPr>
              <a:t>When naming a variable, make sure you are not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using a name that is already used as a function name,begin with character . </a:t>
            </a:r>
          </a:p>
          <a:p>
            <a:endParaRPr lang="en-US" dirty="0"/>
          </a:p>
        </p:txBody>
      </p:sp>
    </p:spTree>
    <p:extLst>
      <p:ext uri="{BB962C8B-B14F-4D97-AF65-F5344CB8AC3E}">
        <p14:creationId xmlns:p14="http://schemas.microsoft.com/office/powerpoint/2010/main" val="14313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Equation Example(I)</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Note also we can place several statements on one line, separated by commas or semicolons.</a:t>
            </a: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19400"/>
            <a:ext cx="708660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5773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CC65FF-28FF-407A-B5FC-4A088AA03BE9}"/>
              </a:ext>
            </a:extLst>
          </p:cNvPr>
          <p:cNvSpPr txBox="1"/>
          <p:nvPr/>
        </p:nvSpPr>
        <p:spPr>
          <a:xfrm>
            <a:off x="3581400" y="0"/>
            <a:ext cx="1981200" cy="381000"/>
          </a:xfrm>
          <a:prstGeom prst="rect">
            <a:avLst/>
          </a:prstGeom>
          <a:noFill/>
        </p:spPr>
        <p:txBody>
          <a:bodyPr wrap="square" rtlCol="0">
            <a:spAutoFit/>
          </a:bodyPr>
          <a:lstStyle/>
          <a:p>
            <a:r>
              <a:rPr lang="en-US" dirty="0"/>
              <a:t>M. Amas Waseem</a:t>
            </a:r>
          </a:p>
        </p:txBody>
      </p:sp>
      <p:pic>
        <p:nvPicPr>
          <p:cNvPr id="6" name="Picture 5">
            <a:extLst>
              <a:ext uri="{FF2B5EF4-FFF2-40B4-BE49-F238E27FC236}">
                <a16:creationId xmlns:a16="http://schemas.microsoft.com/office/drawing/2014/main" id="{EAF05AF8-89C8-431C-8921-5F6BAD5E313B}"/>
              </a:ext>
            </a:extLst>
          </p:cNvPr>
          <p:cNvPicPr>
            <a:picLocks noChangeAspect="1"/>
          </p:cNvPicPr>
          <p:nvPr/>
        </p:nvPicPr>
        <p:blipFill rotWithShape="1">
          <a:blip r:embed="rId2">
            <a:extLst>
              <a:ext uri="{28A0092B-C50C-407E-A947-70E740481C1C}">
                <a14:useLocalDpi xmlns:a14="http://schemas.microsoft.com/office/drawing/2010/main" val="0"/>
              </a:ext>
            </a:extLst>
          </a:blip>
          <a:srcRect l="26667" t="21111" b="5555"/>
          <a:stretch/>
        </p:blipFill>
        <p:spPr>
          <a:xfrm>
            <a:off x="1219200" y="914400"/>
            <a:ext cx="6705600" cy="5029200"/>
          </a:xfrm>
          <a:prstGeom prst="rect">
            <a:avLst/>
          </a:prstGeom>
        </p:spPr>
      </p:pic>
    </p:spTree>
    <p:extLst>
      <p:ext uri="{BB962C8B-B14F-4D97-AF65-F5344CB8AC3E}">
        <p14:creationId xmlns:p14="http://schemas.microsoft.com/office/powerpoint/2010/main" val="2579828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Example(I)</a:t>
            </a: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&gt;&gt; 2 + 3/4*5</a:t>
            </a:r>
          </a:p>
          <a:p>
            <a:pPr marL="0" indent="0">
              <a:buNone/>
            </a:pPr>
            <a:r>
              <a:rPr lang="en-US" dirty="0">
                <a:latin typeface="Times New Roman" panose="02020603050405020304" pitchFamily="18" charset="0"/>
                <a:cs typeface="Times New Roman" panose="02020603050405020304" pitchFamily="18" charset="0"/>
              </a:rPr>
              <a:t>    ans =5.7500</a:t>
            </a:r>
          </a:p>
          <a:p>
            <a:r>
              <a:rPr lang="en-US" dirty="0">
                <a:latin typeface="Times New Roman" panose="02020603050405020304" pitchFamily="18" charset="0"/>
                <a:cs typeface="Times New Roman" panose="02020603050405020304" pitchFamily="18" charset="0"/>
              </a:rPr>
              <a:t>&gt;&gt; 3-2^4</a:t>
            </a:r>
          </a:p>
          <a:p>
            <a:pPr marL="0" indent="0">
              <a:buNone/>
            </a:pPr>
            <a:r>
              <a:rPr lang="en-US" dirty="0">
                <a:latin typeface="Times New Roman" panose="02020603050405020304" pitchFamily="18" charset="0"/>
                <a:cs typeface="Times New Roman" panose="02020603050405020304" pitchFamily="18" charset="0"/>
              </a:rPr>
              <a:t>     ans =-13</a:t>
            </a:r>
          </a:p>
          <a:p>
            <a:r>
              <a:rPr lang="en-US" dirty="0">
                <a:latin typeface="Times New Roman" panose="02020603050405020304" pitchFamily="18" charset="0"/>
                <a:cs typeface="Times New Roman" panose="02020603050405020304" pitchFamily="18" charset="0"/>
              </a:rPr>
              <a:t>&gt;&gt; ans*5</a:t>
            </a:r>
          </a:p>
          <a:p>
            <a:pPr marL="0" indent="0">
              <a:buNone/>
            </a:pPr>
            <a:r>
              <a:rPr lang="en-US" dirty="0">
                <a:latin typeface="Times New Roman" panose="02020603050405020304" pitchFamily="18" charset="0"/>
                <a:cs typeface="Times New Roman" panose="02020603050405020304" pitchFamily="18" charset="0"/>
              </a:rPr>
              <a:t>     ans = -65</a:t>
            </a:r>
          </a:p>
          <a:p>
            <a:r>
              <a:rPr lang="en-US" dirty="0">
                <a:latin typeface="Times New Roman" panose="02020603050405020304" pitchFamily="18" charset="0"/>
                <a:cs typeface="Times New Roman" panose="02020603050405020304" pitchFamily="18" charset="0"/>
              </a:rPr>
              <a:t>Is this calculation 2 + 3/(4*5) or 2 + (3/4)*5? Matlab works according to the priorities.</a:t>
            </a:r>
          </a:p>
        </p:txBody>
      </p:sp>
    </p:spTree>
    <p:extLst>
      <p:ext uri="{BB962C8B-B14F-4D97-AF65-F5344CB8AC3E}">
        <p14:creationId xmlns:p14="http://schemas.microsoft.com/office/powerpoint/2010/main" val="3378122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6DBC91-443F-4575-80DF-BDB6ACBDD8CE}"/>
              </a:ext>
            </a:extLst>
          </p:cNvPr>
          <p:cNvSpPr txBox="1"/>
          <p:nvPr/>
        </p:nvSpPr>
        <p:spPr>
          <a:xfrm>
            <a:off x="3429000" y="-32266"/>
            <a:ext cx="2286000" cy="369332"/>
          </a:xfrm>
          <a:prstGeom prst="rect">
            <a:avLst/>
          </a:prstGeom>
          <a:noFill/>
        </p:spPr>
        <p:txBody>
          <a:bodyPr wrap="square" rtlCol="0">
            <a:spAutoFit/>
          </a:bodyPr>
          <a:lstStyle/>
          <a:p>
            <a:r>
              <a:rPr lang="en-US" dirty="0"/>
              <a:t>M. Amas Waseem</a:t>
            </a:r>
          </a:p>
        </p:txBody>
      </p:sp>
      <p:pic>
        <p:nvPicPr>
          <p:cNvPr id="4" name="Picture 3">
            <a:extLst>
              <a:ext uri="{FF2B5EF4-FFF2-40B4-BE49-F238E27FC236}">
                <a16:creationId xmlns:a16="http://schemas.microsoft.com/office/drawing/2014/main" id="{69D25A2F-A372-4866-AB36-09AAC5897584}"/>
              </a:ext>
            </a:extLst>
          </p:cNvPr>
          <p:cNvPicPr>
            <a:picLocks noChangeAspect="1"/>
          </p:cNvPicPr>
          <p:nvPr/>
        </p:nvPicPr>
        <p:blipFill rotWithShape="1">
          <a:blip r:embed="rId2">
            <a:extLst>
              <a:ext uri="{28A0092B-C50C-407E-A947-70E740481C1C}">
                <a14:useLocalDpi xmlns:a14="http://schemas.microsoft.com/office/drawing/2010/main" val="0"/>
              </a:ext>
            </a:extLst>
          </a:blip>
          <a:srcRect l="25833" t="20000" b="6667"/>
          <a:stretch/>
        </p:blipFill>
        <p:spPr>
          <a:xfrm>
            <a:off x="1181100" y="914400"/>
            <a:ext cx="6781800" cy="5029200"/>
          </a:xfrm>
          <a:prstGeom prst="rect">
            <a:avLst/>
          </a:prstGeom>
        </p:spPr>
      </p:pic>
    </p:spTree>
    <p:extLst>
      <p:ext uri="{BB962C8B-B14F-4D97-AF65-F5344CB8AC3E}">
        <p14:creationId xmlns:p14="http://schemas.microsoft.com/office/powerpoint/2010/main" val="3133825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Exercise Question(I)</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Exercise: In each case find the value of the expression in Matlab and explain precisely the order in which the calculation was performed.</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200400"/>
            <a:ext cx="65532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733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What Is MATLAB? </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name MATLAB stands for </a:t>
            </a:r>
            <a:r>
              <a:rPr lang="en-US" b="1" dirty="0">
                <a:latin typeface="Times New Roman" panose="02020603050405020304" pitchFamily="18" charset="0"/>
                <a:cs typeface="Times New Roman" panose="02020603050405020304" pitchFamily="18" charset="0"/>
              </a:rPr>
              <a:t>matrix laboratory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MATLAB is a high-performance language for technical computing. It integrates computation, visualization, and programming in an easy-to-use environment where problems and solutions are expressed in familiar mathematical notation. </a:t>
            </a:r>
          </a:p>
        </p:txBody>
      </p:sp>
    </p:spTree>
    <p:extLst>
      <p:ext uri="{BB962C8B-B14F-4D97-AF65-F5344CB8AC3E}">
        <p14:creationId xmlns:p14="http://schemas.microsoft.com/office/powerpoint/2010/main" val="3458506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DDF16D-527C-4E58-9F5C-1117D4B90BAD}"/>
              </a:ext>
            </a:extLst>
          </p:cNvPr>
          <p:cNvSpPr txBox="1"/>
          <p:nvPr/>
        </p:nvSpPr>
        <p:spPr>
          <a:xfrm>
            <a:off x="3619500" y="0"/>
            <a:ext cx="1905000" cy="381000"/>
          </a:xfrm>
          <a:prstGeom prst="rect">
            <a:avLst/>
          </a:prstGeom>
          <a:noFill/>
        </p:spPr>
        <p:txBody>
          <a:bodyPr wrap="square" rtlCol="0">
            <a:spAutoFit/>
          </a:bodyPr>
          <a:lstStyle/>
          <a:p>
            <a:r>
              <a:rPr lang="en-US" dirty="0"/>
              <a:t>M. Amas Waseem</a:t>
            </a:r>
          </a:p>
        </p:txBody>
      </p:sp>
      <p:pic>
        <p:nvPicPr>
          <p:cNvPr id="4" name="Picture 3">
            <a:extLst>
              <a:ext uri="{FF2B5EF4-FFF2-40B4-BE49-F238E27FC236}">
                <a16:creationId xmlns:a16="http://schemas.microsoft.com/office/drawing/2014/main" id="{B15FDD1A-FAF9-4BC2-83A0-AF6FB2B8C8AF}"/>
              </a:ext>
            </a:extLst>
          </p:cNvPr>
          <p:cNvPicPr>
            <a:picLocks noChangeAspect="1"/>
          </p:cNvPicPr>
          <p:nvPr/>
        </p:nvPicPr>
        <p:blipFill rotWithShape="1">
          <a:blip r:embed="rId2">
            <a:extLst>
              <a:ext uri="{28A0092B-C50C-407E-A947-70E740481C1C}">
                <a14:useLocalDpi xmlns:a14="http://schemas.microsoft.com/office/drawing/2010/main" val="0"/>
              </a:ext>
            </a:extLst>
          </a:blip>
          <a:srcRect l="25833" t="20000" b="6667"/>
          <a:stretch/>
        </p:blipFill>
        <p:spPr>
          <a:xfrm>
            <a:off x="1714500" y="412668"/>
            <a:ext cx="5715000" cy="4238090"/>
          </a:xfrm>
          <a:prstGeom prst="rect">
            <a:avLst/>
          </a:prstGeom>
        </p:spPr>
      </p:pic>
      <p:pic>
        <p:nvPicPr>
          <p:cNvPr id="10" name="Picture 9">
            <a:extLst>
              <a:ext uri="{FF2B5EF4-FFF2-40B4-BE49-F238E27FC236}">
                <a16:creationId xmlns:a16="http://schemas.microsoft.com/office/drawing/2014/main" id="{E660ED87-87C2-4055-9E54-7538473136A2}"/>
              </a:ext>
            </a:extLst>
          </p:cNvPr>
          <p:cNvPicPr>
            <a:picLocks noChangeAspect="1"/>
          </p:cNvPicPr>
          <p:nvPr/>
        </p:nvPicPr>
        <p:blipFill rotWithShape="1">
          <a:blip r:embed="rId3">
            <a:extLst>
              <a:ext uri="{28A0092B-C50C-407E-A947-70E740481C1C}">
                <a14:useLocalDpi xmlns:a14="http://schemas.microsoft.com/office/drawing/2010/main" val="0"/>
              </a:ext>
            </a:extLst>
          </a:blip>
          <a:srcRect l="26093" t="20751" r="-260" b="45915"/>
          <a:stretch/>
        </p:blipFill>
        <p:spPr>
          <a:xfrm>
            <a:off x="1714500" y="4682426"/>
            <a:ext cx="5715000" cy="2003461"/>
          </a:xfrm>
          <a:prstGeom prst="rect">
            <a:avLst/>
          </a:prstGeom>
        </p:spPr>
      </p:pic>
    </p:spTree>
    <p:extLst>
      <p:ext uri="{BB962C8B-B14F-4D97-AF65-F5344CB8AC3E}">
        <p14:creationId xmlns:p14="http://schemas.microsoft.com/office/powerpoint/2010/main" val="3785255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b="1" dirty="0">
                <a:latin typeface="Times New Roman" panose="02020603050405020304" pitchFamily="18" charset="0"/>
                <a:cs typeface="Times New Roman" panose="02020603050405020304" pitchFamily="18" charset="0"/>
              </a:rPr>
              <a:t>Special Values </a:t>
            </a:r>
          </a:p>
        </p:txBody>
      </p:sp>
      <p:sp>
        <p:nvSpPr>
          <p:cNvPr id="3" name="Content Placeholder 2"/>
          <p:cNvSpPr>
            <a:spLocks noGrp="1"/>
          </p:cNvSpPr>
          <p:nvPr>
            <p:ph idx="1"/>
          </p:nvPr>
        </p:nvSpPr>
        <p:spPr/>
        <p:txBody>
          <a:bodyPr/>
          <a:lstStyle/>
          <a:p>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1524000"/>
            <a:ext cx="8343900" cy="475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8607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Built-In Functions(I)</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Run on MATLAB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09800"/>
            <a:ext cx="86106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7311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4D43A43-7A4D-436C-AE7B-BC388D3E5737}"/>
              </a:ext>
            </a:extLst>
          </p:cNvPr>
          <p:cNvPicPr>
            <a:picLocks noChangeAspect="1"/>
          </p:cNvPicPr>
          <p:nvPr/>
        </p:nvPicPr>
        <p:blipFill rotWithShape="1">
          <a:blip r:embed="rId2">
            <a:extLst>
              <a:ext uri="{28A0092B-C50C-407E-A947-70E740481C1C}">
                <a14:useLocalDpi xmlns:a14="http://schemas.microsoft.com/office/drawing/2010/main" val="0"/>
              </a:ext>
            </a:extLst>
          </a:blip>
          <a:srcRect l="26667" t="22223" b="7777"/>
          <a:stretch/>
        </p:blipFill>
        <p:spPr>
          <a:xfrm>
            <a:off x="1219200" y="1028700"/>
            <a:ext cx="6705600" cy="4800600"/>
          </a:xfrm>
          <a:prstGeom prst="rect">
            <a:avLst/>
          </a:prstGeom>
        </p:spPr>
      </p:pic>
      <p:sp>
        <p:nvSpPr>
          <p:cNvPr id="2" name="TextBox 1">
            <a:extLst>
              <a:ext uri="{FF2B5EF4-FFF2-40B4-BE49-F238E27FC236}">
                <a16:creationId xmlns:a16="http://schemas.microsoft.com/office/drawing/2014/main" id="{59A2F7A4-6EB1-4238-9181-0BD7B7E8E32D}"/>
              </a:ext>
            </a:extLst>
          </p:cNvPr>
          <p:cNvSpPr txBox="1"/>
          <p:nvPr/>
        </p:nvSpPr>
        <p:spPr>
          <a:xfrm>
            <a:off x="3505200" y="-57996"/>
            <a:ext cx="3276600" cy="369332"/>
          </a:xfrm>
          <a:prstGeom prst="rect">
            <a:avLst/>
          </a:prstGeom>
          <a:noFill/>
        </p:spPr>
        <p:txBody>
          <a:bodyPr wrap="square" rtlCol="0">
            <a:spAutoFit/>
          </a:bodyPr>
          <a:lstStyle/>
          <a:p>
            <a:r>
              <a:rPr lang="en-US" dirty="0"/>
              <a:t>M. Amas Waseem</a:t>
            </a:r>
          </a:p>
        </p:txBody>
      </p:sp>
    </p:spTree>
    <p:extLst>
      <p:ext uri="{BB962C8B-B14F-4D97-AF65-F5344CB8AC3E}">
        <p14:creationId xmlns:p14="http://schemas.microsoft.com/office/powerpoint/2010/main" val="1983845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Uses of MATLAB</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b="1" dirty="0"/>
              <a:t> </a:t>
            </a:r>
          </a:p>
          <a:p>
            <a:r>
              <a:rPr lang="en-US" dirty="0">
                <a:latin typeface="Times New Roman" panose="02020603050405020304" pitchFamily="18" charset="0"/>
                <a:cs typeface="Times New Roman" panose="02020603050405020304" pitchFamily="18" charset="0"/>
              </a:rPr>
              <a:t> Math and computation</a:t>
            </a:r>
          </a:p>
          <a:p>
            <a:r>
              <a:rPr lang="en-US" dirty="0">
                <a:latin typeface="Times New Roman" panose="02020603050405020304" pitchFamily="18" charset="0"/>
                <a:cs typeface="Times New Roman" panose="02020603050405020304" pitchFamily="18" charset="0"/>
              </a:rPr>
              <a:t> Algorithm development</a:t>
            </a:r>
          </a:p>
          <a:p>
            <a:r>
              <a:rPr lang="en-US" dirty="0">
                <a:latin typeface="Times New Roman" panose="02020603050405020304" pitchFamily="18" charset="0"/>
                <a:cs typeface="Times New Roman" panose="02020603050405020304" pitchFamily="18" charset="0"/>
              </a:rPr>
              <a:t> Data analysis and visualization</a:t>
            </a:r>
          </a:p>
          <a:p>
            <a:r>
              <a:rPr lang="en-US" dirty="0">
                <a:latin typeface="Times New Roman" panose="02020603050405020304" pitchFamily="18" charset="0"/>
                <a:cs typeface="Times New Roman" panose="02020603050405020304" pitchFamily="18" charset="0"/>
              </a:rPr>
              <a:t> Scientific and engineering graphics</a:t>
            </a:r>
          </a:p>
          <a:p>
            <a:endParaRPr lang="en-US" dirty="0"/>
          </a:p>
        </p:txBody>
      </p:sp>
    </p:spTree>
    <p:extLst>
      <p:ext uri="{BB962C8B-B14F-4D97-AF65-F5344CB8AC3E}">
        <p14:creationId xmlns:p14="http://schemas.microsoft.com/office/powerpoint/2010/main" val="2375534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The MATLAB Language.</a:t>
            </a:r>
            <a:br>
              <a:rPr lang="en-US" b="1" dirty="0"/>
            </a:b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is a high-level matrix language with control flow statements, functions, data</a:t>
            </a:r>
          </a:p>
          <a:p>
            <a:pPr marL="0" indent="0">
              <a:buNone/>
            </a:pPr>
            <a:r>
              <a:rPr lang="en-US" dirty="0">
                <a:latin typeface="Times New Roman" panose="02020603050405020304" pitchFamily="18" charset="0"/>
                <a:cs typeface="Times New Roman" panose="02020603050405020304" pitchFamily="18" charset="0"/>
              </a:rPr>
              <a:t>    structures, input/output, and object-oriented </a:t>
            </a:r>
          </a:p>
          <a:p>
            <a:pPr marL="0" indent="0">
              <a:buNone/>
            </a:pPr>
            <a:r>
              <a:rPr lang="en-US" dirty="0">
                <a:latin typeface="Times New Roman" panose="02020603050405020304" pitchFamily="18" charset="0"/>
                <a:cs typeface="Times New Roman" panose="02020603050405020304" pitchFamily="18" charset="0"/>
              </a:rPr>
              <a:t>    programming features.</a:t>
            </a:r>
          </a:p>
        </p:txBody>
      </p:sp>
    </p:spTree>
    <p:extLst>
      <p:ext uri="{BB962C8B-B14F-4D97-AF65-F5344CB8AC3E}">
        <p14:creationId xmlns:p14="http://schemas.microsoft.com/office/powerpoint/2010/main" val="2473056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latin typeface="Times New Roman" panose="02020603050405020304" pitchFamily="18" charset="0"/>
                <a:cs typeface="Times New Roman" panose="02020603050405020304" pitchFamily="18" charset="0"/>
              </a:rPr>
              <a:t>Development Environment </a:t>
            </a:r>
          </a:p>
        </p:txBody>
      </p:sp>
      <p:sp>
        <p:nvSpPr>
          <p:cNvPr id="3" name="Content Placeholder 2"/>
          <p:cNvSpPr>
            <a:spLocks noGrp="1"/>
          </p:cNvSpPr>
          <p:nvPr>
            <p:ph idx="1"/>
          </p:nvPr>
        </p:nvSpPr>
        <p:spPr/>
        <p:txBody>
          <a:bodyPr/>
          <a:lstStyle/>
          <a:p>
            <a:r>
              <a:rPr lang="en-US" sz="2000" b="1" dirty="0">
                <a:latin typeface="Times New Roman" panose="02020603050405020304" pitchFamily="18" charset="0"/>
                <a:cs typeface="Times New Roman" panose="02020603050405020304" pitchFamily="18" charset="0"/>
              </a:rPr>
              <a:t>Run the Matlab </a:t>
            </a:r>
            <a:endParaRPr lang="en-US" sz="2000" dirty="0">
              <a:latin typeface="Times New Roman" panose="02020603050405020304" pitchFamily="18" charset="0"/>
              <a:cs typeface="Times New Roman" panose="02020603050405020304" pitchFamily="18" charset="0"/>
            </a:endParaRP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057401"/>
            <a:ext cx="7162799"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7664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fontScale="90000"/>
          </a:bodyPr>
          <a:lstStyle/>
          <a:p>
            <a:br>
              <a:rPr lang="en-US" dirty="0"/>
            </a:br>
            <a:r>
              <a:rPr lang="en-US" dirty="0">
                <a:latin typeface="Times New Roman" panose="02020603050405020304" pitchFamily="18" charset="0"/>
                <a:cs typeface="Times New Roman" panose="02020603050405020304" pitchFamily="18" charset="0"/>
              </a:rPr>
              <a:t>Development Environment</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a=4;</a:t>
            </a:r>
          </a:p>
        </p:txBody>
      </p:sp>
      <p:sp>
        <p:nvSpPr>
          <p:cNvPr id="3" name="Content Placeholder 2"/>
          <p:cNvSpPr>
            <a:spLocks noGrp="1"/>
          </p:cNvSpPr>
          <p:nvPr>
            <p:ph idx="1"/>
          </p:nvPr>
        </p:nvSpPr>
        <p:spPr>
          <a:xfrm>
            <a:off x="457200" y="1600201"/>
            <a:ext cx="8229600" cy="4267200"/>
          </a:xfrm>
        </p:spPr>
        <p:txBody>
          <a:bodyPr/>
          <a:lstStyle/>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1"/>
            <a:ext cx="8071331" cy="4495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2202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Vectors</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A=[2  3  4  5]</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These come in two favors and we shall first describe row vectors: they are lists of numbers</a:t>
            </a:r>
          </a:p>
          <a:p>
            <a:pPr marL="0" indent="0">
              <a:buNone/>
            </a:pPr>
            <a:r>
              <a:rPr lang="en-US" dirty="0">
                <a:latin typeface="Times New Roman" panose="02020603050405020304" pitchFamily="18" charset="0"/>
                <a:cs typeface="Times New Roman" panose="02020603050405020304" pitchFamily="18" charset="0"/>
              </a:rPr>
              <a:t> separated by either commas or spaces. The                    number of entries is known as the \length" of the vector and the entries are often referred to as \elements" or \components" of the vector.</a:t>
            </a:r>
          </a:p>
          <a:p>
            <a:pPr marL="0" indent="0">
              <a:buNone/>
            </a:pPr>
            <a:r>
              <a:rPr lang="en-US" dirty="0">
                <a:latin typeface="Times New Roman" panose="02020603050405020304" pitchFamily="18" charset="0"/>
                <a:cs typeface="Times New Roman" panose="02020603050405020304" pitchFamily="18" charset="0"/>
              </a:rPr>
              <a:t>The entries must be enclosed in square brackets.</a:t>
            </a:r>
          </a:p>
        </p:txBody>
      </p:sp>
    </p:spTree>
    <p:extLst>
      <p:ext uri="{BB962C8B-B14F-4D97-AF65-F5344CB8AC3E}">
        <p14:creationId xmlns:p14="http://schemas.microsoft.com/office/powerpoint/2010/main" val="468277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Vectors(I 10X10,10 ROW,10COL)</a:t>
            </a:r>
          </a:p>
        </p:txBody>
      </p:sp>
      <p:sp>
        <p:nvSpPr>
          <p:cNvPr id="3" name="Content Placeholder 2"/>
          <p:cNvSpPr>
            <a:spLocks noGrp="1"/>
          </p:cNvSpPr>
          <p:nvPr>
            <p:ph idx="1"/>
          </p:nvPr>
        </p:nvSpPr>
        <p:spPr/>
        <p:txBody>
          <a:bodyPr/>
          <a:lstStyle/>
          <a:p>
            <a:pPr marL="0" indent="0">
              <a:buNone/>
            </a:pPr>
            <a:r>
              <a:rPr lang="en-US" dirty="0"/>
              <a:t>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43000"/>
            <a:ext cx="7315200"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690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C6DEA8-F448-4973-B14B-1ADEB3806EF2}"/>
              </a:ext>
            </a:extLst>
          </p:cNvPr>
          <p:cNvPicPr>
            <a:picLocks noChangeAspect="1"/>
          </p:cNvPicPr>
          <p:nvPr/>
        </p:nvPicPr>
        <p:blipFill rotWithShape="1">
          <a:blip r:embed="rId2">
            <a:extLst>
              <a:ext uri="{28A0092B-C50C-407E-A947-70E740481C1C}">
                <a14:useLocalDpi xmlns:a14="http://schemas.microsoft.com/office/drawing/2010/main" val="0"/>
              </a:ext>
            </a:extLst>
          </a:blip>
          <a:srcRect l="26667" t="20000" b="36667"/>
          <a:stretch/>
        </p:blipFill>
        <p:spPr>
          <a:xfrm>
            <a:off x="1219200" y="1828800"/>
            <a:ext cx="6705600" cy="2971800"/>
          </a:xfrm>
          <a:prstGeom prst="rect">
            <a:avLst/>
          </a:prstGeom>
        </p:spPr>
      </p:pic>
      <p:sp>
        <p:nvSpPr>
          <p:cNvPr id="4" name="TextBox 3">
            <a:extLst>
              <a:ext uri="{FF2B5EF4-FFF2-40B4-BE49-F238E27FC236}">
                <a16:creationId xmlns:a16="http://schemas.microsoft.com/office/drawing/2014/main" id="{620C0EDF-805C-4252-BE59-B49420D08A70}"/>
              </a:ext>
            </a:extLst>
          </p:cNvPr>
          <p:cNvSpPr txBox="1"/>
          <p:nvPr/>
        </p:nvSpPr>
        <p:spPr>
          <a:xfrm>
            <a:off x="3543300" y="0"/>
            <a:ext cx="2057400" cy="369332"/>
          </a:xfrm>
          <a:prstGeom prst="rect">
            <a:avLst/>
          </a:prstGeom>
          <a:noFill/>
        </p:spPr>
        <p:txBody>
          <a:bodyPr wrap="square" rtlCol="0">
            <a:spAutoFit/>
          </a:bodyPr>
          <a:lstStyle/>
          <a:p>
            <a:r>
              <a:rPr lang="en-US" dirty="0"/>
              <a:t>M. Amas Waseem</a:t>
            </a:r>
          </a:p>
        </p:txBody>
      </p:sp>
    </p:spTree>
    <p:extLst>
      <p:ext uri="{BB962C8B-B14F-4D97-AF65-F5344CB8AC3E}">
        <p14:creationId xmlns:p14="http://schemas.microsoft.com/office/powerpoint/2010/main" val="2344124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TotalTime>
  <Words>489</Words>
  <Application>Microsoft Office PowerPoint</Application>
  <PresentationFormat>On-screen Show (4:3)</PresentationFormat>
  <Paragraphs>58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Introduction To Matlab        </vt:lpstr>
      <vt:lpstr> What Is MATLAB?   </vt:lpstr>
      <vt:lpstr>Uses of MATLAB </vt:lpstr>
      <vt:lpstr>The MATLAB Language. </vt:lpstr>
      <vt:lpstr> Development Environment </vt:lpstr>
      <vt:lpstr> Development Environment   a=4;</vt:lpstr>
      <vt:lpstr>Vectors A=[2  3  4  5]</vt:lpstr>
      <vt:lpstr>Vectors(I 10X10,10 ROW,10COL)</vt:lpstr>
      <vt:lpstr>PowerPoint Presentation</vt:lpstr>
      <vt:lpstr>  Vectors(10X10) :=null V(ROW,COL)  </vt:lpstr>
      <vt:lpstr>Vectors (I)</vt:lpstr>
      <vt:lpstr>PowerPoint Presentation</vt:lpstr>
      <vt:lpstr> System And File Commands(I)</vt:lpstr>
      <vt:lpstr> Variables </vt:lpstr>
      <vt:lpstr>Equation Example(I)</vt:lpstr>
      <vt:lpstr>PowerPoint Presentation</vt:lpstr>
      <vt:lpstr>Example(I)</vt:lpstr>
      <vt:lpstr>PowerPoint Presentation</vt:lpstr>
      <vt:lpstr>Exercise Question(I)</vt:lpstr>
      <vt:lpstr>PowerPoint Presentation</vt:lpstr>
      <vt:lpstr> Special Values </vt:lpstr>
      <vt:lpstr>Built-In Functions(I)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Matlab</dc:title>
  <dc:creator>Saima Ashraf</dc:creator>
  <cp:lastModifiedBy>amaswaseem@gmail.com</cp:lastModifiedBy>
  <cp:revision>46</cp:revision>
  <dcterms:created xsi:type="dcterms:W3CDTF">2017-02-09T08:16:25Z</dcterms:created>
  <dcterms:modified xsi:type="dcterms:W3CDTF">2021-05-18T21:48:20Z</dcterms:modified>
</cp:coreProperties>
</file>