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5" r:id="rId4"/>
    <p:sldId id="286" r:id="rId5"/>
    <p:sldId id="301" r:id="rId6"/>
    <p:sldId id="302" r:id="rId7"/>
    <p:sldId id="287" r:id="rId8"/>
    <p:sldId id="303" r:id="rId9"/>
    <p:sldId id="305" r:id="rId10"/>
    <p:sldId id="304" r:id="rId11"/>
    <p:sldId id="289" r:id="rId12"/>
    <p:sldId id="306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61" r:id="rId21"/>
    <p:sldId id="297" r:id="rId22"/>
    <p:sldId id="262" r:id="rId23"/>
    <p:sldId id="263" r:id="rId24"/>
    <p:sldId id="298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99" r:id="rId41"/>
    <p:sldId id="30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ABA8-4B88-4C74-A487-DACC445AD17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97D6-0B87-46AE-B597-D4502FB4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5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ABA8-4B88-4C74-A487-DACC445AD17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97D6-0B87-46AE-B597-D4502FB4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1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ABA8-4B88-4C74-A487-DACC445AD17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97D6-0B87-46AE-B597-D4502FB4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6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ABA8-4B88-4C74-A487-DACC445AD17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97D6-0B87-46AE-B597-D4502FB4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0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ABA8-4B88-4C74-A487-DACC445AD17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97D6-0B87-46AE-B597-D4502FB4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0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ABA8-4B88-4C74-A487-DACC445AD17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97D6-0B87-46AE-B597-D4502FB4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7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ABA8-4B88-4C74-A487-DACC445AD17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97D6-0B87-46AE-B597-D4502FB4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9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ABA8-4B88-4C74-A487-DACC445AD17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97D6-0B87-46AE-B597-D4502FB4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7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ABA8-4B88-4C74-A487-DACC445AD17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97D6-0B87-46AE-B597-D4502FB4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6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ABA8-4B88-4C74-A487-DACC445AD17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97D6-0B87-46AE-B597-D4502FB4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3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ABA8-4B88-4C74-A487-DACC445AD17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97D6-0B87-46AE-B597-D4502FB4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4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9ABA8-4B88-4C74-A487-DACC445AD17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297D6-0B87-46AE-B597-D4502FB4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1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5.png"/><Relationship Id="rId7" Type="http://schemas.openxmlformats.org/officeDocument/2006/relationships/image" Target="../media/image19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p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AND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#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129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943102"/>
            <a:ext cx="788479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25" dirty="0">
                <a:solidFill>
                  <a:srgbClr val="001F5F"/>
                </a:solidFill>
              </a:rPr>
              <a:t>Two</a:t>
            </a:r>
            <a:r>
              <a:rPr spc="-45" dirty="0">
                <a:solidFill>
                  <a:srgbClr val="001F5F"/>
                </a:solidFill>
              </a:rPr>
              <a:t> </a:t>
            </a:r>
            <a:r>
              <a:rPr spc="-35" dirty="0">
                <a:solidFill>
                  <a:srgbClr val="001F5F"/>
                </a:solidFill>
              </a:rPr>
              <a:t>or</a:t>
            </a:r>
            <a:r>
              <a:rPr spc="-45" dirty="0">
                <a:solidFill>
                  <a:srgbClr val="001F5F"/>
                </a:solidFill>
              </a:rPr>
              <a:t> </a:t>
            </a:r>
            <a:r>
              <a:rPr spc="-90" dirty="0">
                <a:solidFill>
                  <a:srgbClr val="001F5F"/>
                </a:solidFill>
              </a:rPr>
              <a:t>more</a:t>
            </a:r>
            <a:r>
              <a:rPr spc="-35" dirty="0">
                <a:solidFill>
                  <a:srgbClr val="001F5F"/>
                </a:solidFill>
              </a:rPr>
              <a:t> </a:t>
            </a:r>
            <a:r>
              <a:rPr spc="-75" dirty="0">
                <a:solidFill>
                  <a:srgbClr val="001F5F"/>
                </a:solidFill>
              </a:rPr>
              <a:t>groups</a:t>
            </a:r>
            <a:r>
              <a:rPr spc="-25" dirty="0">
                <a:solidFill>
                  <a:srgbClr val="001F5F"/>
                </a:solidFill>
              </a:rPr>
              <a:t> </a:t>
            </a:r>
            <a:r>
              <a:rPr spc="-125" dirty="0">
                <a:solidFill>
                  <a:srgbClr val="001F5F"/>
                </a:solidFill>
              </a:rPr>
              <a:t>can</a:t>
            </a:r>
            <a:r>
              <a:rPr spc="-35" dirty="0">
                <a:solidFill>
                  <a:srgbClr val="001F5F"/>
                </a:solidFill>
              </a:rPr>
              <a:t> </a:t>
            </a:r>
            <a:r>
              <a:rPr spc="-55" dirty="0">
                <a:solidFill>
                  <a:srgbClr val="001F5F"/>
                </a:solidFill>
              </a:rPr>
              <a:t>be </a:t>
            </a:r>
            <a:r>
              <a:rPr spc="-85" dirty="0">
                <a:solidFill>
                  <a:srgbClr val="001F5F"/>
                </a:solidFill>
              </a:rPr>
              <a:t>compared</a:t>
            </a:r>
            <a:r>
              <a:rPr spc="-15" dirty="0">
                <a:solidFill>
                  <a:srgbClr val="001F5F"/>
                </a:solidFill>
              </a:rPr>
              <a:t> </a:t>
            </a:r>
            <a:r>
              <a:rPr spc="-114" dirty="0">
                <a:solidFill>
                  <a:srgbClr val="001F5F"/>
                </a:solidFill>
              </a:rPr>
              <a:t>through </a:t>
            </a:r>
            <a:r>
              <a:rPr spc="-805" dirty="0">
                <a:solidFill>
                  <a:srgbClr val="001F5F"/>
                </a:solidFill>
              </a:rPr>
              <a:t> </a:t>
            </a:r>
            <a:r>
              <a:rPr spc="-114" dirty="0">
                <a:solidFill>
                  <a:srgbClr val="001F5F"/>
                </a:solidFill>
              </a:rPr>
              <a:t>Frequency</a:t>
            </a:r>
            <a:r>
              <a:rPr spc="-20" dirty="0">
                <a:solidFill>
                  <a:srgbClr val="001F5F"/>
                </a:solidFill>
              </a:rPr>
              <a:t> </a:t>
            </a:r>
            <a:r>
              <a:rPr spc="-55" dirty="0">
                <a:solidFill>
                  <a:srgbClr val="001F5F"/>
                </a:solidFill>
              </a:rPr>
              <a:t>Polygon</a:t>
            </a: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9728" y="1981199"/>
            <a:ext cx="8729472" cy="487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35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8" y="0"/>
                </a:moveTo>
                <a:lnTo>
                  <a:pt x="0" y="0"/>
                </a:lnTo>
                <a:lnTo>
                  <a:pt x="0" y="228600"/>
                </a:lnTo>
                <a:lnTo>
                  <a:pt x="8552688" y="228600"/>
                </a:lnTo>
                <a:lnTo>
                  <a:pt x="8552688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01164" y="277114"/>
            <a:ext cx="59753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0265" algn="l"/>
              </a:tabLst>
            </a:pPr>
            <a:r>
              <a:rPr sz="5400" spc="-5" dirty="0">
                <a:solidFill>
                  <a:srgbClr val="B85B21"/>
                </a:solidFill>
              </a:rPr>
              <a:t>C.	</a:t>
            </a:r>
            <a:r>
              <a:rPr sz="5400" spc="-15" dirty="0">
                <a:solidFill>
                  <a:srgbClr val="B85B21"/>
                </a:solidFill>
              </a:rPr>
              <a:t>Frequency</a:t>
            </a:r>
            <a:r>
              <a:rPr sz="5400" spc="-45" dirty="0">
                <a:solidFill>
                  <a:srgbClr val="B85B21"/>
                </a:solidFill>
              </a:rPr>
              <a:t> </a:t>
            </a:r>
            <a:r>
              <a:rPr sz="5400" spc="-5" dirty="0">
                <a:solidFill>
                  <a:srgbClr val="B85B21"/>
                </a:solidFill>
              </a:rPr>
              <a:t>Curve</a:t>
            </a:r>
            <a:endParaRPr sz="5400"/>
          </a:p>
        </p:txBody>
      </p:sp>
      <p:sp>
        <p:nvSpPr>
          <p:cNvPr id="5" name="object 5"/>
          <p:cNvSpPr txBox="1"/>
          <p:nvPr/>
        </p:nvSpPr>
        <p:spPr>
          <a:xfrm>
            <a:off x="258267" y="1496949"/>
            <a:ext cx="8701405" cy="2324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 algn="just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10" dirty="0">
                <a:latin typeface="Microsoft Sans Serif"/>
                <a:cs typeface="Microsoft Sans Serif"/>
              </a:rPr>
              <a:t>If</a:t>
            </a:r>
            <a:r>
              <a:rPr sz="2900" spc="-5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-170" dirty="0">
                <a:latin typeface="Microsoft Sans Serif"/>
                <a:cs typeface="Microsoft Sans Serif"/>
              </a:rPr>
              <a:t> </a:t>
            </a:r>
            <a:r>
              <a:rPr sz="2900" spc="-120" dirty="0">
                <a:latin typeface="Microsoft Sans Serif"/>
                <a:cs typeface="Microsoft Sans Serif"/>
              </a:rPr>
              <a:t>middle</a:t>
            </a:r>
            <a:r>
              <a:rPr sz="2900" spc="-114" dirty="0">
                <a:latin typeface="Microsoft Sans Serif"/>
                <a:cs typeface="Microsoft Sans Serif"/>
              </a:rPr>
              <a:t> point</a:t>
            </a:r>
            <a:r>
              <a:rPr sz="2900" spc="-110" dirty="0">
                <a:latin typeface="Microsoft Sans Serif"/>
                <a:cs typeface="Microsoft Sans Serif"/>
              </a:rPr>
              <a:t> </a:t>
            </a:r>
            <a:r>
              <a:rPr sz="2900" dirty="0">
                <a:latin typeface="Microsoft Sans Serif"/>
                <a:cs typeface="Microsoft Sans Serif"/>
              </a:rPr>
              <a:t>of</a:t>
            </a:r>
            <a:r>
              <a:rPr sz="2900" spc="5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-170" dirty="0">
                <a:latin typeface="Microsoft Sans Serif"/>
                <a:cs typeface="Microsoft Sans Serif"/>
              </a:rPr>
              <a:t> </a:t>
            </a:r>
            <a:r>
              <a:rPr sz="2900" spc="-110" dirty="0">
                <a:latin typeface="Microsoft Sans Serif"/>
                <a:cs typeface="Microsoft Sans Serif"/>
              </a:rPr>
              <a:t>upper</a:t>
            </a:r>
            <a:r>
              <a:rPr sz="2900" spc="-105" dirty="0">
                <a:latin typeface="Microsoft Sans Serif"/>
                <a:cs typeface="Microsoft Sans Serif"/>
              </a:rPr>
              <a:t> </a:t>
            </a:r>
            <a:r>
              <a:rPr sz="2900" spc="-160" dirty="0">
                <a:latin typeface="Microsoft Sans Serif"/>
                <a:cs typeface="Microsoft Sans Serif"/>
              </a:rPr>
              <a:t>boundaries</a:t>
            </a:r>
            <a:r>
              <a:rPr sz="2900" spc="-155" dirty="0">
                <a:latin typeface="Microsoft Sans Serif"/>
                <a:cs typeface="Microsoft Sans Serif"/>
              </a:rPr>
              <a:t> </a:t>
            </a:r>
            <a:r>
              <a:rPr sz="2900" dirty="0">
                <a:latin typeface="Microsoft Sans Serif"/>
                <a:cs typeface="Microsoft Sans Serif"/>
              </a:rPr>
              <a:t>of</a:t>
            </a:r>
            <a:r>
              <a:rPr sz="2900" spc="5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 </a:t>
            </a:r>
            <a:r>
              <a:rPr sz="2900" spc="-170" dirty="0">
                <a:latin typeface="Microsoft Sans Serif"/>
                <a:cs typeface="Microsoft Sans Serif"/>
              </a:rPr>
              <a:t> </a:t>
            </a:r>
            <a:r>
              <a:rPr sz="2900" spc="-160" dirty="0">
                <a:latin typeface="Microsoft Sans Serif"/>
                <a:cs typeface="Microsoft Sans Serif"/>
              </a:rPr>
              <a:t>rectangles</a:t>
            </a:r>
            <a:r>
              <a:rPr sz="2900" spc="-155" dirty="0">
                <a:latin typeface="Microsoft Sans Serif"/>
                <a:cs typeface="Microsoft Sans Serif"/>
              </a:rPr>
              <a:t> </a:t>
            </a:r>
            <a:r>
              <a:rPr sz="2900" dirty="0">
                <a:latin typeface="Microsoft Sans Serif"/>
                <a:cs typeface="Microsoft Sans Serif"/>
              </a:rPr>
              <a:t>of</a:t>
            </a:r>
            <a:r>
              <a:rPr sz="2900" spc="5" dirty="0">
                <a:latin typeface="Microsoft Sans Serif"/>
                <a:cs typeface="Microsoft Sans Serif"/>
              </a:rPr>
              <a:t> </a:t>
            </a:r>
            <a:r>
              <a:rPr sz="2900" spc="-15" dirty="0">
                <a:latin typeface="Microsoft Sans Serif"/>
                <a:cs typeface="Microsoft Sans Serif"/>
              </a:rPr>
              <a:t>a</a:t>
            </a:r>
            <a:r>
              <a:rPr sz="2900" spc="-10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histogram</a:t>
            </a:r>
            <a:r>
              <a:rPr sz="2900" spc="-170" dirty="0">
                <a:latin typeface="Microsoft Sans Serif"/>
                <a:cs typeface="Microsoft Sans Serif"/>
              </a:rPr>
              <a:t> </a:t>
            </a:r>
            <a:r>
              <a:rPr sz="2900" spc="-260" dirty="0">
                <a:latin typeface="Microsoft Sans Serif"/>
                <a:cs typeface="Microsoft Sans Serif"/>
              </a:rPr>
              <a:t>is</a:t>
            </a:r>
            <a:r>
              <a:rPr sz="2900" spc="-254" dirty="0">
                <a:latin typeface="Microsoft Sans Serif"/>
                <a:cs typeface="Microsoft Sans Serif"/>
              </a:rPr>
              <a:t> </a:t>
            </a:r>
            <a:r>
              <a:rPr sz="2900" spc="-135" dirty="0">
                <a:latin typeface="Microsoft Sans Serif"/>
                <a:cs typeface="Microsoft Sans Serif"/>
              </a:rPr>
              <a:t>corrected</a:t>
            </a:r>
            <a:r>
              <a:rPr sz="2900" spc="-130" dirty="0">
                <a:latin typeface="Microsoft Sans Serif"/>
                <a:cs typeface="Microsoft Sans Serif"/>
              </a:rPr>
              <a:t> </a:t>
            </a:r>
            <a:r>
              <a:rPr sz="2900" spc="-75" dirty="0">
                <a:latin typeface="Microsoft Sans Serif"/>
                <a:cs typeface="Microsoft Sans Serif"/>
              </a:rPr>
              <a:t>by</a:t>
            </a:r>
            <a:r>
              <a:rPr sz="2900" spc="-70" dirty="0">
                <a:latin typeface="Microsoft Sans Serif"/>
                <a:cs typeface="Microsoft Sans Serif"/>
              </a:rPr>
              <a:t> </a:t>
            </a:r>
            <a:r>
              <a:rPr sz="2900" spc="-15" dirty="0">
                <a:latin typeface="Microsoft Sans Serif"/>
                <a:cs typeface="Microsoft Sans Serif"/>
              </a:rPr>
              <a:t>a</a:t>
            </a:r>
            <a:r>
              <a:rPr sz="2900" spc="-10" dirty="0">
                <a:latin typeface="Microsoft Sans Serif"/>
                <a:cs typeface="Microsoft Sans Serif"/>
              </a:rPr>
              <a:t> </a:t>
            </a:r>
            <a:r>
              <a:rPr sz="2900" spc="-280" dirty="0">
                <a:latin typeface="Microsoft Sans Serif"/>
                <a:cs typeface="Microsoft Sans Serif"/>
              </a:rPr>
              <a:t>smooth </a:t>
            </a:r>
            <a:r>
              <a:rPr sz="2900" spc="-275" dirty="0">
                <a:latin typeface="Microsoft Sans Serif"/>
                <a:cs typeface="Microsoft Sans Serif"/>
              </a:rPr>
              <a:t> </a:t>
            </a:r>
            <a:r>
              <a:rPr sz="2900" spc="-110" dirty="0">
                <a:latin typeface="Microsoft Sans Serif"/>
                <a:cs typeface="Microsoft Sans Serif"/>
              </a:rPr>
              <a:t>freehand</a:t>
            </a:r>
            <a:r>
              <a:rPr sz="2900" spc="-105" dirty="0">
                <a:latin typeface="Microsoft Sans Serif"/>
                <a:cs typeface="Microsoft Sans Serif"/>
              </a:rPr>
              <a:t> </a:t>
            </a:r>
            <a:r>
              <a:rPr sz="2900" spc="-210" dirty="0">
                <a:latin typeface="Microsoft Sans Serif"/>
                <a:cs typeface="Microsoft Sans Serif"/>
              </a:rPr>
              <a:t>curve,</a:t>
            </a:r>
            <a:r>
              <a:rPr sz="2900" spc="-204" dirty="0">
                <a:latin typeface="Microsoft Sans Serif"/>
                <a:cs typeface="Microsoft Sans Serif"/>
              </a:rPr>
              <a:t> </a:t>
            </a:r>
            <a:r>
              <a:rPr sz="2900" spc="-220" dirty="0">
                <a:latin typeface="Microsoft Sans Serif"/>
                <a:cs typeface="Microsoft Sans Serif"/>
              </a:rPr>
              <a:t>then</a:t>
            </a:r>
            <a:r>
              <a:rPr sz="2900" spc="-215" dirty="0">
                <a:latin typeface="Microsoft Sans Serif"/>
                <a:cs typeface="Microsoft Sans Serif"/>
              </a:rPr>
              <a:t> </a:t>
            </a:r>
            <a:r>
              <a:rPr sz="2900" spc="-100" dirty="0">
                <a:latin typeface="Microsoft Sans Serif"/>
                <a:cs typeface="Microsoft Sans Serif"/>
              </a:rPr>
              <a:t>that</a:t>
            </a:r>
            <a:r>
              <a:rPr sz="2900" spc="-95" dirty="0">
                <a:latin typeface="Microsoft Sans Serif"/>
                <a:cs typeface="Microsoft Sans Serif"/>
              </a:rPr>
              <a:t> </a:t>
            </a:r>
            <a:r>
              <a:rPr sz="2900" spc="-85" dirty="0">
                <a:latin typeface="Microsoft Sans Serif"/>
                <a:cs typeface="Microsoft Sans Serif"/>
              </a:rPr>
              <a:t>diagram </a:t>
            </a:r>
            <a:r>
              <a:rPr sz="2900" spc="-260" dirty="0">
                <a:latin typeface="Microsoft Sans Serif"/>
                <a:cs typeface="Microsoft Sans Serif"/>
              </a:rPr>
              <a:t>is</a:t>
            </a:r>
            <a:r>
              <a:rPr sz="2900" spc="-254" dirty="0">
                <a:latin typeface="Microsoft Sans Serif"/>
                <a:cs typeface="Microsoft Sans Serif"/>
              </a:rPr>
              <a:t> </a:t>
            </a:r>
            <a:r>
              <a:rPr sz="2900" spc="-100" dirty="0">
                <a:latin typeface="Microsoft Sans Serif"/>
                <a:cs typeface="Microsoft Sans Serif"/>
              </a:rPr>
              <a:t>called</a:t>
            </a:r>
            <a:r>
              <a:rPr sz="2900" spc="-95" dirty="0">
                <a:latin typeface="Microsoft Sans Serif"/>
                <a:cs typeface="Microsoft Sans Serif"/>
              </a:rPr>
              <a:t> </a:t>
            </a:r>
            <a:r>
              <a:rPr sz="2900" spc="-135" dirty="0">
                <a:latin typeface="Microsoft Sans Serif"/>
                <a:cs typeface="Microsoft Sans Serif"/>
              </a:rPr>
              <a:t>frequency </a:t>
            </a:r>
            <a:r>
              <a:rPr sz="2900" spc="-130" dirty="0">
                <a:latin typeface="Microsoft Sans Serif"/>
                <a:cs typeface="Microsoft Sans Serif"/>
              </a:rPr>
              <a:t> </a:t>
            </a:r>
            <a:r>
              <a:rPr sz="2900" spc="-195" dirty="0">
                <a:latin typeface="Microsoft Sans Serif"/>
                <a:cs typeface="Microsoft Sans Serif"/>
              </a:rPr>
              <a:t>curve.</a:t>
            </a:r>
            <a:endParaRPr sz="2900">
              <a:latin typeface="Microsoft Sans Serif"/>
              <a:cs typeface="Microsoft Sans Serif"/>
            </a:endParaRPr>
          </a:p>
          <a:p>
            <a:pPr marL="332740" indent="-320040" algn="just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335" dirty="0">
                <a:latin typeface="Microsoft Sans Serif"/>
                <a:cs typeface="Microsoft Sans Serif"/>
              </a:rPr>
              <a:t>The</a:t>
            </a:r>
            <a:r>
              <a:rPr sz="2900" spc="35" dirty="0">
                <a:latin typeface="Microsoft Sans Serif"/>
                <a:cs typeface="Microsoft Sans Serif"/>
              </a:rPr>
              <a:t> </a:t>
            </a:r>
            <a:r>
              <a:rPr sz="2900" spc="-260" dirty="0">
                <a:latin typeface="Microsoft Sans Serif"/>
                <a:cs typeface="Microsoft Sans Serif"/>
              </a:rPr>
              <a:t>cu</a:t>
            </a:r>
            <a:r>
              <a:rPr sz="2900" spc="-50" dirty="0">
                <a:latin typeface="Microsoft Sans Serif"/>
                <a:cs typeface="Microsoft Sans Serif"/>
              </a:rPr>
              <a:t>r</a:t>
            </a:r>
            <a:r>
              <a:rPr sz="2900" spc="-245" dirty="0">
                <a:latin typeface="Microsoft Sans Serif"/>
                <a:cs typeface="Microsoft Sans Serif"/>
              </a:rPr>
              <a:t>v</a:t>
            </a:r>
            <a:r>
              <a:rPr sz="2900" spc="-165" dirty="0">
                <a:latin typeface="Microsoft Sans Serif"/>
                <a:cs typeface="Microsoft Sans Serif"/>
              </a:rPr>
              <a:t>e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229" dirty="0">
                <a:latin typeface="Microsoft Sans Serif"/>
                <a:cs typeface="Microsoft Sans Serif"/>
              </a:rPr>
              <a:t>should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65" dirty="0">
                <a:latin typeface="Microsoft Sans Serif"/>
                <a:cs typeface="Microsoft Sans Serif"/>
              </a:rPr>
              <a:t>be</a:t>
            </a:r>
            <a:r>
              <a:rPr sz="2900" spc="-60" dirty="0">
                <a:latin typeface="Microsoft Sans Serif"/>
                <a:cs typeface="Microsoft Sans Serif"/>
              </a:rPr>
              <a:t>g</a:t>
            </a:r>
            <a:r>
              <a:rPr sz="2900" spc="-114" dirty="0">
                <a:latin typeface="Microsoft Sans Serif"/>
                <a:cs typeface="Microsoft Sans Serif"/>
              </a:rPr>
              <a:t>i</a:t>
            </a:r>
            <a:r>
              <a:rPr sz="2900" spc="-260" dirty="0">
                <a:latin typeface="Microsoft Sans Serif"/>
                <a:cs typeface="Microsoft Sans Serif"/>
              </a:rPr>
              <a:t>n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125" dirty="0">
                <a:latin typeface="Microsoft Sans Serif"/>
                <a:cs typeface="Microsoft Sans Serif"/>
              </a:rPr>
              <a:t>and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end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15" dirty="0">
                <a:latin typeface="Microsoft Sans Serif"/>
                <a:cs typeface="Microsoft Sans Serif"/>
              </a:rPr>
              <a:t>a</a:t>
            </a:r>
            <a:r>
              <a:rPr sz="2900" spc="-10" dirty="0">
                <a:latin typeface="Microsoft Sans Serif"/>
                <a:cs typeface="Microsoft Sans Serif"/>
              </a:rPr>
              <a:t>t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35" dirty="0">
                <a:latin typeface="Microsoft Sans Serif"/>
                <a:cs typeface="Microsoft Sans Serif"/>
              </a:rPr>
              <a:t> </a:t>
            </a:r>
            <a:r>
              <a:rPr sz="2900" spc="-15" dirty="0">
                <a:latin typeface="Microsoft Sans Serif"/>
                <a:cs typeface="Microsoft Sans Serif"/>
              </a:rPr>
              <a:t>b</a:t>
            </a:r>
            <a:r>
              <a:rPr sz="2900" spc="-5" dirty="0">
                <a:latin typeface="Microsoft Sans Serif"/>
                <a:cs typeface="Microsoft Sans Serif"/>
              </a:rPr>
              <a:t>a</a:t>
            </a:r>
            <a:r>
              <a:rPr sz="2900" spc="-325" dirty="0">
                <a:latin typeface="Microsoft Sans Serif"/>
                <a:cs typeface="Microsoft Sans Serif"/>
              </a:rPr>
              <a:t>se</a:t>
            </a:r>
            <a:r>
              <a:rPr sz="2900" dirty="0">
                <a:latin typeface="Microsoft Sans Serif"/>
                <a:cs typeface="Microsoft Sans Serif"/>
              </a:rPr>
              <a:t> </a:t>
            </a:r>
            <a:r>
              <a:rPr sz="2900" spc="-125" dirty="0">
                <a:latin typeface="Microsoft Sans Serif"/>
                <a:cs typeface="Microsoft Sans Serif"/>
              </a:rPr>
              <a:t>lin</a:t>
            </a:r>
            <a:r>
              <a:rPr sz="2900" spc="-225" dirty="0">
                <a:latin typeface="Microsoft Sans Serif"/>
                <a:cs typeface="Microsoft Sans Serif"/>
              </a:rPr>
              <a:t>e</a:t>
            </a:r>
            <a:r>
              <a:rPr sz="2900" spc="-170" dirty="0">
                <a:latin typeface="Microsoft Sans Serif"/>
                <a:cs typeface="Microsoft Sans Serif"/>
              </a:rPr>
              <a:t>.</a:t>
            </a:r>
            <a:endParaRPr sz="29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3373" y="3910253"/>
            <a:ext cx="4289273" cy="289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69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322322" y="574293"/>
            <a:ext cx="388874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spc="-275" dirty="0">
                <a:solidFill>
                  <a:srgbClr val="C00000"/>
                </a:solidFill>
                <a:latin typeface="Tahoma"/>
                <a:cs typeface="Tahoma"/>
              </a:rPr>
              <a:t>F</a:t>
            </a:r>
            <a:r>
              <a:rPr sz="2800" b="1" spc="-135" dirty="0">
                <a:solidFill>
                  <a:srgbClr val="C00000"/>
                </a:solidFill>
                <a:latin typeface="Tahoma"/>
                <a:cs typeface="Tahoma"/>
              </a:rPr>
              <a:t>REQUE</a:t>
            </a:r>
            <a:r>
              <a:rPr sz="2800" b="1" spc="-145" dirty="0">
                <a:solidFill>
                  <a:srgbClr val="C00000"/>
                </a:solidFill>
                <a:latin typeface="Tahoma"/>
                <a:cs typeface="Tahoma"/>
              </a:rPr>
              <a:t>N</a:t>
            </a:r>
            <a:r>
              <a:rPr sz="2800" b="1" spc="-155" dirty="0">
                <a:solidFill>
                  <a:srgbClr val="C00000"/>
                </a:solidFill>
                <a:latin typeface="Tahoma"/>
                <a:cs typeface="Tahoma"/>
              </a:rPr>
              <a:t>CY</a:t>
            </a:r>
            <a:r>
              <a:rPr sz="2800" b="1" spc="-4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800" b="1" spc="-25" dirty="0">
                <a:solidFill>
                  <a:srgbClr val="C00000"/>
                </a:solidFill>
                <a:latin typeface="Tahoma"/>
                <a:cs typeface="Tahoma"/>
              </a:rPr>
              <a:t>P</a:t>
            </a:r>
            <a:r>
              <a:rPr sz="2800" b="1" spc="-15" dirty="0">
                <a:solidFill>
                  <a:srgbClr val="C00000"/>
                </a:solidFill>
                <a:latin typeface="Tahoma"/>
                <a:cs typeface="Tahoma"/>
              </a:rPr>
              <a:t>O</a:t>
            </a:r>
            <a:r>
              <a:rPr sz="2800" b="1" spc="-20" dirty="0">
                <a:solidFill>
                  <a:srgbClr val="C00000"/>
                </a:solidFill>
                <a:latin typeface="Tahoma"/>
                <a:cs typeface="Tahoma"/>
              </a:rPr>
              <a:t>LYGON</a:t>
            </a:r>
            <a:endParaRPr sz="2800">
              <a:latin typeface="Tahoma"/>
              <a:cs typeface="Tahoma"/>
            </a:endParaRPr>
          </a:p>
          <a:p>
            <a:pPr marL="3810" algn="ctr">
              <a:lnSpc>
                <a:spcPts val="3329"/>
              </a:lnSpc>
              <a:spcBef>
                <a:spcPts val="60"/>
              </a:spcBef>
            </a:pPr>
            <a:r>
              <a:rPr sz="2800" spc="-10" dirty="0">
                <a:solidFill>
                  <a:srgbClr val="00AF50"/>
                </a:solidFill>
                <a:latin typeface="Gabriola"/>
                <a:cs typeface="Gabriola"/>
              </a:rPr>
              <a:t>V/S</a:t>
            </a:r>
            <a:endParaRPr sz="2800">
              <a:latin typeface="Gabriola"/>
              <a:cs typeface="Gabriola"/>
            </a:endParaRPr>
          </a:p>
          <a:p>
            <a:pPr marL="1905" algn="ctr">
              <a:lnSpc>
                <a:spcPts val="3329"/>
              </a:lnSpc>
            </a:pPr>
            <a:r>
              <a:rPr sz="2800" b="1" spc="-160" dirty="0">
                <a:solidFill>
                  <a:srgbClr val="006FC0"/>
                </a:solidFill>
                <a:latin typeface="Tahoma"/>
                <a:cs typeface="Tahoma"/>
              </a:rPr>
              <a:t>FREQUE</a:t>
            </a:r>
            <a:r>
              <a:rPr sz="2800" b="1" spc="-16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2800" b="1" spc="-155" dirty="0">
                <a:solidFill>
                  <a:srgbClr val="006FC0"/>
                </a:solidFill>
                <a:latin typeface="Tahoma"/>
                <a:cs typeface="Tahoma"/>
              </a:rPr>
              <a:t>CY</a:t>
            </a:r>
            <a:r>
              <a:rPr sz="2800" b="1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spc="-170" dirty="0">
                <a:solidFill>
                  <a:srgbClr val="006FC0"/>
                </a:solidFill>
                <a:latin typeface="Tahoma"/>
                <a:cs typeface="Tahoma"/>
              </a:rPr>
              <a:t>CURVE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8600" y="2057400"/>
            <a:ext cx="3956304" cy="46482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95800" y="2129027"/>
            <a:ext cx="4419600" cy="450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55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775F5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32231"/>
            <a:ext cx="9144000" cy="6525895"/>
            <a:chOff x="0" y="332231"/>
            <a:chExt cx="9144000" cy="6525895"/>
          </a:xfrm>
        </p:grpSpPr>
        <p:sp>
          <p:nvSpPr>
            <p:cNvPr id="4" name="object 4"/>
            <p:cNvSpPr/>
            <p:nvPr/>
          </p:nvSpPr>
          <p:spPr>
            <a:xfrm>
              <a:off x="0" y="5971031"/>
              <a:ext cx="9144000" cy="887094"/>
            </a:xfrm>
            <a:custGeom>
              <a:avLst/>
              <a:gdLst/>
              <a:ahLst/>
              <a:cxnLst/>
              <a:rect l="l" t="t" r="r" b="b"/>
              <a:pathLst>
                <a:path w="9144000" h="887095">
                  <a:moveTo>
                    <a:pt x="9144000" y="0"/>
                  </a:moveTo>
                  <a:lnTo>
                    <a:pt x="0" y="0"/>
                  </a:lnTo>
                  <a:lnTo>
                    <a:pt x="0" y="886968"/>
                  </a:lnTo>
                  <a:lnTo>
                    <a:pt x="9144000" y="88696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053328"/>
              <a:ext cx="2240280" cy="713740"/>
            </a:xfrm>
            <a:custGeom>
              <a:avLst/>
              <a:gdLst/>
              <a:ahLst/>
              <a:cxnLst/>
              <a:rect l="l" t="t" r="r" b="b"/>
              <a:pathLst>
                <a:path w="2240280" h="713740">
                  <a:moveTo>
                    <a:pt x="224028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2240280" y="713232"/>
                  </a:lnTo>
                  <a:lnTo>
                    <a:pt x="2240280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59151" y="6044184"/>
              <a:ext cx="6784975" cy="713740"/>
            </a:xfrm>
            <a:custGeom>
              <a:avLst/>
              <a:gdLst/>
              <a:ahLst/>
              <a:cxnLst/>
              <a:rect l="l" t="t" r="r" b="b"/>
              <a:pathLst>
                <a:path w="6784975" h="713740">
                  <a:moveTo>
                    <a:pt x="6784848" y="0"/>
                  </a:moveTo>
                  <a:lnTo>
                    <a:pt x="0" y="0"/>
                  </a:lnTo>
                  <a:lnTo>
                    <a:pt x="0" y="713231"/>
                  </a:lnTo>
                  <a:lnTo>
                    <a:pt x="6784848" y="713231"/>
                  </a:lnTo>
                  <a:lnTo>
                    <a:pt x="6784848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240" y="332231"/>
              <a:ext cx="8426196" cy="6083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9101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8" y="0"/>
                </a:moveTo>
                <a:lnTo>
                  <a:pt x="0" y="0"/>
                </a:lnTo>
                <a:lnTo>
                  <a:pt x="0" y="228600"/>
                </a:lnTo>
                <a:lnTo>
                  <a:pt x="8552688" y="228600"/>
                </a:lnTo>
                <a:lnTo>
                  <a:pt x="8552688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66694" y="277114"/>
            <a:ext cx="28454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B85B21"/>
                </a:solidFill>
              </a:rPr>
              <a:t>D.</a:t>
            </a:r>
            <a:r>
              <a:rPr sz="5400" spc="-85" dirty="0">
                <a:solidFill>
                  <a:srgbClr val="B85B21"/>
                </a:solidFill>
              </a:rPr>
              <a:t> </a:t>
            </a:r>
            <a:r>
              <a:rPr sz="5400" dirty="0">
                <a:solidFill>
                  <a:srgbClr val="B85B21"/>
                </a:solidFill>
              </a:rPr>
              <a:t>Ogives</a:t>
            </a:r>
            <a:endParaRPr sz="5400"/>
          </a:p>
        </p:txBody>
      </p:sp>
      <p:sp>
        <p:nvSpPr>
          <p:cNvPr id="5" name="object 5"/>
          <p:cNvSpPr txBox="1"/>
          <p:nvPr/>
        </p:nvSpPr>
        <p:spPr>
          <a:xfrm>
            <a:off x="330200" y="1567637"/>
            <a:ext cx="8558530" cy="166243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32740" marR="5080" indent="-320675" algn="just">
              <a:lnSpc>
                <a:spcPct val="90000"/>
              </a:lnSpc>
              <a:spcBef>
                <a:spcPts val="45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229" dirty="0">
                <a:latin typeface="Microsoft Sans Serif"/>
                <a:cs typeface="Microsoft Sans Serif"/>
              </a:rPr>
              <a:t>For</a:t>
            </a:r>
            <a:r>
              <a:rPr sz="2900" spc="-225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a </a:t>
            </a:r>
            <a:r>
              <a:rPr sz="2900" spc="-225" dirty="0">
                <a:latin typeface="Microsoft Sans Serif"/>
                <a:cs typeface="Microsoft Sans Serif"/>
              </a:rPr>
              <a:t>set</a:t>
            </a:r>
            <a:r>
              <a:rPr sz="2900" spc="-220" dirty="0">
                <a:latin typeface="Microsoft Sans Serif"/>
                <a:cs typeface="Microsoft Sans Serif"/>
              </a:rPr>
              <a:t> </a:t>
            </a:r>
            <a:r>
              <a:rPr sz="2900" dirty="0">
                <a:latin typeface="Microsoft Sans Serif"/>
                <a:cs typeface="Microsoft Sans Serif"/>
              </a:rPr>
              <a:t>of </a:t>
            </a:r>
            <a:r>
              <a:rPr sz="2900" spc="-175" dirty="0">
                <a:latin typeface="Microsoft Sans Serif"/>
                <a:cs typeface="Microsoft Sans Serif"/>
              </a:rPr>
              <a:t>observations, </a:t>
            </a:r>
            <a:r>
              <a:rPr sz="2900" spc="-195" dirty="0">
                <a:latin typeface="Microsoft Sans Serif"/>
                <a:cs typeface="Microsoft Sans Serif"/>
              </a:rPr>
              <a:t>we</a:t>
            </a:r>
            <a:r>
              <a:rPr sz="2900" spc="-190" dirty="0">
                <a:latin typeface="Microsoft Sans Serif"/>
                <a:cs typeface="Microsoft Sans Serif"/>
              </a:rPr>
              <a:t> </a:t>
            </a:r>
            <a:r>
              <a:rPr sz="2900" spc="-235" dirty="0">
                <a:latin typeface="Microsoft Sans Serif"/>
                <a:cs typeface="Microsoft Sans Serif"/>
              </a:rPr>
              <a:t>know</a:t>
            </a:r>
            <a:r>
              <a:rPr sz="2900" spc="-229" dirty="0">
                <a:latin typeface="Microsoft Sans Serif"/>
                <a:cs typeface="Microsoft Sans Serif"/>
              </a:rPr>
              <a:t> </a:t>
            </a:r>
            <a:r>
              <a:rPr sz="2900" spc="-250" dirty="0">
                <a:latin typeface="Microsoft Sans Serif"/>
                <a:cs typeface="Microsoft Sans Serif"/>
              </a:rPr>
              <a:t>how</a:t>
            </a:r>
            <a:r>
              <a:rPr sz="2900" spc="-245" dirty="0">
                <a:latin typeface="Microsoft Sans Serif"/>
                <a:cs typeface="Microsoft Sans Serif"/>
              </a:rPr>
              <a:t> </a:t>
            </a:r>
            <a:r>
              <a:rPr sz="2900" spc="-90" dirty="0">
                <a:latin typeface="Microsoft Sans Serif"/>
                <a:cs typeface="Microsoft Sans Serif"/>
              </a:rPr>
              <a:t>to </a:t>
            </a:r>
            <a:r>
              <a:rPr sz="2900" spc="-225" dirty="0">
                <a:latin typeface="Microsoft Sans Serif"/>
                <a:cs typeface="Microsoft Sans Serif"/>
              </a:rPr>
              <a:t>construct</a:t>
            </a:r>
            <a:r>
              <a:rPr sz="2900" spc="-220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a </a:t>
            </a:r>
            <a:r>
              <a:rPr sz="2900" spc="-5" dirty="0">
                <a:latin typeface="Microsoft Sans Serif"/>
                <a:cs typeface="Microsoft Sans Serif"/>
              </a:rPr>
              <a:t> </a:t>
            </a:r>
            <a:r>
              <a:rPr sz="2900" spc="-130" dirty="0">
                <a:latin typeface="Microsoft Sans Serif"/>
                <a:cs typeface="Microsoft Sans Serif"/>
              </a:rPr>
              <a:t>frequency</a:t>
            </a:r>
            <a:r>
              <a:rPr sz="2900" spc="-125" dirty="0">
                <a:latin typeface="Microsoft Sans Serif"/>
                <a:cs typeface="Microsoft Sans Serif"/>
              </a:rPr>
              <a:t> </a:t>
            </a:r>
            <a:r>
              <a:rPr sz="2900" spc="-130" dirty="0">
                <a:latin typeface="Microsoft Sans Serif"/>
                <a:cs typeface="Microsoft Sans Serif"/>
              </a:rPr>
              <a:t>distribution.</a:t>
            </a:r>
            <a:r>
              <a:rPr sz="2900" spc="-125" dirty="0">
                <a:latin typeface="Microsoft Sans Serif"/>
                <a:cs typeface="Microsoft Sans Serif"/>
              </a:rPr>
              <a:t> </a:t>
            </a:r>
            <a:r>
              <a:rPr sz="2900" spc="-254" dirty="0">
                <a:latin typeface="Microsoft Sans Serif"/>
                <a:cs typeface="Microsoft Sans Serif"/>
              </a:rPr>
              <a:t>In</a:t>
            </a:r>
            <a:r>
              <a:rPr sz="2900" spc="260" dirty="0">
                <a:latin typeface="Microsoft Sans Serif"/>
                <a:cs typeface="Microsoft Sans Serif"/>
              </a:rPr>
              <a:t> </a:t>
            </a:r>
            <a:r>
              <a:rPr sz="2900" spc="-325" dirty="0">
                <a:latin typeface="Microsoft Sans Serif"/>
                <a:cs typeface="Microsoft Sans Serif"/>
              </a:rPr>
              <a:t>some</a:t>
            </a:r>
            <a:r>
              <a:rPr sz="2900" spc="125" dirty="0">
                <a:latin typeface="Microsoft Sans Serif"/>
                <a:cs typeface="Microsoft Sans Serif"/>
              </a:rPr>
              <a:t> </a:t>
            </a:r>
            <a:r>
              <a:rPr sz="2900" spc="-300" dirty="0">
                <a:latin typeface="Microsoft Sans Serif"/>
                <a:cs typeface="Microsoft Sans Serif"/>
              </a:rPr>
              <a:t>cases</a:t>
            </a:r>
            <a:r>
              <a:rPr sz="2900" spc="170" dirty="0">
                <a:latin typeface="Microsoft Sans Serif"/>
                <a:cs typeface="Microsoft Sans Serif"/>
              </a:rPr>
              <a:t> </a:t>
            </a:r>
            <a:r>
              <a:rPr sz="2900" spc="-195" dirty="0">
                <a:latin typeface="Microsoft Sans Serif"/>
                <a:cs typeface="Microsoft Sans Serif"/>
              </a:rPr>
              <a:t>we</a:t>
            </a:r>
            <a:r>
              <a:rPr sz="2900" spc="380" dirty="0">
                <a:latin typeface="Microsoft Sans Serif"/>
                <a:cs typeface="Microsoft Sans Serif"/>
              </a:rPr>
              <a:t> </a:t>
            </a:r>
            <a:r>
              <a:rPr sz="2900" spc="-185" dirty="0">
                <a:latin typeface="Microsoft Sans Serif"/>
                <a:cs typeface="Microsoft Sans Serif"/>
              </a:rPr>
              <a:t>may</a:t>
            </a:r>
            <a:r>
              <a:rPr sz="2900" spc="400" dirty="0">
                <a:latin typeface="Microsoft Sans Serif"/>
                <a:cs typeface="Microsoft Sans Serif"/>
              </a:rPr>
              <a:t> </a:t>
            </a:r>
            <a:r>
              <a:rPr sz="2900" spc="-100" dirty="0">
                <a:latin typeface="Microsoft Sans Serif"/>
                <a:cs typeface="Microsoft Sans Serif"/>
              </a:rPr>
              <a:t>require </a:t>
            </a:r>
            <a:r>
              <a:rPr sz="2900" spc="-95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-170" dirty="0">
                <a:latin typeface="Microsoft Sans Serif"/>
                <a:cs typeface="Microsoft Sans Serif"/>
              </a:rPr>
              <a:t> </a:t>
            </a:r>
            <a:r>
              <a:rPr sz="2900" spc="-225" dirty="0">
                <a:latin typeface="Microsoft Sans Serif"/>
                <a:cs typeface="Microsoft Sans Serif"/>
              </a:rPr>
              <a:t>number</a:t>
            </a:r>
            <a:r>
              <a:rPr sz="2900" spc="-220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of </a:t>
            </a:r>
            <a:r>
              <a:rPr sz="2900" spc="-170" dirty="0">
                <a:latin typeface="Microsoft Sans Serif"/>
                <a:cs typeface="Microsoft Sans Serif"/>
              </a:rPr>
              <a:t>observations </a:t>
            </a:r>
            <a:r>
              <a:rPr sz="2900" spc="-295" dirty="0">
                <a:latin typeface="Microsoft Sans Serif"/>
                <a:cs typeface="Microsoft Sans Serif"/>
              </a:rPr>
              <a:t>less</a:t>
            </a:r>
            <a:r>
              <a:rPr sz="2900" spc="-290" dirty="0">
                <a:latin typeface="Microsoft Sans Serif"/>
                <a:cs typeface="Microsoft Sans Serif"/>
              </a:rPr>
              <a:t> </a:t>
            </a:r>
            <a:r>
              <a:rPr sz="2900" spc="-180" dirty="0">
                <a:latin typeface="Microsoft Sans Serif"/>
                <a:cs typeface="Microsoft Sans Serif"/>
              </a:rPr>
              <a:t>than</a:t>
            </a:r>
            <a:r>
              <a:rPr sz="2900" spc="-175" dirty="0">
                <a:latin typeface="Microsoft Sans Serif"/>
                <a:cs typeface="Microsoft Sans Serif"/>
              </a:rPr>
              <a:t> </a:t>
            </a:r>
            <a:r>
              <a:rPr sz="2900" spc="-15" dirty="0">
                <a:latin typeface="Microsoft Sans Serif"/>
                <a:cs typeface="Microsoft Sans Serif"/>
              </a:rPr>
              <a:t>a </a:t>
            </a:r>
            <a:r>
              <a:rPr sz="2900" spc="-155" dirty="0">
                <a:latin typeface="Microsoft Sans Serif"/>
                <a:cs typeface="Microsoft Sans Serif"/>
              </a:rPr>
              <a:t>given </a:t>
            </a:r>
            <a:r>
              <a:rPr sz="2900" spc="-160" dirty="0">
                <a:latin typeface="Microsoft Sans Serif"/>
                <a:cs typeface="Microsoft Sans Serif"/>
              </a:rPr>
              <a:t>value </a:t>
            </a:r>
            <a:r>
              <a:rPr sz="2900" spc="-80" dirty="0">
                <a:latin typeface="Microsoft Sans Serif"/>
                <a:cs typeface="Microsoft Sans Serif"/>
              </a:rPr>
              <a:t>or </a:t>
            </a:r>
            <a:r>
              <a:rPr sz="2900" spc="-75" dirty="0">
                <a:latin typeface="Microsoft Sans Serif"/>
                <a:cs typeface="Microsoft Sans Serif"/>
              </a:rPr>
              <a:t> </a:t>
            </a:r>
            <a:r>
              <a:rPr sz="2900" spc="-200" dirty="0">
                <a:latin typeface="Microsoft Sans Serif"/>
                <a:cs typeface="Microsoft Sans Serif"/>
              </a:rPr>
              <a:t>more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80" dirty="0">
                <a:latin typeface="Microsoft Sans Serif"/>
                <a:cs typeface="Microsoft Sans Serif"/>
              </a:rPr>
              <a:t>than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15" dirty="0">
                <a:latin typeface="Microsoft Sans Serif"/>
                <a:cs typeface="Microsoft Sans Serif"/>
              </a:rPr>
              <a:t>a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55" dirty="0">
                <a:latin typeface="Microsoft Sans Serif"/>
                <a:cs typeface="Microsoft Sans Serif"/>
              </a:rPr>
              <a:t>given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65" dirty="0">
                <a:latin typeface="Microsoft Sans Serif"/>
                <a:cs typeface="Microsoft Sans Serif"/>
              </a:rPr>
              <a:t>value.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200" y="3247466"/>
            <a:ext cx="296735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  <a:tab pos="1144905" algn="l"/>
                <a:tab pos="1632585" algn="l"/>
              </a:tabLst>
            </a:pPr>
            <a:r>
              <a:rPr sz="2900" spc="-335" dirty="0">
                <a:solidFill>
                  <a:srgbClr val="B85B21"/>
                </a:solidFill>
                <a:latin typeface="Microsoft Sans Serif"/>
                <a:cs typeface="Microsoft Sans Serif"/>
              </a:rPr>
              <a:t>Thi</a:t>
            </a:r>
            <a:r>
              <a:rPr sz="2900" spc="-355" dirty="0">
                <a:solidFill>
                  <a:srgbClr val="B85B21"/>
                </a:solidFill>
                <a:latin typeface="Microsoft Sans Serif"/>
                <a:cs typeface="Microsoft Sans Serif"/>
              </a:rPr>
              <a:t>s</a:t>
            </a:r>
            <a:r>
              <a:rPr sz="2900" dirty="0">
                <a:solidFill>
                  <a:srgbClr val="B85B21"/>
                </a:solidFill>
                <a:latin typeface="Microsoft Sans Serif"/>
                <a:cs typeface="Microsoft Sans Serif"/>
              </a:rPr>
              <a:t>	</a:t>
            </a:r>
            <a:r>
              <a:rPr sz="2900" spc="-165" dirty="0">
                <a:solidFill>
                  <a:srgbClr val="B85B21"/>
                </a:solidFill>
                <a:latin typeface="Microsoft Sans Serif"/>
                <a:cs typeface="Microsoft Sans Serif"/>
              </a:rPr>
              <a:t>i</a:t>
            </a:r>
            <a:r>
              <a:rPr sz="2900" spc="-350" dirty="0">
                <a:solidFill>
                  <a:srgbClr val="B85B21"/>
                </a:solidFill>
                <a:latin typeface="Microsoft Sans Serif"/>
                <a:cs typeface="Microsoft Sans Serif"/>
              </a:rPr>
              <a:t>s</a:t>
            </a:r>
            <a:r>
              <a:rPr sz="2900" dirty="0">
                <a:solidFill>
                  <a:srgbClr val="B85B21"/>
                </a:solidFill>
                <a:latin typeface="Microsoft Sans Serif"/>
                <a:cs typeface="Microsoft Sans Serif"/>
              </a:rPr>
              <a:t>	</a:t>
            </a:r>
            <a:r>
              <a:rPr sz="2900" spc="-175" dirty="0">
                <a:solidFill>
                  <a:srgbClr val="B85B21"/>
                </a:solidFill>
                <a:latin typeface="Microsoft Sans Serif"/>
                <a:cs typeface="Microsoft Sans Serif"/>
              </a:rPr>
              <a:t>o</a:t>
            </a:r>
            <a:r>
              <a:rPr sz="2900" spc="-85" dirty="0">
                <a:solidFill>
                  <a:srgbClr val="B85B21"/>
                </a:solidFill>
                <a:latin typeface="Microsoft Sans Serif"/>
                <a:cs typeface="Microsoft Sans Serif"/>
              </a:rPr>
              <a:t>btained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0544" y="3247466"/>
            <a:ext cx="8237855" cy="86677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 indent="2903220">
              <a:lnSpc>
                <a:spcPts val="3130"/>
              </a:lnSpc>
              <a:spcBef>
                <a:spcPts val="500"/>
              </a:spcBef>
              <a:tabLst>
                <a:tab pos="1967864" algn="l"/>
                <a:tab pos="2901950" algn="l"/>
                <a:tab pos="3569970" algn="l"/>
                <a:tab pos="3594100" algn="l"/>
                <a:tab pos="4057650" algn="l"/>
                <a:tab pos="4909820" algn="l"/>
                <a:tab pos="5640070" algn="l"/>
                <a:tab pos="6235700" algn="l"/>
                <a:tab pos="6550025" algn="l"/>
                <a:tab pos="7697470" algn="l"/>
                <a:tab pos="7776845" algn="l"/>
              </a:tabLst>
            </a:pPr>
            <a:r>
              <a:rPr sz="2900" spc="-145" dirty="0">
                <a:solidFill>
                  <a:srgbClr val="B85B21"/>
                </a:solidFill>
                <a:latin typeface="Microsoft Sans Serif"/>
                <a:cs typeface="Microsoft Sans Serif"/>
              </a:rPr>
              <a:t>b</a:t>
            </a:r>
            <a:r>
              <a:rPr sz="2900" spc="-5" dirty="0">
                <a:solidFill>
                  <a:srgbClr val="B85B21"/>
                </a:solidFill>
                <a:latin typeface="Microsoft Sans Serif"/>
                <a:cs typeface="Microsoft Sans Serif"/>
              </a:rPr>
              <a:t>y</a:t>
            </a:r>
            <a:r>
              <a:rPr sz="2900" dirty="0">
                <a:solidFill>
                  <a:srgbClr val="B85B21"/>
                </a:solidFill>
                <a:latin typeface="Microsoft Sans Serif"/>
                <a:cs typeface="Microsoft Sans Serif"/>
              </a:rPr>
              <a:t>	</a:t>
            </a:r>
            <a:r>
              <a:rPr sz="2900" spc="-10" dirty="0">
                <a:solidFill>
                  <a:srgbClr val="B85B21"/>
                </a:solidFill>
                <a:latin typeface="Microsoft Sans Serif"/>
                <a:cs typeface="Microsoft Sans Serif"/>
              </a:rPr>
              <a:t>a</a:t>
            </a:r>
            <a:r>
              <a:rPr sz="2900" dirty="0">
                <a:solidFill>
                  <a:srgbClr val="B85B21"/>
                </a:solidFill>
                <a:latin typeface="Microsoft Sans Serif"/>
                <a:cs typeface="Microsoft Sans Serif"/>
              </a:rPr>
              <a:t>	</a:t>
            </a:r>
            <a:r>
              <a:rPr sz="2900" spc="-180" dirty="0">
                <a:solidFill>
                  <a:srgbClr val="B85B21"/>
                </a:solidFill>
                <a:latin typeface="Microsoft Sans Serif"/>
                <a:cs typeface="Microsoft Sans Serif"/>
              </a:rPr>
              <a:t>ac</a:t>
            </a:r>
            <a:r>
              <a:rPr sz="2900" spc="-325" dirty="0">
                <a:solidFill>
                  <a:srgbClr val="B85B21"/>
                </a:solidFill>
                <a:latin typeface="Microsoft Sans Serif"/>
                <a:cs typeface="Microsoft Sans Serif"/>
              </a:rPr>
              <a:t>cu</a:t>
            </a:r>
            <a:r>
              <a:rPr sz="2900" spc="-465" dirty="0">
                <a:solidFill>
                  <a:srgbClr val="B85B21"/>
                </a:solidFill>
                <a:latin typeface="Microsoft Sans Serif"/>
                <a:cs typeface="Microsoft Sans Serif"/>
              </a:rPr>
              <a:t>m</a:t>
            </a:r>
            <a:r>
              <a:rPr sz="2900" spc="-110" dirty="0">
                <a:solidFill>
                  <a:srgbClr val="B85B21"/>
                </a:solidFill>
                <a:latin typeface="Microsoft Sans Serif"/>
                <a:cs typeface="Microsoft Sans Serif"/>
              </a:rPr>
              <a:t>ulating</a:t>
            </a:r>
            <a:r>
              <a:rPr sz="2900" dirty="0">
                <a:solidFill>
                  <a:srgbClr val="B85B21"/>
                </a:solidFill>
                <a:latin typeface="Microsoft Sans Serif"/>
                <a:cs typeface="Microsoft Sans Serif"/>
              </a:rPr>
              <a:t>	</a:t>
            </a:r>
            <a:r>
              <a:rPr sz="2900" spc="-65" dirty="0">
                <a:solidFill>
                  <a:srgbClr val="B85B21"/>
                </a:solidFill>
                <a:latin typeface="Microsoft Sans Serif"/>
                <a:cs typeface="Microsoft Sans Serif"/>
              </a:rPr>
              <a:t>(a</a:t>
            </a:r>
            <a:r>
              <a:rPr sz="2900" spc="-95" dirty="0">
                <a:solidFill>
                  <a:srgbClr val="B85B21"/>
                </a:solidFill>
                <a:latin typeface="Microsoft Sans Serif"/>
                <a:cs typeface="Microsoft Sans Serif"/>
              </a:rPr>
              <a:t>d</a:t>
            </a:r>
            <a:r>
              <a:rPr sz="2900" spc="-114" dirty="0">
                <a:solidFill>
                  <a:srgbClr val="B85B21"/>
                </a:solidFill>
                <a:latin typeface="Microsoft Sans Serif"/>
                <a:cs typeface="Microsoft Sans Serif"/>
              </a:rPr>
              <a:t>ding)</a:t>
            </a:r>
            <a:r>
              <a:rPr sz="2900" dirty="0">
                <a:solidFill>
                  <a:srgbClr val="B85B21"/>
                </a:solidFill>
                <a:latin typeface="Microsoft Sans Serif"/>
                <a:cs typeface="Microsoft Sans Serif"/>
              </a:rPr>
              <a:t>		</a:t>
            </a:r>
            <a:r>
              <a:rPr sz="2900" spc="-145" dirty="0">
                <a:solidFill>
                  <a:srgbClr val="B85B21"/>
                </a:solidFill>
                <a:latin typeface="Microsoft Sans Serif"/>
                <a:cs typeface="Microsoft Sans Serif"/>
              </a:rPr>
              <a:t>the  </a:t>
            </a:r>
            <a:r>
              <a:rPr sz="2900" spc="-135" dirty="0">
                <a:solidFill>
                  <a:srgbClr val="B85B21"/>
                </a:solidFill>
                <a:latin typeface="Microsoft Sans Serif"/>
                <a:cs typeface="Microsoft Sans Serif"/>
              </a:rPr>
              <a:t>frequenci</a:t>
            </a:r>
            <a:r>
              <a:rPr sz="2900" spc="-180" dirty="0">
                <a:solidFill>
                  <a:srgbClr val="B85B21"/>
                </a:solidFill>
                <a:latin typeface="Microsoft Sans Serif"/>
                <a:cs typeface="Microsoft Sans Serif"/>
              </a:rPr>
              <a:t>e</a:t>
            </a:r>
            <a:r>
              <a:rPr sz="2900" spc="-484" dirty="0">
                <a:solidFill>
                  <a:srgbClr val="B85B21"/>
                </a:solidFill>
                <a:latin typeface="Microsoft Sans Serif"/>
                <a:cs typeface="Microsoft Sans Serif"/>
              </a:rPr>
              <a:t>s</a:t>
            </a:r>
            <a:r>
              <a:rPr sz="2900" dirty="0">
                <a:solidFill>
                  <a:srgbClr val="B85B21"/>
                </a:solidFill>
                <a:latin typeface="Microsoft Sans Serif"/>
                <a:cs typeface="Microsoft Sans Serif"/>
              </a:rPr>
              <a:t>	</a:t>
            </a:r>
            <a:r>
              <a:rPr sz="2900" spc="-150" dirty="0">
                <a:solidFill>
                  <a:srgbClr val="B85B21"/>
                </a:solidFill>
                <a:latin typeface="Microsoft Sans Serif"/>
                <a:cs typeface="Microsoft Sans Serif"/>
              </a:rPr>
              <a:t>up</a:t>
            </a:r>
            <a:r>
              <a:rPr sz="2900" spc="-70" dirty="0">
                <a:solidFill>
                  <a:srgbClr val="B85B21"/>
                </a:solidFill>
                <a:latin typeface="Microsoft Sans Serif"/>
                <a:cs typeface="Microsoft Sans Serif"/>
              </a:rPr>
              <a:t>t</a:t>
            </a:r>
            <a:r>
              <a:rPr sz="2900" spc="-165" dirty="0">
                <a:solidFill>
                  <a:srgbClr val="B85B21"/>
                </a:solidFill>
                <a:latin typeface="Microsoft Sans Serif"/>
                <a:cs typeface="Microsoft Sans Serif"/>
              </a:rPr>
              <a:t>o</a:t>
            </a:r>
            <a:r>
              <a:rPr sz="2900" dirty="0">
                <a:solidFill>
                  <a:srgbClr val="B85B21"/>
                </a:solidFill>
                <a:latin typeface="Microsoft Sans Serif"/>
                <a:cs typeface="Microsoft Sans Serif"/>
              </a:rPr>
              <a:t>	</a:t>
            </a:r>
            <a:r>
              <a:rPr sz="2900" spc="-190" dirty="0">
                <a:solidFill>
                  <a:srgbClr val="B85B21"/>
                </a:solidFill>
                <a:latin typeface="Microsoft Sans Serif"/>
                <a:cs typeface="Microsoft Sans Serif"/>
              </a:rPr>
              <a:t>(</a:t>
            </a:r>
            <a:r>
              <a:rPr sz="2900" spc="-80" dirty="0">
                <a:solidFill>
                  <a:srgbClr val="B85B21"/>
                </a:solidFill>
                <a:latin typeface="Microsoft Sans Serif"/>
                <a:cs typeface="Microsoft Sans Serif"/>
              </a:rPr>
              <a:t>or</a:t>
            </a:r>
            <a:r>
              <a:rPr sz="2900" dirty="0">
                <a:solidFill>
                  <a:srgbClr val="B85B21"/>
                </a:solidFill>
                <a:latin typeface="Microsoft Sans Serif"/>
                <a:cs typeface="Microsoft Sans Serif"/>
              </a:rPr>
              <a:t>		</a:t>
            </a:r>
            <a:r>
              <a:rPr sz="2900" spc="-95" dirty="0">
                <a:solidFill>
                  <a:srgbClr val="B85B21"/>
                </a:solidFill>
                <a:latin typeface="Microsoft Sans Serif"/>
                <a:cs typeface="Microsoft Sans Serif"/>
              </a:rPr>
              <a:t>abo</a:t>
            </a:r>
            <a:r>
              <a:rPr sz="2900" spc="-150" dirty="0">
                <a:solidFill>
                  <a:srgbClr val="B85B21"/>
                </a:solidFill>
                <a:latin typeface="Microsoft Sans Serif"/>
                <a:cs typeface="Microsoft Sans Serif"/>
              </a:rPr>
              <a:t>v</a:t>
            </a:r>
            <a:r>
              <a:rPr sz="2900" spc="-180" dirty="0">
                <a:solidFill>
                  <a:srgbClr val="B85B21"/>
                </a:solidFill>
                <a:latin typeface="Microsoft Sans Serif"/>
                <a:cs typeface="Microsoft Sans Serif"/>
              </a:rPr>
              <a:t>e)</a:t>
            </a:r>
            <a:r>
              <a:rPr sz="2900" dirty="0">
                <a:solidFill>
                  <a:srgbClr val="B85B21"/>
                </a:solidFill>
                <a:latin typeface="Microsoft Sans Serif"/>
                <a:cs typeface="Microsoft Sans Serif"/>
              </a:rPr>
              <a:t>	</a:t>
            </a:r>
            <a:r>
              <a:rPr sz="2900" spc="-175" dirty="0">
                <a:solidFill>
                  <a:srgbClr val="B85B21"/>
                </a:solidFill>
                <a:latin typeface="Microsoft Sans Serif"/>
                <a:cs typeface="Microsoft Sans Serif"/>
              </a:rPr>
              <a:t>the</a:t>
            </a:r>
            <a:r>
              <a:rPr sz="2900" dirty="0">
                <a:solidFill>
                  <a:srgbClr val="B85B21"/>
                </a:solidFill>
                <a:latin typeface="Microsoft Sans Serif"/>
                <a:cs typeface="Microsoft Sans Serif"/>
              </a:rPr>
              <a:t>	</a:t>
            </a:r>
            <a:r>
              <a:rPr sz="2900" spc="-70" dirty="0">
                <a:solidFill>
                  <a:srgbClr val="B85B21"/>
                </a:solidFill>
                <a:latin typeface="Microsoft Sans Serif"/>
                <a:cs typeface="Microsoft Sans Serif"/>
              </a:rPr>
              <a:t>gi</a:t>
            </a:r>
            <a:r>
              <a:rPr sz="2900" spc="-140" dirty="0">
                <a:solidFill>
                  <a:srgbClr val="B85B21"/>
                </a:solidFill>
                <a:latin typeface="Microsoft Sans Serif"/>
                <a:cs typeface="Microsoft Sans Serif"/>
              </a:rPr>
              <a:t>v</a:t>
            </a:r>
            <a:r>
              <a:rPr sz="2900" spc="-165" dirty="0">
                <a:solidFill>
                  <a:srgbClr val="B85B21"/>
                </a:solidFill>
                <a:latin typeface="Microsoft Sans Serif"/>
                <a:cs typeface="Microsoft Sans Serif"/>
              </a:rPr>
              <a:t>e</a:t>
            </a:r>
            <a:r>
              <a:rPr sz="2900" dirty="0">
                <a:solidFill>
                  <a:srgbClr val="B85B21"/>
                </a:solidFill>
                <a:latin typeface="Microsoft Sans Serif"/>
                <a:cs typeface="Microsoft Sans Serif"/>
              </a:rPr>
              <a:t>	</a:t>
            </a:r>
            <a:r>
              <a:rPr sz="2900" spc="-245" dirty="0">
                <a:solidFill>
                  <a:srgbClr val="B85B21"/>
                </a:solidFill>
                <a:latin typeface="Microsoft Sans Serif"/>
                <a:cs typeface="Microsoft Sans Serif"/>
              </a:rPr>
              <a:t>v</a:t>
            </a:r>
            <a:r>
              <a:rPr sz="2900" spc="-130" dirty="0">
                <a:solidFill>
                  <a:srgbClr val="B85B21"/>
                </a:solidFill>
                <a:latin typeface="Microsoft Sans Serif"/>
                <a:cs typeface="Microsoft Sans Serif"/>
              </a:rPr>
              <a:t>alu</a:t>
            </a:r>
            <a:r>
              <a:rPr sz="2900" spc="-180" dirty="0">
                <a:solidFill>
                  <a:srgbClr val="B85B21"/>
                </a:solidFill>
                <a:latin typeface="Microsoft Sans Serif"/>
                <a:cs typeface="Microsoft Sans Serif"/>
              </a:rPr>
              <a:t>e</a:t>
            </a:r>
            <a:r>
              <a:rPr sz="2900" spc="-170" dirty="0">
                <a:solidFill>
                  <a:srgbClr val="B85B21"/>
                </a:solidFill>
                <a:latin typeface="Microsoft Sans Serif"/>
                <a:cs typeface="Microsoft Sans Serif"/>
              </a:rPr>
              <a:t>.</a:t>
            </a:r>
            <a:r>
              <a:rPr sz="2900" dirty="0">
                <a:solidFill>
                  <a:srgbClr val="B85B21"/>
                </a:solidFill>
                <a:latin typeface="Microsoft Sans Serif"/>
                <a:cs typeface="Microsoft Sans Serif"/>
              </a:rPr>
              <a:t>	</a:t>
            </a:r>
            <a:r>
              <a:rPr sz="2900" spc="-340" dirty="0">
                <a:solidFill>
                  <a:srgbClr val="B85B21"/>
                </a:solidFill>
                <a:latin typeface="Microsoft Sans Serif"/>
                <a:cs typeface="Microsoft Sans Serif"/>
              </a:rPr>
              <a:t>This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0200" y="3998784"/>
            <a:ext cx="8558530" cy="219456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32740" algn="just">
              <a:lnSpc>
                <a:spcPct val="100000"/>
              </a:lnSpc>
              <a:spcBef>
                <a:spcPts val="455"/>
              </a:spcBef>
            </a:pPr>
            <a:r>
              <a:rPr sz="2900" spc="-270" dirty="0">
                <a:solidFill>
                  <a:srgbClr val="B85B21"/>
                </a:solidFill>
                <a:latin typeface="Microsoft Sans Serif"/>
                <a:cs typeface="Microsoft Sans Serif"/>
              </a:rPr>
              <a:t>accu</a:t>
            </a:r>
            <a:r>
              <a:rPr sz="2900" spc="-375" dirty="0">
                <a:solidFill>
                  <a:srgbClr val="B85B21"/>
                </a:solidFill>
                <a:latin typeface="Microsoft Sans Serif"/>
                <a:cs typeface="Microsoft Sans Serif"/>
              </a:rPr>
              <a:t>m</a:t>
            </a:r>
            <a:r>
              <a:rPr sz="2900" spc="-110" dirty="0">
                <a:solidFill>
                  <a:srgbClr val="B85B21"/>
                </a:solidFill>
                <a:latin typeface="Microsoft Sans Serif"/>
                <a:cs typeface="Microsoft Sans Serif"/>
              </a:rPr>
              <a:t>ula</a:t>
            </a:r>
            <a:r>
              <a:rPr sz="2900" spc="-65" dirty="0">
                <a:solidFill>
                  <a:srgbClr val="B85B21"/>
                </a:solidFill>
                <a:latin typeface="Microsoft Sans Serif"/>
                <a:cs typeface="Microsoft Sans Serif"/>
              </a:rPr>
              <a:t>t</a:t>
            </a:r>
            <a:r>
              <a:rPr sz="2900" spc="-90" dirty="0">
                <a:solidFill>
                  <a:srgbClr val="B85B21"/>
                </a:solidFill>
                <a:latin typeface="Microsoft Sans Serif"/>
                <a:cs typeface="Microsoft Sans Serif"/>
              </a:rPr>
              <a:t>ed</a:t>
            </a:r>
            <a:r>
              <a:rPr sz="2900" spc="10" dirty="0">
                <a:solidFill>
                  <a:srgbClr val="B85B21"/>
                </a:solidFill>
                <a:latin typeface="Microsoft Sans Serif"/>
                <a:cs typeface="Microsoft Sans Serif"/>
              </a:rPr>
              <a:t> </a:t>
            </a:r>
            <a:r>
              <a:rPr sz="2900" spc="70" dirty="0">
                <a:solidFill>
                  <a:srgbClr val="B85B21"/>
                </a:solidFill>
                <a:latin typeface="Microsoft Sans Serif"/>
                <a:cs typeface="Microsoft Sans Serif"/>
              </a:rPr>
              <a:t>f</a:t>
            </a:r>
            <a:r>
              <a:rPr sz="2900" spc="90" dirty="0">
                <a:solidFill>
                  <a:srgbClr val="B85B21"/>
                </a:solidFill>
                <a:latin typeface="Microsoft Sans Serif"/>
                <a:cs typeface="Microsoft Sans Serif"/>
              </a:rPr>
              <a:t>r</a:t>
            </a:r>
            <a:r>
              <a:rPr sz="2900" spc="-229" dirty="0">
                <a:solidFill>
                  <a:srgbClr val="B85B21"/>
                </a:solidFill>
                <a:latin typeface="Microsoft Sans Serif"/>
                <a:cs typeface="Microsoft Sans Serif"/>
              </a:rPr>
              <a:t>equen</a:t>
            </a:r>
            <a:r>
              <a:rPr sz="2900" spc="-190" dirty="0">
                <a:solidFill>
                  <a:srgbClr val="B85B21"/>
                </a:solidFill>
                <a:latin typeface="Microsoft Sans Serif"/>
                <a:cs typeface="Microsoft Sans Serif"/>
              </a:rPr>
              <a:t>c</a:t>
            </a:r>
            <a:r>
              <a:rPr sz="2900" dirty="0">
                <a:solidFill>
                  <a:srgbClr val="B85B21"/>
                </a:solidFill>
                <a:latin typeface="Microsoft Sans Serif"/>
                <a:cs typeface="Microsoft Sans Serif"/>
              </a:rPr>
              <a:t>y</a:t>
            </a:r>
            <a:r>
              <a:rPr sz="2900" spc="15" dirty="0">
                <a:solidFill>
                  <a:srgbClr val="B85B21"/>
                </a:solidFill>
                <a:latin typeface="Microsoft Sans Serif"/>
                <a:cs typeface="Microsoft Sans Serif"/>
              </a:rPr>
              <a:t> </a:t>
            </a:r>
            <a:r>
              <a:rPr sz="2900" spc="-254" dirty="0">
                <a:solidFill>
                  <a:srgbClr val="B85B21"/>
                </a:solidFill>
                <a:latin typeface="Microsoft Sans Serif"/>
                <a:cs typeface="Microsoft Sans Serif"/>
              </a:rPr>
              <a:t>is</a:t>
            </a:r>
            <a:r>
              <a:rPr sz="2900" spc="25" dirty="0">
                <a:solidFill>
                  <a:srgbClr val="B85B21"/>
                </a:solidFill>
                <a:latin typeface="Microsoft Sans Serif"/>
                <a:cs typeface="Microsoft Sans Serif"/>
              </a:rPr>
              <a:t> </a:t>
            </a:r>
            <a:r>
              <a:rPr sz="2900" spc="-95" dirty="0">
                <a:solidFill>
                  <a:srgbClr val="B85B21"/>
                </a:solidFill>
                <a:latin typeface="Microsoft Sans Serif"/>
                <a:cs typeface="Microsoft Sans Serif"/>
              </a:rPr>
              <a:t>called</a:t>
            </a:r>
            <a:r>
              <a:rPr sz="2900" spc="15" dirty="0">
                <a:solidFill>
                  <a:srgbClr val="B85B21"/>
                </a:solidFill>
                <a:latin typeface="Microsoft Sans Serif"/>
                <a:cs typeface="Microsoft Sans Serif"/>
              </a:rPr>
              <a:t> </a:t>
            </a:r>
            <a:r>
              <a:rPr sz="2900" b="1" spc="-225" dirty="0">
                <a:solidFill>
                  <a:srgbClr val="001F5F"/>
                </a:solidFill>
                <a:latin typeface="Arial"/>
                <a:cs typeface="Arial"/>
              </a:rPr>
              <a:t>cumul</a:t>
            </a:r>
            <a:r>
              <a:rPr sz="2900" b="1" spc="-155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900" b="1" spc="-90" dirty="0">
                <a:solidFill>
                  <a:srgbClr val="001F5F"/>
                </a:solidFill>
                <a:latin typeface="Arial"/>
                <a:cs typeface="Arial"/>
              </a:rPr>
              <a:t>ti</a:t>
            </a:r>
            <a:r>
              <a:rPr sz="2900" b="1" spc="-190" dirty="0">
                <a:solidFill>
                  <a:srgbClr val="001F5F"/>
                </a:solidFill>
                <a:latin typeface="Arial"/>
                <a:cs typeface="Arial"/>
              </a:rPr>
              <a:t>v</a:t>
            </a:r>
            <a:r>
              <a:rPr sz="2900" b="1" spc="-225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2900" b="1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900" b="1" spc="-130" dirty="0">
                <a:solidFill>
                  <a:srgbClr val="001F5F"/>
                </a:solidFill>
                <a:latin typeface="Arial"/>
                <a:cs typeface="Arial"/>
              </a:rPr>
              <a:t>f</a:t>
            </a:r>
            <a:r>
              <a:rPr sz="2900" b="1" spc="-90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2900" b="1" spc="-240" dirty="0">
                <a:solidFill>
                  <a:srgbClr val="001F5F"/>
                </a:solidFill>
                <a:latin typeface="Arial"/>
                <a:cs typeface="Arial"/>
              </a:rPr>
              <a:t>equenc</a:t>
            </a:r>
            <a:r>
              <a:rPr sz="2900" b="1" spc="-235" dirty="0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sz="2900" spc="-170" dirty="0">
                <a:solidFill>
                  <a:srgbClr val="B85B21"/>
                </a:solidFill>
                <a:latin typeface="Microsoft Sans Serif"/>
                <a:cs typeface="Microsoft Sans Serif"/>
              </a:rPr>
              <a:t>.</a:t>
            </a:r>
            <a:endParaRPr sz="2900">
              <a:latin typeface="Microsoft Sans Serif"/>
              <a:cs typeface="Microsoft Sans Serif"/>
            </a:endParaRPr>
          </a:p>
          <a:p>
            <a:pPr marL="332740" marR="5080" indent="-320675" algn="just">
              <a:lnSpc>
                <a:spcPct val="90000"/>
              </a:lnSpc>
              <a:spcBef>
                <a:spcPts val="71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330" dirty="0">
                <a:latin typeface="Microsoft Sans Serif"/>
                <a:cs typeface="Microsoft Sans Serif"/>
              </a:rPr>
              <a:t>These</a:t>
            </a:r>
            <a:r>
              <a:rPr sz="2900" spc="-325" dirty="0">
                <a:latin typeface="Microsoft Sans Serif"/>
                <a:cs typeface="Microsoft Sans Serif"/>
              </a:rPr>
              <a:t> </a:t>
            </a:r>
            <a:r>
              <a:rPr sz="2900" spc="-195" dirty="0">
                <a:latin typeface="Microsoft Sans Serif"/>
                <a:cs typeface="Microsoft Sans Serif"/>
              </a:rPr>
              <a:t>cumulative</a:t>
            </a:r>
            <a:r>
              <a:rPr sz="2900" spc="380" dirty="0">
                <a:latin typeface="Microsoft Sans Serif"/>
                <a:cs typeface="Microsoft Sans Serif"/>
              </a:rPr>
              <a:t> </a:t>
            </a:r>
            <a:r>
              <a:rPr sz="2900" spc="-170" dirty="0">
                <a:latin typeface="Microsoft Sans Serif"/>
                <a:cs typeface="Microsoft Sans Serif"/>
              </a:rPr>
              <a:t>frequencies</a:t>
            </a:r>
            <a:r>
              <a:rPr sz="2900" spc="430" dirty="0">
                <a:latin typeface="Microsoft Sans Serif"/>
                <a:cs typeface="Microsoft Sans Serif"/>
              </a:rPr>
              <a:t> </a:t>
            </a:r>
            <a:r>
              <a:rPr sz="2900" spc="-60" dirty="0">
                <a:latin typeface="Microsoft Sans Serif"/>
                <a:cs typeface="Microsoft Sans Serif"/>
              </a:rPr>
              <a:t>are </a:t>
            </a:r>
            <a:r>
              <a:rPr sz="2900" spc="-215" dirty="0">
                <a:latin typeface="Microsoft Sans Serif"/>
                <a:cs typeface="Microsoft Sans Serif"/>
              </a:rPr>
              <a:t>then</a:t>
            </a:r>
            <a:r>
              <a:rPr sz="2900" spc="340" dirty="0">
                <a:latin typeface="Microsoft Sans Serif"/>
                <a:cs typeface="Microsoft Sans Serif"/>
              </a:rPr>
              <a:t> </a:t>
            </a:r>
            <a:r>
              <a:rPr sz="2900" spc="-125" dirty="0">
                <a:latin typeface="Microsoft Sans Serif"/>
                <a:cs typeface="Microsoft Sans Serif"/>
              </a:rPr>
              <a:t>listed </a:t>
            </a:r>
            <a:r>
              <a:rPr sz="2900" spc="-185" dirty="0">
                <a:latin typeface="Microsoft Sans Serif"/>
                <a:cs typeface="Microsoft Sans Serif"/>
              </a:rPr>
              <a:t>in</a:t>
            </a:r>
            <a:r>
              <a:rPr sz="2900" spc="400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a </a:t>
            </a:r>
            <a:r>
              <a:rPr sz="2900" spc="-50" dirty="0">
                <a:latin typeface="Microsoft Sans Serif"/>
                <a:cs typeface="Microsoft Sans Serif"/>
              </a:rPr>
              <a:t>table </a:t>
            </a:r>
            <a:r>
              <a:rPr sz="2900" spc="-45" dirty="0">
                <a:latin typeface="Microsoft Sans Serif"/>
                <a:cs typeface="Microsoft Sans Serif"/>
              </a:rPr>
              <a:t> </a:t>
            </a:r>
            <a:r>
              <a:rPr sz="2900" spc="-260" dirty="0">
                <a:latin typeface="Microsoft Sans Serif"/>
                <a:cs typeface="Microsoft Sans Serif"/>
              </a:rPr>
              <a:t>is</a:t>
            </a:r>
            <a:r>
              <a:rPr sz="2900" spc="-254" dirty="0">
                <a:latin typeface="Microsoft Sans Serif"/>
                <a:cs typeface="Microsoft Sans Serif"/>
              </a:rPr>
              <a:t> </a:t>
            </a:r>
            <a:r>
              <a:rPr sz="2900" spc="-100" dirty="0">
                <a:latin typeface="Microsoft Sans Serif"/>
                <a:cs typeface="Microsoft Sans Serif"/>
              </a:rPr>
              <a:t>called </a:t>
            </a:r>
            <a:r>
              <a:rPr sz="2900" spc="-195" dirty="0">
                <a:latin typeface="Microsoft Sans Serif"/>
                <a:cs typeface="Microsoft Sans Serif"/>
              </a:rPr>
              <a:t>cumulative </a:t>
            </a:r>
            <a:r>
              <a:rPr sz="2900" spc="-130" dirty="0">
                <a:latin typeface="Microsoft Sans Serif"/>
                <a:cs typeface="Microsoft Sans Serif"/>
              </a:rPr>
              <a:t>frequency </a:t>
            </a:r>
            <a:r>
              <a:rPr sz="2900" spc="-70" dirty="0">
                <a:latin typeface="Microsoft Sans Serif"/>
                <a:cs typeface="Microsoft Sans Serif"/>
              </a:rPr>
              <a:t>table. </a:t>
            </a:r>
            <a:r>
              <a:rPr sz="2900" spc="-340" dirty="0">
                <a:latin typeface="Microsoft Sans Serif"/>
                <a:cs typeface="Microsoft Sans Serif"/>
              </a:rPr>
              <a:t>The</a:t>
            </a:r>
            <a:r>
              <a:rPr sz="2900" spc="-335" dirty="0">
                <a:latin typeface="Microsoft Sans Serif"/>
                <a:cs typeface="Microsoft Sans Serif"/>
              </a:rPr>
              <a:t> </a:t>
            </a:r>
            <a:r>
              <a:rPr sz="2900" spc="-195" dirty="0">
                <a:latin typeface="Microsoft Sans Serif"/>
                <a:cs typeface="Microsoft Sans Serif"/>
              </a:rPr>
              <a:t>curve </a:t>
            </a:r>
            <a:r>
              <a:rPr sz="2900" spc="-50" dirty="0">
                <a:latin typeface="Microsoft Sans Serif"/>
                <a:cs typeface="Microsoft Sans Serif"/>
              </a:rPr>
              <a:t>table </a:t>
            </a:r>
            <a:r>
              <a:rPr sz="2900" spc="-260" dirty="0">
                <a:latin typeface="Microsoft Sans Serif"/>
                <a:cs typeface="Microsoft Sans Serif"/>
              </a:rPr>
              <a:t>is </a:t>
            </a:r>
            <a:r>
              <a:rPr sz="2900" spc="-254" dirty="0">
                <a:latin typeface="Microsoft Sans Serif"/>
                <a:cs typeface="Microsoft Sans Serif"/>
              </a:rPr>
              <a:t> </a:t>
            </a:r>
            <a:r>
              <a:rPr sz="2900" spc="-95" dirty="0">
                <a:latin typeface="Microsoft Sans Serif"/>
                <a:cs typeface="Microsoft Sans Serif"/>
              </a:rPr>
              <a:t>obtained </a:t>
            </a:r>
            <a:r>
              <a:rPr sz="2900" spc="-75" dirty="0">
                <a:latin typeface="Microsoft Sans Serif"/>
                <a:cs typeface="Microsoft Sans Serif"/>
              </a:rPr>
              <a:t>by </a:t>
            </a:r>
            <a:r>
              <a:rPr sz="2900" spc="-80" dirty="0">
                <a:latin typeface="Microsoft Sans Serif"/>
                <a:cs typeface="Microsoft Sans Serif"/>
              </a:rPr>
              <a:t>plotting </a:t>
            </a:r>
            <a:r>
              <a:rPr sz="2900" spc="-195" dirty="0">
                <a:latin typeface="Microsoft Sans Serif"/>
                <a:cs typeface="Microsoft Sans Serif"/>
              </a:rPr>
              <a:t>cumulative </a:t>
            </a:r>
            <a:r>
              <a:rPr sz="2900" spc="-170" dirty="0">
                <a:latin typeface="Microsoft Sans Serif"/>
                <a:cs typeface="Microsoft Sans Serif"/>
              </a:rPr>
              <a:t>frequencies </a:t>
            </a:r>
            <a:r>
              <a:rPr sz="2900" spc="-265" dirty="0">
                <a:latin typeface="Microsoft Sans Serif"/>
                <a:cs typeface="Microsoft Sans Serif"/>
              </a:rPr>
              <a:t>is</a:t>
            </a:r>
            <a:r>
              <a:rPr sz="2900" spc="-260" dirty="0">
                <a:latin typeface="Microsoft Sans Serif"/>
                <a:cs typeface="Microsoft Sans Serif"/>
              </a:rPr>
              <a:t> </a:t>
            </a:r>
            <a:r>
              <a:rPr sz="2900" spc="-100" dirty="0">
                <a:latin typeface="Microsoft Sans Serif"/>
                <a:cs typeface="Microsoft Sans Serif"/>
              </a:rPr>
              <a:t>called </a:t>
            </a:r>
            <a:r>
              <a:rPr sz="2900" spc="-15" dirty="0">
                <a:latin typeface="Microsoft Sans Serif"/>
                <a:cs typeface="Microsoft Sans Serif"/>
              </a:rPr>
              <a:t>a </a:t>
            </a:r>
            <a:r>
              <a:rPr sz="2900" spc="-10" dirty="0">
                <a:latin typeface="Microsoft Sans Serif"/>
                <a:cs typeface="Microsoft Sans Serif"/>
              </a:rPr>
              <a:t> </a:t>
            </a:r>
            <a:r>
              <a:rPr sz="2900" b="1" spc="-225" dirty="0">
                <a:solidFill>
                  <a:srgbClr val="B85B21"/>
                </a:solidFill>
                <a:latin typeface="Arial"/>
                <a:cs typeface="Arial"/>
              </a:rPr>
              <a:t>cumul</a:t>
            </a:r>
            <a:r>
              <a:rPr sz="2900" b="1" spc="-155" dirty="0">
                <a:solidFill>
                  <a:srgbClr val="B85B21"/>
                </a:solidFill>
                <a:latin typeface="Arial"/>
                <a:cs typeface="Arial"/>
              </a:rPr>
              <a:t>a</a:t>
            </a:r>
            <a:r>
              <a:rPr sz="2900" b="1" spc="-90" dirty="0">
                <a:solidFill>
                  <a:srgbClr val="B85B21"/>
                </a:solidFill>
                <a:latin typeface="Arial"/>
                <a:cs typeface="Arial"/>
              </a:rPr>
              <a:t>ti</a:t>
            </a:r>
            <a:r>
              <a:rPr sz="2900" b="1" spc="-190" dirty="0">
                <a:solidFill>
                  <a:srgbClr val="B85B21"/>
                </a:solidFill>
                <a:latin typeface="Arial"/>
                <a:cs typeface="Arial"/>
              </a:rPr>
              <a:t>v</a:t>
            </a:r>
            <a:r>
              <a:rPr sz="2900" b="1" spc="-225" dirty="0">
                <a:solidFill>
                  <a:srgbClr val="B85B21"/>
                </a:solidFill>
                <a:latin typeface="Arial"/>
                <a:cs typeface="Arial"/>
              </a:rPr>
              <a:t>e</a:t>
            </a:r>
            <a:r>
              <a:rPr sz="2900" b="1" spc="-70" dirty="0">
                <a:solidFill>
                  <a:srgbClr val="B85B21"/>
                </a:solidFill>
                <a:latin typeface="Arial"/>
                <a:cs typeface="Arial"/>
              </a:rPr>
              <a:t> </a:t>
            </a:r>
            <a:r>
              <a:rPr sz="2900" b="1" spc="-130" dirty="0">
                <a:solidFill>
                  <a:srgbClr val="B85B21"/>
                </a:solidFill>
                <a:latin typeface="Arial"/>
                <a:cs typeface="Arial"/>
              </a:rPr>
              <a:t>f</a:t>
            </a:r>
            <a:r>
              <a:rPr sz="2900" b="1" spc="-90" dirty="0">
                <a:solidFill>
                  <a:srgbClr val="B85B21"/>
                </a:solidFill>
                <a:latin typeface="Arial"/>
                <a:cs typeface="Arial"/>
              </a:rPr>
              <a:t>r</a:t>
            </a:r>
            <a:r>
              <a:rPr sz="2900" b="1" spc="-240" dirty="0">
                <a:solidFill>
                  <a:srgbClr val="B85B21"/>
                </a:solidFill>
                <a:latin typeface="Arial"/>
                <a:cs typeface="Arial"/>
              </a:rPr>
              <a:t>equency</a:t>
            </a:r>
            <a:r>
              <a:rPr sz="2900" b="1" spc="-55" dirty="0">
                <a:solidFill>
                  <a:srgbClr val="B85B21"/>
                </a:solidFill>
                <a:latin typeface="Arial"/>
                <a:cs typeface="Arial"/>
              </a:rPr>
              <a:t> </a:t>
            </a:r>
            <a:r>
              <a:rPr sz="2900" b="1" spc="-335" dirty="0">
                <a:solidFill>
                  <a:srgbClr val="B85B21"/>
                </a:solidFill>
                <a:latin typeface="Arial"/>
                <a:cs typeface="Arial"/>
              </a:rPr>
              <a:t>cu</a:t>
            </a:r>
            <a:r>
              <a:rPr sz="2900" b="1" spc="-170" dirty="0">
                <a:solidFill>
                  <a:srgbClr val="B85B21"/>
                </a:solidFill>
                <a:latin typeface="Arial"/>
                <a:cs typeface="Arial"/>
              </a:rPr>
              <a:t>r</a:t>
            </a:r>
            <a:r>
              <a:rPr sz="2900" b="1" spc="-105" dirty="0">
                <a:solidFill>
                  <a:srgbClr val="B85B21"/>
                </a:solidFill>
                <a:latin typeface="Arial"/>
                <a:cs typeface="Arial"/>
              </a:rPr>
              <a:t>v</a:t>
            </a:r>
            <a:r>
              <a:rPr sz="2900" b="1" spc="-225" dirty="0">
                <a:solidFill>
                  <a:srgbClr val="B85B21"/>
                </a:solidFill>
                <a:latin typeface="Arial"/>
                <a:cs typeface="Arial"/>
              </a:rPr>
              <a:t>e</a:t>
            </a:r>
            <a:r>
              <a:rPr sz="2900" b="1" spc="-35" dirty="0">
                <a:solidFill>
                  <a:srgbClr val="B85B21"/>
                </a:solidFill>
                <a:latin typeface="Arial"/>
                <a:cs typeface="Arial"/>
              </a:rPr>
              <a:t> </a:t>
            </a:r>
            <a:r>
              <a:rPr sz="2900" b="1" spc="-285" dirty="0">
                <a:solidFill>
                  <a:srgbClr val="B85B21"/>
                </a:solidFill>
                <a:latin typeface="Arial"/>
                <a:cs typeface="Arial"/>
              </a:rPr>
              <a:t>o</a:t>
            </a:r>
            <a:r>
              <a:rPr sz="2900" b="1" spc="-175" dirty="0">
                <a:solidFill>
                  <a:srgbClr val="B85B21"/>
                </a:solidFill>
                <a:latin typeface="Arial"/>
                <a:cs typeface="Arial"/>
              </a:rPr>
              <a:t>r</a:t>
            </a:r>
            <a:r>
              <a:rPr sz="2900" b="1" spc="-25" dirty="0">
                <a:solidFill>
                  <a:srgbClr val="B85B21"/>
                </a:solidFill>
                <a:latin typeface="Arial"/>
                <a:cs typeface="Arial"/>
              </a:rPr>
              <a:t> </a:t>
            </a:r>
            <a:r>
              <a:rPr sz="2900" b="1" spc="-160" dirty="0">
                <a:solidFill>
                  <a:srgbClr val="B85B21"/>
                </a:solidFill>
                <a:latin typeface="Arial"/>
                <a:cs typeface="Arial"/>
              </a:rPr>
              <a:t>an</a:t>
            </a:r>
            <a:r>
              <a:rPr sz="2900" b="1" spc="-45" dirty="0">
                <a:solidFill>
                  <a:srgbClr val="B85B21"/>
                </a:solidFill>
                <a:latin typeface="Arial"/>
                <a:cs typeface="Arial"/>
              </a:rPr>
              <a:t> </a:t>
            </a:r>
            <a:r>
              <a:rPr sz="2900" b="1" spc="-145" dirty="0">
                <a:solidFill>
                  <a:srgbClr val="B85B21"/>
                </a:solidFill>
                <a:latin typeface="Arial"/>
                <a:cs typeface="Arial"/>
              </a:rPr>
              <a:t>ogi</a:t>
            </a:r>
            <a:r>
              <a:rPr sz="2900" b="1" spc="-190" dirty="0">
                <a:solidFill>
                  <a:srgbClr val="B85B21"/>
                </a:solidFill>
                <a:latin typeface="Arial"/>
                <a:cs typeface="Arial"/>
              </a:rPr>
              <a:t>v</a:t>
            </a:r>
            <a:r>
              <a:rPr sz="2900" b="1" spc="-229" dirty="0">
                <a:solidFill>
                  <a:srgbClr val="B85B21"/>
                </a:solidFill>
                <a:latin typeface="Arial"/>
                <a:cs typeface="Arial"/>
              </a:rPr>
              <a:t>e</a:t>
            </a:r>
            <a:r>
              <a:rPr sz="2900" spc="-170" dirty="0">
                <a:latin typeface="Microsoft Sans Serif"/>
                <a:cs typeface="Microsoft Sans Serif"/>
              </a:rPr>
              <a:t>.</a:t>
            </a:r>
            <a:endParaRPr sz="29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700868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58200" y="6499859"/>
              <a:ext cx="83820" cy="838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451" y="6499859"/>
              <a:ext cx="85343" cy="838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15311" y="2599944"/>
              <a:ext cx="4459224" cy="10607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1739" y="284988"/>
              <a:ext cx="3706367" cy="238658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87979" y="659891"/>
              <a:ext cx="3718560" cy="239877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060063" y="1473454"/>
            <a:ext cx="1374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25" dirty="0">
                <a:solidFill>
                  <a:srgbClr val="000000"/>
                </a:solidFill>
                <a:latin typeface="Palatino Linotype"/>
                <a:cs typeface="Palatino Linotype"/>
              </a:rPr>
              <a:t>Ogive</a:t>
            </a:r>
            <a:endParaRPr sz="4000">
              <a:latin typeface="Palatino Linotype"/>
              <a:cs typeface="Palatino Linotyp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0415" y="3634740"/>
            <a:ext cx="4114800" cy="2886710"/>
            <a:chOff x="280415" y="3634740"/>
            <a:chExt cx="4114800" cy="288671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0415" y="3634740"/>
              <a:ext cx="3706367" cy="23865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6656" y="4000500"/>
              <a:ext cx="3718560" cy="2520696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286002" y="4207509"/>
            <a:ext cx="2533650" cy="186817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065" marR="5080" indent="-33020" algn="ctr">
              <a:lnSpc>
                <a:spcPct val="101200"/>
              </a:lnSpc>
              <a:spcBef>
                <a:spcPts val="35"/>
              </a:spcBef>
            </a:pPr>
            <a:r>
              <a:rPr sz="4000" spc="-5" dirty="0">
                <a:latin typeface="Palatino Linotype"/>
                <a:cs typeface="Palatino Linotype"/>
              </a:rPr>
              <a:t>The ‘ less </a:t>
            </a:r>
            <a:r>
              <a:rPr sz="4000" dirty="0">
                <a:latin typeface="Palatino Linotype"/>
                <a:cs typeface="Palatino Linotype"/>
              </a:rPr>
              <a:t> </a:t>
            </a:r>
            <a:r>
              <a:rPr sz="4000" spc="-5" dirty="0">
                <a:latin typeface="Palatino Linotype"/>
                <a:cs typeface="Palatino Linotype"/>
              </a:rPr>
              <a:t>than</a:t>
            </a:r>
            <a:r>
              <a:rPr sz="4000" spc="-80" dirty="0">
                <a:latin typeface="Palatino Linotype"/>
                <a:cs typeface="Palatino Linotype"/>
              </a:rPr>
              <a:t> </a:t>
            </a:r>
            <a:r>
              <a:rPr sz="4000" spc="-15" dirty="0">
                <a:latin typeface="Palatino Linotype"/>
                <a:cs typeface="Palatino Linotype"/>
              </a:rPr>
              <a:t>ogive’ </a:t>
            </a:r>
            <a:r>
              <a:rPr sz="4000" spc="-985" dirty="0">
                <a:latin typeface="Palatino Linotype"/>
                <a:cs typeface="Palatino Linotype"/>
              </a:rPr>
              <a:t> </a:t>
            </a:r>
            <a:r>
              <a:rPr sz="4000" spc="-5" dirty="0">
                <a:latin typeface="Palatino Linotype"/>
                <a:cs typeface="Palatino Linotype"/>
              </a:rPr>
              <a:t>method</a:t>
            </a:r>
            <a:endParaRPr sz="4000">
              <a:latin typeface="Palatino Linotype"/>
              <a:cs typeface="Palatino Linotype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03064" y="3634740"/>
            <a:ext cx="4114800" cy="2886710"/>
            <a:chOff x="4703064" y="3634740"/>
            <a:chExt cx="4114800" cy="2886710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03064" y="3634740"/>
              <a:ext cx="3707891" cy="238658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99304" y="4000500"/>
              <a:ext cx="3718559" cy="252069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709665" y="4207509"/>
            <a:ext cx="2533650" cy="186817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065" marR="5080" indent="-33655" algn="ctr">
              <a:lnSpc>
                <a:spcPct val="101200"/>
              </a:lnSpc>
              <a:spcBef>
                <a:spcPts val="35"/>
              </a:spcBef>
            </a:pPr>
            <a:r>
              <a:rPr sz="4000" spc="-5" dirty="0">
                <a:latin typeface="Palatino Linotype"/>
                <a:cs typeface="Palatino Linotype"/>
              </a:rPr>
              <a:t>The ‘more </a:t>
            </a:r>
            <a:r>
              <a:rPr sz="4000" dirty="0">
                <a:latin typeface="Palatino Linotype"/>
                <a:cs typeface="Palatino Linotype"/>
              </a:rPr>
              <a:t> </a:t>
            </a:r>
            <a:r>
              <a:rPr sz="4000" spc="-5" dirty="0">
                <a:latin typeface="Palatino Linotype"/>
                <a:cs typeface="Palatino Linotype"/>
              </a:rPr>
              <a:t>than</a:t>
            </a:r>
            <a:r>
              <a:rPr sz="4000" spc="-80" dirty="0">
                <a:latin typeface="Palatino Linotype"/>
                <a:cs typeface="Palatino Linotype"/>
              </a:rPr>
              <a:t> </a:t>
            </a:r>
            <a:r>
              <a:rPr sz="4000" spc="-15" dirty="0">
                <a:latin typeface="Palatino Linotype"/>
                <a:cs typeface="Palatino Linotype"/>
              </a:rPr>
              <a:t>ogive’ </a:t>
            </a:r>
            <a:r>
              <a:rPr sz="4000" spc="-985" dirty="0">
                <a:latin typeface="Palatino Linotype"/>
                <a:cs typeface="Palatino Linotype"/>
              </a:rPr>
              <a:t> </a:t>
            </a:r>
            <a:r>
              <a:rPr sz="4000" spc="-5" dirty="0">
                <a:latin typeface="Palatino Linotype"/>
                <a:cs typeface="Palatino Linotype"/>
              </a:rPr>
              <a:t>method.</a:t>
            </a:r>
            <a:endParaRPr sz="40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156788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58200" y="6499859"/>
              <a:ext cx="83820" cy="838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451" y="6499859"/>
              <a:ext cx="85343" cy="8381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30200" y="1006602"/>
            <a:ext cx="8530590" cy="4463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985" indent="-343535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6235" algn="l"/>
              </a:tabLst>
            </a:pPr>
            <a:r>
              <a:rPr sz="2800" b="1" spc="-535" dirty="0">
                <a:solidFill>
                  <a:srgbClr val="C00000"/>
                </a:solidFill>
                <a:latin typeface="Verdana"/>
                <a:cs typeface="Verdana"/>
              </a:rPr>
              <a:t>In</a:t>
            </a:r>
            <a:r>
              <a:rPr sz="2800" b="1" spc="-53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800" b="1" spc="-305" dirty="0">
                <a:solidFill>
                  <a:srgbClr val="C00000"/>
                </a:solidFill>
                <a:latin typeface="Verdana"/>
                <a:cs typeface="Verdana"/>
              </a:rPr>
              <a:t>less</a:t>
            </a:r>
            <a:r>
              <a:rPr sz="2800" b="1" spc="-30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800" b="1" spc="-275" dirty="0">
                <a:solidFill>
                  <a:srgbClr val="C00000"/>
                </a:solidFill>
                <a:latin typeface="Verdana"/>
                <a:cs typeface="Verdana"/>
              </a:rPr>
              <a:t>than</a:t>
            </a:r>
            <a:r>
              <a:rPr sz="2800" b="1" spc="-27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800" b="1" spc="-175" dirty="0">
                <a:solidFill>
                  <a:srgbClr val="C00000"/>
                </a:solidFill>
                <a:latin typeface="Verdana"/>
                <a:cs typeface="Verdana"/>
              </a:rPr>
              <a:t>ogive</a:t>
            </a:r>
            <a:r>
              <a:rPr sz="2800" b="1" spc="-17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800" b="1" spc="-235" dirty="0">
                <a:solidFill>
                  <a:srgbClr val="C00000"/>
                </a:solidFill>
                <a:latin typeface="Verdana"/>
                <a:cs typeface="Verdana"/>
              </a:rPr>
              <a:t>method</a:t>
            </a:r>
            <a:r>
              <a:rPr sz="2800" b="1" spc="-229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800" spc="95" dirty="0">
                <a:solidFill>
                  <a:srgbClr val="001F5F"/>
                </a:solidFill>
                <a:latin typeface="Verdana"/>
                <a:cs typeface="Verdana"/>
              </a:rPr>
              <a:t>we </a:t>
            </a:r>
            <a:r>
              <a:rPr sz="2800" spc="-170" dirty="0">
                <a:solidFill>
                  <a:srgbClr val="001F5F"/>
                </a:solidFill>
                <a:latin typeface="Verdana"/>
                <a:cs typeface="Verdana"/>
              </a:rPr>
              <a:t>start</a:t>
            </a:r>
            <a:r>
              <a:rPr sz="2800" spc="-1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800" spc="-100" dirty="0">
                <a:solidFill>
                  <a:srgbClr val="001F5F"/>
                </a:solidFill>
                <a:latin typeface="Verdana"/>
                <a:cs typeface="Verdana"/>
              </a:rPr>
              <a:t>with </a:t>
            </a:r>
            <a:r>
              <a:rPr sz="2800" spc="-25" dirty="0">
                <a:solidFill>
                  <a:srgbClr val="001F5F"/>
                </a:solidFill>
                <a:latin typeface="Verdana"/>
                <a:cs typeface="Verdana"/>
              </a:rPr>
              <a:t>the </a:t>
            </a:r>
            <a:r>
              <a:rPr sz="2800" spc="-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001F5F"/>
                </a:solidFill>
                <a:latin typeface="Verdana"/>
                <a:cs typeface="Verdana"/>
              </a:rPr>
              <a:t>upper </a:t>
            </a:r>
            <a:r>
              <a:rPr sz="2800" spc="-210" dirty="0">
                <a:solidFill>
                  <a:srgbClr val="001F5F"/>
                </a:solidFill>
                <a:latin typeface="Verdana"/>
                <a:cs typeface="Verdana"/>
              </a:rPr>
              <a:t>limits </a:t>
            </a:r>
            <a:r>
              <a:rPr sz="2800" spc="10" dirty="0">
                <a:solidFill>
                  <a:srgbClr val="001F5F"/>
                </a:solidFill>
                <a:latin typeface="Verdana"/>
                <a:cs typeface="Verdana"/>
              </a:rPr>
              <a:t>of </a:t>
            </a:r>
            <a:r>
              <a:rPr sz="2800" spc="-30" dirty="0">
                <a:solidFill>
                  <a:srgbClr val="001F5F"/>
                </a:solidFill>
                <a:latin typeface="Verdana"/>
                <a:cs typeface="Verdana"/>
              </a:rPr>
              <a:t>the </a:t>
            </a:r>
            <a:r>
              <a:rPr sz="2800" spc="-85" dirty="0">
                <a:solidFill>
                  <a:srgbClr val="001F5F"/>
                </a:solidFill>
                <a:latin typeface="Verdana"/>
                <a:cs typeface="Verdana"/>
              </a:rPr>
              <a:t>classes </a:t>
            </a:r>
            <a:r>
              <a:rPr sz="2800" spc="110" dirty="0">
                <a:solidFill>
                  <a:srgbClr val="001F5F"/>
                </a:solidFill>
                <a:latin typeface="Verdana"/>
                <a:cs typeface="Verdana"/>
              </a:rPr>
              <a:t>and </a:t>
            </a:r>
            <a:r>
              <a:rPr sz="2800" spc="130" dirty="0">
                <a:solidFill>
                  <a:srgbClr val="001F5F"/>
                </a:solidFill>
                <a:latin typeface="Verdana"/>
                <a:cs typeface="Verdana"/>
              </a:rPr>
              <a:t>go </a:t>
            </a:r>
            <a:r>
              <a:rPr sz="2800" spc="65" dirty="0">
                <a:solidFill>
                  <a:srgbClr val="001F5F"/>
                </a:solidFill>
                <a:latin typeface="Verdana"/>
                <a:cs typeface="Verdana"/>
              </a:rPr>
              <a:t>adding </a:t>
            </a:r>
            <a:r>
              <a:rPr sz="2800" spc="-25" dirty="0">
                <a:solidFill>
                  <a:srgbClr val="001F5F"/>
                </a:solidFill>
                <a:latin typeface="Verdana"/>
                <a:cs typeface="Verdana"/>
              </a:rPr>
              <a:t>the </a:t>
            </a:r>
            <a:r>
              <a:rPr sz="2800" spc="-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800" spc="-40" dirty="0">
                <a:solidFill>
                  <a:srgbClr val="001F5F"/>
                </a:solidFill>
                <a:latin typeface="Verdana"/>
                <a:cs typeface="Verdana"/>
              </a:rPr>
              <a:t>frequencies.</a:t>
            </a:r>
            <a:r>
              <a:rPr sz="2800" spc="-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001F5F"/>
                </a:solidFill>
                <a:latin typeface="Verdana"/>
                <a:cs typeface="Verdana"/>
              </a:rPr>
              <a:t>When</a:t>
            </a:r>
            <a:r>
              <a:rPr sz="2800" spc="-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800" spc="-60" dirty="0">
                <a:solidFill>
                  <a:srgbClr val="001F5F"/>
                </a:solidFill>
                <a:latin typeface="Verdana"/>
                <a:cs typeface="Verdana"/>
              </a:rPr>
              <a:t>these</a:t>
            </a:r>
            <a:r>
              <a:rPr sz="2800" spc="-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001F5F"/>
                </a:solidFill>
                <a:latin typeface="Verdana"/>
                <a:cs typeface="Verdana"/>
              </a:rPr>
              <a:t>frequencies</a:t>
            </a:r>
            <a:r>
              <a:rPr sz="2800" spc="-1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001F5F"/>
                </a:solidFill>
                <a:latin typeface="Verdana"/>
                <a:cs typeface="Verdana"/>
              </a:rPr>
              <a:t>are </a:t>
            </a:r>
            <a:r>
              <a:rPr sz="2800" spc="-969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001F5F"/>
                </a:solidFill>
                <a:latin typeface="Verdana"/>
                <a:cs typeface="Verdana"/>
              </a:rPr>
              <a:t>plotte</a:t>
            </a:r>
            <a:r>
              <a:rPr sz="2800" spc="15" dirty="0">
                <a:solidFill>
                  <a:srgbClr val="001F5F"/>
                </a:solidFill>
                <a:latin typeface="Verdana"/>
                <a:cs typeface="Verdana"/>
              </a:rPr>
              <a:t>d</a:t>
            </a:r>
            <a:r>
              <a:rPr sz="2800" spc="-245" dirty="0">
                <a:solidFill>
                  <a:srgbClr val="001F5F"/>
                </a:solidFill>
                <a:latin typeface="Verdana"/>
                <a:cs typeface="Verdana"/>
              </a:rPr>
              <a:t>,</a:t>
            </a:r>
            <a:r>
              <a:rPr sz="2800" spc="-2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800" spc="90" dirty="0">
                <a:solidFill>
                  <a:srgbClr val="001F5F"/>
                </a:solidFill>
                <a:latin typeface="Verdana"/>
                <a:cs typeface="Verdana"/>
              </a:rPr>
              <a:t>we</a:t>
            </a:r>
            <a:r>
              <a:rPr sz="2800" spc="-2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800" spc="40" dirty="0">
                <a:solidFill>
                  <a:srgbClr val="001F5F"/>
                </a:solidFill>
                <a:latin typeface="Verdana"/>
                <a:cs typeface="Verdana"/>
              </a:rPr>
              <a:t>get</a:t>
            </a:r>
            <a:r>
              <a:rPr sz="2800" spc="-2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800" spc="229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2800" spc="-2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800" spc="-345" dirty="0">
                <a:solidFill>
                  <a:srgbClr val="001F5F"/>
                </a:solidFill>
                <a:latin typeface="Verdana"/>
                <a:cs typeface="Verdana"/>
              </a:rPr>
              <a:t>r</a:t>
            </a:r>
            <a:r>
              <a:rPr sz="2800" spc="-210" dirty="0">
                <a:solidFill>
                  <a:srgbClr val="001F5F"/>
                </a:solidFill>
                <a:latin typeface="Verdana"/>
                <a:cs typeface="Verdana"/>
              </a:rPr>
              <a:t>i</a:t>
            </a:r>
            <a:r>
              <a:rPr sz="2800" spc="-390" dirty="0">
                <a:solidFill>
                  <a:srgbClr val="001F5F"/>
                </a:solidFill>
                <a:latin typeface="Verdana"/>
                <a:cs typeface="Verdana"/>
              </a:rPr>
              <a:t>s</a:t>
            </a:r>
            <a:r>
              <a:rPr sz="2800" spc="-200" dirty="0">
                <a:solidFill>
                  <a:srgbClr val="001F5F"/>
                </a:solidFill>
                <a:latin typeface="Verdana"/>
                <a:cs typeface="Verdana"/>
              </a:rPr>
              <a:t>i</a:t>
            </a:r>
            <a:r>
              <a:rPr sz="2800" spc="35" dirty="0">
                <a:solidFill>
                  <a:srgbClr val="001F5F"/>
                </a:solidFill>
                <a:latin typeface="Verdana"/>
                <a:cs typeface="Verdana"/>
              </a:rPr>
              <a:t>ng</a:t>
            </a:r>
            <a:r>
              <a:rPr sz="2800" spc="-21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001F5F"/>
                </a:solidFill>
                <a:latin typeface="Verdana"/>
                <a:cs typeface="Verdana"/>
              </a:rPr>
              <a:t>curv</a:t>
            </a:r>
            <a:r>
              <a:rPr sz="2800" spc="-20" dirty="0">
                <a:solidFill>
                  <a:srgbClr val="001F5F"/>
                </a:solidFill>
                <a:latin typeface="Verdana"/>
                <a:cs typeface="Verdana"/>
              </a:rPr>
              <a:t>e</a:t>
            </a:r>
            <a:r>
              <a:rPr sz="2800" spc="-245" dirty="0">
                <a:solidFill>
                  <a:srgbClr val="001F5F"/>
                </a:solidFill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00000"/>
              </a:buClr>
              <a:buFont typeface="Arial MT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5080" indent="-343535" algn="just">
              <a:lnSpc>
                <a:spcPct val="100000"/>
              </a:lnSpc>
              <a:buFont typeface="Arial MT"/>
              <a:buChar char="•"/>
              <a:tabLst>
                <a:tab pos="356235" algn="l"/>
              </a:tabLst>
            </a:pPr>
            <a:r>
              <a:rPr sz="2800" b="1" spc="-535" dirty="0">
                <a:solidFill>
                  <a:srgbClr val="C00000"/>
                </a:solidFill>
                <a:latin typeface="Verdana"/>
                <a:cs typeface="Verdana"/>
              </a:rPr>
              <a:t>In</a:t>
            </a:r>
            <a:r>
              <a:rPr sz="2800" b="1" spc="-53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800" b="1" spc="-260" dirty="0">
                <a:solidFill>
                  <a:srgbClr val="C00000"/>
                </a:solidFill>
                <a:latin typeface="Verdana"/>
                <a:cs typeface="Verdana"/>
              </a:rPr>
              <a:t>more </a:t>
            </a:r>
            <a:r>
              <a:rPr sz="2800" b="1" spc="-275" dirty="0">
                <a:solidFill>
                  <a:srgbClr val="C00000"/>
                </a:solidFill>
                <a:latin typeface="Verdana"/>
                <a:cs typeface="Verdana"/>
              </a:rPr>
              <a:t>than </a:t>
            </a:r>
            <a:r>
              <a:rPr sz="2800" b="1" spc="-175" dirty="0">
                <a:solidFill>
                  <a:srgbClr val="C00000"/>
                </a:solidFill>
                <a:latin typeface="Verdana"/>
                <a:cs typeface="Verdana"/>
              </a:rPr>
              <a:t>ogive </a:t>
            </a:r>
            <a:r>
              <a:rPr sz="2800" b="1" spc="-240" dirty="0">
                <a:solidFill>
                  <a:srgbClr val="C00000"/>
                </a:solidFill>
                <a:latin typeface="Verdana"/>
                <a:cs typeface="Verdana"/>
              </a:rPr>
              <a:t>method</a:t>
            </a:r>
            <a:r>
              <a:rPr sz="2800" spc="-240" dirty="0">
                <a:solidFill>
                  <a:srgbClr val="001F5F"/>
                </a:solidFill>
                <a:latin typeface="Verdana"/>
                <a:cs typeface="Verdana"/>
              </a:rPr>
              <a:t>, </a:t>
            </a:r>
            <a:r>
              <a:rPr sz="2800" spc="90" dirty="0">
                <a:solidFill>
                  <a:srgbClr val="001F5F"/>
                </a:solidFill>
                <a:latin typeface="Verdana"/>
                <a:cs typeface="Verdana"/>
              </a:rPr>
              <a:t>we </a:t>
            </a:r>
            <a:r>
              <a:rPr sz="2800" spc="-170" dirty="0">
                <a:solidFill>
                  <a:srgbClr val="001F5F"/>
                </a:solidFill>
                <a:latin typeface="Verdana"/>
                <a:cs typeface="Verdana"/>
              </a:rPr>
              <a:t>start </a:t>
            </a:r>
            <a:r>
              <a:rPr sz="2800" spc="-100" dirty="0">
                <a:solidFill>
                  <a:srgbClr val="001F5F"/>
                </a:solidFill>
                <a:latin typeface="Verdana"/>
                <a:cs typeface="Verdana"/>
              </a:rPr>
              <a:t>with </a:t>
            </a:r>
            <a:r>
              <a:rPr sz="2800" spc="-25" dirty="0">
                <a:solidFill>
                  <a:srgbClr val="001F5F"/>
                </a:solidFill>
                <a:latin typeface="Verdana"/>
                <a:cs typeface="Verdana"/>
              </a:rPr>
              <a:t>the </a:t>
            </a:r>
            <a:r>
              <a:rPr sz="2800" spc="-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800" spc="-50" dirty="0">
                <a:solidFill>
                  <a:srgbClr val="001F5F"/>
                </a:solidFill>
                <a:latin typeface="Verdana"/>
                <a:cs typeface="Verdana"/>
              </a:rPr>
              <a:t>lower </a:t>
            </a:r>
            <a:r>
              <a:rPr sz="2800" spc="-210" dirty="0">
                <a:solidFill>
                  <a:srgbClr val="001F5F"/>
                </a:solidFill>
                <a:latin typeface="Verdana"/>
                <a:cs typeface="Verdana"/>
              </a:rPr>
              <a:t>limits </a:t>
            </a:r>
            <a:r>
              <a:rPr sz="2800" spc="10" dirty="0">
                <a:solidFill>
                  <a:srgbClr val="001F5F"/>
                </a:solidFill>
                <a:latin typeface="Verdana"/>
                <a:cs typeface="Verdana"/>
              </a:rPr>
              <a:t>of </a:t>
            </a:r>
            <a:r>
              <a:rPr sz="2800" spc="-25" dirty="0">
                <a:solidFill>
                  <a:srgbClr val="001F5F"/>
                </a:solidFill>
                <a:latin typeface="Verdana"/>
                <a:cs typeface="Verdana"/>
              </a:rPr>
              <a:t>the </a:t>
            </a:r>
            <a:r>
              <a:rPr sz="2800" spc="-85" dirty="0">
                <a:solidFill>
                  <a:srgbClr val="001F5F"/>
                </a:solidFill>
                <a:latin typeface="Verdana"/>
                <a:cs typeface="Verdana"/>
              </a:rPr>
              <a:t>classes </a:t>
            </a:r>
            <a:r>
              <a:rPr sz="2800" spc="110" dirty="0">
                <a:solidFill>
                  <a:srgbClr val="001F5F"/>
                </a:solidFill>
                <a:latin typeface="Verdana"/>
                <a:cs typeface="Verdana"/>
              </a:rPr>
              <a:t>and </a:t>
            </a:r>
            <a:r>
              <a:rPr sz="2800" spc="-110" dirty="0">
                <a:solidFill>
                  <a:srgbClr val="001F5F"/>
                </a:solidFill>
                <a:latin typeface="Verdana"/>
                <a:cs typeface="Verdana"/>
              </a:rPr>
              <a:t>from </a:t>
            </a:r>
            <a:r>
              <a:rPr sz="2800" spc="-25" dirty="0">
                <a:solidFill>
                  <a:srgbClr val="001F5F"/>
                </a:solidFill>
                <a:latin typeface="Verdana"/>
                <a:cs typeface="Verdana"/>
              </a:rPr>
              <a:t>the </a:t>
            </a:r>
            <a:r>
              <a:rPr sz="2800" spc="-35" dirty="0">
                <a:solidFill>
                  <a:srgbClr val="001F5F"/>
                </a:solidFill>
                <a:latin typeface="Verdana"/>
                <a:cs typeface="Verdana"/>
              </a:rPr>
              <a:t>total </a:t>
            </a:r>
            <a:r>
              <a:rPr sz="2800" spc="-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001F5F"/>
                </a:solidFill>
                <a:latin typeface="Verdana"/>
                <a:cs typeface="Verdana"/>
              </a:rPr>
              <a:t>frequencies</a:t>
            </a:r>
            <a:r>
              <a:rPr sz="2800" spc="-1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800" spc="90" dirty="0">
                <a:solidFill>
                  <a:srgbClr val="001F5F"/>
                </a:solidFill>
                <a:latin typeface="Verdana"/>
                <a:cs typeface="Verdana"/>
              </a:rPr>
              <a:t>we</a:t>
            </a:r>
            <a:r>
              <a:rPr sz="2800" spc="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800" spc="-50" dirty="0">
                <a:solidFill>
                  <a:srgbClr val="001F5F"/>
                </a:solidFill>
                <a:latin typeface="Verdana"/>
                <a:cs typeface="Verdana"/>
              </a:rPr>
              <a:t>subtract</a:t>
            </a:r>
            <a:r>
              <a:rPr sz="2800" spc="-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2800" spc="-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001F5F"/>
                </a:solidFill>
                <a:latin typeface="Verdana"/>
                <a:cs typeface="Verdana"/>
              </a:rPr>
              <a:t>frequency</a:t>
            </a:r>
            <a:r>
              <a:rPr sz="2800" spc="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800" spc="15" dirty="0">
                <a:solidFill>
                  <a:srgbClr val="001F5F"/>
                </a:solidFill>
                <a:latin typeface="Verdana"/>
                <a:cs typeface="Verdana"/>
              </a:rPr>
              <a:t>of </a:t>
            </a:r>
            <a:r>
              <a:rPr sz="2800" spc="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800" spc="165" dirty="0">
                <a:solidFill>
                  <a:srgbClr val="001F5F"/>
                </a:solidFill>
                <a:latin typeface="Verdana"/>
                <a:cs typeface="Verdana"/>
              </a:rPr>
              <a:t>each</a:t>
            </a:r>
            <a:r>
              <a:rPr sz="2800" spc="1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800" spc="-105" dirty="0">
                <a:solidFill>
                  <a:srgbClr val="001F5F"/>
                </a:solidFill>
                <a:latin typeface="Verdana"/>
                <a:cs typeface="Verdana"/>
              </a:rPr>
              <a:t>class.</a:t>
            </a:r>
            <a:r>
              <a:rPr sz="28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001F5F"/>
                </a:solidFill>
                <a:latin typeface="Verdana"/>
                <a:cs typeface="Verdana"/>
              </a:rPr>
              <a:t>When</a:t>
            </a:r>
            <a:r>
              <a:rPr sz="2800" spc="-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800" spc="-60" dirty="0">
                <a:solidFill>
                  <a:srgbClr val="001F5F"/>
                </a:solidFill>
                <a:latin typeface="Verdana"/>
                <a:cs typeface="Verdana"/>
              </a:rPr>
              <a:t>these</a:t>
            </a:r>
            <a:r>
              <a:rPr sz="2800" spc="-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001F5F"/>
                </a:solidFill>
                <a:latin typeface="Verdana"/>
                <a:cs typeface="Verdana"/>
              </a:rPr>
              <a:t>frequencies</a:t>
            </a:r>
            <a:r>
              <a:rPr sz="2800" spc="-1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001F5F"/>
                </a:solidFill>
                <a:latin typeface="Verdana"/>
                <a:cs typeface="Verdana"/>
              </a:rPr>
              <a:t>are </a:t>
            </a:r>
            <a:r>
              <a:rPr sz="2800" spc="10" dirty="0">
                <a:solidFill>
                  <a:srgbClr val="001F5F"/>
                </a:solidFill>
                <a:latin typeface="Verdana"/>
                <a:cs typeface="Verdana"/>
              </a:rPr>
              <a:t> plotted</a:t>
            </a:r>
            <a:r>
              <a:rPr sz="2800" spc="-1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800" spc="90" dirty="0">
                <a:solidFill>
                  <a:srgbClr val="001F5F"/>
                </a:solidFill>
                <a:latin typeface="Verdana"/>
                <a:cs typeface="Verdana"/>
              </a:rPr>
              <a:t>we</a:t>
            </a:r>
            <a:r>
              <a:rPr sz="2800" spc="-21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800" spc="40" dirty="0">
                <a:solidFill>
                  <a:srgbClr val="001F5F"/>
                </a:solidFill>
                <a:latin typeface="Verdana"/>
                <a:cs typeface="Verdana"/>
              </a:rPr>
              <a:t>get</a:t>
            </a:r>
            <a:r>
              <a:rPr sz="2800" spc="-2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800" spc="229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2800" spc="-21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001F5F"/>
                </a:solidFill>
                <a:latin typeface="Verdana"/>
                <a:cs typeface="Verdana"/>
              </a:rPr>
              <a:t>declining</a:t>
            </a:r>
            <a:r>
              <a:rPr sz="2800" spc="-20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800" spc="-50" dirty="0">
                <a:solidFill>
                  <a:srgbClr val="001F5F"/>
                </a:solidFill>
                <a:latin typeface="Verdana"/>
                <a:cs typeface="Verdana"/>
              </a:rPr>
              <a:t>curve.</a:t>
            </a:r>
            <a:endParaRPr sz="28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95591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58200" y="6499859"/>
              <a:ext cx="83820" cy="838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451" y="6499859"/>
              <a:ext cx="85343" cy="838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0476" y="1124711"/>
              <a:ext cx="7051548" cy="44637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0031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58200" y="6499859"/>
              <a:ext cx="83820" cy="838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451" y="6499859"/>
              <a:ext cx="85343" cy="83819"/>
            </a:xfrm>
            <a:prstGeom prst="rect">
              <a:avLst/>
            </a:prstGeom>
          </p:spPr>
        </p:pic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0850" y="1593850"/>
          <a:ext cx="8229599" cy="4937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4485"/>
                <a:gridCol w="3096260"/>
                <a:gridCol w="3538854"/>
              </a:tblGrid>
              <a:tr h="822960"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Class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  <a:p>
                      <a:pPr marL="4572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limit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Less</a:t>
                      </a:r>
                      <a:r>
                        <a:rPr sz="2400" b="1" spc="-40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than</a:t>
                      </a:r>
                      <a:r>
                        <a:rPr sz="2400" b="1" spc="-40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ogive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More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than</a:t>
                      </a:r>
                      <a:r>
                        <a:rPr sz="2400" b="1" spc="-40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ogive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Palatino Linotype"/>
                          <a:cs typeface="Palatino Linotype"/>
                        </a:rPr>
                        <a:t>20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Palatino Linotype"/>
                          <a:cs typeface="Palatino Linotype"/>
                        </a:rPr>
                        <a:t>0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Palatino Linotype"/>
                          <a:cs typeface="Palatino Linotype"/>
                        </a:rPr>
                        <a:t>110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Palatino Linotype"/>
                          <a:cs typeface="Palatino Linotype"/>
                        </a:rPr>
                        <a:t>30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Palatino Linotype"/>
                          <a:cs typeface="Palatino Linotype"/>
                        </a:rPr>
                        <a:t>4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Palatino Linotype"/>
                          <a:cs typeface="Palatino Linotype"/>
                        </a:rPr>
                        <a:t>106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Palatino Linotype"/>
                          <a:cs typeface="Palatino Linotype"/>
                        </a:rPr>
                        <a:t>40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Palatino Linotype"/>
                          <a:cs typeface="Palatino Linotype"/>
                        </a:rPr>
                        <a:t>10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Palatino Linotype"/>
                          <a:cs typeface="Palatino Linotype"/>
                        </a:rPr>
                        <a:t>100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Palatino Linotype"/>
                          <a:cs typeface="Palatino Linotype"/>
                        </a:rPr>
                        <a:t>50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Palatino Linotype"/>
                          <a:cs typeface="Palatino Linotype"/>
                        </a:rPr>
                        <a:t>23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Palatino Linotype"/>
                          <a:cs typeface="Palatino Linotype"/>
                        </a:rPr>
                        <a:t>87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Palatino Linotype"/>
                          <a:cs typeface="Palatino Linotype"/>
                        </a:rPr>
                        <a:t>60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Palatino Linotype"/>
                          <a:cs typeface="Palatino Linotype"/>
                        </a:rPr>
                        <a:t>48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Palatino Linotype"/>
                          <a:cs typeface="Palatino Linotype"/>
                        </a:rPr>
                        <a:t>62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Palatino Linotype"/>
                          <a:cs typeface="Palatino Linotype"/>
                        </a:rPr>
                        <a:t>70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Palatino Linotype"/>
                          <a:cs typeface="Palatino Linotype"/>
                        </a:rPr>
                        <a:t>80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Palatino Linotype"/>
                          <a:cs typeface="Palatino Linotype"/>
                        </a:rPr>
                        <a:t>30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Palatino Linotype"/>
                          <a:cs typeface="Palatino Linotype"/>
                        </a:rPr>
                        <a:t>80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Palatino Linotype"/>
                          <a:cs typeface="Palatino Linotype"/>
                        </a:rPr>
                        <a:t>99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Palatino Linotype"/>
                          <a:cs typeface="Palatino Linotype"/>
                        </a:rPr>
                        <a:t>11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Palatino Linotype"/>
                          <a:cs typeface="Palatino Linotype"/>
                        </a:rPr>
                        <a:t>90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Palatino Linotype"/>
                          <a:cs typeface="Palatino Linotype"/>
                        </a:rPr>
                        <a:t>107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Palatino Linotype"/>
                          <a:cs typeface="Palatino Linotype"/>
                        </a:rPr>
                        <a:t>3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Palatino Linotype"/>
                          <a:cs typeface="Palatino Linotype"/>
                        </a:rPr>
                        <a:t>100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Palatino Linotype"/>
                          <a:cs typeface="Palatino Linotype"/>
                        </a:rPr>
                        <a:t>110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Palatino Linotype"/>
                          <a:cs typeface="Palatino Linotype"/>
                        </a:rPr>
                        <a:t>0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886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58200" y="6499859"/>
              <a:ext cx="83820" cy="838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451" y="6499859"/>
              <a:ext cx="85343" cy="838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5547" y="673608"/>
              <a:ext cx="7234428" cy="55671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573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 txBox="1"/>
          <p:nvPr/>
        </p:nvSpPr>
        <p:spPr>
          <a:xfrm>
            <a:off x="348488" y="1374470"/>
            <a:ext cx="8538845" cy="420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95"/>
              </a:spcBef>
            </a:pPr>
            <a:r>
              <a:rPr sz="1650" spc="30" dirty="0">
                <a:latin typeface="Wingdings"/>
                <a:cs typeface="Wingdings"/>
              </a:rPr>
              <a:t></a:t>
            </a:r>
            <a:r>
              <a:rPr sz="165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One of the most convincing and appealing </a:t>
            </a:r>
            <a:r>
              <a:rPr sz="2800" spc="-20" dirty="0">
                <a:latin typeface="Palatino Linotype"/>
                <a:cs typeface="Palatino Linotype"/>
              </a:rPr>
              <a:t>ways </a:t>
            </a:r>
            <a:r>
              <a:rPr sz="2800" spc="-5" dirty="0">
                <a:latin typeface="Palatino Linotype"/>
                <a:cs typeface="Palatino Linotype"/>
              </a:rPr>
              <a:t>in </a:t>
            </a:r>
            <a:r>
              <a:rPr sz="2800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which statistical results may be </a:t>
            </a:r>
            <a:r>
              <a:rPr sz="2800" spc="-10" dirty="0">
                <a:latin typeface="Palatino Linotype"/>
                <a:cs typeface="Palatino Linotype"/>
              </a:rPr>
              <a:t>presented </a:t>
            </a:r>
            <a:r>
              <a:rPr sz="2800" spc="-5" dirty="0">
                <a:latin typeface="Palatino Linotype"/>
                <a:cs typeface="Palatino Linotype"/>
              </a:rPr>
              <a:t>is </a:t>
            </a:r>
            <a:r>
              <a:rPr sz="2800" spc="-10" dirty="0">
                <a:latin typeface="Palatino Linotype"/>
                <a:cs typeface="Palatino Linotype"/>
              </a:rPr>
              <a:t>through </a:t>
            </a:r>
            <a:r>
              <a:rPr sz="2800" spc="-685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diagrams and</a:t>
            </a:r>
            <a:r>
              <a:rPr sz="2800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graphs.</a:t>
            </a:r>
            <a:endParaRPr sz="28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50" dirty="0">
              <a:latin typeface="Palatino Linotype"/>
              <a:cs typeface="Palatino Linotype"/>
            </a:endParaRPr>
          </a:p>
          <a:p>
            <a:pPr marL="268605" marR="6350" indent="-256540" algn="just">
              <a:lnSpc>
                <a:spcPct val="100000"/>
              </a:lnSpc>
            </a:pPr>
            <a:r>
              <a:rPr sz="1650" spc="30" dirty="0">
                <a:latin typeface="Wingdings"/>
                <a:cs typeface="Wingdings"/>
              </a:rPr>
              <a:t></a:t>
            </a:r>
            <a:r>
              <a:rPr sz="1650" spc="1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Just</a:t>
            </a:r>
            <a:r>
              <a:rPr sz="2800" spc="660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one</a:t>
            </a:r>
            <a:r>
              <a:rPr sz="2800" spc="660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diagram</a:t>
            </a:r>
            <a:r>
              <a:rPr sz="2800" spc="670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is</a:t>
            </a:r>
            <a:r>
              <a:rPr sz="2800" spc="66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enough</a:t>
            </a:r>
            <a:r>
              <a:rPr sz="2800" spc="650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to</a:t>
            </a:r>
            <a:r>
              <a:rPr sz="2800" spc="650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represent</a:t>
            </a:r>
            <a:r>
              <a:rPr sz="2800" spc="660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a</a:t>
            </a:r>
            <a:r>
              <a:rPr sz="2800" spc="650" dirty="0">
                <a:latin typeface="Palatino Linotype"/>
                <a:cs typeface="Palatino Linotype"/>
              </a:rPr>
              <a:t> </a:t>
            </a:r>
            <a:r>
              <a:rPr sz="2800" spc="-15" dirty="0">
                <a:latin typeface="Palatino Linotype"/>
                <a:cs typeface="Palatino Linotype"/>
              </a:rPr>
              <a:t>given </a:t>
            </a:r>
            <a:r>
              <a:rPr sz="2800" spc="-690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data more</a:t>
            </a:r>
            <a:r>
              <a:rPr sz="2800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effectively</a:t>
            </a:r>
            <a:r>
              <a:rPr sz="2800" spc="-25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than</a:t>
            </a:r>
            <a:r>
              <a:rPr sz="2800" spc="-15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thousand</a:t>
            </a:r>
            <a:r>
              <a:rPr sz="2800" spc="-10" dirty="0">
                <a:latin typeface="Palatino Linotype"/>
                <a:cs typeface="Palatino Linotype"/>
              </a:rPr>
              <a:t> </a:t>
            </a:r>
            <a:r>
              <a:rPr sz="2800" spc="-15" dirty="0">
                <a:latin typeface="Palatino Linotype"/>
                <a:cs typeface="Palatino Linotype"/>
              </a:rPr>
              <a:t>words.</a:t>
            </a:r>
            <a:endParaRPr sz="28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50" dirty="0">
              <a:latin typeface="Palatino Linotype"/>
              <a:cs typeface="Palatino Linotype"/>
            </a:endParaRPr>
          </a:p>
          <a:p>
            <a:pPr marL="268605" marR="6350" indent="-256540" algn="just">
              <a:lnSpc>
                <a:spcPct val="100000"/>
              </a:lnSpc>
              <a:spcBef>
                <a:spcPts val="5"/>
              </a:spcBef>
            </a:pPr>
            <a:r>
              <a:rPr sz="1650" spc="30" dirty="0">
                <a:latin typeface="Wingdings"/>
                <a:cs typeface="Wingdings"/>
              </a:rPr>
              <a:t></a:t>
            </a:r>
            <a:r>
              <a:rPr sz="165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It </a:t>
            </a:r>
            <a:r>
              <a:rPr sz="2800" spc="-5" dirty="0">
                <a:latin typeface="Palatino Linotype"/>
                <a:cs typeface="Palatino Linotype"/>
              </a:rPr>
              <a:t>easy to understand diagrams </a:t>
            </a:r>
            <a:r>
              <a:rPr sz="2800" spc="-15" dirty="0">
                <a:latin typeface="Palatino Linotype"/>
                <a:cs typeface="Palatino Linotype"/>
              </a:rPr>
              <a:t>even </a:t>
            </a:r>
            <a:r>
              <a:rPr sz="2800" spc="-5" dirty="0">
                <a:latin typeface="Palatino Linotype"/>
                <a:cs typeface="Palatino Linotype"/>
              </a:rPr>
              <a:t>for ordinary </a:t>
            </a:r>
            <a:r>
              <a:rPr sz="2800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Palatino Linotype"/>
                <a:cs typeface="Palatino Linotype"/>
              </a:rPr>
              <a:t>people.</a:t>
            </a:r>
            <a:endParaRPr sz="2800" dirty="0">
              <a:latin typeface="Palatino Linotype"/>
              <a:cs typeface="Palatino Linotype"/>
            </a:endParaRPr>
          </a:p>
        </p:txBody>
      </p:sp>
      <p:pic>
        <p:nvPicPr>
          <p:cNvPr id="56" name="object 5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5183" y="240791"/>
            <a:ext cx="4041648" cy="1367027"/>
          </a:xfrm>
          <a:prstGeom prst="rect">
            <a:avLst/>
          </a:prstGeom>
        </p:spPr>
      </p:pic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2986532" y="405206"/>
            <a:ext cx="309880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b="0" spc="-5" dirty="0">
                <a:latin typeface="Times New Roman"/>
                <a:cs typeface="Times New Roman"/>
              </a:rPr>
              <a:t>Introduction</a:t>
            </a:r>
            <a:endParaRPr sz="49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3249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9033" y="385394"/>
            <a:ext cx="32524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95" dirty="0">
                <a:latin typeface="Arial"/>
                <a:cs typeface="Arial"/>
              </a:rPr>
              <a:t>L</a:t>
            </a:r>
            <a:r>
              <a:rPr sz="4800" spc="-204" dirty="0">
                <a:latin typeface="Arial"/>
                <a:cs typeface="Arial"/>
              </a:rPr>
              <a:t>i</a:t>
            </a:r>
            <a:r>
              <a:rPr sz="4800" spc="-495" dirty="0">
                <a:latin typeface="Arial"/>
                <a:cs typeface="Arial"/>
              </a:rPr>
              <a:t>n</a:t>
            </a:r>
            <a:r>
              <a:rPr sz="4800" spc="-480" dirty="0">
                <a:latin typeface="Arial"/>
                <a:cs typeface="Arial"/>
              </a:rPr>
              <a:t>e</a:t>
            </a:r>
            <a:r>
              <a:rPr sz="4800" spc="-140" dirty="0">
                <a:latin typeface="Arial"/>
                <a:cs typeface="Arial"/>
              </a:rPr>
              <a:t> </a:t>
            </a:r>
            <a:r>
              <a:rPr sz="4800" spc="-585" dirty="0">
                <a:latin typeface="Arial"/>
                <a:cs typeface="Arial"/>
              </a:rPr>
              <a:t>D</a:t>
            </a:r>
            <a:r>
              <a:rPr sz="4800" spc="-204" dirty="0">
                <a:latin typeface="Arial"/>
                <a:cs typeface="Arial"/>
              </a:rPr>
              <a:t>i</a:t>
            </a:r>
            <a:r>
              <a:rPr sz="4800" spc="-445" dirty="0">
                <a:latin typeface="Arial"/>
                <a:cs typeface="Arial"/>
              </a:rPr>
              <a:t>a</a:t>
            </a:r>
            <a:r>
              <a:rPr sz="4800" spc="-495" dirty="0">
                <a:latin typeface="Arial"/>
                <a:cs typeface="Arial"/>
              </a:rPr>
              <a:t>g</a:t>
            </a:r>
            <a:r>
              <a:rPr sz="4800" spc="-295" dirty="0">
                <a:latin typeface="Arial"/>
                <a:cs typeface="Arial"/>
              </a:rPr>
              <a:t>r</a:t>
            </a:r>
            <a:r>
              <a:rPr sz="4800" spc="-445" dirty="0">
                <a:latin typeface="Arial"/>
                <a:cs typeface="Arial"/>
              </a:rPr>
              <a:t>a</a:t>
            </a:r>
            <a:r>
              <a:rPr sz="4800" spc="-770" dirty="0">
                <a:latin typeface="Arial"/>
                <a:cs typeface="Arial"/>
              </a:rPr>
              <a:t>m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67" y="1150366"/>
            <a:ext cx="8560435" cy="3070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DC9E1F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225" dirty="0">
                <a:latin typeface="Arial MT"/>
                <a:cs typeface="Arial MT"/>
              </a:rPr>
              <a:t>Line</a:t>
            </a:r>
            <a:r>
              <a:rPr sz="2800" spc="114" dirty="0">
                <a:latin typeface="Arial MT"/>
                <a:cs typeface="Arial MT"/>
              </a:rPr>
              <a:t> </a:t>
            </a:r>
            <a:r>
              <a:rPr sz="2800" spc="-240" dirty="0">
                <a:latin typeface="Arial MT"/>
                <a:cs typeface="Arial MT"/>
              </a:rPr>
              <a:t>diagram</a:t>
            </a:r>
            <a:r>
              <a:rPr sz="2800" spc="120" dirty="0">
                <a:latin typeface="Arial MT"/>
                <a:cs typeface="Arial MT"/>
              </a:rPr>
              <a:t> </a:t>
            </a:r>
            <a:r>
              <a:rPr sz="2800" spc="-180" dirty="0">
                <a:latin typeface="Arial MT"/>
                <a:cs typeface="Arial MT"/>
              </a:rPr>
              <a:t>is</a:t>
            </a:r>
            <a:r>
              <a:rPr sz="2800" spc="120" dirty="0">
                <a:latin typeface="Arial MT"/>
                <a:cs typeface="Arial MT"/>
              </a:rPr>
              <a:t> </a:t>
            </a:r>
            <a:r>
              <a:rPr sz="2800" spc="-254" dirty="0">
                <a:latin typeface="Arial MT"/>
                <a:cs typeface="Arial MT"/>
              </a:rPr>
              <a:t>used</a:t>
            </a:r>
            <a:r>
              <a:rPr sz="2800" spc="105" dirty="0">
                <a:latin typeface="Arial MT"/>
                <a:cs typeface="Arial MT"/>
              </a:rPr>
              <a:t> </a:t>
            </a:r>
            <a:r>
              <a:rPr sz="2800" spc="-185" dirty="0">
                <a:latin typeface="Arial MT"/>
                <a:cs typeface="Arial MT"/>
              </a:rPr>
              <a:t>in</a:t>
            </a:r>
            <a:r>
              <a:rPr sz="2800" spc="95" dirty="0">
                <a:latin typeface="Arial MT"/>
                <a:cs typeface="Arial MT"/>
              </a:rPr>
              <a:t> </a:t>
            </a:r>
            <a:r>
              <a:rPr sz="2800" spc="-250" dirty="0">
                <a:latin typeface="Arial MT"/>
                <a:cs typeface="Arial MT"/>
              </a:rPr>
              <a:t>case</a:t>
            </a:r>
            <a:r>
              <a:rPr sz="2800" spc="114" dirty="0">
                <a:latin typeface="Arial MT"/>
                <a:cs typeface="Arial MT"/>
              </a:rPr>
              <a:t> </a:t>
            </a:r>
            <a:r>
              <a:rPr sz="2800" spc="-254" dirty="0">
                <a:latin typeface="Arial MT"/>
                <a:cs typeface="Arial MT"/>
              </a:rPr>
              <a:t>where</a:t>
            </a:r>
            <a:r>
              <a:rPr sz="2800" spc="100" dirty="0">
                <a:latin typeface="Arial MT"/>
                <a:cs typeface="Arial MT"/>
              </a:rPr>
              <a:t> </a:t>
            </a:r>
            <a:r>
              <a:rPr sz="2800" spc="-215" dirty="0">
                <a:latin typeface="Arial MT"/>
                <a:cs typeface="Arial MT"/>
              </a:rPr>
              <a:t>there</a:t>
            </a:r>
            <a:r>
              <a:rPr sz="2800" spc="120" dirty="0">
                <a:latin typeface="Arial MT"/>
                <a:cs typeface="Arial MT"/>
              </a:rPr>
              <a:t> </a:t>
            </a:r>
            <a:r>
              <a:rPr sz="2800" spc="-229" dirty="0">
                <a:latin typeface="Arial MT"/>
                <a:cs typeface="Arial MT"/>
              </a:rPr>
              <a:t>are</a:t>
            </a:r>
            <a:r>
              <a:rPr sz="2800" spc="110" dirty="0">
                <a:latin typeface="Arial MT"/>
                <a:cs typeface="Arial MT"/>
              </a:rPr>
              <a:t> </a:t>
            </a:r>
            <a:r>
              <a:rPr sz="2800" spc="-295" dirty="0">
                <a:latin typeface="Arial MT"/>
                <a:cs typeface="Arial MT"/>
              </a:rPr>
              <a:t>many</a:t>
            </a:r>
            <a:r>
              <a:rPr sz="2800" spc="120" dirty="0">
                <a:latin typeface="Arial MT"/>
                <a:cs typeface="Arial MT"/>
              </a:rPr>
              <a:t> </a:t>
            </a:r>
            <a:r>
              <a:rPr sz="2800" spc="-225" dirty="0">
                <a:latin typeface="Arial MT"/>
                <a:cs typeface="Arial MT"/>
              </a:rPr>
              <a:t>items</a:t>
            </a:r>
            <a:r>
              <a:rPr sz="2800" spc="130" dirty="0">
                <a:latin typeface="Arial MT"/>
                <a:cs typeface="Arial MT"/>
              </a:rPr>
              <a:t> </a:t>
            </a:r>
            <a:r>
              <a:rPr sz="2800" spc="-185" dirty="0">
                <a:latin typeface="Arial MT"/>
                <a:cs typeface="Arial MT"/>
              </a:rPr>
              <a:t>to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275" dirty="0">
                <a:latin typeface="Arial MT"/>
                <a:cs typeface="Arial MT"/>
              </a:rPr>
              <a:t>be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spc="-280" dirty="0">
                <a:latin typeface="Arial MT"/>
                <a:cs typeface="Arial MT"/>
              </a:rPr>
              <a:t>shown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-275" dirty="0">
                <a:latin typeface="Arial MT"/>
                <a:cs typeface="Arial MT"/>
              </a:rPr>
              <a:t>and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spc="-220" dirty="0">
                <a:latin typeface="Arial MT"/>
                <a:cs typeface="Arial MT"/>
              </a:rPr>
              <a:t>there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-175" dirty="0">
                <a:latin typeface="Arial MT"/>
                <a:cs typeface="Arial MT"/>
              </a:rPr>
              <a:t>is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spc="-225" dirty="0">
                <a:latin typeface="Arial MT"/>
                <a:cs typeface="Arial MT"/>
              </a:rPr>
              <a:t>not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spc="-300" dirty="0">
                <a:latin typeface="Arial MT"/>
                <a:cs typeface="Arial MT"/>
              </a:rPr>
              <a:t>much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spc="-204" dirty="0">
                <a:latin typeface="Arial MT"/>
                <a:cs typeface="Arial MT"/>
              </a:rPr>
              <a:t>of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spc="-210" dirty="0">
                <a:latin typeface="Arial MT"/>
                <a:cs typeface="Arial MT"/>
              </a:rPr>
              <a:t>difference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190" dirty="0">
                <a:latin typeface="Arial MT"/>
                <a:cs typeface="Arial MT"/>
              </a:rPr>
              <a:t>in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spc="-185" dirty="0">
                <a:latin typeface="Arial MT"/>
                <a:cs typeface="Arial MT"/>
              </a:rPr>
              <a:t>their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215" dirty="0">
                <a:latin typeface="Arial MT"/>
                <a:cs typeface="Arial MT"/>
              </a:rPr>
              <a:t>values.</a:t>
            </a:r>
            <a:endParaRPr sz="2800">
              <a:latin typeface="Arial MT"/>
              <a:cs typeface="Arial MT"/>
            </a:endParaRPr>
          </a:p>
          <a:p>
            <a:pPr marL="355600" marR="10160" indent="-342900">
              <a:lnSpc>
                <a:spcPct val="100000"/>
              </a:lnSpc>
              <a:spcBef>
                <a:spcPts val="1275"/>
              </a:spcBef>
              <a:buClr>
                <a:srgbClr val="DC9E1F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315" dirty="0">
                <a:latin typeface="Arial MT"/>
                <a:cs typeface="Arial MT"/>
              </a:rPr>
              <a:t>S</a:t>
            </a:r>
            <a:r>
              <a:rPr sz="2800" spc="-254" dirty="0">
                <a:latin typeface="Arial MT"/>
                <a:cs typeface="Arial MT"/>
              </a:rPr>
              <a:t>u</a:t>
            </a:r>
            <a:r>
              <a:rPr sz="2800" spc="-229" dirty="0">
                <a:latin typeface="Arial MT"/>
                <a:cs typeface="Arial MT"/>
              </a:rPr>
              <a:t>c</a:t>
            </a:r>
            <a:r>
              <a:rPr sz="2800" spc="-285" dirty="0">
                <a:latin typeface="Arial MT"/>
                <a:cs typeface="Arial MT"/>
              </a:rPr>
              <a:t>h</a:t>
            </a:r>
            <a:r>
              <a:rPr sz="2800" spc="100" dirty="0">
                <a:latin typeface="Arial MT"/>
                <a:cs typeface="Arial MT"/>
              </a:rPr>
              <a:t> </a:t>
            </a:r>
            <a:r>
              <a:rPr sz="2800" spc="-254" dirty="0">
                <a:latin typeface="Arial MT"/>
                <a:cs typeface="Arial MT"/>
              </a:rPr>
              <a:t>d</a:t>
            </a:r>
            <a:r>
              <a:rPr sz="2800" spc="-90" dirty="0">
                <a:latin typeface="Arial MT"/>
                <a:cs typeface="Arial MT"/>
              </a:rPr>
              <a:t>i</a:t>
            </a:r>
            <a:r>
              <a:rPr sz="2800" spc="-254" dirty="0">
                <a:latin typeface="Arial MT"/>
                <a:cs typeface="Arial MT"/>
              </a:rPr>
              <a:t>a</a:t>
            </a:r>
            <a:r>
              <a:rPr sz="2800" spc="-270" dirty="0">
                <a:latin typeface="Arial MT"/>
                <a:cs typeface="Arial MT"/>
              </a:rPr>
              <a:t>g</a:t>
            </a:r>
            <a:r>
              <a:rPr sz="2800" spc="-135" dirty="0">
                <a:latin typeface="Arial MT"/>
                <a:cs typeface="Arial MT"/>
              </a:rPr>
              <a:t>r</a:t>
            </a:r>
            <a:r>
              <a:rPr sz="2800" spc="-254" dirty="0">
                <a:latin typeface="Arial MT"/>
                <a:cs typeface="Arial MT"/>
              </a:rPr>
              <a:t>a</a:t>
            </a:r>
            <a:r>
              <a:rPr sz="2800" spc="-425" dirty="0">
                <a:latin typeface="Arial MT"/>
                <a:cs typeface="Arial MT"/>
              </a:rPr>
              <a:t>m</a:t>
            </a:r>
            <a:r>
              <a:rPr sz="2800" spc="95" dirty="0">
                <a:latin typeface="Arial MT"/>
                <a:cs typeface="Arial MT"/>
              </a:rPr>
              <a:t> </a:t>
            </a:r>
            <a:r>
              <a:rPr sz="2800" spc="-85" dirty="0">
                <a:latin typeface="Arial MT"/>
                <a:cs typeface="Arial MT"/>
              </a:rPr>
              <a:t>i</a:t>
            </a:r>
            <a:r>
              <a:rPr sz="2800" spc="-254" dirty="0">
                <a:latin typeface="Arial MT"/>
                <a:cs typeface="Arial MT"/>
              </a:rPr>
              <a:t>s</a:t>
            </a:r>
            <a:r>
              <a:rPr sz="2800" spc="105" dirty="0">
                <a:latin typeface="Arial MT"/>
                <a:cs typeface="Arial MT"/>
              </a:rPr>
              <a:t> </a:t>
            </a:r>
            <a:r>
              <a:rPr sz="2800" spc="-270" dirty="0">
                <a:latin typeface="Arial MT"/>
                <a:cs typeface="Arial MT"/>
              </a:rPr>
              <a:t>p</a:t>
            </a:r>
            <a:r>
              <a:rPr sz="2800" spc="-145" dirty="0">
                <a:latin typeface="Arial MT"/>
                <a:cs typeface="Arial MT"/>
              </a:rPr>
              <a:t>r</a:t>
            </a:r>
            <a:r>
              <a:rPr sz="2800" spc="-254" dirty="0">
                <a:latin typeface="Arial MT"/>
                <a:cs typeface="Arial MT"/>
              </a:rPr>
              <a:t>ep</a:t>
            </a:r>
            <a:r>
              <a:rPr sz="2800" spc="-270" dirty="0">
                <a:latin typeface="Arial MT"/>
                <a:cs typeface="Arial MT"/>
              </a:rPr>
              <a:t>a</a:t>
            </a:r>
            <a:r>
              <a:rPr sz="2800" spc="-135" dirty="0">
                <a:latin typeface="Arial MT"/>
                <a:cs typeface="Arial MT"/>
              </a:rPr>
              <a:t>r</a:t>
            </a:r>
            <a:r>
              <a:rPr sz="2800" spc="-270" dirty="0">
                <a:latin typeface="Arial MT"/>
                <a:cs typeface="Arial MT"/>
              </a:rPr>
              <a:t>e</a:t>
            </a:r>
            <a:r>
              <a:rPr sz="2800" spc="-285" dirty="0">
                <a:latin typeface="Arial MT"/>
                <a:cs typeface="Arial MT"/>
              </a:rPr>
              <a:t>d</a:t>
            </a:r>
            <a:r>
              <a:rPr sz="2800" spc="105" dirty="0">
                <a:latin typeface="Arial MT"/>
                <a:cs typeface="Arial MT"/>
              </a:rPr>
              <a:t> </a:t>
            </a:r>
            <a:r>
              <a:rPr sz="2800" spc="-265" dirty="0">
                <a:latin typeface="Arial MT"/>
                <a:cs typeface="Arial MT"/>
              </a:rPr>
              <a:t>b</a:t>
            </a:r>
            <a:r>
              <a:rPr sz="2800" spc="-254" dirty="0">
                <a:latin typeface="Arial MT"/>
                <a:cs typeface="Arial MT"/>
              </a:rPr>
              <a:t>y</a:t>
            </a:r>
            <a:r>
              <a:rPr sz="2800" spc="100" dirty="0">
                <a:latin typeface="Arial MT"/>
                <a:cs typeface="Arial MT"/>
              </a:rPr>
              <a:t> </a:t>
            </a:r>
            <a:r>
              <a:rPr sz="2800" spc="-270" dirty="0">
                <a:latin typeface="Arial MT"/>
                <a:cs typeface="Arial MT"/>
              </a:rPr>
              <a:t>d</a:t>
            </a:r>
            <a:r>
              <a:rPr sz="2800" spc="-135" dirty="0">
                <a:latin typeface="Arial MT"/>
                <a:cs typeface="Arial MT"/>
              </a:rPr>
              <a:t>r</a:t>
            </a:r>
            <a:r>
              <a:rPr sz="2800" spc="-254" dirty="0">
                <a:latin typeface="Arial MT"/>
                <a:cs typeface="Arial MT"/>
              </a:rPr>
              <a:t>a</a:t>
            </a:r>
            <a:r>
              <a:rPr sz="2800" spc="-335" dirty="0">
                <a:latin typeface="Arial MT"/>
                <a:cs typeface="Arial MT"/>
              </a:rPr>
              <a:t>w</a:t>
            </a:r>
            <a:r>
              <a:rPr sz="2800" spc="-85" dirty="0">
                <a:latin typeface="Arial MT"/>
                <a:cs typeface="Arial MT"/>
              </a:rPr>
              <a:t>i</a:t>
            </a:r>
            <a:r>
              <a:rPr sz="2800" spc="-254" dirty="0">
                <a:latin typeface="Arial MT"/>
                <a:cs typeface="Arial MT"/>
              </a:rPr>
              <a:t>n</a:t>
            </a:r>
            <a:r>
              <a:rPr sz="2800" spc="-285" dirty="0">
                <a:latin typeface="Arial MT"/>
                <a:cs typeface="Arial MT"/>
              </a:rPr>
              <a:t>g</a:t>
            </a:r>
            <a:r>
              <a:rPr sz="2800" spc="85" dirty="0">
                <a:latin typeface="Arial MT"/>
                <a:cs typeface="Arial MT"/>
              </a:rPr>
              <a:t> </a:t>
            </a:r>
            <a:r>
              <a:rPr sz="2800" spc="-285" dirty="0">
                <a:latin typeface="Arial MT"/>
                <a:cs typeface="Arial MT"/>
              </a:rPr>
              <a:t>a</a:t>
            </a:r>
            <a:r>
              <a:rPr sz="2800" spc="90" dirty="0">
                <a:latin typeface="Arial MT"/>
                <a:cs typeface="Arial MT"/>
              </a:rPr>
              <a:t> </a:t>
            </a:r>
            <a:r>
              <a:rPr sz="2800" spc="-229" dirty="0">
                <a:latin typeface="Arial MT"/>
                <a:cs typeface="Arial MT"/>
              </a:rPr>
              <a:t>v</a:t>
            </a:r>
            <a:r>
              <a:rPr sz="2800" spc="-270" dirty="0">
                <a:latin typeface="Arial MT"/>
                <a:cs typeface="Arial MT"/>
              </a:rPr>
              <a:t>e</a:t>
            </a:r>
            <a:r>
              <a:rPr sz="2800" spc="-135" dirty="0">
                <a:latin typeface="Arial MT"/>
                <a:cs typeface="Arial MT"/>
              </a:rPr>
              <a:t>r</a:t>
            </a:r>
            <a:r>
              <a:rPr sz="2800" spc="-114" dirty="0">
                <a:latin typeface="Arial MT"/>
                <a:cs typeface="Arial MT"/>
              </a:rPr>
              <a:t>t</a:t>
            </a:r>
            <a:r>
              <a:rPr sz="2800" spc="-90" dirty="0">
                <a:latin typeface="Arial MT"/>
                <a:cs typeface="Arial MT"/>
              </a:rPr>
              <a:t>i</a:t>
            </a:r>
            <a:r>
              <a:rPr sz="2800" spc="-229" dirty="0">
                <a:latin typeface="Arial MT"/>
                <a:cs typeface="Arial MT"/>
              </a:rPr>
              <a:t>c</a:t>
            </a:r>
            <a:r>
              <a:rPr sz="2800" spc="-254" dirty="0">
                <a:latin typeface="Arial MT"/>
                <a:cs typeface="Arial MT"/>
              </a:rPr>
              <a:t>a</a:t>
            </a:r>
            <a:r>
              <a:rPr sz="2800" spc="-114" dirty="0">
                <a:latin typeface="Arial MT"/>
                <a:cs typeface="Arial MT"/>
              </a:rPr>
              <a:t>l</a:t>
            </a:r>
            <a:r>
              <a:rPr sz="2800" spc="110" dirty="0">
                <a:latin typeface="Arial MT"/>
                <a:cs typeface="Arial MT"/>
              </a:rPr>
              <a:t> </a:t>
            </a:r>
            <a:r>
              <a:rPr sz="2800" spc="-90" dirty="0">
                <a:latin typeface="Arial MT"/>
                <a:cs typeface="Arial MT"/>
              </a:rPr>
              <a:t>li</a:t>
            </a:r>
            <a:r>
              <a:rPr sz="2800" spc="-254" dirty="0">
                <a:latin typeface="Arial MT"/>
                <a:cs typeface="Arial MT"/>
              </a:rPr>
              <a:t>n</a:t>
            </a:r>
            <a:r>
              <a:rPr sz="2800" spc="-285" dirty="0">
                <a:latin typeface="Arial MT"/>
                <a:cs typeface="Arial MT"/>
              </a:rPr>
              <a:t>e</a:t>
            </a:r>
            <a:r>
              <a:rPr sz="2800" spc="100" dirty="0">
                <a:latin typeface="Arial MT"/>
                <a:cs typeface="Arial MT"/>
              </a:rPr>
              <a:t> </a:t>
            </a:r>
            <a:r>
              <a:rPr sz="2800" spc="-114" dirty="0">
                <a:latin typeface="Arial MT"/>
                <a:cs typeface="Arial MT"/>
              </a:rPr>
              <a:t>f</a:t>
            </a:r>
            <a:r>
              <a:rPr sz="2800" spc="-270" dirty="0">
                <a:latin typeface="Arial MT"/>
                <a:cs typeface="Arial MT"/>
              </a:rPr>
              <a:t>o</a:t>
            </a:r>
            <a:r>
              <a:rPr sz="2800" spc="-170" dirty="0">
                <a:latin typeface="Arial MT"/>
                <a:cs typeface="Arial MT"/>
              </a:rPr>
              <a:t>r</a:t>
            </a:r>
            <a:r>
              <a:rPr sz="2800" spc="105" dirty="0">
                <a:latin typeface="Arial MT"/>
                <a:cs typeface="Arial MT"/>
              </a:rPr>
              <a:t> </a:t>
            </a:r>
            <a:r>
              <a:rPr sz="2800" spc="-270" dirty="0">
                <a:latin typeface="Arial MT"/>
                <a:cs typeface="Arial MT"/>
              </a:rPr>
              <a:t>e</a:t>
            </a:r>
            <a:r>
              <a:rPr sz="2800" spc="-254" dirty="0">
                <a:latin typeface="Arial MT"/>
                <a:cs typeface="Arial MT"/>
              </a:rPr>
              <a:t>a</a:t>
            </a:r>
            <a:r>
              <a:rPr sz="2800" spc="-229" dirty="0">
                <a:latin typeface="Arial MT"/>
                <a:cs typeface="Arial MT"/>
              </a:rPr>
              <a:t>c</a:t>
            </a:r>
            <a:r>
              <a:rPr sz="2800" spc="-190" dirty="0">
                <a:latin typeface="Arial MT"/>
                <a:cs typeface="Arial MT"/>
              </a:rPr>
              <a:t>h  </a:t>
            </a:r>
            <a:r>
              <a:rPr sz="2800" spc="-100" dirty="0">
                <a:latin typeface="Arial MT"/>
                <a:cs typeface="Arial MT"/>
              </a:rPr>
              <a:t>i</a:t>
            </a:r>
            <a:r>
              <a:rPr sz="2800" spc="-130" dirty="0">
                <a:latin typeface="Arial MT"/>
                <a:cs typeface="Arial MT"/>
              </a:rPr>
              <a:t>t</a:t>
            </a:r>
            <a:r>
              <a:rPr sz="2800" spc="-270" dirty="0">
                <a:latin typeface="Arial MT"/>
                <a:cs typeface="Arial MT"/>
              </a:rPr>
              <a:t>e</a:t>
            </a:r>
            <a:r>
              <a:rPr sz="2800" spc="-425" dirty="0">
                <a:latin typeface="Arial MT"/>
                <a:cs typeface="Arial MT"/>
              </a:rPr>
              <a:t>m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-270" dirty="0">
                <a:latin typeface="Arial MT"/>
                <a:cs typeface="Arial MT"/>
              </a:rPr>
              <a:t>a</a:t>
            </a:r>
            <a:r>
              <a:rPr sz="2800" spc="-229" dirty="0">
                <a:latin typeface="Arial MT"/>
                <a:cs typeface="Arial MT"/>
              </a:rPr>
              <a:t>cc</a:t>
            </a:r>
            <a:r>
              <a:rPr sz="2800" spc="-270" dirty="0">
                <a:latin typeface="Arial MT"/>
                <a:cs typeface="Arial MT"/>
              </a:rPr>
              <a:t>o</a:t>
            </a:r>
            <a:r>
              <a:rPr sz="2800" spc="-145" dirty="0">
                <a:latin typeface="Arial MT"/>
                <a:cs typeface="Arial MT"/>
              </a:rPr>
              <a:t>r</a:t>
            </a:r>
            <a:r>
              <a:rPr sz="2800" spc="-270" dirty="0">
                <a:latin typeface="Arial MT"/>
                <a:cs typeface="Arial MT"/>
              </a:rPr>
              <a:t>d</a:t>
            </a:r>
            <a:r>
              <a:rPr sz="2800" spc="-100" dirty="0">
                <a:latin typeface="Arial MT"/>
                <a:cs typeface="Arial MT"/>
              </a:rPr>
              <a:t>i</a:t>
            </a:r>
            <a:r>
              <a:rPr sz="2800" spc="-254" dirty="0">
                <a:latin typeface="Arial MT"/>
                <a:cs typeface="Arial MT"/>
              </a:rPr>
              <a:t>n</a:t>
            </a:r>
            <a:r>
              <a:rPr sz="2800" spc="-285" dirty="0">
                <a:latin typeface="Arial MT"/>
                <a:cs typeface="Arial MT"/>
              </a:rPr>
              <a:t>g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125" dirty="0">
                <a:latin typeface="Arial MT"/>
                <a:cs typeface="Arial MT"/>
              </a:rPr>
              <a:t>t</a:t>
            </a:r>
            <a:r>
              <a:rPr sz="2800" spc="-285" dirty="0">
                <a:latin typeface="Arial MT"/>
                <a:cs typeface="Arial MT"/>
              </a:rPr>
              <a:t>o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spc="-130" dirty="0">
                <a:latin typeface="Arial MT"/>
                <a:cs typeface="Arial MT"/>
              </a:rPr>
              <a:t>t</a:t>
            </a:r>
            <a:r>
              <a:rPr sz="2800" spc="-270" dirty="0">
                <a:latin typeface="Arial MT"/>
                <a:cs typeface="Arial MT"/>
              </a:rPr>
              <a:t>h</a:t>
            </a:r>
            <a:r>
              <a:rPr sz="2800" spc="-285" dirty="0">
                <a:latin typeface="Arial MT"/>
                <a:cs typeface="Arial MT"/>
              </a:rPr>
              <a:t>e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spc="-229" dirty="0">
                <a:latin typeface="Arial MT"/>
                <a:cs typeface="Arial MT"/>
              </a:rPr>
              <a:t>sc</a:t>
            </a:r>
            <a:r>
              <a:rPr sz="2800" spc="-270" dirty="0">
                <a:latin typeface="Arial MT"/>
                <a:cs typeface="Arial MT"/>
              </a:rPr>
              <a:t>a</a:t>
            </a:r>
            <a:r>
              <a:rPr sz="2800" spc="-100" dirty="0">
                <a:latin typeface="Arial MT"/>
                <a:cs typeface="Arial MT"/>
              </a:rPr>
              <a:t>l</a:t>
            </a:r>
            <a:r>
              <a:rPr sz="2800" spc="-260" dirty="0">
                <a:latin typeface="Arial MT"/>
                <a:cs typeface="Arial MT"/>
              </a:rPr>
              <a:t>e</a:t>
            </a:r>
            <a:r>
              <a:rPr sz="2800" spc="-145" dirty="0">
                <a:latin typeface="Arial MT"/>
                <a:cs typeface="Arial MT"/>
              </a:rPr>
              <a:t>.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275"/>
              </a:spcBef>
              <a:buClr>
                <a:srgbClr val="DC9E1F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285" dirty="0">
                <a:latin typeface="Arial MT"/>
                <a:cs typeface="Arial MT"/>
              </a:rPr>
              <a:t>T</a:t>
            </a:r>
            <a:r>
              <a:rPr sz="2800" spc="-270" dirty="0">
                <a:latin typeface="Arial MT"/>
                <a:cs typeface="Arial MT"/>
              </a:rPr>
              <a:t>h</a:t>
            </a:r>
            <a:r>
              <a:rPr sz="2800" spc="-285" dirty="0">
                <a:latin typeface="Arial MT"/>
                <a:cs typeface="Arial MT"/>
              </a:rPr>
              <a:t>e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spc="-270" dirty="0">
                <a:latin typeface="Arial MT"/>
                <a:cs typeface="Arial MT"/>
              </a:rPr>
              <a:t>d</a:t>
            </a:r>
            <a:r>
              <a:rPr sz="2800" spc="-100" dirty="0">
                <a:latin typeface="Arial MT"/>
                <a:cs typeface="Arial MT"/>
              </a:rPr>
              <a:t>i</a:t>
            </a:r>
            <a:r>
              <a:rPr sz="2800" spc="-229" dirty="0">
                <a:latin typeface="Arial MT"/>
                <a:cs typeface="Arial MT"/>
              </a:rPr>
              <a:t>s</a:t>
            </a:r>
            <a:r>
              <a:rPr sz="2800" spc="-130" dirty="0">
                <a:latin typeface="Arial MT"/>
                <a:cs typeface="Arial MT"/>
              </a:rPr>
              <a:t>t</a:t>
            </a:r>
            <a:r>
              <a:rPr sz="2800" spc="-270" dirty="0">
                <a:latin typeface="Arial MT"/>
                <a:cs typeface="Arial MT"/>
              </a:rPr>
              <a:t>an</a:t>
            </a:r>
            <a:r>
              <a:rPr sz="2800" spc="-220" dirty="0">
                <a:latin typeface="Arial MT"/>
                <a:cs typeface="Arial MT"/>
              </a:rPr>
              <a:t>c</a:t>
            </a:r>
            <a:r>
              <a:rPr sz="2800" spc="-285" dirty="0">
                <a:latin typeface="Arial MT"/>
                <a:cs typeface="Arial MT"/>
              </a:rPr>
              <a:t>e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270" dirty="0">
                <a:latin typeface="Arial MT"/>
                <a:cs typeface="Arial MT"/>
              </a:rPr>
              <a:t>be</a:t>
            </a:r>
            <a:r>
              <a:rPr sz="2800" spc="-130" dirty="0">
                <a:latin typeface="Arial MT"/>
                <a:cs typeface="Arial MT"/>
              </a:rPr>
              <a:t>t</a:t>
            </a:r>
            <a:r>
              <a:rPr sz="2800" spc="-350" dirty="0">
                <a:latin typeface="Arial MT"/>
                <a:cs typeface="Arial MT"/>
              </a:rPr>
              <a:t>w</a:t>
            </a:r>
            <a:r>
              <a:rPr sz="2800" spc="-270" dirty="0">
                <a:latin typeface="Arial MT"/>
                <a:cs typeface="Arial MT"/>
              </a:rPr>
              <a:t>e</a:t>
            </a:r>
            <a:r>
              <a:rPr sz="2800" spc="-254" dirty="0">
                <a:latin typeface="Arial MT"/>
                <a:cs typeface="Arial MT"/>
              </a:rPr>
              <a:t>e</a:t>
            </a:r>
            <a:r>
              <a:rPr sz="2800" spc="-285" dirty="0">
                <a:latin typeface="Arial MT"/>
                <a:cs typeface="Arial MT"/>
              </a:rPr>
              <a:t>n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100" dirty="0">
                <a:latin typeface="Arial MT"/>
                <a:cs typeface="Arial MT"/>
              </a:rPr>
              <a:t>li</a:t>
            </a:r>
            <a:r>
              <a:rPr sz="2800" spc="-270" dirty="0">
                <a:latin typeface="Arial MT"/>
                <a:cs typeface="Arial MT"/>
              </a:rPr>
              <a:t>ne</a:t>
            </a:r>
            <a:r>
              <a:rPr sz="2800" spc="-254" dirty="0">
                <a:latin typeface="Arial MT"/>
                <a:cs typeface="Arial MT"/>
              </a:rPr>
              <a:t>s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100" dirty="0">
                <a:latin typeface="Arial MT"/>
                <a:cs typeface="Arial MT"/>
              </a:rPr>
              <a:t>i</a:t>
            </a:r>
            <a:r>
              <a:rPr sz="2800" spc="-254" dirty="0">
                <a:latin typeface="Arial MT"/>
                <a:cs typeface="Arial MT"/>
              </a:rPr>
              <a:t>s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spc="-229" dirty="0">
                <a:latin typeface="Arial MT"/>
                <a:cs typeface="Arial MT"/>
              </a:rPr>
              <a:t>k</a:t>
            </a:r>
            <a:r>
              <a:rPr sz="2800" spc="-270" dirty="0">
                <a:latin typeface="Arial MT"/>
                <a:cs typeface="Arial MT"/>
              </a:rPr>
              <a:t>ep</a:t>
            </a:r>
            <a:r>
              <a:rPr sz="2800" spc="-145" dirty="0">
                <a:latin typeface="Arial MT"/>
                <a:cs typeface="Arial MT"/>
              </a:rPr>
              <a:t>t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spc="-270" dirty="0">
                <a:latin typeface="Arial MT"/>
                <a:cs typeface="Arial MT"/>
              </a:rPr>
              <a:t>un</a:t>
            </a:r>
            <a:r>
              <a:rPr sz="2800" spc="-100" dirty="0">
                <a:latin typeface="Arial MT"/>
                <a:cs typeface="Arial MT"/>
              </a:rPr>
              <a:t>i</a:t>
            </a:r>
            <a:r>
              <a:rPr sz="2800" spc="-130" dirty="0">
                <a:latin typeface="Arial MT"/>
                <a:cs typeface="Arial MT"/>
              </a:rPr>
              <a:t>f</a:t>
            </a:r>
            <a:r>
              <a:rPr sz="2800" spc="-270" dirty="0">
                <a:latin typeface="Arial MT"/>
                <a:cs typeface="Arial MT"/>
              </a:rPr>
              <a:t>o</a:t>
            </a:r>
            <a:r>
              <a:rPr sz="2800" spc="-145" dirty="0">
                <a:latin typeface="Arial MT"/>
                <a:cs typeface="Arial MT"/>
              </a:rPr>
              <a:t>r</a:t>
            </a:r>
            <a:r>
              <a:rPr sz="2800" spc="-390" dirty="0">
                <a:latin typeface="Arial MT"/>
                <a:cs typeface="Arial MT"/>
              </a:rPr>
              <a:t>m</a:t>
            </a:r>
            <a:r>
              <a:rPr sz="2800" spc="-145" dirty="0">
                <a:latin typeface="Arial MT"/>
                <a:cs typeface="Arial MT"/>
              </a:rPr>
              <a:t>.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270"/>
              </a:spcBef>
              <a:buClr>
                <a:srgbClr val="DC9E1F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270" dirty="0">
                <a:latin typeface="Arial MT"/>
                <a:cs typeface="Arial MT"/>
              </a:rPr>
              <a:t>L</a:t>
            </a:r>
            <a:r>
              <a:rPr sz="2800" spc="-100" dirty="0">
                <a:latin typeface="Arial MT"/>
                <a:cs typeface="Arial MT"/>
              </a:rPr>
              <a:t>i</a:t>
            </a:r>
            <a:r>
              <a:rPr sz="2800" spc="-270" dirty="0">
                <a:latin typeface="Arial MT"/>
                <a:cs typeface="Arial MT"/>
              </a:rPr>
              <a:t>n</a:t>
            </a:r>
            <a:r>
              <a:rPr sz="2800" spc="-285" dirty="0">
                <a:latin typeface="Arial MT"/>
                <a:cs typeface="Arial MT"/>
              </a:rPr>
              <a:t>e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spc="-270" dirty="0">
                <a:latin typeface="Arial MT"/>
                <a:cs typeface="Arial MT"/>
              </a:rPr>
              <a:t>d</a:t>
            </a:r>
            <a:r>
              <a:rPr sz="2800" spc="-100" dirty="0">
                <a:latin typeface="Arial MT"/>
                <a:cs typeface="Arial MT"/>
              </a:rPr>
              <a:t>i</a:t>
            </a:r>
            <a:r>
              <a:rPr sz="2800" spc="-270" dirty="0">
                <a:latin typeface="Arial MT"/>
                <a:cs typeface="Arial MT"/>
              </a:rPr>
              <a:t>ag</a:t>
            </a:r>
            <a:r>
              <a:rPr sz="2800" spc="-145" dirty="0">
                <a:latin typeface="Arial MT"/>
                <a:cs typeface="Arial MT"/>
              </a:rPr>
              <a:t>r</a:t>
            </a:r>
            <a:r>
              <a:rPr sz="2800" spc="-270" dirty="0">
                <a:latin typeface="Arial MT"/>
                <a:cs typeface="Arial MT"/>
              </a:rPr>
              <a:t>a</a:t>
            </a:r>
            <a:r>
              <a:rPr sz="2800" spc="-425" dirty="0">
                <a:latin typeface="Arial MT"/>
                <a:cs typeface="Arial MT"/>
              </a:rPr>
              <a:t>m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340" dirty="0">
                <a:latin typeface="Arial MT"/>
                <a:cs typeface="Arial MT"/>
              </a:rPr>
              <a:t>ma</a:t>
            </a:r>
            <a:r>
              <a:rPr sz="2800" spc="-229" dirty="0">
                <a:latin typeface="Arial MT"/>
                <a:cs typeface="Arial MT"/>
              </a:rPr>
              <a:t>k</a:t>
            </a:r>
            <a:r>
              <a:rPr sz="2800" spc="-270" dirty="0">
                <a:latin typeface="Arial MT"/>
                <a:cs typeface="Arial MT"/>
              </a:rPr>
              <a:t>e</a:t>
            </a:r>
            <a:r>
              <a:rPr sz="2800" spc="-254" dirty="0">
                <a:latin typeface="Arial MT"/>
                <a:cs typeface="Arial MT"/>
              </a:rPr>
              <a:t>s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229" dirty="0">
                <a:latin typeface="Arial MT"/>
                <a:cs typeface="Arial MT"/>
              </a:rPr>
              <a:t>c</a:t>
            </a:r>
            <a:r>
              <a:rPr sz="2800" spc="-305" dirty="0">
                <a:latin typeface="Arial MT"/>
                <a:cs typeface="Arial MT"/>
              </a:rPr>
              <a:t>ompa</a:t>
            </a:r>
            <a:r>
              <a:rPr sz="2800" spc="-145" dirty="0">
                <a:latin typeface="Arial MT"/>
                <a:cs typeface="Arial MT"/>
              </a:rPr>
              <a:t>r</a:t>
            </a:r>
            <a:r>
              <a:rPr sz="2800" spc="-100" dirty="0">
                <a:latin typeface="Arial MT"/>
                <a:cs typeface="Arial MT"/>
              </a:rPr>
              <a:t>i</a:t>
            </a:r>
            <a:r>
              <a:rPr sz="2800" spc="-229" dirty="0">
                <a:latin typeface="Arial MT"/>
                <a:cs typeface="Arial MT"/>
              </a:rPr>
              <a:t>s</a:t>
            </a:r>
            <a:r>
              <a:rPr sz="2800" spc="-254" dirty="0">
                <a:latin typeface="Arial MT"/>
                <a:cs typeface="Arial MT"/>
              </a:rPr>
              <a:t>o</a:t>
            </a:r>
            <a:r>
              <a:rPr sz="2800" spc="-285" dirty="0">
                <a:latin typeface="Arial MT"/>
                <a:cs typeface="Arial MT"/>
              </a:rPr>
              <a:t>n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270" dirty="0">
                <a:latin typeface="Arial MT"/>
                <a:cs typeface="Arial MT"/>
              </a:rPr>
              <a:t>ea</a:t>
            </a:r>
            <a:r>
              <a:rPr sz="2800" spc="-229" dirty="0">
                <a:latin typeface="Arial MT"/>
                <a:cs typeface="Arial MT"/>
              </a:rPr>
              <a:t>s</a:t>
            </a:r>
            <a:r>
              <a:rPr sz="2800" spc="-395" dirty="0">
                <a:latin typeface="Arial MT"/>
                <a:cs typeface="Arial MT"/>
              </a:rPr>
              <a:t>y</a:t>
            </a:r>
            <a:r>
              <a:rPr sz="2800" spc="-145" dirty="0">
                <a:latin typeface="Arial MT"/>
                <a:cs typeface="Arial MT"/>
              </a:rPr>
              <a:t>,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spc="-265" dirty="0">
                <a:latin typeface="Arial MT"/>
                <a:cs typeface="Arial MT"/>
              </a:rPr>
              <a:t>bu</a:t>
            </a:r>
            <a:r>
              <a:rPr sz="2800" spc="-145" dirty="0">
                <a:latin typeface="Arial MT"/>
                <a:cs typeface="Arial MT"/>
              </a:rPr>
              <a:t>t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spc="-100" dirty="0">
                <a:latin typeface="Arial MT"/>
                <a:cs typeface="Arial MT"/>
              </a:rPr>
              <a:t>i</a:t>
            </a:r>
            <a:r>
              <a:rPr sz="2800" spc="-145" dirty="0">
                <a:latin typeface="Arial MT"/>
                <a:cs typeface="Arial MT"/>
              </a:rPr>
              <a:t>t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spc="-100" dirty="0">
                <a:latin typeface="Arial MT"/>
                <a:cs typeface="Arial MT"/>
              </a:rPr>
              <a:t>i</a:t>
            </a:r>
            <a:r>
              <a:rPr sz="2800" spc="-254" dirty="0">
                <a:latin typeface="Arial MT"/>
                <a:cs typeface="Arial MT"/>
              </a:rPr>
              <a:t>s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spc="-100" dirty="0">
                <a:latin typeface="Arial MT"/>
                <a:cs typeface="Arial MT"/>
              </a:rPr>
              <a:t>l</a:t>
            </a:r>
            <a:r>
              <a:rPr sz="2800" spc="-270" dirty="0">
                <a:latin typeface="Arial MT"/>
                <a:cs typeface="Arial MT"/>
              </a:rPr>
              <a:t>e</a:t>
            </a:r>
            <a:r>
              <a:rPr sz="2800" spc="-229" dirty="0">
                <a:latin typeface="Arial MT"/>
                <a:cs typeface="Arial MT"/>
              </a:rPr>
              <a:t>s</a:t>
            </a:r>
            <a:r>
              <a:rPr sz="2800" spc="-254" dirty="0">
                <a:latin typeface="Arial MT"/>
                <a:cs typeface="Arial MT"/>
              </a:rPr>
              <a:t>s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-270" dirty="0">
                <a:latin typeface="Arial MT"/>
                <a:cs typeface="Arial MT"/>
              </a:rPr>
              <a:t>a</a:t>
            </a:r>
            <a:r>
              <a:rPr sz="2800" spc="-130" dirty="0">
                <a:latin typeface="Arial MT"/>
                <a:cs typeface="Arial MT"/>
              </a:rPr>
              <a:t>tt</a:t>
            </a:r>
            <a:r>
              <a:rPr sz="2800" spc="-145" dirty="0">
                <a:latin typeface="Arial MT"/>
                <a:cs typeface="Arial MT"/>
              </a:rPr>
              <a:t>r</a:t>
            </a:r>
            <a:r>
              <a:rPr sz="2800" spc="-270" dirty="0">
                <a:latin typeface="Arial MT"/>
                <a:cs typeface="Arial MT"/>
              </a:rPr>
              <a:t>a</a:t>
            </a:r>
            <a:r>
              <a:rPr sz="2800" spc="-229" dirty="0">
                <a:latin typeface="Arial MT"/>
                <a:cs typeface="Arial MT"/>
              </a:rPr>
              <a:t>c</a:t>
            </a:r>
            <a:r>
              <a:rPr sz="2800" spc="-130" dirty="0">
                <a:latin typeface="Arial MT"/>
                <a:cs typeface="Arial MT"/>
              </a:rPr>
              <a:t>t</a:t>
            </a:r>
            <a:r>
              <a:rPr sz="2800" spc="-100" dirty="0">
                <a:latin typeface="Arial MT"/>
                <a:cs typeface="Arial MT"/>
              </a:rPr>
              <a:t>i</a:t>
            </a:r>
            <a:r>
              <a:rPr sz="2800" spc="-220" dirty="0">
                <a:latin typeface="Arial MT"/>
                <a:cs typeface="Arial MT"/>
              </a:rPr>
              <a:t>v</a:t>
            </a:r>
            <a:r>
              <a:rPr sz="2800" spc="-240" dirty="0">
                <a:latin typeface="Arial MT"/>
                <a:cs typeface="Arial MT"/>
              </a:rPr>
              <a:t>e</a:t>
            </a:r>
            <a:r>
              <a:rPr sz="2800" spc="-145" dirty="0">
                <a:latin typeface="Arial MT"/>
                <a:cs typeface="Arial MT"/>
              </a:rPr>
              <a:t>.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5748" y="4317490"/>
            <a:ext cx="3927348" cy="254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77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392328"/>
            <a:ext cx="4210685" cy="15621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Lin</a:t>
            </a:r>
            <a:r>
              <a:rPr u="heavy" spc="-4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u="heavy" spc="-8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u="heavy" spc="-17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graph:</a:t>
            </a:r>
          </a:p>
          <a:p>
            <a:pPr marL="83820" marR="5080" indent="-44450">
              <a:lnSpc>
                <a:spcPct val="120000"/>
              </a:lnSpc>
            </a:pPr>
            <a:r>
              <a:rPr b="0" spc="-195" dirty="0">
                <a:solidFill>
                  <a:srgbClr val="000000"/>
                </a:solidFill>
                <a:latin typeface="Calibri"/>
                <a:cs typeface="Calibri"/>
              </a:rPr>
              <a:t>line</a:t>
            </a:r>
            <a:r>
              <a:rPr b="0" spc="-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295" dirty="0">
                <a:solidFill>
                  <a:srgbClr val="000000"/>
                </a:solidFill>
                <a:latin typeface="Calibri"/>
                <a:cs typeface="Calibri"/>
              </a:rPr>
              <a:t>graph</a:t>
            </a:r>
            <a:r>
              <a:rPr b="0" spc="-24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b="0" spc="-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310" dirty="0">
                <a:solidFill>
                  <a:srgbClr val="000000"/>
                </a:solidFill>
                <a:latin typeface="Calibri"/>
                <a:cs typeface="Calibri"/>
              </a:rPr>
              <a:t>ar</a:t>
            </a:r>
            <a:r>
              <a:rPr b="0" spc="-36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b="0" spc="-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250" dirty="0">
                <a:solidFill>
                  <a:srgbClr val="000000"/>
                </a:solidFill>
                <a:latin typeface="Calibri"/>
                <a:cs typeface="Calibri"/>
              </a:rPr>
              <a:t>simpl</a:t>
            </a:r>
            <a:r>
              <a:rPr b="0" spc="-28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b="0" spc="-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270" dirty="0">
                <a:solidFill>
                  <a:srgbClr val="000000"/>
                </a:solidFill>
                <a:latin typeface="Calibri"/>
                <a:cs typeface="Calibri"/>
              </a:rPr>
              <a:t>Mathematical  </a:t>
            </a:r>
            <a:r>
              <a:rPr b="0" spc="-295" dirty="0">
                <a:solidFill>
                  <a:srgbClr val="000000"/>
                </a:solidFill>
                <a:latin typeface="Calibri"/>
                <a:cs typeface="Calibri"/>
              </a:rPr>
              <a:t>graph</a:t>
            </a:r>
            <a:r>
              <a:rPr b="0" spc="-24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b="0" spc="-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26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b="0" spc="-400" dirty="0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b="0" spc="-39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b="0" spc="-27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b="0" spc="-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33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b="0" spc="-254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b="0" spc="-39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b="0" spc="-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335" dirty="0">
                <a:solidFill>
                  <a:srgbClr val="000000"/>
                </a:solidFill>
                <a:latin typeface="Calibri"/>
                <a:cs typeface="Calibri"/>
              </a:rPr>
              <a:t>drawn</a:t>
            </a:r>
            <a:r>
              <a:rPr b="0" spc="-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350" dirty="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b="0" spc="-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355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928901"/>
            <a:ext cx="3738879" cy="3177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 marR="5080">
              <a:lnSpc>
                <a:spcPct val="120000"/>
              </a:lnSpc>
              <a:spcBef>
                <a:spcPts val="100"/>
              </a:spcBef>
            </a:pPr>
            <a:r>
              <a:rPr sz="2800" spc="-290" dirty="0">
                <a:latin typeface="Calibri"/>
                <a:cs typeface="Calibri"/>
              </a:rPr>
              <a:t>grap</a:t>
            </a:r>
            <a:r>
              <a:rPr sz="2800" spc="-330" dirty="0">
                <a:latin typeface="Calibri"/>
                <a:cs typeface="Calibri"/>
              </a:rPr>
              <a:t>h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345" dirty="0">
                <a:latin typeface="Calibri"/>
                <a:cs typeface="Calibri"/>
              </a:rPr>
              <a:t>p</a:t>
            </a:r>
            <a:r>
              <a:rPr sz="2800" spc="-360" dirty="0">
                <a:latin typeface="Calibri"/>
                <a:cs typeface="Calibri"/>
              </a:rPr>
              <a:t>ape</a:t>
            </a:r>
            <a:r>
              <a:rPr sz="2800" spc="-250" dirty="0">
                <a:latin typeface="Calibri"/>
                <a:cs typeface="Calibri"/>
              </a:rPr>
              <a:t>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70" dirty="0">
                <a:latin typeface="Calibri"/>
                <a:cs typeface="Calibri"/>
              </a:rPr>
              <a:t>b</a:t>
            </a:r>
            <a:r>
              <a:rPr sz="2800" spc="-229" dirty="0">
                <a:latin typeface="Calibri"/>
                <a:cs typeface="Calibri"/>
              </a:rPr>
              <a:t>y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345" dirty="0">
                <a:latin typeface="Calibri"/>
                <a:cs typeface="Calibri"/>
              </a:rPr>
              <a:t>p</a:t>
            </a:r>
            <a:r>
              <a:rPr sz="2800" spc="-225" dirty="0">
                <a:latin typeface="Calibri"/>
                <a:cs typeface="Calibri"/>
              </a:rPr>
              <a:t>lotting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325" dirty="0">
                <a:latin typeface="Calibri"/>
                <a:cs typeface="Calibri"/>
              </a:rPr>
              <a:t>t</a:t>
            </a:r>
            <a:r>
              <a:rPr sz="2800" spc="-385" dirty="0">
                <a:latin typeface="Calibri"/>
                <a:cs typeface="Calibri"/>
              </a:rPr>
              <a:t>h</a:t>
            </a:r>
            <a:r>
              <a:rPr sz="2800" spc="-360" dirty="0">
                <a:latin typeface="Calibri"/>
                <a:cs typeface="Calibri"/>
              </a:rPr>
              <a:t>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85" dirty="0">
                <a:latin typeface="Calibri"/>
                <a:cs typeface="Calibri"/>
              </a:rPr>
              <a:t>data  </a:t>
            </a:r>
            <a:r>
              <a:rPr sz="2800" spc="-310" dirty="0">
                <a:latin typeface="Calibri"/>
                <a:cs typeface="Calibri"/>
              </a:rPr>
              <a:t>con</a:t>
            </a:r>
            <a:r>
              <a:rPr sz="2800" spc="-320" dirty="0">
                <a:latin typeface="Calibri"/>
                <a:cs typeface="Calibri"/>
              </a:rPr>
              <a:t>n</a:t>
            </a:r>
            <a:r>
              <a:rPr sz="2800" spc="-265" dirty="0">
                <a:latin typeface="Calibri"/>
                <a:cs typeface="Calibri"/>
              </a:rPr>
              <a:t>ect</a:t>
            </a:r>
            <a:r>
              <a:rPr sz="2800" spc="-155" dirty="0">
                <a:latin typeface="Calibri"/>
                <a:cs typeface="Calibri"/>
              </a:rPr>
              <a:t>i</a:t>
            </a:r>
            <a:r>
              <a:rPr sz="2800" spc="-290" dirty="0">
                <a:latin typeface="Calibri"/>
                <a:cs typeface="Calibri"/>
              </a:rPr>
              <a:t>n</a:t>
            </a:r>
            <a:r>
              <a:rPr sz="2800" spc="-254" dirty="0">
                <a:latin typeface="Calibri"/>
                <a:cs typeface="Calibri"/>
              </a:rPr>
              <a:t>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380" dirty="0">
                <a:latin typeface="Calibri"/>
                <a:cs typeface="Calibri"/>
              </a:rPr>
              <a:t>on</a:t>
            </a:r>
            <a:r>
              <a:rPr sz="2800" spc="-355" dirty="0">
                <a:latin typeface="Calibri"/>
                <a:cs typeface="Calibri"/>
              </a:rPr>
              <a:t>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15" dirty="0">
                <a:latin typeface="Calibri"/>
                <a:cs typeface="Calibri"/>
              </a:rPr>
              <a:t>var</a:t>
            </a:r>
            <a:r>
              <a:rPr sz="2800" spc="-130" dirty="0">
                <a:latin typeface="Calibri"/>
                <a:cs typeface="Calibri"/>
              </a:rPr>
              <a:t>i</a:t>
            </a:r>
            <a:r>
              <a:rPr sz="2800" spc="-270" dirty="0">
                <a:latin typeface="Calibri"/>
                <a:cs typeface="Calibri"/>
              </a:rPr>
              <a:t>abl</a:t>
            </a:r>
            <a:r>
              <a:rPr sz="2800" spc="-320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355" dirty="0">
                <a:latin typeface="Calibri"/>
                <a:cs typeface="Calibri"/>
              </a:rPr>
              <a:t>o</a:t>
            </a:r>
            <a:r>
              <a:rPr sz="2800" spc="-350" dirty="0">
                <a:latin typeface="Calibri"/>
                <a:cs typeface="Calibri"/>
              </a:rPr>
              <a:t>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85" dirty="0">
                <a:latin typeface="Calibri"/>
                <a:cs typeface="Calibri"/>
              </a:rPr>
              <a:t>the  </a:t>
            </a:r>
            <a:r>
              <a:rPr sz="2800" spc="-260" dirty="0">
                <a:latin typeface="Calibri"/>
                <a:cs typeface="Calibri"/>
              </a:rPr>
              <a:t>horizonta</a:t>
            </a:r>
            <a:r>
              <a:rPr sz="2800" spc="-135" dirty="0">
                <a:latin typeface="Calibri"/>
                <a:cs typeface="Calibri"/>
              </a:rPr>
              <a:t>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195" dirty="0">
                <a:latin typeface="Calibri"/>
                <a:cs typeface="Calibri"/>
              </a:rPr>
              <a:t>X</a:t>
            </a:r>
            <a:r>
              <a:rPr sz="2800" spc="-110" dirty="0">
                <a:latin typeface="Calibri"/>
                <a:cs typeface="Calibri"/>
              </a:rPr>
              <a:t>-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75" dirty="0">
                <a:latin typeface="Calibri"/>
                <a:cs typeface="Calibri"/>
              </a:rPr>
              <a:t>axi</a:t>
            </a:r>
            <a:r>
              <a:rPr sz="2800" spc="-170" dirty="0">
                <a:latin typeface="Calibri"/>
                <a:cs typeface="Calibri"/>
              </a:rPr>
              <a:t>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345" dirty="0">
                <a:latin typeface="Calibri"/>
                <a:cs typeface="Calibri"/>
              </a:rPr>
              <a:t>an</a:t>
            </a:r>
            <a:r>
              <a:rPr sz="2800" spc="-360" dirty="0">
                <a:latin typeface="Calibri"/>
                <a:cs typeface="Calibri"/>
              </a:rPr>
              <a:t>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90" dirty="0">
                <a:latin typeface="Calibri"/>
                <a:cs typeface="Calibri"/>
              </a:rPr>
              <a:t>other  </a:t>
            </a:r>
            <a:r>
              <a:rPr sz="2800" spc="-229" dirty="0">
                <a:latin typeface="Calibri"/>
                <a:cs typeface="Calibri"/>
              </a:rPr>
              <a:t>variabl</a:t>
            </a:r>
            <a:r>
              <a:rPr sz="2800" spc="-285" dirty="0">
                <a:latin typeface="Calibri"/>
                <a:cs typeface="Calibri"/>
              </a:rPr>
              <a:t>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95" dirty="0">
                <a:latin typeface="Calibri"/>
                <a:cs typeface="Calibri"/>
              </a:rPr>
              <a:t>o</a:t>
            </a:r>
            <a:r>
              <a:rPr sz="2800" spc="-170" dirty="0">
                <a:latin typeface="Calibri"/>
                <a:cs typeface="Calibri"/>
              </a:rPr>
              <a:t>f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335" dirty="0">
                <a:latin typeface="Calibri"/>
                <a:cs typeface="Calibri"/>
              </a:rPr>
              <a:t>dat</a:t>
            </a:r>
            <a:r>
              <a:rPr sz="2800" spc="-355" dirty="0">
                <a:latin typeface="Calibri"/>
                <a:cs typeface="Calibri"/>
              </a:rPr>
              <a:t>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355" dirty="0">
                <a:latin typeface="Calibri"/>
                <a:cs typeface="Calibri"/>
              </a:rPr>
              <a:t>o</a:t>
            </a:r>
            <a:r>
              <a:rPr sz="2800" spc="-350" dirty="0">
                <a:latin typeface="Calibri"/>
                <a:cs typeface="Calibri"/>
              </a:rPr>
              <a:t>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355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15" dirty="0">
                <a:latin typeface="Calibri"/>
                <a:cs typeface="Calibri"/>
              </a:rPr>
              <a:t>verti</a:t>
            </a:r>
            <a:r>
              <a:rPr sz="2800" spc="-250" dirty="0">
                <a:latin typeface="Calibri"/>
                <a:cs typeface="Calibri"/>
              </a:rPr>
              <a:t>c</a:t>
            </a:r>
            <a:r>
              <a:rPr sz="2800" spc="-155" dirty="0">
                <a:latin typeface="Calibri"/>
                <a:cs typeface="Calibri"/>
              </a:rPr>
              <a:t>al  </a:t>
            </a:r>
            <a:r>
              <a:rPr sz="2800" spc="-100" dirty="0">
                <a:latin typeface="Calibri"/>
                <a:cs typeface="Calibri"/>
              </a:rPr>
              <a:t>Y-axis.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50"/>
              </a:spcBef>
            </a:pPr>
            <a:r>
              <a:rPr sz="2000" b="1" spc="10" dirty="0">
                <a:solidFill>
                  <a:srgbClr val="006FC0"/>
                </a:solidFill>
                <a:latin typeface="Calibri"/>
                <a:cs typeface="Calibri"/>
              </a:rPr>
              <a:t>EXAMPLE: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41876" y="1674876"/>
            <a:ext cx="4422648" cy="3209544"/>
          </a:xfrm>
          <a:prstGeom prst="rect">
            <a:avLst/>
          </a:prstGeom>
        </p:spPr>
      </p:pic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27050" y="5251450"/>
          <a:ext cx="7086598" cy="1523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825"/>
                <a:gridCol w="638175"/>
                <a:gridCol w="601980"/>
                <a:gridCol w="708659"/>
                <a:gridCol w="708660"/>
                <a:gridCol w="708660"/>
                <a:gridCol w="708660"/>
                <a:gridCol w="708660"/>
                <a:gridCol w="708660"/>
                <a:gridCol w="708659"/>
              </a:tblGrid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Time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10</a:t>
                      </a:r>
                      <a:endParaRPr sz="1800">
                        <a:latin typeface="Constantia"/>
                        <a:cs typeface="Constanti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am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11</a:t>
                      </a:r>
                      <a:endParaRPr sz="1800">
                        <a:latin typeface="Constantia"/>
                        <a:cs typeface="Constanti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am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12</a:t>
                      </a:r>
                      <a:endParaRPr sz="1800">
                        <a:latin typeface="Constantia"/>
                        <a:cs typeface="Constanti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pm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1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pm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2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pm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3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pm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4</a:t>
                      </a:r>
                      <a:r>
                        <a:rPr sz="1800" b="1" spc="-8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pm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5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pm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6</a:t>
                      </a:r>
                      <a:endParaRPr sz="1800">
                        <a:latin typeface="Constantia"/>
                        <a:cs typeface="Constant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pm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883918">
                <a:tc>
                  <a:txBody>
                    <a:bodyPr/>
                    <a:lstStyle/>
                    <a:p>
                      <a:pPr marL="91440" marR="1250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30" dirty="0">
                          <a:latin typeface="Constantia"/>
                          <a:cs typeface="Constantia"/>
                        </a:rPr>
                        <a:t>N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o</a:t>
                      </a:r>
                      <a:r>
                        <a:rPr sz="1800" spc="-8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of  </a:t>
                      </a:r>
                      <a:r>
                        <a:rPr sz="1800" spc="-55" dirty="0">
                          <a:latin typeface="Constantia"/>
                          <a:cs typeface="Constantia"/>
                        </a:rPr>
                        <a:t>P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eople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2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6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10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22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onstantia"/>
                          <a:cs typeface="Constantia"/>
                        </a:rPr>
                        <a:t>15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5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3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827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7885" y="614298"/>
            <a:ext cx="48717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3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4800" spc="-20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4800" spc="-72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4800" spc="-49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4800" spc="-204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4800" spc="-484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4800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800" spc="-58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4800" spc="-45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4800" spc="-34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4800" spc="-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800" spc="-58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4800" spc="-20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4800" spc="-45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4800" spc="-49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4800" spc="-29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4800" spc="-45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4800" spc="-77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480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148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2900">
              <a:lnSpc>
                <a:spcPct val="100000"/>
              </a:lnSpc>
              <a:spcBef>
                <a:spcPts val="95"/>
              </a:spcBef>
              <a:buClr>
                <a:srgbClr val="DC9E1F"/>
              </a:buClr>
              <a:buChar char="•"/>
              <a:tabLst>
                <a:tab pos="356235" algn="l"/>
                <a:tab pos="356870" algn="l"/>
                <a:tab pos="1444625" algn="l"/>
                <a:tab pos="2048510" algn="l"/>
                <a:tab pos="3301365" algn="l"/>
                <a:tab pos="3955415" algn="l"/>
                <a:tab pos="4460240" algn="l"/>
                <a:tab pos="5445760" algn="l"/>
                <a:tab pos="6369685" algn="l"/>
                <a:tab pos="6874509" algn="l"/>
                <a:tab pos="8349615" algn="l"/>
              </a:tabLst>
            </a:pPr>
            <a:r>
              <a:rPr spc="-315" dirty="0">
                <a:solidFill>
                  <a:srgbClr val="FF0000"/>
                </a:solidFill>
              </a:rPr>
              <a:t>S</a:t>
            </a:r>
            <a:r>
              <a:rPr spc="-90" dirty="0">
                <a:solidFill>
                  <a:srgbClr val="FF0000"/>
                </a:solidFill>
              </a:rPr>
              <a:t>i</a:t>
            </a:r>
            <a:r>
              <a:rPr spc="-395" dirty="0">
                <a:solidFill>
                  <a:srgbClr val="FF0000"/>
                </a:solidFill>
              </a:rPr>
              <a:t>m</a:t>
            </a:r>
            <a:r>
              <a:rPr spc="-260" dirty="0">
                <a:solidFill>
                  <a:srgbClr val="FF0000"/>
                </a:solidFill>
              </a:rPr>
              <a:t>p</a:t>
            </a:r>
            <a:r>
              <a:rPr spc="-90" dirty="0">
                <a:solidFill>
                  <a:srgbClr val="FF0000"/>
                </a:solidFill>
              </a:rPr>
              <a:t>l</a:t>
            </a:r>
            <a:r>
              <a:rPr spc="-285" dirty="0">
                <a:solidFill>
                  <a:srgbClr val="FF0000"/>
                </a:solidFill>
              </a:rPr>
              <a:t>e</a:t>
            </a:r>
            <a:r>
              <a:rPr dirty="0">
                <a:solidFill>
                  <a:srgbClr val="FF0000"/>
                </a:solidFill>
              </a:rPr>
              <a:t>	</a:t>
            </a:r>
            <a:r>
              <a:rPr spc="-270" dirty="0">
                <a:solidFill>
                  <a:srgbClr val="FF0000"/>
                </a:solidFill>
              </a:rPr>
              <a:t>ba</a:t>
            </a:r>
            <a:r>
              <a:rPr spc="-170" dirty="0">
                <a:solidFill>
                  <a:srgbClr val="FF0000"/>
                </a:solidFill>
              </a:rPr>
              <a:t>r</a:t>
            </a:r>
            <a:r>
              <a:rPr dirty="0">
                <a:solidFill>
                  <a:srgbClr val="FF0000"/>
                </a:solidFill>
              </a:rPr>
              <a:t>	</a:t>
            </a:r>
            <a:r>
              <a:rPr spc="-260" dirty="0">
                <a:solidFill>
                  <a:srgbClr val="FF0000"/>
                </a:solidFill>
              </a:rPr>
              <a:t>d</a:t>
            </a:r>
            <a:r>
              <a:rPr spc="-90" dirty="0">
                <a:solidFill>
                  <a:srgbClr val="FF0000"/>
                </a:solidFill>
              </a:rPr>
              <a:t>i</a:t>
            </a:r>
            <a:r>
              <a:rPr spc="-260" dirty="0">
                <a:solidFill>
                  <a:srgbClr val="FF0000"/>
                </a:solidFill>
              </a:rPr>
              <a:t>a</a:t>
            </a:r>
            <a:r>
              <a:rPr spc="-270" dirty="0">
                <a:solidFill>
                  <a:srgbClr val="FF0000"/>
                </a:solidFill>
              </a:rPr>
              <a:t>g</a:t>
            </a:r>
            <a:r>
              <a:rPr spc="-135" dirty="0">
                <a:solidFill>
                  <a:srgbClr val="FF0000"/>
                </a:solidFill>
              </a:rPr>
              <a:t>r</a:t>
            </a:r>
            <a:r>
              <a:rPr spc="-260" dirty="0">
                <a:solidFill>
                  <a:srgbClr val="FF0000"/>
                </a:solidFill>
              </a:rPr>
              <a:t>a</a:t>
            </a:r>
            <a:r>
              <a:rPr spc="-425" dirty="0">
                <a:solidFill>
                  <a:srgbClr val="FF0000"/>
                </a:solidFill>
              </a:rPr>
              <a:t>m</a:t>
            </a:r>
            <a:r>
              <a:rPr dirty="0">
                <a:solidFill>
                  <a:srgbClr val="FF0000"/>
                </a:solidFill>
              </a:rPr>
              <a:t>	</a:t>
            </a:r>
            <a:r>
              <a:rPr spc="-235" dirty="0">
                <a:solidFill>
                  <a:srgbClr val="FF0000"/>
                </a:solidFill>
              </a:rPr>
              <a:t>c</a:t>
            </a:r>
            <a:r>
              <a:rPr spc="-260" dirty="0">
                <a:solidFill>
                  <a:srgbClr val="FF0000"/>
                </a:solidFill>
              </a:rPr>
              <a:t>a</a:t>
            </a:r>
            <a:r>
              <a:rPr spc="-285" dirty="0">
                <a:solidFill>
                  <a:srgbClr val="FF0000"/>
                </a:solidFill>
              </a:rPr>
              <a:t>n</a:t>
            </a:r>
            <a:r>
              <a:rPr dirty="0">
                <a:solidFill>
                  <a:srgbClr val="FF0000"/>
                </a:solidFill>
              </a:rPr>
              <a:t>	</a:t>
            </a:r>
            <a:r>
              <a:rPr spc="-254" dirty="0">
                <a:solidFill>
                  <a:srgbClr val="FF0000"/>
                </a:solidFill>
              </a:rPr>
              <a:t>b</a:t>
            </a:r>
            <a:r>
              <a:rPr spc="-285" dirty="0">
                <a:solidFill>
                  <a:srgbClr val="FF0000"/>
                </a:solidFill>
              </a:rPr>
              <a:t>e</a:t>
            </a:r>
            <a:r>
              <a:rPr dirty="0">
                <a:solidFill>
                  <a:srgbClr val="FF0000"/>
                </a:solidFill>
              </a:rPr>
              <a:t>	</a:t>
            </a:r>
            <a:r>
              <a:rPr spc="-270" dirty="0">
                <a:solidFill>
                  <a:srgbClr val="FF0000"/>
                </a:solidFill>
              </a:rPr>
              <a:t>d</a:t>
            </a:r>
            <a:r>
              <a:rPr spc="-135" dirty="0">
                <a:solidFill>
                  <a:srgbClr val="FF0000"/>
                </a:solidFill>
              </a:rPr>
              <a:t>r</a:t>
            </a:r>
            <a:r>
              <a:rPr spc="-260" dirty="0">
                <a:solidFill>
                  <a:srgbClr val="FF0000"/>
                </a:solidFill>
              </a:rPr>
              <a:t>a</a:t>
            </a:r>
            <a:r>
              <a:rPr spc="-340" dirty="0">
                <a:solidFill>
                  <a:srgbClr val="FF0000"/>
                </a:solidFill>
              </a:rPr>
              <a:t>w</a:t>
            </a:r>
            <a:r>
              <a:rPr spc="-285" dirty="0">
                <a:solidFill>
                  <a:srgbClr val="FF0000"/>
                </a:solidFill>
              </a:rPr>
              <a:t>n</a:t>
            </a:r>
            <a:r>
              <a:rPr dirty="0">
                <a:solidFill>
                  <a:srgbClr val="FF0000"/>
                </a:solidFill>
              </a:rPr>
              <a:t>	</a:t>
            </a:r>
            <a:r>
              <a:rPr spc="-260" dirty="0">
                <a:solidFill>
                  <a:srgbClr val="FF0000"/>
                </a:solidFill>
              </a:rPr>
              <a:t>e</a:t>
            </a:r>
            <a:r>
              <a:rPr spc="-90" dirty="0">
                <a:solidFill>
                  <a:srgbClr val="FF0000"/>
                </a:solidFill>
              </a:rPr>
              <a:t>i</a:t>
            </a:r>
            <a:r>
              <a:rPr spc="-125" dirty="0">
                <a:solidFill>
                  <a:srgbClr val="FF0000"/>
                </a:solidFill>
              </a:rPr>
              <a:t>t</a:t>
            </a:r>
            <a:r>
              <a:rPr spc="-260" dirty="0">
                <a:solidFill>
                  <a:srgbClr val="FF0000"/>
                </a:solidFill>
              </a:rPr>
              <a:t>h</a:t>
            </a:r>
            <a:r>
              <a:rPr spc="-270" dirty="0">
                <a:solidFill>
                  <a:srgbClr val="FF0000"/>
                </a:solidFill>
              </a:rPr>
              <a:t>e</a:t>
            </a:r>
            <a:r>
              <a:rPr spc="-170" dirty="0">
                <a:solidFill>
                  <a:srgbClr val="FF0000"/>
                </a:solidFill>
              </a:rPr>
              <a:t>r</a:t>
            </a:r>
            <a:r>
              <a:rPr dirty="0">
                <a:solidFill>
                  <a:srgbClr val="FF0000"/>
                </a:solidFill>
              </a:rPr>
              <a:t>	</a:t>
            </a:r>
            <a:r>
              <a:rPr spc="-254" dirty="0">
                <a:solidFill>
                  <a:srgbClr val="FF0000"/>
                </a:solidFill>
              </a:rPr>
              <a:t>o</a:t>
            </a:r>
            <a:r>
              <a:rPr spc="-285" dirty="0">
                <a:solidFill>
                  <a:srgbClr val="FF0000"/>
                </a:solidFill>
              </a:rPr>
              <a:t>n</a:t>
            </a:r>
            <a:r>
              <a:rPr dirty="0">
                <a:solidFill>
                  <a:srgbClr val="FF0000"/>
                </a:solidFill>
              </a:rPr>
              <a:t>	</a:t>
            </a:r>
            <a:r>
              <a:rPr spc="-260" dirty="0">
                <a:solidFill>
                  <a:srgbClr val="FF0000"/>
                </a:solidFill>
              </a:rPr>
              <a:t>h</a:t>
            </a:r>
            <a:r>
              <a:rPr spc="-270" dirty="0">
                <a:solidFill>
                  <a:srgbClr val="FF0000"/>
                </a:solidFill>
              </a:rPr>
              <a:t>o</a:t>
            </a:r>
            <a:r>
              <a:rPr spc="-135" dirty="0">
                <a:solidFill>
                  <a:srgbClr val="FF0000"/>
                </a:solidFill>
              </a:rPr>
              <a:t>r</a:t>
            </a:r>
            <a:r>
              <a:rPr spc="-90" dirty="0">
                <a:solidFill>
                  <a:srgbClr val="FF0000"/>
                </a:solidFill>
              </a:rPr>
              <a:t>i</a:t>
            </a:r>
            <a:r>
              <a:rPr spc="-235" dirty="0">
                <a:solidFill>
                  <a:srgbClr val="FF0000"/>
                </a:solidFill>
              </a:rPr>
              <a:t>z</a:t>
            </a:r>
            <a:r>
              <a:rPr spc="-260" dirty="0">
                <a:solidFill>
                  <a:srgbClr val="FF0000"/>
                </a:solidFill>
              </a:rPr>
              <a:t>o</a:t>
            </a:r>
            <a:r>
              <a:rPr spc="-270" dirty="0">
                <a:solidFill>
                  <a:srgbClr val="FF0000"/>
                </a:solidFill>
              </a:rPr>
              <a:t>n</a:t>
            </a:r>
            <a:r>
              <a:rPr spc="-110" dirty="0">
                <a:solidFill>
                  <a:srgbClr val="FF0000"/>
                </a:solidFill>
              </a:rPr>
              <a:t>t</a:t>
            </a:r>
            <a:r>
              <a:rPr spc="-260" dirty="0">
                <a:solidFill>
                  <a:srgbClr val="FF0000"/>
                </a:solidFill>
              </a:rPr>
              <a:t>a</a:t>
            </a:r>
            <a:r>
              <a:rPr spc="-114" dirty="0">
                <a:solidFill>
                  <a:srgbClr val="FF0000"/>
                </a:solidFill>
              </a:rPr>
              <a:t>l</a:t>
            </a:r>
            <a:r>
              <a:rPr dirty="0">
                <a:solidFill>
                  <a:srgbClr val="FF0000"/>
                </a:solidFill>
              </a:rPr>
              <a:t>	</a:t>
            </a:r>
            <a:r>
              <a:rPr spc="-155" dirty="0">
                <a:solidFill>
                  <a:srgbClr val="FF0000"/>
                </a:solidFill>
              </a:rPr>
              <a:t>or  </a:t>
            </a:r>
            <a:r>
              <a:rPr spc="-229" dirty="0">
                <a:solidFill>
                  <a:srgbClr val="FF0000"/>
                </a:solidFill>
              </a:rPr>
              <a:t>v</a:t>
            </a:r>
            <a:r>
              <a:rPr spc="-270" dirty="0">
                <a:solidFill>
                  <a:srgbClr val="FF0000"/>
                </a:solidFill>
              </a:rPr>
              <a:t>e</a:t>
            </a:r>
            <a:r>
              <a:rPr spc="-145" dirty="0">
                <a:solidFill>
                  <a:srgbClr val="FF0000"/>
                </a:solidFill>
              </a:rPr>
              <a:t>r</a:t>
            </a:r>
            <a:r>
              <a:rPr spc="-130" dirty="0">
                <a:solidFill>
                  <a:srgbClr val="FF0000"/>
                </a:solidFill>
              </a:rPr>
              <a:t>t</a:t>
            </a:r>
            <a:r>
              <a:rPr spc="-100" dirty="0">
                <a:solidFill>
                  <a:srgbClr val="FF0000"/>
                </a:solidFill>
              </a:rPr>
              <a:t>i</a:t>
            </a:r>
            <a:r>
              <a:rPr spc="-229" dirty="0">
                <a:solidFill>
                  <a:srgbClr val="FF0000"/>
                </a:solidFill>
              </a:rPr>
              <a:t>c</a:t>
            </a:r>
            <a:r>
              <a:rPr spc="-270" dirty="0">
                <a:solidFill>
                  <a:srgbClr val="FF0000"/>
                </a:solidFill>
              </a:rPr>
              <a:t>a</a:t>
            </a:r>
            <a:r>
              <a:rPr spc="-114" dirty="0">
                <a:solidFill>
                  <a:srgbClr val="FF0000"/>
                </a:solidFill>
              </a:rPr>
              <a:t>l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spc="-270" dirty="0">
                <a:solidFill>
                  <a:srgbClr val="FF0000"/>
                </a:solidFill>
              </a:rPr>
              <a:t>ba</a:t>
            </a:r>
            <a:r>
              <a:rPr spc="-229" dirty="0">
                <a:solidFill>
                  <a:srgbClr val="FF0000"/>
                </a:solidFill>
              </a:rPr>
              <a:t>s</a:t>
            </a:r>
            <a:r>
              <a:rPr spc="-260" dirty="0">
                <a:solidFill>
                  <a:srgbClr val="FF0000"/>
                </a:solidFill>
              </a:rPr>
              <a:t>e</a:t>
            </a:r>
            <a:r>
              <a:rPr spc="-145" dirty="0">
                <a:solidFill>
                  <a:srgbClr val="FF0000"/>
                </a:solidFill>
              </a:rPr>
              <a:t>.</a:t>
            </a:r>
          </a:p>
          <a:p>
            <a:pPr marL="356870" marR="10160" indent="-342900">
              <a:lnSpc>
                <a:spcPct val="100000"/>
              </a:lnSpc>
              <a:spcBef>
                <a:spcPts val="1275"/>
              </a:spcBef>
              <a:buClr>
                <a:srgbClr val="DC9E1F"/>
              </a:buClr>
              <a:buChar char="•"/>
              <a:tabLst>
                <a:tab pos="356235" algn="l"/>
                <a:tab pos="356870" algn="l"/>
              </a:tabLst>
            </a:pPr>
            <a:r>
              <a:rPr spc="-245" dirty="0">
                <a:solidFill>
                  <a:srgbClr val="FF0000"/>
                </a:solidFill>
              </a:rPr>
              <a:t>Bars</a:t>
            </a:r>
            <a:r>
              <a:rPr spc="-195" dirty="0">
                <a:solidFill>
                  <a:srgbClr val="FF0000"/>
                </a:solidFill>
              </a:rPr>
              <a:t> </a:t>
            </a:r>
            <a:r>
              <a:rPr spc="-254" dirty="0">
                <a:solidFill>
                  <a:srgbClr val="FF0000"/>
                </a:solidFill>
              </a:rPr>
              <a:t>must</a:t>
            </a:r>
            <a:r>
              <a:rPr spc="-195" dirty="0">
                <a:solidFill>
                  <a:srgbClr val="FF0000"/>
                </a:solidFill>
              </a:rPr>
              <a:t> </a:t>
            </a:r>
            <a:r>
              <a:rPr spc="-275" dirty="0">
                <a:solidFill>
                  <a:srgbClr val="FF0000"/>
                </a:solidFill>
              </a:rPr>
              <a:t>be</a:t>
            </a:r>
            <a:r>
              <a:rPr spc="-175" dirty="0">
                <a:solidFill>
                  <a:srgbClr val="FF0000"/>
                </a:solidFill>
              </a:rPr>
              <a:t> </a:t>
            </a:r>
            <a:r>
              <a:rPr spc="-225" dirty="0">
                <a:solidFill>
                  <a:srgbClr val="FF0000"/>
                </a:solidFill>
              </a:rPr>
              <a:t>uniform</a:t>
            </a:r>
            <a:r>
              <a:rPr spc="-220" dirty="0">
                <a:solidFill>
                  <a:srgbClr val="FF0000"/>
                </a:solidFill>
              </a:rPr>
              <a:t> </a:t>
            </a:r>
            <a:r>
              <a:rPr spc="-215" dirty="0">
                <a:solidFill>
                  <a:srgbClr val="FF0000"/>
                </a:solidFill>
              </a:rPr>
              <a:t>width</a:t>
            </a:r>
            <a:r>
              <a:rPr spc="325" dirty="0">
                <a:solidFill>
                  <a:srgbClr val="FF0000"/>
                </a:solidFill>
              </a:rPr>
              <a:t> </a:t>
            </a:r>
            <a:r>
              <a:rPr spc="-270" dirty="0">
                <a:solidFill>
                  <a:srgbClr val="FF0000"/>
                </a:solidFill>
              </a:rPr>
              <a:t>and</a:t>
            </a:r>
            <a:r>
              <a:rPr spc="-175" dirty="0">
                <a:solidFill>
                  <a:srgbClr val="FF0000"/>
                </a:solidFill>
              </a:rPr>
              <a:t> </a:t>
            </a:r>
            <a:r>
              <a:rPr spc="-204" dirty="0">
                <a:solidFill>
                  <a:srgbClr val="FF0000"/>
                </a:solidFill>
              </a:rPr>
              <a:t>intervening</a:t>
            </a:r>
            <a:r>
              <a:rPr spc="330" dirty="0">
                <a:solidFill>
                  <a:srgbClr val="FF0000"/>
                </a:solidFill>
              </a:rPr>
              <a:t> </a:t>
            </a:r>
            <a:r>
              <a:rPr spc="-250" dirty="0">
                <a:solidFill>
                  <a:srgbClr val="FF0000"/>
                </a:solidFill>
              </a:rPr>
              <a:t>space</a:t>
            </a:r>
            <a:r>
              <a:rPr spc="-204" dirty="0">
                <a:solidFill>
                  <a:srgbClr val="FF0000"/>
                </a:solidFill>
              </a:rPr>
              <a:t> </a:t>
            </a:r>
            <a:r>
              <a:rPr spc="-254" dirty="0">
                <a:solidFill>
                  <a:srgbClr val="FF0000"/>
                </a:solidFill>
              </a:rPr>
              <a:t>between </a:t>
            </a:r>
            <a:r>
              <a:rPr spc="-765" dirty="0">
                <a:solidFill>
                  <a:srgbClr val="FF0000"/>
                </a:solidFill>
              </a:rPr>
              <a:t> </a:t>
            </a:r>
            <a:r>
              <a:rPr spc="-270" dirty="0">
                <a:solidFill>
                  <a:srgbClr val="FF0000"/>
                </a:solidFill>
              </a:rPr>
              <a:t>ba</a:t>
            </a:r>
            <a:r>
              <a:rPr spc="-145" dirty="0">
                <a:solidFill>
                  <a:srgbClr val="FF0000"/>
                </a:solidFill>
              </a:rPr>
              <a:t>r</a:t>
            </a:r>
            <a:r>
              <a:rPr spc="-254" dirty="0">
                <a:solidFill>
                  <a:srgbClr val="FF0000"/>
                </a:solidFill>
              </a:rPr>
              <a:t>s</a:t>
            </a:r>
            <a:r>
              <a:rPr spc="-55" dirty="0">
                <a:solidFill>
                  <a:srgbClr val="FF0000"/>
                </a:solidFill>
              </a:rPr>
              <a:t> </a:t>
            </a:r>
            <a:r>
              <a:rPr spc="-340" dirty="0">
                <a:solidFill>
                  <a:srgbClr val="FF0000"/>
                </a:solidFill>
              </a:rPr>
              <a:t>mu</a:t>
            </a:r>
            <a:r>
              <a:rPr spc="-235" dirty="0">
                <a:solidFill>
                  <a:srgbClr val="FF0000"/>
                </a:solidFill>
              </a:rPr>
              <a:t>s</a:t>
            </a:r>
            <a:r>
              <a:rPr spc="-140" dirty="0">
                <a:solidFill>
                  <a:srgbClr val="FF0000"/>
                </a:solidFill>
              </a:rPr>
              <a:t>t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spc="-270" dirty="0">
                <a:solidFill>
                  <a:srgbClr val="FF0000"/>
                </a:solidFill>
              </a:rPr>
              <a:t>b</a:t>
            </a:r>
            <a:r>
              <a:rPr spc="-285" dirty="0">
                <a:solidFill>
                  <a:srgbClr val="FF0000"/>
                </a:solidFill>
              </a:rPr>
              <a:t>e</a:t>
            </a:r>
            <a:r>
              <a:rPr spc="-75" dirty="0">
                <a:solidFill>
                  <a:srgbClr val="FF0000"/>
                </a:solidFill>
              </a:rPr>
              <a:t> </a:t>
            </a:r>
            <a:r>
              <a:rPr spc="-270" dirty="0">
                <a:solidFill>
                  <a:srgbClr val="FF0000"/>
                </a:solidFill>
              </a:rPr>
              <a:t>equa</a:t>
            </a:r>
            <a:r>
              <a:rPr spc="-95" dirty="0">
                <a:solidFill>
                  <a:srgbClr val="FF0000"/>
                </a:solidFill>
              </a:rPr>
              <a:t>l</a:t>
            </a:r>
            <a:r>
              <a:rPr spc="-14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8267" y="3656457"/>
            <a:ext cx="8629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DC9E1F"/>
              </a:buClr>
              <a:buChar char="•"/>
              <a:tabLst>
                <a:tab pos="354965" algn="l"/>
                <a:tab pos="355600" algn="l"/>
                <a:tab pos="1343025" algn="l"/>
                <a:tab pos="3204210" algn="l"/>
                <a:tab pos="3611245" algn="l"/>
                <a:tab pos="4719320" algn="l"/>
                <a:tab pos="5393055" algn="l"/>
                <a:tab pos="6798309" algn="l"/>
                <a:tab pos="7454900" algn="l"/>
                <a:tab pos="8397240" algn="l"/>
              </a:tabLst>
            </a:pPr>
            <a:r>
              <a:rPr sz="2800" spc="-465" dirty="0">
                <a:solidFill>
                  <a:srgbClr val="FF0000"/>
                </a:solidFill>
                <a:latin typeface="Arial MT"/>
                <a:cs typeface="Arial MT"/>
              </a:rPr>
              <a:t>W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h</a:t>
            </a:r>
            <a:r>
              <a:rPr sz="2800" spc="-90" dirty="0">
                <a:solidFill>
                  <a:srgbClr val="FF0000"/>
                </a:solidFill>
                <a:latin typeface="Arial MT"/>
                <a:cs typeface="Arial MT"/>
              </a:rPr>
              <a:t>il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on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800" spc="-13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spc="-13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u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r>
              <a:rPr sz="2800" spc="-114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spc="-9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g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800" spc="-9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800" spc="-325" dirty="0">
                <a:solidFill>
                  <a:srgbClr val="FF0000"/>
                </a:solidFill>
                <a:latin typeface="Arial MT"/>
                <a:cs typeface="Arial MT"/>
              </a:rPr>
              <a:t>mp</a:t>
            </a:r>
            <a:r>
              <a:rPr sz="2800" spc="-90" dirty="0">
                <a:solidFill>
                  <a:srgbClr val="FF0000"/>
                </a:solidFill>
                <a:latin typeface="Arial MT"/>
                <a:cs typeface="Arial MT"/>
              </a:rPr>
              <a:t>l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b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800" spc="-170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d</a:t>
            </a:r>
            <a:r>
              <a:rPr sz="2800" spc="-9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g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800" spc="-409" dirty="0">
                <a:solidFill>
                  <a:srgbClr val="FF0000"/>
                </a:solidFill>
                <a:latin typeface="Arial MT"/>
                <a:cs typeface="Arial MT"/>
              </a:rPr>
              <a:t>m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,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800" spc="-13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h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800" spc="-90" dirty="0">
                <a:solidFill>
                  <a:srgbClr val="FF0000"/>
                </a:solidFill>
                <a:latin typeface="Arial MT"/>
                <a:cs typeface="Arial MT"/>
              </a:rPr>
              <a:t>l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800" spc="-155" dirty="0">
                <a:solidFill>
                  <a:srgbClr val="FF0000"/>
                </a:solidFill>
                <a:latin typeface="Arial MT"/>
                <a:cs typeface="Arial MT"/>
              </a:rPr>
              <a:t>is</a:t>
            </a:r>
            <a:endParaRPr sz="2800">
              <a:solidFill>
                <a:srgbClr val="FF0000"/>
              </a:solidFill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267" y="3921467"/>
            <a:ext cx="8037195" cy="179070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370"/>
              </a:spcBef>
            </a:pP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de</a:t>
            </a:r>
            <a:r>
              <a:rPr sz="2800" spc="-13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800" spc="-409" dirty="0">
                <a:solidFill>
                  <a:srgbClr val="FF0000"/>
                </a:solidFill>
                <a:latin typeface="Arial MT"/>
                <a:cs typeface="Arial MT"/>
              </a:rPr>
              <a:t>m</a:t>
            </a:r>
            <a:r>
              <a:rPr sz="2800" spc="-9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d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65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2800" spc="-7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3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h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spc="-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ba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800" spc="-10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8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65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f</a:t>
            </a:r>
            <a:r>
              <a:rPr sz="2800" spc="-7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3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h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spc="-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h</a:t>
            </a:r>
            <a:r>
              <a:rPr sz="2800" spc="-10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ghe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v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800" spc="-100" dirty="0">
                <a:solidFill>
                  <a:srgbClr val="FF0000"/>
                </a:solidFill>
                <a:latin typeface="Arial MT"/>
                <a:cs typeface="Arial MT"/>
              </a:rPr>
              <a:t>l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u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0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2800" spc="-7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3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h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spc="-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800" spc="-10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.</a:t>
            </a:r>
            <a:endParaRPr sz="2800">
              <a:solidFill>
                <a:srgbClr val="FF0000"/>
              </a:solidFill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270"/>
              </a:spcBef>
              <a:buClr>
                <a:srgbClr val="DC9E1F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409" dirty="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sz="2800" spc="-8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300" dirty="0">
                <a:solidFill>
                  <a:srgbClr val="FF0000"/>
                </a:solidFill>
                <a:latin typeface="Arial MT"/>
                <a:cs typeface="Arial MT"/>
              </a:rPr>
              <a:t>make</a:t>
            </a:r>
            <a:r>
              <a:rPr sz="28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5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2800" spc="-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50" dirty="0">
                <a:solidFill>
                  <a:srgbClr val="FF0000"/>
                </a:solidFill>
                <a:latin typeface="Arial MT"/>
                <a:cs typeface="Arial MT"/>
              </a:rPr>
              <a:t>diagram</a:t>
            </a:r>
            <a:r>
              <a:rPr sz="2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85" dirty="0">
                <a:solidFill>
                  <a:srgbClr val="FF0000"/>
                </a:solidFill>
                <a:latin typeface="Arial MT"/>
                <a:cs typeface="Arial MT"/>
              </a:rPr>
              <a:t>attractive,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5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2800" spc="-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35" dirty="0">
                <a:solidFill>
                  <a:srgbClr val="FF0000"/>
                </a:solidFill>
                <a:latin typeface="Arial MT"/>
                <a:cs typeface="Arial MT"/>
              </a:rPr>
              <a:t>bars</a:t>
            </a:r>
            <a:r>
              <a:rPr sz="28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60" dirty="0">
                <a:solidFill>
                  <a:srgbClr val="FF0000"/>
                </a:solidFill>
                <a:latin typeface="Arial MT"/>
                <a:cs typeface="Arial MT"/>
              </a:rPr>
              <a:t>can</a:t>
            </a:r>
            <a:r>
              <a:rPr sz="2800" spc="-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75" dirty="0">
                <a:solidFill>
                  <a:srgbClr val="FF0000"/>
                </a:solidFill>
                <a:latin typeface="Arial MT"/>
                <a:cs typeface="Arial MT"/>
              </a:rPr>
              <a:t>be</a:t>
            </a:r>
            <a:r>
              <a:rPr sz="2800" spc="-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15" dirty="0">
                <a:solidFill>
                  <a:srgbClr val="FF0000"/>
                </a:solidFill>
                <a:latin typeface="Arial MT"/>
                <a:cs typeface="Arial MT"/>
              </a:rPr>
              <a:t>coloured.</a:t>
            </a:r>
            <a:endParaRPr sz="2800">
              <a:solidFill>
                <a:srgbClr val="FF0000"/>
              </a:solidFill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275"/>
              </a:spcBef>
              <a:buClr>
                <a:srgbClr val="DC9E1F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Bar</a:t>
            </a:r>
            <a:r>
              <a:rPr sz="28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50" dirty="0">
                <a:solidFill>
                  <a:srgbClr val="FF0000"/>
                </a:solidFill>
                <a:latin typeface="Arial MT"/>
                <a:cs typeface="Arial MT"/>
              </a:rPr>
              <a:t>diagram</a:t>
            </a:r>
            <a:r>
              <a:rPr sz="2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35" dirty="0">
                <a:solidFill>
                  <a:srgbClr val="FF0000"/>
                </a:solidFill>
                <a:latin typeface="Arial MT"/>
                <a:cs typeface="Arial MT"/>
              </a:rPr>
              <a:t>are</a:t>
            </a:r>
            <a:r>
              <a:rPr sz="2800" spc="-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65" dirty="0">
                <a:solidFill>
                  <a:srgbClr val="FF0000"/>
                </a:solidFill>
                <a:latin typeface="Arial MT"/>
                <a:cs typeface="Arial MT"/>
              </a:rPr>
              <a:t>used</a:t>
            </a:r>
            <a:r>
              <a:rPr sz="2800" spc="-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90" dirty="0">
                <a:solidFill>
                  <a:srgbClr val="FF0000"/>
                </a:solidFill>
                <a:latin typeface="Arial MT"/>
                <a:cs typeface="Arial MT"/>
              </a:rPr>
              <a:t>in</a:t>
            </a:r>
            <a:r>
              <a:rPr sz="2800" spc="-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35" dirty="0">
                <a:solidFill>
                  <a:srgbClr val="FF0000"/>
                </a:solidFill>
                <a:latin typeface="Arial MT"/>
                <a:cs typeface="Arial MT"/>
              </a:rPr>
              <a:t>business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sz="2800" spc="-7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40" dirty="0">
                <a:solidFill>
                  <a:srgbClr val="FF0000"/>
                </a:solidFill>
                <a:latin typeface="Arial MT"/>
                <a:cs typeface="Arial MT"/>
              </a:rPr>
              <a:t>economics.</a:t>
            </a:r>
            <a:endParaRPr sz="2800">
              <a:solidFill>
                <a:srgbClr val="FF0000"/>
              </a:solidFill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774851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0352" y="455752"/>
            <a:ext cx="65373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4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4800" spc="-20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4800" spc="-72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4800" spc="-49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4800" spc="-204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4800" spc="-48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4800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800" spc="-58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4800" spc="-44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4800" spc="-34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48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800" spc="-58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4800" spc="-20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4800" spc="-44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4800" spc="-49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4800" spc="-29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4800" spc="-44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4800" spc="-77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4800" spc="-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800" spc="-21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4800" spc="-58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4800" spc="-495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4800" spc="-23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4800" spc="-29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4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67" y="1510665"/>
            <a:ext cx="8625205" cy="2320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95"/>
              </a:spcBef>
              <a:buClr>
                <a:srgbClr val="DC9E1F"/>
              </a:buClr>
              <a:buChar char="•"/>
              <a:tabLst>
                <a:tab pos="355600" algn="l"/>
              </a:tabLst>
            </a:pPr>
            <a:r>
              <a:rPr sz="2800" spc="-265" dirty="0">
                <a:solidFill>
                  <a:srgbClr val="FF0000"/>
                </a:solidFill>
                <a:latin typeface="Arial MT"/>
                <a:cs typeface="Arial MT"/>
              </a:rPr>
              <a:t>However, 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an </a:t>
            </a:r>
            <a:r>
              <a:rPr sz="2800" spc="-215" dirty="0">
                <a:solidFill>
                  <a:srgbClr val="FF0000"/>
                </a:solidFill>
                <a:latin typeface="Arial MT"/>
                <a:cs typeface="Arial MT"/>
              </a:rPr>
              <a:t>important </a:t>
            </a:r>
            <a:r>
              <a:rPr sz="2800" spc="-180" dirty="0">
                <a:solidFill>
                  <a:srgbClr val="FF0000"/>
                </a:solidFill>
                <a:latin typeface="Arial MT"/>
                <a:cs typeface="Arial MT"/>
              </a:rPr>
              <a:t>limitation </a:t>
            </a:r>
            <a:r>
              <a:rPr sz="2800" spc="-200" dirty="0">
                <a:solidFill>
                  <a:srgbClr val="FF0000"/>
                </a:solidFill>
                <a:latin typeface="Arial MT"/>
                <a:cs typeface="Arial MT"/>
              </a:rPr>
              <a:t>of </a:t>
            </a:r>
            <a:r>
              <a:rPr sz="2800" spc="-250" dirty="0">
                <a:solidFill>
                  <a:srgbClr val="FF0000"/>
                </a:solidFill>
                <a:latin typeface="Arial MT"/>
                <a:cs typeface="Arial MT"/>
              </a:rPr>
              <a:t>such </a:t>
            </a:r>
            <a:r>
              <a:rPr sz="2800" spc="-240" dirty="0">
                <a:solidFill>
                  <a:srgbClr val="FF0000"/>
                </a:solidFill>
                <a:latin typeface="Arial MT"/>
                <a:cs typeface="Arial MT"/>
              </a:rPr>
              <a:t>diagrams </a:t>
            </a:r>
            <a:r>
              <a:rPr sz="2800" spc="-180" dirty="0">
                <a:solidFill>
                  <a:srgbClr val="FF0000"/>
                </a:solidFill>
                <a:latin typeface="Arial MT"/>
                <a:cs typeface="Arial MT"/>
              </a:rPr>
              <a:t>is </a:t>
            </a:r>
            <a:r>
              <a:rPr sz="2800" spc="-195" dirty="0">
                <a:solidFill>
                  <a:srgbClr val="FF0000"/>
                </a:solidFill>
                <a:latin typeface="Arial MT"/>
                <a:cs typeface="Arial MT"/>
              </a:rPr>
              <a:t>that </a:t>
            </a:r>
            <a:r>
              <a:rPr sz="2800" spc="-225" dirty="0">
                <a:solidFill>
                  <a:srgbClr val="FF0000"/>
                </a:solidFill>
                <a:latin typeface="Arial MT"/>
                <a:cs typeface="Arial MT"/>
              </a:rPr>
              <a:t>they 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60" dirty="0">
                <a:solidFill>
                  <a:srgbClr val="FF0000"/>
                </a:solidFill>
                <a:latin typeface="Arial MT"/>
                <a:cs typeface="Arial MT"/>
              </a:rPr>
              <a:t>can</a:t>
            </a:r>
            <a:r>
              <a:rPr sz="2800" spc="-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present</a:t>
            </a:r>
            <a:r>
              <a:rPr sz="2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5" dirty="0">
                <a:solidFill>
                  <a:srgbClr val="FF0000"/>
                </a:solidFill>
                <a:latin typeface="Arial MT"/>
                <a:cs typeface="Arial MT"/>
              </a:rPr>
              <a:t>only</a:t>
            </a:r>
            <a:r>
              <a:rPr sz="28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one</a:t>
            </a:r>
            <a:r>
              <a:rPr sz="2800" spc="-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85" dirty="0">
                <a:solidFill>
                  <a:srgbClr val="FF0000"/>
                </a:solidFill>
                <a:latin typeface="Arial MT"/>
                <a:cs typeface="Arial MT"/>
              </a:rPr>
              <a:t>classification</a:t>
            </a:r>
            <a:r>
              <a:rPr sz="2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or</a:t>
            </a:r>
            <a:r>
              <a:rPr sz="2800" spc="-7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one</a:t>
            </a:r>
            <a:r>
              <a:rPr sz="2800" spc="-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category</a:t>
            </a:r>
            <a:r>
              <a:rPr sz="2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04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2800" spc="-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15" dirty="0">
                <a:solidFill>
                  <a:srgbClr val="FF0000"/>
                </a:solidFill>
                <a:latin typeface="Arial MT"/>
                <a:cs typeface="Arial MT"/>
              </a:rPr>
              <a:t>data.</a:t>
            </a:r>
            <a:endParaRPr sz="2800">
              <a:solidFill>
                <a:srgbClr val="FF0000"/>
              </a:solidFill>
              <a:latin typeface="Arial MT"/>
              <a:cs typeface="Arial MT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270"/>
              </a:spcBef>
              <a:buClr>
                <a:srgbClr val="DC9E1F"/>
              </a:buClr>
              <a:buChar char="•"/>
              <a:tabLst>
                <a:tab pos="355600" algn="l"/>
              </a:tabLst>
            </a:pPr>
            <a:r>
              <a:rPr sz="2800" spc="-245" dirty="0">
                <a:solidFill>
                  <a:srgbClr val="FF0000"/>
                </a:solidFill>
                <a:latin typeface="Arial MT"/>
                <a:cs typeface="Arial MT"/>
              </a:rPr>
              <a:t>For </a:t>
            </a:r>
            <a:r>
              <a:rPr sz="2800" spc="-240" dirty="0">
                <a:solidFill>
                  <a:srgbClr val="FF0000"/>
                </a:solidFill>
                <a:latin typeface="Arial MT"/>
                <a:cs typeface="Arial MT"/>
              </a:rPr>
              <a:t>example, </a:t>
            </a:r>
            <a:r>
              <a:rPr sz="2800" spc="-210" dirty="0">
                <a:solidFill>
                  <a:srgbClr val="FF0000"/>
                </a:solidFill>
                <a:latin typeface="Arial MT"/>
                <a:cs typeface="Arial MT"/>
              </a:rPr>
              <a:t>while </a:t>
            </a:r>
            <a:r>
              <a:rPr sz="2800" spc="-215" dirty="0">
                <a:solidFill>
                  <a:srgbClr val="FF0000"/>
                </a:solidFill>
                <a:latin typeface="Arial MT"/>
                <a:cs typeface="Arial MT"/>
              </a:rPr>
              <a:t>presenting 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the </a:t>
            </a:r>
            <a:r>
              <a:rPr sz="2800" spc="-215" dirty="0">
                <a:solidFill>
                  <a:srgbClr val="FF0000"/>
                </a:solidFill>
                <a:latin typeface="Arial MT"/>
                <a:cs typeface="Arial MT"/>
              </a:rPr>
              <a:t>population </a:t>
            </a:r>
            <a:r>
              <a:rPr sz="2800" spc="-185" dirty="0">
                <a:solidFill>
                  <a:srgbClr val="FF0000"/>
                </a:solidFill>
                <a:latin typeface="Arial MT"/>
                <a:cs typeface="Arial MT"/>
              </a:rPr>
              <a:t>for 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the </a:t>
            </a:r>
            <a:r>
              <a:rPr sz="2800" spc="-180" dirty="0">
                <a:solidFill>
                  <a:srgbClr val="FF0000"/>
                </a:solidFill>
                <a:latin typeface="Arial MT"/>
                <a:cs typeface="Arial MT"/>
              </a:rPr>
              <a:t>last </a:t>
            </a:r>
            <a:r>
              <a:rPr sz="2800" spc="-175" dirty="0">
                <a:solidFill>
                  <a:srgbClr val="FF0000"/>
                </a:solidFill>
                <a:latin typeface="Arial MT"/>
                <a:cs typeface="Arial MT"/>
              </a:rPr>
              <a:t>five </a:t>
            </a:r>
            <a:r>
              <a:rPr sz="2800" spc="-1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40" dirty="0">
                <a:solidFill>
                  <a:srgbClr val="FF0000"/>
                </a:solidFill>
                <a:latin typeface="Arial MT"/>
                <a:cs typeface="Arial MT"/>
              </a:rPr>
              <a:t>decades,</a:t>
            </a:r>
            <a:r>
              <a:rPr sz="2800" spc="-2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one</a:t>
            </a:r>
            <a:r>
              <a:rPr sz="2800" spc="-2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50" dirty="0">
                <a:solidFill>
                  <a:srgbClr val="FF0000"/>
                </a:solidFill>
                <a:latin typeface="Arial MT"/>
                <a:cs typeface="Arial MT"/>
              </a:rPr>
              <a:t>can</a:t>
            </a:r>
            <a:r>
              <a:rPr sz="2800" spc="-2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15" dirty="0">
                <a:solidFill>
                  <a:srgbClr val="FF0000"/>
                </a:solidFill>
                <a:latin typeface="Arial MT"/>
                <a:cs typeface="Arial MT"/>
              </a:rPr>
              <a:t>only</a:t>
            </a:r>
            <a:r>
              <a:rPr sz="2800" spc="-2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04" dirty="0">
                <a:solidFill>
                  <a:srgbClr val="FF0000"/>
                </a:solidFill>
                <a:latin typeface="Arial MT"/>
                <a:cs typeface="Arial MT"/>
              </a:rPr>
              <a:t>depict</a:t>
            </a:r>
            <a:r>
              <a:rPr sz="2800" spc="-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15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2800" spc="3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75" dirty="0">
                <a:solidFill>
                  <a:srgbClr val="FF0000"/>
                </a:solidFill>
                <a:latin typeface="Arial MT"/>
                <a:cs typeface="Arial MT"/>
              </a:rPr>
              <a:t>total</a:t>
            </a:r>
            <a:r>
              <a:rPr sz="2800" spc="4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15" dirty="0">
                <a:solidFill>
                  <a:srgbClr val="FF0000"/>
                </a:solidFill>
                <a:latin typeface="Arial MT"/>
                <a:cs typeface="Arial MT"/>
              </a:rPr>
              <a:t>population</a:t>
            </a:r>
            <a:r>
              <a:rPr sz="2800" spc="3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85" dirty="0">
                <a:solidFill>
                  <a:srgbClr val="FF0000"/>
                </a:solidFill>
                <a:latin typeface="Arial MT"/>
                <a:cs typeface="Arial MT"/>
              </a:rPr>
              <a:t>in</a:t>
            </a:r>
            <a:r>
              <a:rPr sz="2800" spc="409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15" dirty="0">
                <a:solidFill>
                  <a:srgbClr val="FF0000"/>
                </a:solidFill>
                <a:latin typeface="Arial MT"/>
                <a:cs typeface="Arial MT"/>
              </a:rPr>
              <a:t>the </a:t>
            </a:r>
            <a:r>
              <a:rPr sz="2800" spc="-2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35" dirty="0">
                <a:solidFill>
                  <a:srgbClr val="FF0000"/>
                </a:solidFill>
                <a:latin typeface="Arial MT"/>
                <a:cs typeface="Arial MT"/>
              </a:rPr>
              <a:t>simple</a:t>
            </a:r>
            <a:r>
              <a:rPr sz="2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35" dirty="0">
                <a:solidFill>
                  <a:srgbClr val="FF0000"/>
                </a:solidFill>
                <a:latin typeface="Arial MT"/>
                <a:cs typeface="Arial MT"/>
              </a:rPr>
              <a:t>bar</a:t>
            </a:r>
            <a:r>
              <a:rPr sz="2800" spc="-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35" dirty="0">
                <a:solidFill>
                  <a:srgbClr val="FF0000"/>
                </a:solidFill>
                <a:latin typeface="Arial MT"/>
                <a:cs typeface="Arial MT"/>
              </a:rPr>
              <a:t>diagrams,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sz="2800" spc="-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5" dirty="0">
                <a:solidFill>
                  <a:srgbClr val="FF0000"/>
                </a:solidFill>
                <a:latin typeface="Arial MT"/>
                <a:cs typeface="Arial MT"/>
              </a:rPr>
              <a:t>not</a:t>
            </a:r>
            <a:r>
              <a:rPr sz="2800" spc="-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60" dirty="0">
                <a:solidFill>
                  <a:srgbClr val="FF0000"/>
                </a:solidFill>
                <a:latin typeface="Arial MT"/>
                <a:cs typeface="Arial MT"/>
              </a:rPr>
              <a:t>its</a:t>
            </a:r>
            <a:r>
              <a:rPr sz="28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sex-wise</a:t>
            </a:r>
            <a:r>
              <a:rPr sz="28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80" dirty="0">
                <a:solidFill>
                  <a:srgbClr val="FF0000"/>
                </a:solidFill>
                <a:latin typeface="Arial MT"/>
                <a:cs typeface="Arial MT"/>
              </a:rPr>
              <a:t>distribution.</a:t>
            </a:r>
            <a:endParaRPr sz="2800">
              <a:solidFill>
                <a:srgbClr val="FF0000"/>
              </a:solidFill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9831" y="3931918"/>
            <a:ext cx="8853170" cy="2926080"/>
            <a:chOff x="179831" y="3931918"/>
            <a:chExt cx="8853170" cy="292608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831" y="3971543"/>
              <a:ext cx="4175760" cy="28864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8408" y="3931918"/>
              <a:ext cx="4244340" cy="29260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0429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79450" y="984250"/>
          <a:ext cx="8075924" cy="1529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609600"/>
                <a:gridCol w="762000"/>
                <a:gridCol w="694054"/>
                <a:gridCol w="897254"/>
                <a:gridCol w="897254"/>
                <a:gridCol w="897254"/>
                <a:gridCol w="897254"/>
                <a:gridCol w="897254"/>
              </a:tblGrid>
              <a:tr h="61556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Months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Jan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Feb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Mar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Apr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May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June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Jul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Aug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1440" marR="164465" algn="just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35" dirty="0">
                          <a:latin typeface="Constantia"/>
                          <a:cs typeface="Constantia"/>
                        </a:rPr>
                        <a:t>No. 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of </a:t>
                      </a:r>
                      <a:r>
                        <a:rPr sz="1800" spc="-5" dirty="0">
                          <a:latin typeface="Constantia"/>
                          <a:cs typeface="Constantia"/>
                        </a:rPr>
                        <a:t>buses </a:t>
                      </a:r>
                      <a:r>
                        <a:rPr sz="1800" spc="-44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spc="-5" dirty="0">
                          <a:latin typeface="Constantia"/>
                          <a:cs typeface="Constantia"/>
                        </a:rPr>
                        <a:t>man</a:t>
                      </a:r>
                      <a:r>
                        <a:rPr sz="1800" spc="-10" dirty="0">
                          <a:latin typeface="Constantia"/>
                          <a:cs typeface="Constantia"/>
                        </a:rPr>
                        <a:t>u</a:t>
                      </a:r>
                      <a:r>
                        <a:rPr sz="1800" spc="-5" dirty="0">
                          <a:latin typeface="Constantia"/>
                          <a:cs typeface="Constantia"/>
                        </a:rPr>
                        <a:t>f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act</a:t>
                      </a:r>
                      <a:r>
                        <a:rPr sz="1800" spc="-10" dirty="0">
                          <a:latin typeface="Constantia"/>
                          <a:cs typeface="Constantia"/>
                        </a:rPr>
                        <a:t>u</a:t>
                      </a:r>
                      <a:r>
                        <a:rPr sz="1800" spc="-20" dirty="0">
                          <a:latin typeface="Constantia"/>
                          <a:cs typeface="Constantia"/>
                        </a:rPr>
                        <a:t>r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e  d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nstantia"/>
                          <a:cs typeface="Constantia"/>
                        </a:rPr>
                        <a:t>600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800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1000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1200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1400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1600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1800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1800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1000" y="2819399"/>
            <a:ext cx="8382000" cy="403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77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6820" y="529844"/>
            <a:ext cx="51314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8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4800" spc="-49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4800" spc="-204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4800" spc="-25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4800" spc="-20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4800" spc="-49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4800" spc="-204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4800" spc="-484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480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800" spc="-58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4800" spc="-45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4800" spc="-34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4800" spc="-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800" spc="-58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4800" spc="-20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4800" spc="-45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4800" spc="-49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4800" spc="-29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4800" spc="-45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4800" spc="-77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480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67" y="1510665"/>
            <a:ext cx="8627110" cy="4351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890" indent="-342900" algn="just">
              <a:lnSpc>
                <a:spcPct val="100000"/>
              </a:lnSpc>
              <a:spcBef>
                <a:spcPts val="95"/>
              </a:spcBef>
              <a:buClr>
                <a:srgbClr val="DC9E1F"/>
              </a:buClr>
              <a:buChar char="•"/>
              <a:tabLst>
                <a:tab pos="355600" algn="l"/>
              </a:tabLst>
            </a:pPr>
            <a:r>
              <a:rPr sz="2800" spc="-200" dirty="0">
                <a:solidFill>
                  <a:srgbClr val="FF0000"/>
                </a:solidFill>
                <a:latin typeface="Arial MT"/>
                <a:cs typeface="Arial MT"/>
              </a:rPr>
              <a:t>Multiple </a:t>
            </a:r>
            <a:r>
              <a:rPr sz="2800" spc="-225" dirty="0">
                <a:solidFill>
                  <a:srgbClr val="FF0000"/>
                </a:solidFill>
                <a:latin typeface="Arial MT"/>
                <a:cs typeface="Arial MT"/>
              </a:rPr>
              <a:t>bar </a:t>
            </a:r>
            <a:r>
              <a:rPr sz="2800" spc="-240" dirty="0">
                <a:solidFill>
                  <a:srgbClr val="FF0000"/>
                </a:solidFill>
                <a:latin typeface="Arial MT"/>
                <a:cs typeface="Arial MT"/>
              </a:rPr>
              <a:t>diagram</a:t>
            </a:r>
            <a:r>
              <a:rPr sz="2800" spc="29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70" dirty="0">
                <a:solidFill>
                  <a:srgbClr val="FF0000"/>
                </a:solidFill>
                <a:latin typeface="Arial MT"/>
                <a:cs typeface="Arial MT"/>
              </a:rPr>
              <a:t>is 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used</a:t>
            </a:r>
            <a:r>
              <a:rPr sz="2800" spc="2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85" dirty="0">
                <a:solidFill>
                  <a:srgbClr val="FF0000"/>
                </a:solidFill>
                <a:latin typeface="Arial MT"/>
                <a:cs typeface="Arial MT"/>
              </a:rPr>
              <a:t>for </a:t>
            </a:r>
            <a:r>
              <a:rPr sz="2800" spc="-245" dirty="0">
                <a:solidFill>
                  <a:srgbClr val="FF0000"/>
                </a:solidFill>
                <a:latin typeface="Arial MT"/>
                <a:cs typeface="Arial MT"/>
              </a:rPr>
              <a:t>comparing</a:t>
            </a:r>
            <a:r>
              <a:rPr sz="2800" spc="28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50" dirty="0">
                <a:solidFill>
                  <a:srgbClr val="FF0000"/>
                </a:solidFill>
                <a:latin typeface="Arial MT"/>
                <a:cs typeface="Arial MT"/>
              </a:rPr>
              <a:t>two</a:t>
            </a:r>
            <a:r>
              <a:rPr sz="2800" spc="28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or </a:t>
            </a:r>
            <a:r>
              <a:rPr sz="2800" spc="-275" dirty="0">
                <a:solidFill>
                  <a:srgbClr val="FF0000"/>
                </a:solidFill>
                <a:latin typeface="Arial MT"/>
                <a:cs typeface="Arial MT"/>
              </a:rPr>
              <a:t>more</a:t>
            </a:r>
            <a:r>
              <a:rPr sz="2800" spc="2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15" dirty="0">
                <a:solidFill>
                  <a:srgbClr val="FF0000"/>
                </a:solidFill>
                <a:latin typeface="Arial MT"/>
                <a:cs typeface="Arial MT"/>
              </a:rPr>
              <a:t>sets </a:t>
            </a:r>
            <a:r>
              <a:rPr sz="2800" spc="-2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65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f</a:t>
            </a:r>
            <a:r>
              <a:rPr sz="2800" spc="-7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800" spc="-12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800" spc="-12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spc="-10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800" spc="-114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spc="-10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800" spc="-215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800" spc="-114" dirty="0">
                <a:solidFill>
                  <a:srgbClr val="FF0000"/>
                </a:solidFill>
                <a:latin typeface="Arial MT"/>
                <a:cs typeface="Arial MT"/>
              </a:rPr>
              <a:t>l</a:t>
            </a:r>
            <a:r>
              <a:rPr sz="2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da</a:t>
            </a:r>
            <a:r>
              <a:rPr sz="2800" spc="-13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spc="-26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.</a:t>
            </a:r>
            <a:endParaRPr sz="2800">
              <a:solidFill>
                <a:srgbClr val="FF0000"/>
              </a:solidFill>
              <a:latin typeface="Arial MT"/>
              <a:cs typeface="Arial MT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270"/>
              </a:spcBef>
              <a:buClr>
                <a:srgbClr val="DC9E1F"/>
              </a:buClr>
              <a:buChar char="•"/>
              <a:tabLst>
                <a:tab pos="355600" algn="l"/>
              </a:tabLst>
            </a:pPr>
            <a:r>
              <a:rPr sz="2800" spc="-245" dirty="0">
                <a:solidFill>
                  <a:srgbClr val="FF0000"/>
                </a:solidFill>
                <a:latin typeface="Arial MT"/>
                <a:cs typeface="Arial MT"/>
              </a:rPr>
              <a:t>Bars</a:t>
            </a:r>
            <a:r>
              <a:rPr sz="2800" spc="-2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35" dirty="0">
                <a:solidFill>
                  <a:srgbClr val="FF0000"/>
                </a:solidFill>
                <a:latin typeface="Arial MT"/>
                <a:cs typeface="Arial MT"/>
              </a:rPr>
              <a:t>are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15" dirty="0">
                <a:solidFill>
                  <a:srgbClr val="FF0000"/>
                </a:solidFill>
                <a:latin typeface="Arial MT"/>
                <a:cs typeface="Arial MT"/>
              </a:rPr>
              <a:t>constructed</a:t>
            </a:r>
            <a:r>
              <a:rPr sz="2800" spc="-2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15" dirty="0">
                <a:solidFill>
                  <a:srgbClr val="FF0000"/>
                </a:solidFill>
                <a:latin typeface="Arial MT"/>
                <a:cs typeface="Arial MT"/>
              </a:rPr>
              <a:t>side</a:t>
            </a:r>
            <a:r>
              <a:rPr sz="2800" spc="-2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60" dirty="0">
                <a:solidFill>
                  <a:srgbClr val="FF0000"/>
                </a:solidFill>
                <a:latin typeface="Arial MT"/>
                <a:cs typeface="Arial MT"/>
              </a:rPr>
              <a:t>by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15" dirty="0">
                <a:solidFill>
                  <a:srgbClr val="FF0000"/>
                </a:solidFill>
                <a:latin typeface="Arial MT"/>
                <a:cs typeface="Arial MT"/>
              </a:rPr>
              <a:t>side</a:t>
            </a:r>
            <a:r>
              <a:rPr sz="2800" spc="-2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04" dirty="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sz="2800" spc="-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represent</a:t>
            </a:r>
            <a:r>
              <a:rPr sz="2800" spc="3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2800" spc="3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10" dirty="0">
                <a:solidFill>
                  <a:srgbClr val="FF0000"/>
                </a:solidFill>
                <a:latin typeface="Arial MT"/>
                <a:cs typeface="Arial MT"/>
              </a:rPr>
              <a:t>set</a:t>
            </a:r>
            <a:r>
              <a:rPr sz="2800" spc="3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00" dirty="0">
                <a:solidFill>
                  <a:srgbClr val="FF0000"/>
                </a:solidFill>
                <a:latin typeface="Arial MT"/>
                <a:cs typeface="Arial MT"/>
              </a:rPr>
              <a:t>of </a:t>
            </a:r>
            <a:r>
              <a:rPr sz="2800" spc="-19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v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800" spc="-100" dirty="0">
                <a:solidFill>
                  <a:srgbClr val="FF0000"/>
                </a:solidFill>
                <a:latin typeface="Arial MT"/>
                <a:cs typeface="Arial MT"/>
              </a:rPr>
              <a:t>l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ue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30" dirty="0">
                <a:solidFill>
                  <a:srgbClr val="FF0000"/>
                </a:solidFill>
                <a:latin typeface="Arial MT"/>
                <a:cs typeface="Arial MT"/>
              </a:rPr>
              <a:t>f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800" spc="-170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800" spc="-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r>
              <a:rPr sz="2800" spc="-305" dirty="0">
                <a:solidFill>
                  <a:srgbClr val="FF0000"/>
                </a:solidFill>
                <a:latin typeface="Arial MT"/>
                <a:cs typeface="Arial MT"/>
              </a:rPr>
              <a:t>ompa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800" spc="-10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800" spc="-235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.</a:t>
            </a:r>
            <a:endParaRPr sz="2800">
              <a:solidFill>
                <a:srgbClr val="FF0000"/>
              </a:solidFill>
              <a:latin typeface="Arial MT"/>
              <a:cs typeface="Arial MT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1275"/>
              </a:spcBef>
              <a:buClr>
                <a:srgbClr val="DC9E1F"/>
              </a:buClr>
              <a:buChar char="•"/>
              <a:tabLst>
                <a:tab pos="355600" algn="l"/>
              </a:tabLst>
            </a:pPr>
            <a:r>
              <a:rPr sz="2800" spc="-204" dirty="0">
                <a:solidFill>
                  <a:srgbClr val="FF0000"/>
                </a:solidFill>
                <a:latin typeface="Arial MT"/>
                <a:cs typeface="Arial MT"/>
              </a:rPr>
              <a:t>In</a:t>
            </a:r>
            <a:r>
              <a:rPr sz="2800" spc="-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order</a:t>
            </a:r>
            <a:r>
              <a:rPr sz="2800" spc="-2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00" dirty="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sz="2800" spc="-195" dirty="0">
                <a:solidFill>
                  <a:srgbClr val="FF0000"/>
                </a:solidFill>
                <a:latin typeface="Arial MT"/>
                <a:cs typeface="Arial MT"/>
              </a:rPr>
              <a:t> distinguish</a:t>
            </a:r>
            <a:r>
              <a:rPr sz="2800" spc="-19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04" dirty="0">
                <a:solidFill>
                  <a:srgbClr val="FF0000"/>
                </a:solidFill>
                <a:latin typeface="Arial MT"/>
                <a:cs typeface="Arial MT"/>
              </a:rPr>
              <a:t>bars,</a:t>
            </a:r>
            <a:r>
              <a:rPr sz="2800" spc="-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5" dirty="0">
                <a:solidFill>
                  <a:srgbClr val="FF0000"/>
                </a:solidFill>
                <a:latin typeface="Arial MT"/>
                <a:cs typeface="Arial MT"/>
              </a:rPr>
              <a:t>they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305" dirty="0">
                <a:solidFill>
                  <a:srgbClr val="FF0000"/>
                </a:solidFill>
                <a:latin typeface="Arial MT"/>
                <a:cs typeface="Arial MT"/>
              </a:rPr>
              <a:t>may</a:t>
            </a:r>
            <a:r>
              <a:rPr sz="2800" spc="-3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75" dirty="0">
                <a:solidFill>
                  <a:srgbClr val="FF0000"/>
                </a:solidFill>
                <a:latin typeface="Arial MT"/>
                <a:cs typeface="Arial MT"/>
              </a:rPr>
              <a:t>be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90" dirty="0">
                <a:solidFill>
                  <a:srgbClr val="FF0000"/>
                </a:solidFill>
                <a:latin typeface="Arial MT"/>
                <a:cs typeface="Arial MT"/>
              </a:rPr>
              <a:t>either</a:t>
            </a:r>
            <a:r>
              <a:rPr sz="2800" spc="-185" dirty="0">
                <a:solidFill>
                  <a:srgbClr val="FF0000"/>
                </a:solidFill>
                <a:latin typeface="Arial MT"/>
                <a:cs typeface="Arial MT"/>
              </a:rPr>
              <a:t> differently </a:t>
            </a:r>
            <a:r>
              <a:rPr sz="2800" spc="-18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5" dirty="0">
                <a:solidFill>
                  <a:srgbClr val="FF0000"/>
                </a:solidFill>
                <a:latin typeface="Arial MT"/>
                <a:cs typeface="Arial MT"/>
              </a:rPr>
              <a:t>coloured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10" dirty="0">
                <a:solidFill>
                  <a:srgbClr val="FF0000"/>
                </a:solidFill>
                <a:latin typeface="Arial MT"/>
                <a:cs typeface="Arial MT"/>
              </a:rPr>
              <a:t>or</a:t>
            </a:r>
            <a:r>
              <a:rPr sz="2800" spc="-204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10" dirty="0">
                <a:solidFill>
                  <a:srgbClr val="FF0000"/>
                </a:solidFill>
                <a:latin typeface="Arial MT"/>
                <a:cs typeface="Arial MT"/>
              </a:rPr>
              <a:t>there</a:t>
            </a:r>
            <a:r>
              <a:rPr sz="2800" spc="-204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should</a:t>
            </a:r>
            <a:r>
              <a:rPr sz="2800" spc="-2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be</a:t>
            </a:r>
            <a:r>
              <a:rPr sz="2800" spc="-2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85" dirty="0">
                <a:solidFill>
                  <a:srgbClr val="FF0000"/>
                </a:solidFill>
                <a:latin typeface="Arial MT"/>
                <a:cs typeface="Arial MT"/>
              </a:rPr>
              <a:t>different</a:t>
            </a:r>
            <a:r>
              <a:rPr sz="2800" spc="-18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5" dirty="0">
                <a:solidFill>
                  <a:srgbClr val="FF0000"/>
                </a:solidFill>
                <a:latin typeface="Arial MT"/>
                <a:cs typeface="Arial MT"/>
              </a:rPr>
              <a:t>types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04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2800" spc="-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15" dirty="0">
                <a:solidFill>
                  <a:srgbClr val="FF0000"/>
                </a:solidFill>
                <a:latin typeface="Arial MT"/>
                <a:cs typeface="Arial MT"/>
              </a:rPr>
              <a:t>crossings</a:t>
            </a:r>
            <a:r>
              <a:rPr sz="2800" spc="-210" dirty="0">
                <a:solidFill>
                  <a:srgbClr val="FF0000"/>
                </a:solidFill>
                <a:latin typeface="Arial MT"/>
                <a:cs typeface="Arial MT"/>
              </a:rPr>
              <a:t> or </a:t>
            </a:r>
            <a:r>
              <a:rPr sz="2800" spc="-204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do</a:t>
            </a:r>
            <a:r>
              <a:rPr sz="2800" spc="-130" dirty="0">
                <a:solidFill>
                  <a:srgbClr val="FF0000"/>
                </a:solidFill>
                <a:latin typeface="Arial MT"/>
                <a:cs typeface="Arial MT"/>
              </a:rPr>
              <a:t>tt</a:t>
            </a:r>
            <a:r>
              <a:rPr sz="2800" spc="-10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g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,</a:t>
            </a:r>
            <a:r>
              <a:rPr sz="2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spc="-13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spc="-225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.</a:t>
            </a:r>
            <a:endParaRPr sz="2800">
              <a:solidFill>
                <a:srgbClr val="FF0000"/>
              </a:solidFill>
              <a:latin typeface="Arial MT"/>
              <a:cs typeface="Arial MT"/>
            </a:endParaRPr>
          </a:p>
          <a:p>
            <a:pPr marL="355600" marR="10795" indent="-342900" algn="just">
              <a:lnSpc>
                <a:spcPct val="100000"/>
              </a:lnSpc>
              <a:spcBef>
                <a:spcPts val="1275"/>
              </a:spcBef>
              <a:buClr>
                <a:srgbClr val="DC9E1F"/>
              </a:buClr>
              <a:buChar char="•"/>
              <a:tabLst>
                <a:tab pos="355600" algn="l"/>
              </a:tabLst>
            </a:pPr>
            <a:r>
              <a:rPr sz="2800" spc="-300" dirty="0">
                <a:solidFill>
                  <a:srgbClr val="FF0000"/>
                </a:solidFill>
                <a:latin typeface="Arial MT"/>
                <a:cs typeface="Arial MT"/>
              </a:rPr>
              <a:t>An </a:t>
            </a:r>
            <a:r>
              <a:rPr sz="2800" spc="-225" dirty="0">
                <a:solidFill>
                  <a:srgbClr val="FF0000"/>
                </a:solidFill>
                <a:latin typeface="Arial MT"/>
                <a:cs typeface="Arial MT"/>
              </a:rPr>
              <a:t>index </a:t>
            </a:r>
            <a:r>
              <a:rPr sz="2800" spc="-170" dirty="0">
                <a:solidFill>
                  <a:srgbClr val="FF0000"/>
                </a:solidFill>
                <a:latin typeface="Arial MT"/>
                <a:cs typeface="Arial MT"/>
              </a:rPr>
              <a:t>is </a:t>
            </a:r>
            <a:r>
              <a:rPr sz="2800" spc="-215" dirty="0">
                <a:solidFill>
                  <a:srgbClr val="FF0000"/>
                </a:solidFill>
                <a:latin typeface="Arial MT"/>
                <a:cs typeface="Arial MT"/>
              </a:rPr>
              <a:t>also </a:t>
            </a:r>
            <a:r>
              <a:rPr sz="2800" spc="-235" dirty="0">
                <a:solidFill>
                  <a:srgbClr val="FF0000"/>
                </a:solidFill>
                <a:latin typeface="Arial MT"/>
                <a:cs typeface="Arial MT"/>
              </a:rPr>
              <a:t>prepared </a:t>
            </a:r>
            <a:r>
              <a:rPr sz="2800" spc="-200" dirty="0">
                <a:solidFill>
                  <a:srgbClr val="FF0000"/>
                </a:solidFill>
                <a:latin typeface="Arial MT"/>
                <a:cs typeface="Arial MT"/>
              </a:rPr>
              <a:t>to </a:t>
            </a:r>
            <a:r>
              <a:rPr sz="2800" spc="-180" dirty="0">
                <a:solidFill>
                  <a:srgbClr val="FF0000"/>
                </a:solidFill>
                <a:latin typeface="Arial MT"/>
                <a:cs typeface="Arial MT"/>
              </a:rPr>
              <a:t>identify 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the </a:t>
            </a:r>
            <a:r>
              <a:rPr sz="2800" spc="-260" dirty="0">
                <a:solidFill>
                  <a:srgbClr val="FF0000"/>
                </a:solidFill>
                <a:latin typeface="Arial MT"/>
                <a:cs typeface="Arial MT"/>
              </a:rPr>
              <a:t>meaning </a:t>
            </a:r>
            <a:r>
              <a:rPr sz="2800" spc="-200" dirty="0">
                <a:solidFill>
                  <a:srgbClr val="FF0000"/>
                </a:solidFill>
                <a:latin typeface="Arial MT"/>
                <a:cs typeface="Arial MT"/>
              </a:rPr>
              <a:t>of </a:t>
            </a:r>
            <a:r>
              <a:rPr sz="2800" spc="-190" dirty="0">
                <a:solidFill>
                  <a:srgbClr val="FF0000"/>
                </a:solidFill>
                <a:latin typeface="Arial MT"/>
                <a:cs typeface="Arial MT"/>
              </a:rPr>
              <a:t>different </a:t>
            </a:r>
            <a:r>
              <a:rPr sz="2800" spc="-18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800" spc="-100" dirty="0">
                <a:solidFill>
                  <a:srgbClr val="FF0000"/>
                </a:solidFill>
                <a:latin typeface="Arial MT"/>
                <a:cs typeface="Arial MT"/>
              </a:rPr>
              <a:t>l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ou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65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800" spc="-170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800" spc="-8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do</a:t>
            </a:r>
            <a:r>
              <a:rPr sz="2800" spc="-130" dirty="0">
                <a:solidFill>
                  <a:srgbClr val="FF0000"/>
                </a:solidFill>
                <a:latin typeface="Arial MT"/>
                <a:cs typeface="Arial MT"/>
              </a:rPr>
              <a:t>tt</a:t>
            </a:r>
            <a:r>
              <a:rPr sz="2800" spc="-10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g</a:t>
            </a:r>
            <a:r>
              <a:rPr sz="2800" spc="-200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.</a:t>
            </a:r>
            <a:endParaRPr sz="2800">
              <a:solidFill>
                <a:srgbClr val="FF0000"/>
              </a:solidFill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695437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255" y="44196"/>
              <a:ext cx="8892540" cy="30129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9339" y="3198874"/>
              <a:ext cx="4896612" cy="35417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9886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1521" y="615822"/>
            <a:ext cx="61220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3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4800" spc="-49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4800" spc="-48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4800" spc="-245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4800" spc="-49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4800" spc="-20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4800" spc="-45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4800" spc="-20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4800" spc="-49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4800" spc="-45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4800" spc="-53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48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800" spc="-58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4800" spc="-45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4800" spc="-34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4800" spc="-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800" spc="-58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4800" spc="-20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4800" spc="-45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4800" spc="-49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4800" spc="-29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4800" spc="-45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4800" spc="-77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480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200" y="1625549"/>
            <a:ext cx="8555990" cy="4351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620" indent="-343535" algn="just">
              <a:lnSpc>
                <a:spcPct val="100000"/>
              </a:lnSpc>
              <a:spcBef>
                <a:spcPts val="95"/>
              </a:spcBef>
              <a:buClr>
                <a:srgbClr val="DC9E1F"/>
              </a:buClr>
              <a:buChar char="•"/>
              <a:tabLst>
                <a:tab pos="356235" algn="l"/>
              </a:tabLst>
            </a:pPr>
            <a:r>
              <a:rPr sz="2800" spc="-204" dirty="0">
                <a:solidFill>
                  <a:srgbClr val="FF0000"/>
                </a:solidFill>
                <a:latin typeface="Arial MT"/>
                <a:cs typeface="Arial MT"/>
              </a:rPr>
              <a:t>In</a:t>
            </a:r>
            <a:r>
              <a:rPr sz="2800" spc="-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800" spc="-28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15" dirty="0">
                <a:solidFill>
                  <a:srgbClr val="FF0000"/>
                </a:solidFill>
                <a:latin typeface="Arial MT"/>
                <a:cs typeface="Arial MT"/>
              </a:rPr>
              <a:t>sub-divided</a:t>
            </a:r>
            <a:r>
              <a:rPr sz="2800" spc="-2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35" dirty="0">
                <a:solidFill>
                  <a:srgbClr val="FF0000"/>
                </a:solidFill>
                <a:latin typeface="Arial MT"/>
                <a:cs typeface="Arial MT"/>
              </a:rPr>
              <a:t>bar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 diagram,</a:t>
            </a:r>
            <a:r>
              <a:rPr sz="2800" spc="-225" dirty="0">
                <a:solidFill>
                  <a:srgbClr val="FF0000"/>
                </a:solidFill>
                <a:latin typeface="Arial MT"/>
                <a:cs typeface="Arial MT"/>
              </a:rPr>
              <a:t> the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35" dirty="0">
                <a:solidFill>
                  <a:srgbClr val="FF0000"/>
                </a:solidFill>
                <a:latin typeface="Arial MT"/>
                <a:cs typeface="Arial MT"/>
              </a:rPr>
              <a:t>bar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75" dirty="0">
                <a:solidFill>
                  <a:srgbClr val="FF0000"/>
                </a:solidFill>
                <a:latin typeface="Arial MT"/>
                <a:cs typeface="Arial MT"/>
              </a:rPr>
              <a:t>is</a:t>
            </a:r>
            <a:r>
              <a:rPr sz="2800" spc="-1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15" dirty="0">
                <a:solidFill>
                  <a:srgbClr val="FF0000"/>
                </a:solidFill>
                <a:latin typeface="Arial MT"/>
                <a:cs typeface="Arial MT"/>
              </a:rPr>
              <a:t>sub-divided</a:t>
            </a:r>
            <a:r>
              <a:rPr sz="2800" spc="3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85" dirty="0">
                <a:solidFill>
                  <a:srgbClr val="FF0000"/>
                </a:solidFill>
                <a:latin typeface="Arial MT"/>
                <a:cs typeface="Arial MT"/>
              </a:rPr>
              <a:t>into </a:t>
            </a:r>
            <a:r>
              <a:rPr sz="2800" spc="-18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15" dirty="0">
                <a:solidFill>
                  <a:srgbClr val="FF0000"/>
                </a:solidFill>
                <a:latin typeface="Arial MT"/>
                <a:cs typeface="Arial MT"/>
              </a:rPr>
              <a:t>various </a:t>
            </a:r>
            <a:r>
              <a:rPr sz="2800" spc="-210" dirty="0">
                <a:solidFill>
                  <a:srgbClr val="FF0000"/>
                </a:solidFill>
                <a:latin typeface="Arial MT"/>
                <a:cs typeface="Arial MT"/>
              </a:rPr>
              <a:t>parts </a:t>
            </a:r>
            <a:r>
              <a:rPr sz="2800" spc="-185" dirty="0">
                <a:solidFill>
                  <a:srgbClr val="FF0000"/>
                </a:solidFill>
                <a:latin typeface="Arial MT"/>
                <a:cs typeface="Arial MT"/>
              </a:rPr>
              <a:t>in </a:t>
            </a:r>
            <a:r>
              <a:rPr sz="2800" spc="-210" dirty="0">
                <a:solidFill>
                  <a:srgbClr val="FF0000"/>
                </a:solidFill>
                <a:latin typeface="Arial MT"/>
                <a:cs typeface="Arial MT"/>
              </a:rPr>
              <a:t>proportion </a:t>
            </a:r>
            <a:r>
              <a:rPr sz="2800" spc="-200" dirty="0">
                <a:solidFill>
                  <a:srgbClr val="FF0000"/>
                </a:solidFill>
                <a:latin typeface="Arial MT"/>
                <a:cs typeface="Arial MT"/>
              </a:rPr>
              <a:t>to 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the </a:t>
            </a:r>
            <a:r>
              <a:rPr sz="2800" spc="-225" dirty="0">
                <a:solidFill>
                  <a:srgbClr val="FF0000"/>
                </a:solidFill>
                <a:latin typeface="Arial MT"/>
                <a:cs typeface="Arial MT"/>
              </a:rPr>
              <a:t>values given </a:t>
            </a:r>
            <a:r>
              <a:rPr sz="2800" spc="-185" dirty="0">
                <a:solidFill>
                  <a:srgbClr val="FF0000"/>
                </a:solidFill>
                <a:latin typeface="Arial MT"/>
                <a:cs typeface="Arial MT"/>
              </a:rPr>
              <a:t>in 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the </a:t>
            </a:r>
            <a:r>
              <a:rPr sz="2800" spc="-225" dirty="0">
                <a:solidFill>
                  <a:srgbClr val="FF0000"/>
                </a:solidFill>
                <a:latin typeface="Arial MT"/>
                <a:cs typeface="Arial MT"/>
              </a:rPr>
              <a:t>data 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and </a:t>
            </a:r>
            <a:r>
              <a:rPr sz="2800" spc="-2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3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h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spc="-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350" dirty="0">
                <a:solidFill>
                  <a:srgbClr val="FF0000"/>
                </a:solidFill>
                <a:latin typeface="Arial MT"/>
                <a:cs typeface="Arial MT"/>
              </a:rPr>
              <a:t>w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ho</a:t>
            </a:r>
            <a:r>
              <a:rPr sz="2800" spc="-100" dirty="0">
                <a:solidFill>
                  <a:srgbClr val="FF0000"/>
                </a:solidFill>
                <a:latin typeface="Arial MT"/>
                <a:cs typeface="Arial MT"/>
              </a:rPr>
              <a:t>l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65" dirty="0">
                <a:solidFill>
                  <a:srgbClr val="FF0000"/>
                </a:solidFill>
                <a:latin typeface="Arial MT"/>
                <a:cs typeface="Arial MT"/>
              </a:rPr>
              <a:t>ba</a:t>
            </a:r>
            <a:r>
              <a:rPr sz="2800" spc="-170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800" spc="-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ep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en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3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h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spc="-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3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800" spc="-13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800" spc="-90" dirty="0">
                <a:solidFill>
                  <a:srgbClr val="FF0000"/>
                </a:solidFill>
                <a:latin typeface="Arial MT"/>
                <a:cs typeface="Arial MT"/>
              </a:rPr>
              <a:t>l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.</a:t>
            </a:r>
            <a:endParaRPr sz="2800">
              <a:solidFill>
                <a:srgbClr val="FF0000"/>
              </a:solidFill>
              <a:latin typeface="Arial MT"/>
              <a:cs typeface="Arial MT"/>
            </a:endParaRPr>
          </a:p>
          <a:p>
            <a:pPr marL="355600" indent="-343535" algn="just">
              <a:lnSpc>
                <a:spcPct val="100000"/>
              </a:lnSpc>
              <a:spcBef>
                <a:spcPts val="1275"/>
              </a:spcBef>
              <a:buClr>
                <a:srgbClr val="DC9E1F"/>
              </a:buClr>
              <a:buChar char="•"/>
              <a:tabLst>
                <a:tab pos="356235" algn="l"/>
              </a:tabLst>
            </a:pPr>
            <a:r>
              <a:rPr sz="2800" spc="-280" dirty="0">
                <a:solidFill>
                  <a:srgbClr val="FF0000"/>
                </a:solidFill>
                <a:latin typeface="Arial MT"/>
                <a:cs typeface="Arial MT"/>
              </a:rPr>
              <a:t>Such</a:t>
            </a:r>
            <a:r>
              <a:rPr sz="28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45" dirty="0">
                <a:solidFill>
                  <a:srgbClr val="FF0000"/>
                </a:solidFill>
                <a:latin typeface="Arial MT"/>
                <a:cs typeface="Arial MT"/>
              </a:rPr>
              <a:t>diagrams</a:t>
            </a:r>
            <a:r>
              <a:rPr sz="2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35" dirty="0">
                <a:solidFill>
                  <a:srgbClr val="FF0000"/>
                </a:solidFill>
                <a:latin typeface="Arial MT"/>
                <a:cs typeface="Arial MT"/>
              </a:rPr>
              <a:t>are</a:t>
            </a:r>
            <a:r>
              <a:rPr sz="2800" spc="-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also</a:t>
            </a:r>
            <a:r>
              <a:rPr sz="28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10" dirty="0">
                <a:solidFill>
                  <a:srgbClr val="FF0000"/>
                </a:solidFill>
                <a:latin typeface="Arial MT"/>
                <a:cs typeface="Arial MT"/>
              </a:rPr>
              <a:t>called</a:t>
            </a:r>
            <a:r>
              <a:rPr sz="2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75" dirty="0">
                <a:solidFill>
                  <a:srgbClr val="FF0000"/>
                </a:solidFill>
                <a:latin typeface="Arial MT"/>
                <a:cs typeface="Arial MT"/>
              </a:rPr>
              <a:t>Component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Bar</a:t>
            </a:r>
            <a:r>
              <a:rPr sz="28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diagrams.</a:t>
            </a:r>
            <a:endParaRPr sz="2800">
              <a:solidFill>
                <a:srgbClr val="FF0000"/>
              </a:solidFill>
              <a:latin typeface="Arial MT"/>
              <a:cs typeface="Arial MT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1275"/>
              </a:spcBef>
              <a:buClr>
                <a:srgbClr val="DC9E1F"/>
              </a:buClr>
              <a:buChar char="•"/>
              <a:tabLst>
                <a:tab pos="356235" algn="l"/>
              </a:tabLst>
            </a:pPr>
            <a:r>
              <a:rPr sz="2800" spc="-275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sub</a:t>
            </a:r>
            <a:r>
              <a:rPr sz="2800" spc="-2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95" dirty="0">
                <a:solidFill>
                  <a:srgbClr val="FF0000"/>
                </a:solidFill>
                <a:latin typeface="Arial MT"/>
                <a:cs typeface="Arial MT"/>
              </a:rPr>
              <a:t>divisions</a:t>
            </a:r>
            <a:r>
              <a:rPr sz="2800" spc="-19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are</a:t>
            </a:r>
            <a:r>
              <a:rPr sz="2800" spc="-2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04" dirty="0">
                <a:solidFill>
                  <a:srgbClr val="FF0000"/>
                </a:solidFill>
                <a:latin typeface="Arial MT"/>
                <a:cs typeface="Arial MT"/>
              </a:rPr>
              <a:t>distinguished</a:t>
            </a:r>
            <a:r>
              <a:rPr sz="2800" spc="-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60" dirty="0">
                <a:solidFill>
                  <a:srgbClr val="FF0000"/>
                </a:solidFill>
                <a:latin typeface="Arial MT"/>
                <a:cs typeface="Arial MT"/>
              </a:rPr>
              <a:t>by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85" dirty="0">
                <a:solidFill>
                  <a:srgbClr val="FF0000"/>
                </a:solidFill>
                <a:latin typeface="Arial MT"/>
                <a:cs typeface="Arial MT"/>
              </a:rPr>
              <a:t>different</a:t>
            </a:r>
            <a:r>
              <a:rPr sz="2800" spc="-18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04" dirty="0">
                <a:solidFill>
                  <a:srgbClr val="FF0000"/>
                </a:solidFill>
                <a:latin typeface="Arial MT"/>
                <a:cs typeface="Arial MT"/>
              </a:rPr>
              <a:t>colors</a:t>
            </a:r>
            <a:r>
              <a:rPr sz="2800" spc="-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10" dirty="0">
                <a:solidFill>
                  <a:srgbClr val="FF0000"/>
                </a:solidFill>
                <a:latin typeface="Arial MT"/>
                <a:cs typeface="Arial MT"/>
              </a:rPr>
              <a:t>or </a:t>
            </a:r>
            <a:r>
              <a:rPr sz="2800" spc="-204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ss</a:t>
            </a:r>
            <a:r>
              <a:rPr sz="2800" spc="-10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ng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65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800" spc="-170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800" spc="-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do</a:t>
            </a:r>
            <a:r>
              <a:rPr sz="2800" spc="-130" dirty="0">
                <a:solidFill>
                  <a:srgbClr val="FF0000"/>
                </a:solidFill>
                <a:latin typeface="Arial MT"/>
                <a:cs typeface="Arial MT"/>
              </a:rPr>
              <a:t>tt</a:t>
            </a:r>
            <a:r>
              <a:rPr sz="2800" spc="-10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2800" spc="-240" dirty="0">
                <a:solidFill>
                  <a:srgbClr val="FF0000"/>
                </a:solidFill>
                <a:latin typeface="Arial MT"/>
                <a:cs typeface="Arial MT"/>
              </a:rPr>
              <a:t>g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.</a:t>
            </a:r>
            <a:endParaRPr sz="2800">
              <a:solidFill>
                <a:srgbClr val="FF0000"/>
              </a:solidFill>
              <a:latin typeface="Arial MT"/>
              <a:cs typeface="Arial MT"/>
            </a:endParaRPr>
          </a:p>
          <a:p>
            <a:pPr marL="355600" marR="7620" indent="-343535" algn="just">
              <a:lnSpc>
                <a:spcPct val="100000"/>
              </a:lnSpc>
              <a:spcBef>
                <a:spcPts val="1275"/>
              </a:spcBef>
              <a:buClr>
                <a:srgbClr val="DC9E1F"/>
              </a:buClr>
              <a:buChar char="•"/>
              <a:tabLst>
                <a:tab pos="356235" algn="l"/>
              </a:tabLst>
            </a:pPr>
            <a:r>
              <a:rPr sz="2800" spc="-280" dirty="0">
                <a:solidFill>
                  <a:srgbClr val="FF0000"/>
                </a:solidFill>
                <a:latin typeface="Arial MT"/>
                <a:cs typeface="Arial MT"/>
              </a:rPr>
              <a:t>The </a:t>
            </a:r>
            <a:r>
              <a:rPr sz="2800" spc="-260" dirty="0">
                <a:solidFill>
                  <a:srgbClr val="FF0000"/>
                </a:solidFill>
                <a:latin typeface="Arial MT"/>
                <a:cs typeface="Arial MT"/>
              </a:rPr>
              <a:t>main </a:t>
            </a:r>
            <a:r>
              <a:rPr sz="2800" spc="-210" dirty="0">
                <a:solidFill>
                  <a:srgbClr val="FF0000"/>
                </a:solidFill>
                <a:latin typeface="Arial MT"/>
                <a:cs typeface="Arial MT"/>
              </a:rPr>
              <a:t>defect </a:t>
            </a:r>
            <a:r>
              <a:rPr sz="2800" spc="-200" dirty="0">
                <a:solidFill>
                  <a:srgbClr val="FF0000"/>
                </a:solidFill>
                <a:latin typeface="Arial MT"/>
                <a:cs typeface="Arial MT"/>
              </a:rPr>
              <a:t>of </a:t>
            </a:r>
            <a:r>
              <a:rPr sz="2800" spc="-250" dirty="0">
                <a:solidFill>
                  <a:srgbClr val="FF0000"/>
                </a:solidFill>
                <a:latin typeface="Arial MT"/>
                <a:cs typeface="Arial MT"/>
              </a:rPr>
              <a:t>such 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a </a:t>
            </a:r>
            <a:r>
              <a:rPr sz="2800" spc="-240" dirty="0">
                <a:solidFill>
                  <a:srgbClr val="FF0000"/>
                </a:solidFill>
                <a:latin typeface="Arial MT"/>
                <a:cs typeface="Arial MT"/>
              </a:rPr>
              <a:t>diagram </a:t>
            </a:r>
            <a:r>
              <a:rPr sz="2800" spc="-170" dirty="0">
                <a:solidFill>
                  <a:srgbClr val="FF0000"/>
                </a:solidFill>
                <a:latin typeface="Arial MT"/>
                <a:cs typeface="Arial MT"/>
              </a:rPr>
              <a:t>is </a:t>
            </a:r>
            <a:r>
              <a:rPr sz="2800" spc="-195" dirty="0">
                <a:solidFill>
                  <a:srgbClr val="FF0000"/>
                </a:solidFill>
                <a:latin typeface="Arial MT"/>
                <a:cs typeface="Arial MT"/>
              </a:rPr>
              <a:t>that </a:t>
            </a:r>
            <a:r>
              <a:rPr sz="2800" spc="-155" dirty="0">
                <a:solidFill>
                  <a:srgbClr val="FF0000"/>
                </a:solidFill>
                <a:latin typeface="Arial MT"/>
                <a:cs typeface="Arial MT"/>
              </a:rPr>
              <a:t>all </a:t>
            </a:r>
            <a:r>
              <a:rPr sz="2800" spc="-225" dirty="0">
                <a:solidFill>
                  <a:srgbClr val="FF0000"/>
                </a:solidFill>
                <a:latin typeface="Arial MT"/>
                <a:cs typeface="Arial MT"/>
              </a:rPr>
              <a:t>the </a:t>
            </a:r>
            <a:r>
              <a:rPr sz="2800" spc="-210" dirty="0">
                <a:solidFill>
                  <a:srgbClr val="FF0000"/>
                </a:solidFill>
                <a:latin typeface="Arial MT"/>
                <a:cs typeface="Arial MT"/>
              </a:rPr>
              <a:t>parts 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do </a:t>
            </a:r>
            <a:r>
              <a:rPr sz="2800" spc="-225" dirty="0">
                <a:solidFill>
                  <a:srgbClr val="FF0000"/>
                </a:solidFill>
                <a:latin typeface="Arial MT"/>
                <a:cs typeface="Arial MT"/>
              </a:rPr>
              <a:t>not 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have</a:t>
            </a:r>
            <a:r>
              <a:rPr sz="2800" spc="-2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800" spc="-28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305" dirty="0">
                <a:solidFill>
                  <a:srgbClr val="FF0000"/>
                </a:solidFill>
                <a:latin typeface="Arial MT"/>
                <a:cs typeface="Arial MT"/>
              </a:rPr>
              <a:t>common</a:t>
            </a:r>
            <a:r>
              <a:rPr sz="2800" spc="1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base</a:t>
            </a:r>
            <a:r>
              <a:rPr sz="2800" spc="2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00" dirty="0">
                <a:solidFill>
                  <a:srgbClr val="FF0000"/>
                </a:solidFill>
                <a:latin typeface="Arial MT"/>
                <a:cs typeface="Arial MT"/>
              </a:rPr>
              <a:t>to </a:t>
            </a:r>
            <a:r>
              <a:rPr sz="2800" spc="-235" dirty="0">
                <a:solidFill>
                  <a:srgbClr val="FF0000"/>
                </a:solidFill>
                <a:latin typeface="Arial MT"/>
                <a:cs typeface="Arial MT"/>
              </a:rPr>
              <a:t>enable </a:t>
            </a:r>
            <a:r>
              <a:rPr sz="2800" spc="-265" dirty="0">
                <a:solidFill>
                  <a:srgbClr val="FF0000"/>
                </a:solidFill>
                <a:latin typeface="Arial MT"/>
                <a:cs typeface="Arial MT"/>
              </a:rPr>
              <a:t>one</a:t>
            </a:r>
            <a:r>
              <a:rPr sz="2800" spc="2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04" dirty="0">
                <a:solidFill>
                  <a:srgbClr val="FF0000"/>
                </a:solidFill>
                <a:latin typeface="Arial MT"/>
                <a:cs typeface="Arial MT"/>
              </a:rPr>
              <a:t>to </a:t>
            </a:r>
            <a:r>
              <a:rPr sz="2800" spc="-260" dirty="0">
                <a:solidFill>
                  <a:srgbClr val="FF0000"/>
                </a:solidFill>
                <a:latin typeface="Arial MT"/>
                <a:cs typeface="Arial MT"/>
              </a:rPr>
              <a:t>compare</a:t>
            </a:r>
            <a:r>
              <a:rPr sz="2800" spc="2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10" dirty="0">
                <a:solidFill>
                  <a:srgbClr val="FF0000"/>
                </a:solidFill>
                <a:latin typeface="Arial MT"/>
                <a:cs typeface="Arial MT"/>
              </a:rPr>
              <a:t>accurately </a:t>
            </a:r>
            <a:r>
              <a:rPr sz="2800" spc="-204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3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h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spc="-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v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800" spc="-10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ou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800" spc="-405" dirty="0">
                <a:solidFill>
                  <a:srgbClr val="FF0000"/>
                </a:solidFill>
                <a:latin typeface="Arial MT"/>
                <a:cs typeface="Arial MT"/>
              </a:rPr>
              <a:t>m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pone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2800" spc="-13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65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f</a:t>
            </a:r>
            <a:r>
              <a:rPr sz="2800" spc="-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3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h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spc="-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da</a:t>
            </a:r>
            <a:r>
              <a:rPr sz="2800" spc="-13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spc="-26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.</a:t>
            </a:r>
            <a:endParaRPr sz="2800">
              <a:solidFill>
                <a:srgbClr val="FF0000"/>
              </a:solidFill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433031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543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5"/>
              </a:spcBef>
            </a:pPr>
            <a:r>
              <a:rPr sz="2800" spc="-285" dirty="0">
                <a:latin typeface="Arial"/>
                <a:cs typeface="Arial"/>
              </a:rPr>
              <a:t>Example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285" dirty="0">
                <a:latin typeface="Arial"/>
                <a:cs typeface="Arial"/>
              </a:rPr>
              <a:t>4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pc="20" dirty="0"/>
              <a:t>Represent </a:t>
            </a:r>
            <a:r>
              <a:rPr spc="15" dirty="0"/>
              <a:t>the</a:t>
            </a:r>
            <a:r>
              <a:rPr spc="40" dirty="0"/>
              <a:t> </a:t>
            </a:r>
            <a:r>
              <a:rPr spc="20" dirty="0"/>
              <a:t>following</a:t>
            </a:r>
            <a:r>
              <a:rPr spc="25" dirty="0"/>
              <a:t> data </a:t>
            </a:r>
            <a:r>
              <a:rPr spc="10" dirty="0"/>
              <a:t>by</a:t>
            </a:r>
            <a:r>
              <a:rPr spc="4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spc="50" dirty="0"/>
              <a:t>sub- </a:t>
            </a:r>
            <a:r>
              <a:rPr spc="-785" dirty="0"/>
              <a:t> </a:t>
            </a:r>
            <a:r>
              <a:rPr spc="25" dirty="0"/>
              <a:t>divided</a:t>
            </a:r>
            <a:r>
              <a:rPr spc="15" dirty="0"/>
              <a:t> </a:t>
            </a:r>
            <a:r>
              <a:rPr spc="20" dirty="0"/>
              <a:t>bar</a:t>
            </a:r>
            <a:r>
              <a:rPr spc="-15" dirty="0"/>
              <a:t> </a:t>
            </a:r>
            <a:r>
              <a:rPr spc="25" dirty="0"/>
              <a:t>diagram.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1975" y="1724544"/>
            <a:ext cx="6120765" cy="5084618"/>
            <a:chOff x="1331975" y="1225296"/>
            <a:chExt cx="6120765" cy="56330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1975" y="1225296"/>
              <a:ext cx="6120383" cy="23469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5411" y="3642358"/>
              <a:ext cx="3849624" cy="3215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6075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88388" y="615822"/>
            <a:ext cx="59467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3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4800" spc="-45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4800" spc="-29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4800" spc="-450" dirty="0">
                <a:solidFill>
                  <a:srgbClr val="FF0000"/>
                </a:solidFill>
                <a:latin typeface="Arial"/>
                <a:cs typeface="Arial"/>
              </a:rPr>
              <a:t>ce</a:t>
            </a:r>
            <a:r>
              <a:rPr sz="4800" spc="-49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4800" spc="-25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4800" spc="-45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4800" spc="-49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4800" spc="-484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4800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800" spc="-58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4800" spc="-45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4800" spc="-34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4800" spc="-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800" spc="-58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4800" spc="-20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4800" spc="-45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4800" spc="-49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4800" spc="-29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4800" spc="-45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4800" spc="-77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480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67" y="1625549"/>
            <a:ext cx="8704580" cy="41897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Clr>
                <a:srgbClr val="DC9E1F"/>
              </a:buClr>
              <a:buChar char="•"/>
              <a:tabLst>
                <a:tab pos="355600" algn="l"/>
              </a:tabLst>
            </a:pPr>
            <a:r>
              <a:rPr sz="2800" spc="-280" dirty="0">
                <a:solidFill>
                  <a:srgbClr val="FF0000"/>
                </a:solidFill>
                <a:latin typeface="Arial MT"/>
                <a:cs typeface="Arial MT"/>
              </a:rPr>
              <a:t>The 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components</a:t>
            </a:r>
            <a:r>
              <a:rPr sz="2800" spc="-2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are </a:t>
            </a:r>
            <a:r>
              <a:rPr sz="2800" spc="-225" dirty="0">
                <a:solidFill>
                  <a:srgbClr val="FF0000"/>
                </a:solidFill>
                <a:latin typeface="Arial MT"/>
                <a:cs typeface="Arial MT"/>
              </a:rPr>
              <a:t>not 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the </a:t>
            </a:r>
            <a:r>
              <a:rPr sz="2800" spc="-204" dirty="0">
                <a:solidFill>
                  <a:srgbClr val="FF0000"/>
                </a:solidFill>
                <a:latin typeface="Arial MT"/>
                <a:cs typeface="Arial MT"/>
              </a:rPr>
              <a:t>actual </a:t>
            </a:r>
            <a:r>
              <a:rPr sz="2800" spc="-225" dirty="0">
                <a:solidFill>
                  <a:srgbClr val="FF0000"/>
                </a:solidFill>
                <a:latin typeface="Arial MT"/>
                <a:cs typeface="Arial MT"/>
              </a:rPr>
              <a:t>values 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but </a:t>
            </a:r>
            <a:r>
              <a:rPr sz="2800" spc="-235" dirty="0">
                <a:solidFill>
                  <a:srgbClr val="FF0000"/>
                </a:solidFill>
                <a:latin typeface="Arial MT"/>
                <a:cs typeface="Arial MT"/>
              </a:rPr>
              <a:t>percentages </a:t>
            </a:r>
            <a:r>
              <a:rPr sz="2800" spc="-175" dirty="0">
                <a:solidFill>
                  <a:srgbClr val="FF0000"/>
                </a:solidFill>
                <a:latin typeface="Arial MT"/>
                <a:cs typeface="Arial MT"/>
              </a:rPr>
              <a:t>of </a:t>
            </a:r>
            <a:r>
              <a:rPr sz="2800" spc="-1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3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h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spc="-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350" dirty="0">
                <a:solidFill>
                  <a:srgbClr val="FF0000"/>
                </a:solidFill>
                <a:latin typeface="Arial MT"/>
                <a:cs typeface="Arial MT"/>
              </a:rPr>
              <a:t>w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ho</a:t>
            </a:r>
            <a:r>
              <a:rPr sz="2800" spc="-100" dirty="0">
                <a:solidFill>
                  <a:srgbClr val="FF0000"/>
                </a:solidFill>
                <a:latin typeface="Arial MT"/>
                <a:cs typeface="Arial MT"/>
              </a:rPr>
              <a:t>l</a:t>
            </a:r>
            <a:r>
              <a:rPr sz="2800" spc="-260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.</a:t>
            </a:r>
            <a:endParaRPr sz="2800">
              <a:solidFill>
                <a:srgbClr val="FF0000"/>
              </a:solidFill>
              <a:latin typeface="Arial MT"/>
              <a:cs typeface="Arial MT"/>
            </a:endParaRPr>
          </a:p>
          <a:p>
            <a:pPr marL="355600" marR="7620" indent="-342900" algn="just">
              <a:lnSpc>
                <a:spcPct val="100000"/>
              </a:lnSpc>
              <a:spcBef>
                <a:spcPts val="1275"/>
              </a:spcBef>
              <a:buClr>
                <a:srgbClr val="DC9E1F"/>
              </a:buClr>
              <a:buChar char="•"/>
              <a:tabLst>
                <a:tab pos="355600" algn="l"/>
              </a:tabLst>
            </a:pPr>
            <a:r>
              <a:rPr sz="2800" spc="-275" dirty="0">
                <a:solidFill>
                  <a:srgbClr val="FF0000"/>
                </a:solidFill>
                <a:latin typeface="Arial MT"/>
                <a:cs typeface="Arial MT"/>
              </a:rPr>
              <a:t>The 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main </a:t>
            </a:r>
            <a:r>
              <a:rPr sz="2800" spc="-204" dirty="0">
                <a:solidFill>
                  <a:srgbClr val="FF0000"/>
                </a:solidFill>
                <a:latin typeface="Arial MT"/>
                <a:cs typeface="Arial MT"/>
              </a:rPr>
              <a:t>difference 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between 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the </a:t>
            </a:r>
            <a:r>
              <a:rPr sz="2800" spc="-215" dirty="0">
                <a:solidFill>
                  <a:srgbClr val="FF0000"/>
                </a:solidFill>
                <a:latin typeface="Arial MT"/>
                <a:cs typeface="Arial MT"/>
              </a:rPr>
              <a:t>sub-divided 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bar </a:t>
            </a:r>
            <a:r>
              <a:rPr sz="2800" spc="-240" dirty="0">
                <a:solidFill>
                  <a:srgbClr val="FF0000"/>
                </a:solidFill>
                <a:latin typeface="Arial MT"/>
                <a:cs typeface="Arial MT"/>
              </a:rPr>
              <a:t>diagram 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and </a:t>
            </a:r>
            <a:r>
              <a:rPr sz="2800" spc="-2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35" dirty="0">
                <a:solidFill>
                  <a:srgbClr val="FF0000"/>
                </a:solidFill>
                <a:latin typeface="Arial MT"/>
                <a:cs typeface="Arial MT"/>
              </a:rPr>
              <a:t>percentage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35" dirty="0">
                <a:solidFill>
                  <a:srgbClr val="FF0000"/>
                </a:solidFill>
                <a:latin typeface="Arial MT"/>
                <a:cs typeface="Arial MT"/>
              </a:rPr>
              <a:t>bar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40" dirty="0">
                <a:solidFill>
                  <a:srgbClr val="FF0000"/>
                </a:solidFill>
                <a:latin typeface="Arial MT"/>
                <a:cs typeface="Arial MT"/>
              </a:rPr>
              <a:t>diagram</a:t>
            </a:r>
            <a:r>
              <a:rPr sz="2800" spc="-2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70" dirty="0">
                <a:solidFill>
                  <a:srgbClr val="FF0000"/>
                </a:solidFill>
                <a:latin typeface="Arial MT"/>
                <a:cs typeface="Arial MT"/>
              </a:rPr>
              <a:t>is </a:t>
            </a:r>
            <a:r>
              <a:rPr sz="2800" spc="-195" dirty="0">
                <a:solidFill>
                  <a:srgbClr val="FF0000"/>
                </a:solidFill>
                <a:latin typeface="Arial MT"/>
                <a:cs typeface="Arial MT"/>
              </a:rPr>
              <a:t>that </a:t>
            </a:r>
            <a:r>
              <a:rPr sz="2800" spc="-180" dirty="0">
                <a:solidFill>
                  <a:srgbClr val="FF0000"/>
                </a:solidFill>
                <a:latin typeface="Arial MT"/>
                <a:cs typeface="Arial MT"/>
              </a:rPr>
              <a:t>in 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the </a:t>
            </a:r>
            <a:r>
              <a:rPr sz="2800" spc="-225" dirty="0">
                <a:solidFill>
                  <a:srgbClr val="FF0000"/>
                </a:solidFill>
                <a:latin typeface="Arial MT"/>
                <a:cs typeface="Arial MT"/>
              </a:rPr>
              <a:t>former the 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bars</a:t>
            </a:r>
            <a:r>
              <a:rPr sz="2800" spc="-2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are </a:t>
            </a:r>
            <a:r>
              <a:rPr sz="2800" spc="-200" dirty="0">
                <a:solidFill>
                  <a:srgbClr val="FF0000"/>
                </a:solidFill>
                <a:latin typeface="Arial MT"/>
                <a:cs typeface="Arial MT"/>
              </a:rPr>
              <a:t>of </a:t>
            </a:r>
            <a:r>
              <a:rPr sz="2800" spc="-19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85" dirty="0">
                <a:solidFill>
                  <a:srgbClr val="FF0000"/>
                </a:solidFill>
                <a:latin typeface="Arial MT"/>
                <a:cs typeface="Arial MT"/>
              </a:rPr>
              <a:t>different </a:t>
            </a:r>
            <a:r>
              <a:rPr sz="2800" spc="-215" dirty="0">
                <a:solidFill>
                  <a:srgbClr val="FF0000"/>
                </a:solidFill>
                <a:latin typeface="Arial MT"/>
                <a:cs typeface="Arial MT"/>
              </a:rPr>
              <a:t>heights since </a:t>
            </a:r>
            <a:r>
              <a:rPr sz="2800" spc="-180" dirty="0">
                <a:solidFill>
                  <a:srgbClr val="FF0000"/>
                </a:solidFill>
                <a:latin typeface="Arial MT"/>
                <a:cs typeface="Arial MT"/>
              </a:rPr>
              <a:t>their </a:t>
            </a:r>
            <a:r>
              <a:rPr sz="2800" spc="-185" dirty="0">
                <a:solidFill>
                  <a:srgbClr val="FF0000"/>
                </a:solidFill>
                <a:latin typeface="Arial MT"/>
                <a:cs typeface="Arial MT"/>
              </a:rPr>
              <a:t>totals </a:t>
            </a:r>
            <a:r>
              <a:rPr sz="2800" spc="-305" dirty="0">
                <a:solidFill>
                  <a:srgbClr val="FF0000"/>
                </a:solidFill>
                <a:latin typeface="Arial MT"/>
                <a:cs typeface="Arial MT"/>
              </a:rPr>
              <a:t>may 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be </a:t>
            </a:r>
            <a:r>
              <a:rPr sz="2800" spc="-190" dirty="0">
                <a:solidFill>
                  <a:srgbClr val="FF0000"/>
                </a:solidFill>
                <a:latin typeface="Arial MT"/>
                <a:cs typeface="Arial MT"/>
              </a:rPr>
              <a:t>different 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whereas </a:t>
            </a:r>
            <a:r>
              <a:rPr sz="2800" spc="-170" dirty="0">
                <a:solidFill>
                  <a:srgbClr val="FF0000"/>
                </a:solidFill>
                <a:latin typeface="Arial MT"/>
                <a:cs typeface="Arial MT"/>
              </a:rPr>
              <a:t>in </a:t>
            </a:r>
            <a:r>
              <a:rPr sz="2800" spc="-1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2800" spc="-2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70" dirty="0">
                <a:solidFill>
                  <a:srgbClr val="FF0000"/>
                </a:solidFill>
                <a:latin typeface="Arial MT"/>
                <a:cs typeface="Arial MT"/>
              </a:rPr>
              <a:t>latter</a:t>
            </a:r>
            <a:r>
              <a:rPr sz="2800" spc="-1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2800" spc="-2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35" dirty="0">
                <a:solidFill>
                  <a:srgbClr val="FF0000"/>
                </a:solidFill>
                <a:latin typeface="Arial MT"/>
                <a:cs typeface="Arial MT"/>
              </a:rPr>
              <a:t>bars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 are</a:t>
            </a:r>
            <a:r>
              <a:rPr sz="2800" spc="-2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2800" spc="-19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equal</a:t>
            </a:r>
            <a:r>
              <a:rPr sz="2800" spc="-2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10" dirty="0">
                <a:solidFill>
                  <a:srgbClr val="FF0000"/>
                </a:solidFill>
                <a:latin typeface="Arial MT"/>
                <a:cs typeface="Arial MT"/>
              </a:rPr>
              <a:t>height</a:t>
            </a:r>
            <a:r>
              <a:rPr sz="2800" spc="3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15" dirty="0">
                <a:solidFill>
                  <a:srgbClr val="FF0000"/>
                </a:solidFill>
                <a:latin typeface="Arial MT"/>
                <a:cs typeface="Arial MT"/>
              </a:rPr>
              <a:t>since</a:t>
            </a:r>
            <a:r>
              <a:rPr sz="2800" spc="9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60" dirty="0">
                <a:solidFill>
                  <a:srgbClr val="FF0000"/>
                </a:solidFill>
                <a:latin typeface="Arial MT"/>
                <a:cs typeface="Arial MT"/>
              </a:rPr>
              <a:t>each</a:t>
            </a:r>
            <a:r>
              <a:rPr sz="2800" spc="2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5" dirty="0">
                <a:solidFill>
                  <a:srgbClr val="FF0000"/>
                </a:solidFill>
                <a:latin typeface="Arial MT"/>
                <a:cs typeface="Arial MT"/>
              </a:rPr>
              <a:t>bar 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ep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en</a:t>
            </a:r>
            <a:r>
              <a:rPr sz="2800" spc="-13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65" dirty="0">
                <a:solidFill>
                  <a:srgbClr val="FF0000"/>
                </a:solidFill>
                <a:latin typeface="Arial MT"/>
                <a:cs typeface="Arial MT"/>
              </a:rPr>
              <a:t>10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0</a:t>
            </a:r>
            <a:r>
              <a:rPr sz="2800" spc="-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pe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en</a:t>
            </a:r>
            <a:r>
              <a:rPr sz="2800" spc="-11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.</a:t>
            </a:r>
            <a:endParaRPr sz="2800">
              <a:solidFill>
                <a:srgbClr val="FF0000"/>
              </a:solidFill>
              <a:latin typeface="Arial MT"/>
              <a:cs typeface="Arial MT"/>
            </a:endParaRPr>
          </a:p>
          <a:p>
            <a:pPr marL="355600" marR="11430" indent="-342900" algn="just">
              <a:lnSpc>
                <a:spcPct val="100000"/>
              </a:lnSpc>
              <a:spcBef>
                <a:spcPts val="1280"/>
              </a:spcBef>
              <a:buClr>
                <a:srgbClr val="DC9E1F"/>
              </a:buClr>
              <a:buChar char="•"/>
              <a:tabLst>
                <a:tab pos="355600" algn="l"/>
              </a:tabLst>
            </a:pPr>
            <a:r>
              <a:rPr sz="2800" spc="-204" dirty="0">
                <a:solidFill>
                  <a:srgbClr val="FF0000"/>
                </a:solidFill>
                <a:latin typeface="Arial MT"/>
                <a:cs typeface="Arial MT"/>
              </a:rPr>
              <a:t>In</a:t>
            </a:r>
            <a:r>
              <a:rPr sz="2800" spc="-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15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2800" spc="3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50" dirty="0">
                <a:solidFill>
                  <a:srgbClr val="FF0000"/>
                </a:solidFill>
                <a:latin typeface="Arial MT"/>
                <a:cs typeface="Arial MT"/>
              </a:rPr>
              <a:t>case</a:t>
            </a:r>
            <a:r>
              <a:rPr sz="2800" spc="-2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2800" spc="-19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data</a:t>
            </a:r>
            <a:r>
              <a:rPr sz="2800" spc="-2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having</a:t>
            </a:r>
            <a:r>
              <a:rPr sz="2800" spc="-2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95" dirty="0">
                <a:solidFill>
                  <a:srgbClr val="FF0000"/>
                </a:solidFill>
                <a:latin typeface="Arial MT"/>
                <a:cs typeface="Arial MT"/>
              </a:rPr>
              <a:t>sub-division,</a:t>
            </a:r>
            <a:r>
              <a:rPr sz="2800" spc="39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percentage</a:t>
            </a:r>
            <a:r>
              <a:rPr sz="2800" spc="3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bar </a:t>
            </a:r>
            <a:r>
              <a:rPr sz="2800" spc="-2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50" dirty="0">
                <a:solidFill>
                  <a:srgbClr val="FF0000"/>
                </a:solidFill>
                <a:latin typeface="Arial MT"/>
                <a:cs typeface="Arial MT"/>
              </a:rPr>
              <a:t>diagram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65" dirty="0">
                <a:solidFill>
                  <a:srgbClr val="FF0000"/>
                </a:solidFill>
                <a:latin typeface="Arial MT"/>
                <a:cs typeface="Arial MT"/>
              </a:rPr>
              <a:t>will</a:t>
            </a:r>
            <a:r>
              <a:rPr sz="28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75" dirty="0">
                <a:solidFill>
                  <a:srgbClr val="FF0000"/>
                </a:solidFill>
                <a:latin typeface="Arial MT"/>
                <a:cs typeface="Arial MT"/>
              </a:rPr>
              <a:t>be</a:t>
            </a:r>
            <a:r>
              <a:rPr sz="2800" spc="-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75" dirty="0">
                <a:solidFill>
                  <a:srgbClr val="FF0000"/>
                </a:solidFill>
                <a:latin typeface="Arial MT"/>
                <a:cs typeface="Arial MT"/>
              </a:rPr>
              <a:t>more</a:t>
            </a:r>
            <a:r>
              <a:rPr sz="2800" spc="-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appealing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40" dirty="0">
                <a:solidFill>
                  <a:srgbClr val="FF0000"/>
                </a:solidFill>
                <a:latin typeface="Arial MT"/>
                <a:cs typeface="Arial MT"/>
              </a:rPr>
              <a:t>than</a:t>
            </a:r>
            <a:r>
              <a:rPr sz="2800" spc="-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sub-divided</a:t>
            </a:r>
            <a:r>
              <a:rPr sz="2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35" dirty="0">
                <a:solidFill>
                  <a:srgbClr val="FF0000"/>
                </a:solidFill>
                <a:latin typeface="Arial MT"/>
                <a:cs typeface="Arial MT"/>
              </a:rPr>
              <a:t>bar</a:t>
            </a:r>
            <a:r>
              <a:rPr sz="2800" spc="-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diagram.</a:t>
            </a:r>
            <a:endParaRPr sz="2800">
              <a:solidFill>
                <a:srgbClr val="FF0000"/>
              </a:solidFill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9424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8" y="0"/>
                </a:moveTo>
                <a:lnTo>
                  <a:pt x="0" y="0"/>
                </a:lnTo>
                <a:lnTo>
                  <a:pt x="0" y="228600"/>
                </a:lnTo>
                <a:lnTo>
                  <a:pt x="8552688" y="228600"/>
                </a:lnTo>
                <a:lnTo>
                  <a:pt x="8552688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95194" y="277114"/>
            <a:ext cx="3987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0265" algn="l"/>
              </a:tabLst>
            </a:pPr>
            <a:r>
              <a:rPr sz="5400" spc="-5" dirty="0">
                <a:solidFill>
                  <a:srgbClr val="B85B21"/>
                </a:solidFill>
              </a:rPr>
              <a:t>A.	Histogram</a:t>
            </a:r>
            <a:endParaRPr sz="5400"/>
          </a:p>
        </p:txBody>
      </p:sp>
      <p:sp>
        <p:nvSpPr>
          <p:cNvPr id="5" name="object 5"/>
          <p:cNvSpPr txBox="1"/>
          <p:nvPr/>
        </p:nvSpPr>
        <p:spPr>
          <a:xfrm>
            <a:off x="330200" y="1537157"/>
            <a:ext cx="8559165" cy="498475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32740" marR="6985" indent="-320675" algn="just">
              <a:lnSpc>
                <a:spcPct val="80000"/>
              </a:lnSpc>
              <a:spcBef>
                <a:spcPts val="75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3375" algn="l"/>
              </a:tabLst>
            </a:pPr>
            <a:r>
              <a:rPr sz="2700" spc="-170" dirty="0">
                <a:latin typeface="Microsoft Sans Serif"/>
                <a:cs typeface="Microsoft Sans Serif"/>
              </a:rPr>
              <a:t>A </a:t>
            </a:r>
            <a:r>
              <a:rPr sz="2700" spc="-165" dirty="0">
                <a:latin typeface="Microsoft Sans Serif"/>
                <a:cs typeface="Microsoft Sans Serif"/>
              </a:rPr>
              <a:t>histogram </a:t>
            </a:r>
            <a:r>
              <a:rPr sz="2700" spc="-240" dirty="0">
                <a:latin typeface="Microsoft Sans Serif"/>
                <a:cs typeface="Microsoft Sans Serif"/>
              </a:rPr>
              <a:t>is</a:t>
            </a:r>
            <a:r>
              <a:rPr sz="2700" spc="235" dirty="0">
                <a:latin typeface="Microsoft Sans Serif"/>
                <a:cs typeface="Microsoft Sans Serif"/>
              </a:rPr>
              <a:t> </a:t>
            </a:r>
            <a:r>
              <a:rPr sz="2700" spc="-15" dirty="0">
                <a:latin typeface="Microsoft Sans Serif"/>
                <a:cs typeface="Microsoft Sans Serif"/>
              </a:rPr>
              <a:t>a bar </a:t>
            </a:r>
            <a:r>
              <a:rPr sz="2700" spc="-105" dirty="0">
                <a:latin typeface="Microsoft Sans Serif"/>
                <a:cs typeface="Microsoft Sans Serif"/>
              </a:rPr>
              <a:t>chart </a:t>
            </a:r>
            <a:r>
              <a:rPr sz="2700" spc="-75" dirty="0">
                <a:latin typeface="Microsoft Sans Serif"/>
                <a:cs typeface="Microsoft Sans Serif"/>
              </a:rPr>
              <a:t>or graph </a:t>
            </a:r>
            <a:r>
              <a:rPr sz="2700" spc="-215" dirty="0">
                <a:latin typeface="Microsoft Sans Serif"/>
                <a:cs typeface="Microsoft Sans Serif"/>
              </a:rPr>
              <a:t>showing</a:t>
            </a:r>
            <a:r>
              <a:rPr sz="2700" spc="285" dirty="0">
                <a:latin typeface="Microsoft Sans Serif"/>
                <a:cs typeface="Microsoft Sans Serif"/>
              </a:rPr>
              <a:t> </a:t>
            </a:r>
            <a:r>
              <a:rPr sz="2700" spc="-165" dirty="0">
                <a:latin typeface="Microsoft Sans Serif"/>
                <a:cs typeface="Microsoft Sans Serif"/>
              </a:rPr>
              <a:t>the </a:t>
            </a:r>
            <a:r>
              <a:rPr sz="2700" spc="-125" dirty="0">
                <a:latin typeface="Microsoft Sans Serif"/>
                <a:cs typeface="Microsoft Sans Serif"/>
              </a:rPr>
              <a:t>frequency </a:t>
            </a:r>
            <a:r>
              <a:rPr sz="2700" spc="-120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of</a:t>
            </a:r>
            <a:r>
              <a:rPr sz="2700" spc="5" dirty="0">
                <a:latin typeface="Microsoft Sans Serif"/>
                <a:cs typeface="Microsoft Sans Serif"/>
              </a:rPr>
              <a:t> </a:t>
            </a:r>
            <a:r>
              <a:rPr sz="2700" spc="-204" dirty="0">
                <a:latin typeface="Microsoft Sans Serif"/>
                <a:cs typeface="Microsoft Sans Serif"/>
              </a:rPr>
              <a:t>occurrence</a:t>
            </a:r>
            <a:r>
              <a:rPr sz="2700" spc="-200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of</a:t>
            </a:r>
            <a:r>
              <a:rPr sz="2700" spc="-5" dirty="0">
                <a:latin typeface="Microsoft Sans Serif"/>
                <a:cs typeface="Microsoft Sans Serif"/>
              </a:rPr>
              <a:t> </a:t>
            </a:r>
            <a:r>
              <a:rPr sz="2700" spc="-175" dirty="0">
                <a:latin typeface="Microsoft Sans Serif"/>
                <a:cs typeface="Microsoft Sans Serif"/>
              </a:rPr>
              <a:t>each</a:t>
            </a:r>
            <a:r>
              <a:rPr sz="2700" spc="-170" dirty="0">
                <a:latin typeface="Microsoft Sans Serif"/>
                <a:cs typeface="Microsoft Sans Serif"/>
              </a:rPr>
              <a:t> </a:t>
            </a:r>
            <a:r>
              <a:rPr sz="2700" spc="-150" dirty="0">
                <a:latin typeface="Microsoft Sans Serif"/>
                <a:cs typeface="Microsoft Sans Serif"/>
              </a:rPr>
              <a:t>value</a:t>
            </a:r>
            <a:r>
              <a:rPr sz="2700" spc="-145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of</a:t>
            </a:r>
            <a:r>
              <a:rPr sz="2700" spc="720" dirty="0">
                <a:latin typeface="Microsoft Sans Serif"/>
                <a:cs typeface="Microsoft Sans Serif"/>
              </a:rPr>
              <a:t> </a:t>
            </a:r>
            <a:r>
              <a:rPr sz="2700" spc="-165" dirty="0">
                <a:latin typeface="Microsoft Sans Serif"/>
                <a:cs typeface="Microsoft Sans Serif"/>
              </a:rPr>
              <a:t>the</a:t>
            </a:r>
            <a:r>
              <a:rPr sz="2700" spc="935" dirty="0">
                <a:latin typeface="Microsoft Sans Serif"/>
                <a:cs typeface="Microsoft Sans Serif"/>
              </a:rPr>
              <a:t> </a:t>
            </a:r>
            <a:r>
              <a:rPr sz="2700" spc="-60" dirty="0">
                <a:latin typeface="Microsoft Sans Serif"/>
                <a:cs typeface="Microsoft Sans Serif"/>
              </a:rPr>
              <a:t>variable</a:t>
            </a:r>
            <a:r>
              <a:rPr sz="2700" spc="600" dirty="0">
                <a:latin typeface="Microsoft Sans Serif"/>
                <a:cs typeface="Microsoft Sans Serif"/>
              </a:rPr>
              <a:t> </a:t>
            </a:r>
            <a:r>
              <a:rPr sz="2700" spc="-105" dirty="0">
                <a:latin typeface="Microsoft Sans Serif"/>
                <a:cs typeface="Microsoft Sans Serif"/>
              </a:rPr>
              <a:t>being </a:t>
            </a:r>
            <a:r>
              <a:rPr sz="2700" spc="-100" dirty="0">
                <a:latin typeface="Microsoft Sans Serif"/>
                <a:cs typeface="Microsoft Sans Serif"/>
              </a:rPr>
              <a:t> </a:t>
            </a:r>
            <a:r>
              <a:rPr sz="2700" spc="-95" dirty="0">
                <a:latin typeface="Microsoft Sans Serif"/>
                <a:cs typeface="Microsoft Sans Serif"/>
              </a:rPr>
              <a:t>analyzed.</a:t>
            </a:r>
            <a:endParaRPr sz="2700">
              <a:latin typeface="Microsoft Sans Serif"/>
              <a:cs typeface="Microsoft Sans Serif"/>
            </a:endParaRPr>
          </a:p>
          <a:p>
            <a:pPr marL="332740" marR="5080" indent="-320675" algn="just">
              <a:lnSpc>
                <a:spcPct val="80000"/>
              </a:lnSpc>
              <a:spcBef>
                <a:spcPts val="695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3375" algn="l"/>
              </a:tabLst>
            </a:pPr>
            <a:r>
              <a:rPr sz="2700" spc="-245" dirty="0">
                <a:solidFill>
                  <a:srgbClr val="B85B21"/>
                </a:solidFill>
                <a:latin typeface="Microsoft Sans Serif"/>
                <a:cs typeface="Microsoft Sans Serif"/>
              </a:rPr>
              <a:t>In</a:t>
            </a:r>
            <a:r>
              <a:rPr sz="2700" spc="-240" dirty="0">
                <a:solidFill>
                  <a:srgbClr val="B85B21"/>
                </a:solidFill>
                <a:latin typeface="Microsoft Sans Serif"/>
                <a:cs typeface="Microsoft Sans Serif"/>
              </a:rPr>
              <a:t> </a:t>
            </a:r>
            <a:r>
              <a:rPr sz="2700" spc="-165" dirty="0">
                <a:solidFill>
                  <a:srgbClr val="B85B21"/>
                </a:solidFill>
                <a:latin typeface="Microsoft Sans Serif"/>
                <a:cs typeface="Microsoft Sans Serif"/>
              </a:rPr>
              <a:t>histogram,</a:t>
            </a:r>
            <a:r>
              <a:rPr sz="2700" spc="-160" dirty="0">
                <a:solidFill>
                  <a:srgbClr val="B85B21"/>
                </a:solidFill>
                <a:latin typeface="Microsoft Sans Serif"/>
                <a:cs typeface="Microsoft Sans Serif"/>
              </a:rPr>
              <a:t> </a:t>
            </a:r>
            <a:r>
              <a:rPr sz="2700" spc="-15" dirty="0">
                <a:solidFill>
                  <a:srgbClr val="B85B21"/>
                </a:solidFill>
                <a:latin typeface="Microsoft Sans Serif"/>
                <a:cs typeface="Microsoft Sans Serif"/>
              </a:rPr>
              <a:t>data </a:t>
            </a:r>
            <a:r>
              <a:rPr sz="2700" spc="-55" dirty="0">
                <a:solidFill>
                  <a:srgbClr val="B85B21"/>
                </a:solidFill>
                <a:latin typeface="Microsoft Sans Serif"/>
                <a:cs typeface="Microsoft Sans Serif"/>
              </a:rPr>
              <a:t>are plotted </a:t>
            </a:r>
            <a:r>
              <a:rPr sz="2700" spc="-235" dirty="0">
                <a:solidFill>
                  <a:srgbClr val="B85B21"/>
                </a:solidFill>
                <a:latin typeface="Microsoft Sans Serif"/>
                <a:cs typeface="Microsoft Sans Serif"/>
              </a:rPr>
              <a:t>as</a:t>
            </a:r>
            <a:r>
              <a:rPr sz="2700" spc="245" dirty="0">
                <a:solidFill>
                  <a:srgbClr val="B85B21"/>
                </a:solidFill>
                <a:latin typeface="Microsoft Sans Serif"/>
                <a:cs typeface="Microsoft Sans Serif"/>
              </a:rPr>
              <a:t> </a:t>
            </a:r>
            <a:r>
              <a:rPr sz="2700" spc="-15" dirty="0">
                <a:solidFill>
                  <a:srgbClr val="B85B21"/>
                </a:solidFill>
                <a:latin typeface="Microsoft Sans Serif"/>
                <a:cs typeface="Microsoft Sans Serif"/>
              </a:rPr>
              <a:t>a </a:t>
            </a:r>
            <a:r>
              <a:rPr sz="2700" spc="-204" dirty="0">
                <a:solidFill>
                  <a:srgbClr val="B85B21"/>
                </a:solidFill>
                <a:latin typeface="Microsoft Sans Serif"/>
                <a:cs typeface="Microsoft Sans Serif"/>
              </a:rPr>
              <a:t>series</a:t>
            </a:r>
            <a:r>
              <a:rPr sz="2700" spc="305" dirty="0">
                <a:solidFill>
                  <a:srgbClr val="B85B21"/>
                </a:solidFill>
                <a:latin typeface="Microsoft Sans Serif"/>
                <a:cs typeface="Microsoft Sans Serif"/>
              </a:rPr>
              <a:t> </a:t>
            </a:r>
            <a:r>
              <a:rPr sz="2700" dirty="0">
                <a:solidFill>
                  <a:srgbClr val="B85B21"/>
                </a:solidFill>
                <a:latin typeface="Microsoft Sans Serif"/>
                <a:cs typeface="Microsoft Sans Serif"/>
              </a:rPr>
              <a:t>of </a:t>
            </a:r>
            <a:r>
              <a:rPr sz="2700" spc="-150" dirty="0">
                <a:solidFill>
                  <a:srgbClr val="B85B21"/>
                </a:solidFill>
                <a:latin typeface="Microsoft Sans Serif"/>
                <a:cs typeface="Microsoft Sans Serif"/>
              </a:rPr>
              <a:t>rectangles. </a:t>
            </a:r>
            <a:r>
              <a:rPr sz="2700" spc="-145" dirty="0">
                <a:solidFill>
                  <a:srgbClr val="B85B21"/>
                </a:solidFill>
                <a:latin typeface="Microsoft Sans Serif"/>
                <a:cs typeface="Microsoft Sans Serif"/>
              </a:rPr>
              <a:t> </a:t>
            </a:r>
            <a:r>
              <a:rPr sz="2700" spc="-254" dirty="0">
                <a:solidFill>
                  <a:srgbClr val="B85B21"/>
                </a:solidFill>
                <a:latin typeface="Microsoft Sans Serif"/>
                <a:cs typeface="Microsoft Sans Serif"/>
              </a:rPr>
              <a:t>Class</a:t>
            </a:r>
            <a:r>
              <a:rPr sz="2700" spc="-250" dirty="0">
                <a:solidFill>
                  <a:srgbClr val="B85B21"/>
                </a:solidFill>
                <a:latin typeface="Microsoft Sans Serif"/>
                <a:cs typeface="Microsoft Sans Serif"/>
              </a:rPr>
              <a:t> </a:t>
            </a:r>
            <a:r>
              <a:rPr sz="2700" spc="-125" dirty="0">
                <a:solidFill>
                  <a:srgbClr val="B85B21"/>
                </a:solidFill>
                <a:latin typeface="Microsoft Sans Serif"/>
                <a:cs typeface="Microsoft Sans Serif"/>
              </a:rPr>
              <a:t>intervals</a:t>
            </a:r>
            <a:r>
              <a:rPr sz="2700" spc="-120" dirty="0">
                <a:solidFill>
                  <a:srgbClr val="B85B21"/>
                </a:solidFill>
                <a:latin typeface="Microsoft Sans Serif"/>
                <a:cs typeface="Microsoft Sans Serif"/>
              </a:rPr>
              <a:t> </a:t>
            </a:r>
            <a:r>
              <a:rPr sz="2700" spc="-55" dirty="0">
                <a:solidFill>
                  <a:srgbClr val="B85B21"/>
                </a:solidFill>
                <a:latin typeface="Microsoft Sans Serif"/>
                <a:cs typeface="Microsoft Sans Serif"/>
              </a:rPr>
              <a:t>are</a:t>
            </a:r>
            <a:r>
              <a:rPr sz="2700" spc="-50" dirty="0">
                <a:solidFill>
                  <a:srgbClr val="B85B21"/>
                </a:solidFill>
                <a:latin typeface="Microsoft Sans Serif"/>
                <a:cs typeface="Microsoft Sans Serif"/>
              </a:rPr>
              <a:t> </a:t>
            </a:r>
            <a:r>
              <a:rPr sz="2700" spc="-295" dirty="0">
                <a:solidFill>
                  <a:srgbClr val="B85B21"/>
                </a:solidFill>
                <a:latin typeface="Microsoft Sans Serif"/>
                <a:cs typeface="Microsoft Sans Serif"/>
              </a:rPr>
              <a:t>shown</a:t>
            </a:r>
            <a:r>
              <a:rPr sz="2700" spc="-290" dirty="0">
                <a:solidFill>
                  <a:srgbClr val="B85B21"/>
                </a:solidFill>
                <a:latin typeface="Microsoft Sans Serif"/>
                <a:cs typeface="Microsoft Sans Serif"/>
              </a:rPr>
              <a:t> </a:t>
            </a:r>
            <a:r>
              <a:rPr sz="2700" spc="-235" dirty="0">
                <a:solidFill>
                  <a:srgbClr val="B85B21"/>
                </a:solidFill>
                <a:latin typeface="Microsoft Sans Serif"/>
                <a:cs typeface="Microsoft Sans Serif"/>
              </a:rPr>
              <a:t>on</a:t>
            </a:r>
            <a:r>
              <a:rPr sz="2700" spc="250" dirty="0">
                <a:solidFill>
                  <a:srgbClr val="B85B21"/>
                </a:solidFill>
                <a:latin typeface="Microsoft Sans Serif"/>
                <a:cs typeface="Microsoft Sans Serif"/>
              </a:rPr>
              <a:t> </a:t>
            </a:r>
            <a:r>
              <a:rPr sz="2700" spc="-165" dirty="0">
                <a:solidFill>
                  <a:srgbClr val="B85B21"/>
                </a:solidFill>
                <a:latin typeface="Microsoft Sans Serif"/>
                <a:cs typeface="Microsoft Sans Serif"/>
              </a:rPr>
              <a:t>the</a:t>
            </a:r>
            <a:r>
              <a:rPr sz="2700" spc="390" dirty="0">
                <a:solidFill>
                  <a:srgbClr val="B85B21"/>
                </a:solidFill>
                <a:latin typeface="Microsoft Sans Serif"/>
                <a:cs typeface="Microsoft Sans Serif"/>
              </a:rPr>
              <a:t> </a:t>
            </a:r>
            <a:r>
              <a:rPr sz="2700" spc="-105" dirty="0">
                <a:solidFill>
                  <a:srgbClr val="B85B21"/>
                </a:solidFill>
                <a:latin typeface="Microsoft Sans Serif"/>
                <a:cs typeface="Microsoft Sans Serif"/>
              </a:rPr>
              <a:t>‘X-axis’</a:t>
            </a:r>
            <a:r>
              <a:rPr sz="2700" spc="509" dirty="0">
                <a:solidFill>
                  <a:srgbClr val="B85B21"/>
                </a:solidFill>
                <a:latin typeface="Microsoft Sans Serif"/>
                <a:cs typeface="Microsoft Sans Serif"/>
              </a:rPr>
              <a:t> </a:t>
            </a:r>
            <a:r>
              <a:rPr sz="2700" spc="-114" dirty="0">
                <a:solidFill>
                  <a:srgbClr val="B85B21"/>
                </a:solidFill>
                <a:latin typeface="Microsoft Sans Serif"/>
                <a:cs typeface="Microsoft Sans Serif"/>
              </a:rPr>
              <a:t>and</a:t>
            </a:r>
            <a:r>
              <a:rPr sz="2700" spc="1085" dirty="0">
                <a:solidFill>
                  <a:srgbClr val="B85B21"/>
                </a:solidFill>
                <a:latin typeface="Microsoft Sans Serif"/>
                <a:cs typeface="Microsoft Sans Serif"/>
              </a:rPr>
              <a:t> </a:t>
            </a:r>
            <a:r>
              <a:rPr sz="2700" spc="-165" dirty="0">
                <a:solidFill>
                  <a:srgbClr val="B85B21"/>
                </a:solidFill>
                <a:latin typeface="Microsoft Sans Serif"/>
                <a:cs typeface="Microsoft Sans Serif"/>
              </a:rPr>
              <a:t>the </a:t>
            </a:r>
            <a:r>
              <a:rPr sz="2700" spc="-160" dirty="0">
                <a:solidFill>
                  <a:srgbClr val="B85B21"/>
                </a:solidFill>
                <a:latin typeface="Microsoft Sans Serif"/>
                <a:cs typeface="Microsoft Sans Serif"/>
              </a:rPr>
              <a:t> </a:t>
            </a:r>
            <a:r>
              <a:rPr sz="2700" spc="-80" dirty="0">
                <a:solidFill>
                  <a:srgbClr val="B85B21"/>
                </a:solidFill>
                <a:latin typeface="Microsoft Sans Serif"/>
                <a:cs typeface="Microsoft Sans Serif"/>
              </a:rPr>
              <a:t>frequ</a:t>
            </a:r>
            <a:r>
              <a:rPr sz="2700" spc="-90" dirty="0">
                <a:solidFill>
                  <a:srgbClr val="B85B21"/>
                </a:solidFill>
                <a:latin typeface="Microsoft Sans Serif"/>
                <a:cs typeface="Microsoft Sans Serif"/>
              </a:rPr>
              <a:t>e</a:t>
            </a:r>
            <a:r>
              <a:rPr sz="2700" spc="-190" dirty="0">
                <a:solidFill>
                  <a:srgbClr val="B85B21"/>
                </a:solidFill>
                <a:latin typeface="Microsoft Sans Serif"/>
                <a:cs typeface="Microsoft Sans Serif"/>
              </a:rPr>
              <a:t>nci</a:t>
            </a:r>
            <a:r>
              <a:rPr sz="2700" spc="-240" dirty="0">
                <a:solidFill>
                  <a:srgbClr val="B85B21"/>
                </a:solidFill>
                <a:latin typeface="Microsoft Sans Serif"/>
                <a:cs typeface="Microsoft Sans Serif"/>
              </a:rPr>
              <a:t>e</a:t>
            </a:r>
            <a:r>
              <a:rPr sz="2700" spc="-455" dirty="0">
                <a:solidFill>
                  <a:srgbClr val="B85B21"/>
                </a:solidFill>
                <a:latin typeface="Microsoft Sans Serif"/>
                <a:cs typeface="Microsoft Sans Serif"/>
              </a:rPr>
              <a:t>s</a:t>
            </a:r>
            <a:r>
              <a:rPr sz="2700" spc="5" dirty="0">
                <a:solidFill>
                  <a:srgbClr val="B85B21"/>
                </a:solidFill>
                <a:latin typeface="Microsoft Sans Serif"/>
                <a:cs typeface="Microsoft Sans Serif"/>
              </a:rPr>
              <a:t> </a:t>
            </a:r>
            <a:r>
              <a:rPr sz="2700" spc="-229" dirty="0">
                <a:solidFill>
                  <a:srgbClr val="B85B21"/>
                </a:solidFill>
                <a:latin typeface="Microsoft Sans Serif"/>
                <a:cs typeface="Microsoft Sans Serif"/>
              </a:rPr>
              <a:t>o</a:t>
            </a:r>
            <a:r>
              <a:rPr sz="2700" spc="-235" dirty="0">
                <a:solidFill>
                  <a:srgbClr val="B85B21"/>
                </a:solidFill>
                <a:latin typeface="Microsoft Sans Serif"/>
                <a:cs typeface="Microsoft Sans Serif"/>
              </a:rPr>
              <a:t>n</a:t>
            </a:r>
            <a:r>
              <a:rPr sz="2700" spc="30" dirty="0">
                <a:solidFill>
                  <a:srgbClr val="B85B21"/>
                </a:solidFill>
                <a:latin typeface="Microsoft Sans Serif"/>
                <a:cs typeface="Microsoft Sans Serif"/>
              </a:rPr>
              <a:t> </a:t>
            </a:r>
            <a:r>
              <a:rPr sz="2700" spc="-165" dirty="0">
                <a:solidFill>
                  <a:srgbClr val="B85B21"/>
                </a:solidFill>
                <a:latin typeface="Microsoft Sans Serif"/>
                <a:cs typeface="Microsoft Sans Serif"/>
              </a:rPr>
              <a:t>the</a:t>
            </a:r>
            <a:r>
              <a:rPr sz="2700" spc="45" dirty="0">
                <a:solidFill>
                  <a:srgbClr val="B85B21"/>
                </a:solidFill>
                <a:latin typeface="Microsoft Sans Serif"/>
                <a:cs typeface="Microsoft Sans Serif"/>
              </a:rPr>
              <a:t> </a:t>
            </a:r>
            <a:r>
              <a:rPr sz="2700" spc="-15" dirty="0">
                <a:solidFill>
                  <a:srgbClr val="B85B21"/>
                </a:solidFill>
                <a:latin typeface="Microsoft Sans Serif"/>
                <a:cs typeface="Microsoft Sans Serif"/>
              </a:rPr>
              <a:t>‘</a:t>
            </a:r>
            <a:r>
              <a:rPr sz="2700" spc="-509" dirty="0">
                <a:solidFill>
                  <a:srgbClr val="B85B21"/>
                </a:solidFill>
                <a:latin typeface="Microsoft Sans Serif"/>
                <a:cs typeface="Microsoft Sans Serif"/>
              </a:rPr>
              <a:t>Y</a:t>
            </a:r>
            <a:r>
              <a:rPr sz="2700" dirty="0">
                <a:solidFill>
                  <a:srgbClr val="B85B21"/>
                </a:solidFill>
                <a:latin typeface="Microsoft Sans Serif"/>
                <a:cs typeface="Microsoft Sans Serif"/>
              </a:rPr>
              <a:t>-</a:t>
            </a:r>
            <a:r>
              <a:rPr sz="2700" spc="-120" dirty="0">
                <a:solidFill>
                  <a:srgbClr val="B85B21"/>
                </a:solidFill>
                <a:latin typeface="Microsoft Sans Serif"/>
                <a:cs typeface="Microsoft Sans Serif"/>
              </a:rPr>
              <a:t>axi</a:t>
            </a:r>
            <a:r>
              <a:rPr sz="2700" spc="-145" dirty="0">
                <a:solidFill>
                  <a:srgbClr val="B85B21"/>
                </a:solidFill>
                <a:latin typeface="Microsoft Sans Serif"/>
                <a:cs typeface="Microsoft Sans Serif"/>
              </a:rPr>
              <a:t>s</a:t>
            </a:r>
            <a:r>
              <a:rPr sz="2700" spc="-10" dirty="0">
                <a:solidFill>
                  <a:srgbClr val="B85B21"/>
                </a:solidFill>
                <a:latin typeface="Microsoft Sans Serif"/>
                <a:cs typeface="Microsoft Sans Serif"/>
              </a:rPr>
              <a:t>’</a:t>
            </a:r>
            <a:r>
              <a:rPr sz="2700" spc="20" dirty="0">
                <a:solidFill>
                  <a:srgbClr val="B85B21"/>
                </a:solidFill>
                <a:latin typeface="Microsoft Sans Serif"/>
                <a:cs typeface="Microsoft Sans Serif"/>
              </a:rPr>
              <a:t> </a:t>
            </a:r>
            <a:r>
              <a:rPr sz="2700" spc="-160" dirty="0">
                <a:solidFill>
                  <a:srgbClr val="B85B21"/>
                </a:solidFill>
                <a:latin typeface="Microsoft Sans Serif"/>
                <a:cs typeface="Microsoft Sans Serif"/>
              </a:rPr>
              <a:t>.</a:t>
            </a:r>
            <a:endParaRPr sz="2700">
              <a:latin typeface="Microsoft Sans Serif"/>
              <a:cs typeface="Microsoft Sans Serif"/>
            </a:endParaRPr>
          </a:p>
          <a:p>
            <a:pPr marL="332740" marR="5080" indent="-320675" algn="just">
              <a:lnSpc>
                <a:spcPct val="80000"/>
              </a:lnSpc>
              <a:spcBef>
                <a:spcPts val="71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3375" algn="l"/>
              </a:tabLst>
            </a:pPr>
            <a:r>
              <a:rPr sz="2700" spc="-310" dirty="0">
                <a:latin typeface="Microsoft Sans Serif"/>
                <a:cs typeface="Microsoft Sans Serif"/>
              </a:rPr>
              <a:t>The</a:t>
            </a:r>
            <a:r>
              <a:rPr sz="2700" spc="-305" dirty="0">
                <a:latin typeface="Microsoft Sans Serif"/>
                <a:cs typeface="Microsoft Sans Serif"/>
              </a:rPr>
              <a:t> </a:t>
            </a:r>
            <a:r>
              <a:rPr sz="2700" spc="-145" dirty="0">
                <a:latin typeface="Microsoft Sans Serif"/>
                <a:cs typeface="Microsoft Sans Serif"/>
              </a:rPr>
              <a:t>height</a:t>
            </a:r>
            <a:r>
              <a:rPr sz="2700" spc="-140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of </a:t>
            </a:r>
            <a:r>
              <a:rPr sz="2700" spc="-175" dirty="0">
                <a:latin typeface="Microsoft Sans Serif"/>
                <a:cs typeface="Microsoft Sans Serif"/>
              </a:rPr>
              <a:t>each</a:t>
            </a:r>
            <a:r>
              <a:rPr sz="2700" spc="365" dirty="0">
                <a:latin typeface="Microsoft Sans Serif"/>
                <a:cs typeface="Microsoft Sans Serif"/>
              </a:rPr>
              <a:t> </a:t>
            </a:r>
            <a:r>
              <a:rPr sz="2700" spc="-110" dirty="0">
                <a:latin typeface="Microsoft Sans Serif"/>
                <a:cs typeface="Microsoft Sans Serif"/>
              </a:rPr>
              <a:t>rectangle </a:t>
            </a:r>
            <a:r>
              <a:rPr sz="2700" spc="-175" dirty="0">
                <a:latin typeface="Microsoft Sans Serif"/>
                <a:cs typeface="Microsoft Sans Serif"/>
              </a:rPr>
              <a:t>represents</a:t>
            </a:r>
            <a:r>
              <a:rPr sz="2700" spc="365" dirty="0">
                <a:latin typeface="Microsoft Sans Serif"/>
                <a:cs typeface="Microsoft Sans Serif"/>
              </a:rPr>
              <a:t> </a:t>
            </a:r>
            <a:r>
              <a:rPr sz="2700" spc="-160" dirty="0">
                <a:latin typeface="Microsoft Sans Serif"/>
                <a:cs typeface="Microsoft Sans Serif"/>
              </a:rPr>
              <a:t>the</a:t>
            </a:r>
            <a:r>
              <a:rPr sz="2700" spc="400" dirty="0">
                <a:latin typeface="Microsoft Sans Serif"/>
                <a:cs typeface="Microsoft Sans Serif"/>
              </a:rPr>
              <a:t> </a:t>
            </a:r>
            <a:r>
              <a:rPr sz="2700" spc="-125" dirty="0">
                <a:latin typeface="Microsoft Sans Serif"/>
                <a:cs typeface="Microsoft Sans Serif"/>
              </a:rPr>
              <a:t>frequency</a:t>
            </a:r>
            <a:r>
              <a:rPr sz="2700" spc="465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of </a:t>
            </a:r>
            <a:r>
              <a:rPr sz="2700" spc="5" dirty="0">
                <a:latin typeface="Microsoft Sans Serif"/>
                <a:cs typeface="Microsoft Sans Serif"/>
              </a:rPr>
              <a:t> </a:t>
            </a:r>
            <a:r>
              <a:rPr sz="2700" spc="-165" dirty="0">
                <a:latin typeface="Microsoft Sans Serif"/>
                <a:cs typeface="Microsoft Sans Serif"/>
              </a:rPr>
              <a:t>the </a:t>
            </a:r>
            <a:r>
              <a:rPr sz="2700" spc="-250" dirty="0">
                <a:latin typeface="Microsoft Sans Serif"/>
                <a:cs typeface="Microsoft Sans Serif"/>
              </a:rPr>
              <a:t>class </a:t>
            </a:r>
            <a:r>
              <a:rPr sz="2700" spc="-90" dirty="0">
                <a:latin typeface="Microsoft Sans Serif"/>
                <a:cs typeface="Microsoft Sans Serif"/>
              </a:rPr>
              <a:t>interval. </a:t>
            </a:r>
            <a:r>
              <a:rPr sz="2700" spc="-295" dirty="0">
                <a:latin typeface="Microsoft Sans Serif"/>
                <a:cs typeface="Microsoft Sans Serif"/>
              </a:rPr>
              <a:t>Each</a:t>
            </a:r>
            <a:r>
              <a:rPr sz="2700" spc="125" dirty="0">
                <a:latin typeface="Microsoft Sans Serif"/>
                <a:cs typeface="Microsoft Sans Serif"/>
              </a:rPr>
              <a:t> </a:t>
            </a:r>
            <a:r>
              <a:rPr sz="2700" spc="-114" dirty="0">
                <a:latin typeface="Microsoft Sans Serif"/>
                <a:cs typeface="Microsoft Sans Serif"/>
              </a:rPr>
              <a:t>rectangle </a:t>
            </a:r>
            <a:r>
              <a:rPr sz="2700" spc="-240" dirty="0">
                <a:latin typeface="Microsoft Sans Serif"/>
                <a:cs typeface="Microsoft Sans Serif"/>
              </a:rPr>
              <a:t>is </a:t>
            </a:r>
            <a:r>
              <a:rPr sz="2700" spc="-105" dirty="0">
                <a:latin typeface="Microsoft Sans Serif"/>
                <a:cs typeface="Microsoft Sans Serif"/>
              </a:rPr>
              <a:t>formed </a:t>
            </a:r>
            <a:r>
              <a:rPr sz="2700" spc="-130" dirty="0">
                <a:latin typeface="Microsoft Sans Serif"/>
                <a:cs typeface="Microsoft Sans Serif"/>
              </a:rPr>
              <a:t>with </a:t>
            </a:r>
            <a:r>
              <a:rPr sz="2700" spc="-165" dirty="0">
                <a:latin typeface="Microsoft Sans Serif"/>
                <a:cs typeface="Microsoft Sans Serif"/>
              </a:rPr>
              <a:t>the </a:t>
            </a:r>
            <a:r>
              <a:rPr sz="2700" spc="-125" dirty="0">
                <a:latin typeface="Microsoft Sans Serif"/>
                <a:cs typeface="Microsoft Sans Serif"/>
              </a:rPr>
              <a:t>other </a:t>
            </a:r>
            <a:r>
              <a:rPr sz="2700" spc="-305" dirty="0">
                <a:latin typeface="Microsoft Sans Serif"/>
                <a:cs typeface="Microsoft Sans Serif"/>
              </a:rPr>
              <a:t>so </a:t>
            </a:r>
            <a:r>
              <a:rPr sz="2700" spc="-300" dirty="0">
                <a:latin typeface="Microsoft Sans Serif"/>
                <a:cs typeface="Microsoft Sans Serif"/>
              </a:rPr>
              <a:t> </a:t>
            </a:r>
            <a:r>
              <a:rPr sz="2700" spc="-235" dirty="0">
                <a:latin typeface="Microsoft Sans Serif"/>
                <a:cs typeface="Microsoft Sans Serif"/>
              </a:rPr>
              <a:t>as</a:t>
            </a:r>
            <a:r>
              <a:rPr sz="2700" spc="-229" dirty="0">
                <a:latin typeface="Microsoft Sans Serif"/>
                <a:cs typeface="Microsoft Sans Serif"/>
              </a:rPr>
              <a:t> </a:t>
            </a:r>
            <a:r>
              <a:rPr sz="2700" spc="-85" dirty="0">
                <a:latin typeface="Microsoft Sans Serif"/>
                <a:cs typeface="Microsoft Sans Serif"/>
              </a:rPr>
              <a:t>to </a:t>
            </a:r>
            <a:r>
              <a:rPr sz="2700" spc="-105" dirty="0">
                <a:latin typeface="Microsoft Sans Serif"/>
                <a:cs typeface="Microsoft Sans Serif"/>
              </a:rPr>
              <a:t>give </a:t>
            </a:r>
            <a:r>
              <a:rPr sz="2700" spc="-15" dirty="0">
                <a:latin typeface="Microsoft Sans Serif"/>
                <a:cs typeface="Microsoft Sans Serif"/>
              </a:rPr>
              <a:t>a </a:t>
            </a:r>
            <a:r>
              <a:rPr sz="2700" spc="-240" dirty="0">
                <a:latin typeface="Microsoft Sans Serif"/>
                <a:cs typeface="Microsoft Sans Serif"/>
              </a:rPr>
              <a:t>continuous</a:t>
            </a:r>
            <a:r>
              <a:rPr sz="2700" spc="-235" dirty="0">
                <a:latin typeface="Microsoft Sans Serif"/>
                <a:cs typeface="Microsoft Sans Serif"/>
              </a:rPr>
              <a:t> </a:t>
            </a:r>
            <a:r>
              <a:rPr sz="2700" spc="-130" dirty="0">
                <a:latin typeface="Microsoft Sans Serif"/>
                <a:cs typeface="Microsoft Sans Serif"/>
              </a:rPr>
              <a:t>picture. </a:t>
            </a:r>
            <a:r>
              <a:rPr sz="2700" spc="-325" dirty="0">
                <a:latin typeface="Microsoft Sans Serif"/>
                <a:cs typeface="Microsoft Sans Serif"/>
              </a:rPr>
              <a:t>Such</a:t>
            </a:r>
            <a:r>
              <a:rPr sz="2700" spc="-320" dirty="0">
                <a:latin typeface="Microsoft Sans Serif"/>
                <a:cs typeface="Microsoft Sans Serif"/>
              </a:rPr>
              <a:t> </a:t>
            </a:r>
            <a:r>
              <a:rPr sz="2700" spc="-15" dirty="0">
                <a:latin typeface="Microsoft Sans Serif"/>
                <a:cs typeface="Microsoft Sans Serif"/>
              </a:rPr>
              <a:t>a </a:t>
            </a:r>
            <a:r>
              <a:rPr sz="2700" spc="-80" dirty="0">
                <a:latin typeface="Microsoft Sans Serif"/>
                <a:cs typeface="Microsoft Sans Serif"/>
              </a:rPr>
              <a:t>graph </a:t>
            </a:r>
            <a:r>
              <a:rPr sz="2700" spc="-240" dirty="0">
                <a:latin typeface="Microsoft Sans Serif"/>
                <a:cs typeface="Microsoft Sans Serif"/>
              </a:rPr>
              <a:t>is</a:t>
            </a:r>
            <a:r>
              <a:rPr sz="2700" spc="-235" dirty="0">
                <a:latin typeface="Microsoft Sans Serif"/>
                <a:cs typeface="Microsoft Sans Serif"/>
              </a:rPr>
              <a:t> </a:t>
            </a:r>
            <a:r>
              <a:rPr sz="2700" spc="-160" dirty="0">
                <a:latin typeface="Microsoft Sans Serif"/>
                <a:cs typeface="Microsoft Sans Serif"/>
              </a:rPr>
              <a:t>also </a:t>
            </a:r>
            <a:r>
              <a:rPr sz="2700" spc="-90" dirty="0">
                <a:latin typeface="Microsoft Sans Serif"/>
                <a:cs typeface="Microsoft Sans Serif"/>
              </a:rPr>
              <a:t>called </a:t>
            </a:r>
            <a:r>
              <a:rPr sz="2700" spc="-85" dirty="0">
                <a:latin typeface="Microsoft Sans Serif"/>
                <a:cs typeface="Microsoft Sans Serif"/>
              </a:rPr>
              <a:t> </a:t>
            </a:r>
            <a:r>
              <a:rPr sz="2700" spc="-160" dirty="0">
                <a:latin typeface="Microsoft Sans Serif"/>
                <a:cs typeface="Microsoft Sans Serif"/>
              </a:rPr>
              <a:t>staircase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-75" dirty="0">
                <a:latin typeface="Microsoft Sans Serif"/>
                <a:cs typeface="Microsoft Sans Serif"/>
              </a:rPr>
              <a:t>or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25" dirty="0">
                <a:latin typeface="Microsoft Sans Serif"/>
                <a:cs typeface="Microsoft Sans Serif"/>
              </a:rPr>
              <a:t>block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spc="-95" dirty="0">
                <a:latin typeface="Microsoft Sans Serif"/>
                <a:cs typeface="Microsoft Sans Serif"/>
              </a:rPr>
              <a:t>diagram.</a:t>
            </a:r>
            <a:endParaRPr sz="2700">
              <a:latin typeface="Microsoft Sans Serif"/>
              <a:cs typeface="Microsoft Sans Serif"/>
            </a:endParaRPr>
          </a:p>
          <a:p>
            <a:pPr marL="332740" marR="6985" indent="-320675" algn="just">
              <a:lnSpc>
                <a:spcPct val="80000"/>
              </a:lnSpc>
              <a:spcBef>
                <a:spcPts val="70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3375" algn="l"/>
              </a:tabLst>
            </a:pPr>
            <a:r>
              <a:rPr sz="2700" spc="-180" dirty="0">
                <a:solidFill>
                  <a:srgbClr val="B85B21"/>
                </a:solidFill>
                <a:latin typeface="Microsoft Sans Serif"/>
                <a:cs typeface="Microsoft Sans Serif"/>
              </a:rPr>
              <a:t>we </a:t>
            </a:r>
            <a:r>
              <a:rPr sz="2700" spc="-190" dirty="0">
                <a:solidFill>
                  <a:srgbClr val="B85B21"/>
                </a:solidFill>
                <a:latin typeface="Microsoft Sans Serif"/>
                <a:cs typeface="Microsoft Sans Serif"/>
              </a:rPr>
              <a:t>cannot </a:t>
            </a:r>
            <a:r>
              <a:rPr sz="2700" spc="-204" dirty="0">
                <a:solidFill>
                  <a:srgbClr val="B85B21"/>
                </a:solidFill>
                <a:latin typeface="Microsoft Sans Serif"/>
                <a:cs typeface="Microsoft Sans Serif"/>
              </a:rPr>
              <a:t>construct</a:t>
            </a:r>
            <a:r>
              <a:rPr sz="2700" spc="-200" dirty="0">
                <a:solidFill>
                  <a:srgbClr val="B85B21"/>
                </a:solidFill>
                <a:latin typeface="Microsoft Sans Serif"/>
                <a:cs typeface="Microsoft Sans Serif"/>
              </a:rPr>
              <a:t> </a:t>
            </a:r>
            <a:r>
              <a:rPr sz="2700" spc="-15" dirty="0">
                <a:solidFill>
                  <a:srgbClr val="B85B21"/>
                </a:solidFill>
                <a:latin typeface="Microsoft Sans Serif"/>
                <a:cs typeface="Microsoft Sans Serif"/>
              </a:rPr>
              <a:t>a </a:t>
            </a:r>
            <a:r>
              <a:rPr sz="2700" spc="-165" dirty="0">
                <a:solidFill>
                  <a:srgbClr val="B85B21"/>
                </a:solidFill>
                <a:latin typeface="Microsoft Sans Serif"/>
                <a:cs typeface="Microsoft Sans Serif"/>
              </a:rPr>
              <a:t>histogram </a:t>
            </a:r>
            <a:r>
              <a:rPr sz="2700" spc="-20" dirty="0">
                <a:solidFill>
                  <a:srgbClr val="B85B21"/>
                </a:solidFill>
                <a:latin typeface="Microsoft Sans Serif"/>
                <a:cs typeface="Microsoft Sans Serif"/>
              </a:rPr>
              <a:t>for </a:t>
            </a:r>
            <a:r>
              <a:rPr sz="2700" spc="-114" dirty="0">
                <a:solidFill>
                  <a:srgbClr val="B85B21"/>
                </a:solidFill>
                <a:latin typeface="Microsoft Sans Serif"/>
                <a:cs typeface="Microsoft Sans Serif"/>
              </a:rPr>
              <a:t>distribution </a:t>
            </a:r>
            <a:r>
              <a:rPr sz="2700" spc="-130" dirty="0">
                <a:solidFill>
                  <a:srgbClr val="B85B21"/>
                </a:solidFill>
                <a:latin typeface="Microsoft Sans Serif"/>
                <a:cs typeface="Microsoft Sans Serif"/>
              </a:rPr>
              <a:t>with </a:t>
            </a:r>
            <a:r>
              <a:rPr sz="2700" spc="-125" dirty="0">
                <a:solidFill>
                  <a:srgbClr val="B85B21"/>
                </a:solidFill>
                <a:latin typeface="Microsoft Sans Serif"/>
                <a:cs typeface="Microsoft Sans Serif"/>
              </a:rPr>
              <a:t>open- </a:t>
            </a:r>
            <a:r>
              <a:rPr sz="2700" spc="-120" dirty="0">
                <a:solidFill>
                  <a:srgbClr val="B85B21"/>
                </a:solidFill>
                <a:latin typeface="Microsoft Sans Serif"/>
                <a:cs typeface="Microsoft Sans Serif"/>
              </a:rPr>
              <a:t> </a:t>
            </a:r>
            <a:r>
              <a:rPr sz="2700" spc="-160" dirty="0">
                <a:solidFill>
                  <a:srgbClr val="B85B21"/>
                </a:solidFill>
                <a:latin typeface="Microsoft Sans Serif"/>
                <a:cs typeface="Microsoft Sans Serif"/>
              </a:rPr>
              <a:t>end </a:t>
            </a:r>
            <a:r>
              <a:rPr sz="2700" spc="-260" dirty="0">
                <a:solidFill>
                  <a:srgbClr val="B85B21"/>
                </a:solidFill>
                <a:latin typeface="Microsoft Sans Serif"/>
                <a:cs typeface="Microsoft Sans Serif"/>
              </a:rPr>
              <a:t>classes. </a:t>
            </a:r>
            <a:r>
              <a:rPr sz="2700" spc="-95" dirty="0">
                <a:solidFill>
                  <a:srgbClr val="B85B21"/>
                </a:solidFill>
                <a:latin typeface="Microsoft Sans Serif"/>
                <a:cs typeface="Microsoft Sans Serif"/>
              </a:rPr>
              <a:t>It </a:t>
            </a:r>
            <a:r>
              <a:rPr sz="2700" spc="-240" dirty="0">
                <a:solidFill>
                  <a:srgbClr val="B85B21"/>
                </a:solidFill>
                <a:latin typeface="Microsoft Sans Serif"/>
                <a:cs typeface="Microsoft Sans Serif"/>
              </a:rPr>
              <a:t>is </a:t>
            </a:r>
            <a:r>
              <a:rPr sz="2700" spc="-160" dirty="0">
                <a:solidFill>
                  <a:srgbClr val="B85B21"/>
                </a:solidFill>
                <a:latin typeface="Microsoft Sans Serif"/>
                <a:cs typeface="Microsoft Sans Serif"/>
              </a:rPr>
              <a:t>also </a:t>
            </a:r>
            <a:r>
              <a:rPr sz="2700" spc="-105" dirty="0">
                <a:solidFill>
                  <a:srgbClr val="B85B21"/>
                </a:solidFill>
                <a:latin typeface="Microsoft Sans Serif"/>
                <a:cs typeface="Microsoft Sans Serif"/>
              </a:rPr>
              <a:t>quite </a:t>
            </a:r>
            <a:r>
              <a:rPr sz="2700" spc="-155" dirty="0">
                <a:solidFill>
                  <a:srgbClr val="B85B21"/>
                </a:solidFill>
                <a:latin typeface="Microsoft Sans Serif"/>
                <a:cs typeface="Microsoft Sans Serif"/>
              </a:rPr>
              <a:t>misleading </a:t>
            </a:r>
            <a:r>
              <a:rPr sz="2700" spc="60" dirty="0">
                <a:solidFill>
                  <a:srgbClr val="B85B21"/>
                </a:solidFill>
                <a:latin typeface="Microsoft Sans Serif"/>
                <a:cs typeface="Microsoft Sans Serif"/>
              </a:rPr>
              <a:t>if </a:t>
            </a:r>
            <a:r>
              <a:rPr sz="2700" spc="-165" dirty="0">
                <a:solidFill>
                  <a:srgbClr val="B85B21"/>
                </a:solidFill>
                <a:latin typeface="Microsoft Sans Serif"/>
                <a:cs typeface="Microsoft Sans Serif"/>
              </a:rPr>
              <a:t>the </a:t>
            </a:r>
            <a:r>
              <a:rPr sz="2700" spc="-114" dirty="0">
                <a:solidFill>
                  <a:srgbClr val="B85B21"/>
                </a:solidFill>
                <a:latin typeface="Microsoft Sans Serif"/>
                <a:cs typeface="Microsoft Sans Serif"/>
              </a:rPr>
              <a:t>distribution </a:t>
            </a:r>
            <a:r>
              <a:rPr sz="2700" spc="-265" dirty="0">
                <a:solidFill>
                  <a:srgbClr val="B85B21"/>
                </a:solidFill>
                <a:latin typeface="Microsoft Sans Serif"/>
                <a:cs typeface="Microsoft Sans Serif"/>
              </a:rPr>
              <a:t>has </a:t>
            </a:r>
            <a:r>
              <a:rPr sz="2700" spc="-260" dirty="0">
                <a:solidFill>
                  <a:srgbClr val="B85B21"/>
                </a:solidFill>
                <a:latin typeface="Microsoft Sans Serif"/>
                <a:cs typeface="Microsoft Sans Serif"/>
              </a:rPr>
              <a:t> </a:t>
            </a:r>
            <a:r>
              <a:rPr sz="2700" spc="-165" dirty="0">
                <a:solidFill>
                  <a:srgbClr val="B85B21"/>
                </a:solidFill>
                <a:latin typeface="Microsoft Sans Serif"/>
                <a:cs typeface="Microsoft Sans Serif"/>
              </a:rPr>
              <a:t>unequal</a:t>
            </a:r>
            <a:r>
              <a:rPr sz="2700" spc="-160" dirty="0">
                <a:solidFill>
                  <a:srgbClr val="B85B21"/>
                </a:solidFill>
                <a:latin typeface="Microsoft Sans Serif"/>
                <a:cs typeface="Microsoft Sans Serif"/>
              </a:rPr>
              <a:t> </a:t>
            </a:r>
            <a:r>
              <a:rPr sz="2700" spc="-125" dirty="0">
                <a:solidFill>
                  <a:srgbClr val="B85B21"/>
                </a:solidFill>
                <a:latin typeface="Microsoft Sans Serif"/>
                <a:cs typeface="Microsoft Sans Serif"/>
              </a:rPr>
              <a:t>intervals</a:t>
            </a:r>
            <a:r>
              <a:rPr sz="2700" spc="-120" dirty="0">
                <a:solidFill>
                  <a:srgbClr val="B85B21"/>
                </a:solidFill>
                <a:latin typeface="Microsoft Sans Serif"/>
                <a:cs typeface="Microsoft Sans Serif"/>
              </a:rPr>
              <a:t> </a:t>
            </a:r>
            <a:r>
              <a:rPr sz="2700" spc="-114" dirty="0">
                <a:solidFill>
                  <a:srgbClr val="B85B21"/>
                </a:solidFill>
                <a:latin typeface="Microsoft Sans Serif"/>
                <a:cs typeface="Microsoft Sans Serif"/>
              </a:rPr>
              <a:t>and</a:t>
            </a:r>
            <a:r>
              <a:rPr sz="2700" spc="-110" dirty="0">
                <a:solidFill>
                  <a:srgbClr val="B85B21"/>
                </a:solidFill>
                <a:latin typeface="Microsoft Sans Serif"/>
                <a:cs typeface="Microsoft Sans Serif"/>
              </a:rPr>
              <a:t> </a:t>
            </a:r>
            <a:r>
              <a:rPr sz="2700" spc="-130" dirty="0">
                <a:solidFill>
                  <a:srgbClr val="B85B21"/>
                </a:solidFill>
                <a:latin typeface="Microsoft Sans Serif"/>
                <a:cs typeface="Microsoft Sans Serif"/>
              </a:rPr>
              <a:t>suitable</a:t>
            </a:r>
            <a:r>
              <a:rPr sz="2700" spc="455" dirty="0">
                <a:solidFill>
                  <a:srgbClr val="B85B21"/>
                </a:solidFill>
                <a:latin typeface="Microsoft Sans Serif"/>
                <a:cs typeface="Microsoft Sans Serif"/>
              </a:rPr>
              <a:t> </a:t>
            </a:r>
            <a:r>
              <a:rPr sz="2700" spc="-204" dirty="0">
                <a:solidFill>
                  <a:srgbClr val="B85B21"/>
                </a:solidFill>
                <a:latin typeface="Microsoft Sans Serif"/>
                <a:cs typeface="Microsoft Sans Serif"/>
              </a:rPr>
              <a:t>adjustments</a:t>
            </a:r>
            <a:r>
              <a:rPr sz="2700" spc="305" dirty="0">
                <a:solidFill>
                  <a:srgbClr val="B85B21"/>
                </a:solidFill>
                <a:latin typeface="Microsoft Sans Serif"/>
                <a:cs typeface="Microsoft Sans Serif"/>
              </a:rPr>
              <a:t> </a:t>
            </a:r>
            <a:r>
              <a:rPr sz="2700" spc="-175" dirty="0">
                <a:solidFill>
                  <a:srgbClr val="B85B21"/>
                </a:solidFill>
                <a:latin typeface="Microsoft Sans Serif"/>
                <a:cs typeface="Microsoft Sans Serif"/>
              </a:rPr>
              <a:t>in</a:t>
            </a:r>
            <a:r>
              <a:rPr sz="2700" spc="370" dirty="0">
                <a:solidFill>
                  <a:srgbClr val="B85B21"/>
                </a:solidFill>
                <a:latin typeface="Microsoft Sans Serif"/>
                <a:cs typeface="Microsoft Sans Serif"/>
              </a:rPr>
              <a:t> </a:t>
            </a:r>
            <a:r>
              <a:rPr sz="2700" spc="-160" dirty="0">
                <a:solidFill>
                  <a:srgbClr val="B85B21"/>
                </a:solidFill>
                <a:latin typeface="Microsoft Sans Serif"/>
                <a:cs typeface="Microsoft Sans Serif"/>
              </a:rPr>
              <a:t>frequencies </a:t>
            </a:r>
            <a:r>
              <a:rPr sz="2700" spc="-155" dirty="0">
                <a:solidFill>
                  <a:srgbClr val="B85B21"/>
                </a:solidFill>
                <a:latin typeface="Microsoft Sans Serif"/>
                <a:cs typeface="Microsoft Sans Serif"/>
              </a:rPr>
              <a:t> </a:t>
            </a:r>
            <a:r>
              <a:rPr sz="2700" spc="-55" dirty="0">
                <a:solidFill>
                  <a:srgbClr val="B85B21"/>
                </a:solidFill>
                <a:latin typeface="Microsoft Sans Serif"/>
                <a:cs typeface="Microsoft Sans Serif"/>
              </a:rPr>
              <a:t>are</a:t>
            </a:r>
            <a:r>
              <a:rPr sz="2700" spc="20" dirty="0">
                <a:solidFill>
                  <a:srgbClr val="B85B21"/>
                </a:solidFill>
                <a:latin typeface="Microsoft Sans Serif"/>
                <a:cs typeface="Microsoft Sans Serif"/>
              </a:rPr>
              <a:t> </a:t>
            </a:r>
            <a:r>
              <a:rPr sz="2700" spc="-165" dirty="0">
                <a:solidFill>
                  <a:srgbClr val="B85B21"/>
                </a:solidFill>
                <a:latin typeface="Microsoft Sans Serif"/>
                <a:cs typeface="Microsoft Sans Serif"/>
              </a:rPr>
              <a:t>not</a:t>
            </a:r>
            <a:r>
              <a:rPr sz="2700" spc="25" dirty="0">
                <a:solidFill>
                  <a:srgbClr val="B85B21"/>
                </a:solidFill>
                <a:latin typeface="Microsoft Sans Serif"/>
                <a:cs typeface="Microsoft Sans Serif"/>
              </a:rPr>
              <a:t> </a:t>
            </a:r>
            <a:r>
              <a:rPr sz="2700" spc="-165" dirty="0">
                <a:solidFill>
                  <a:srgbClr val="B85B21"/>
                </a:solidFill>
                <a:latin typeface="Microsoft Sans Serif"/>
                <a:cs typeface="Microsoft Sans Serif"/>
              </a:rPr>
              <a:t>made.</a:t>
            </a:r>
            <a:endParaRPr sz="27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1794354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8136" y="62484"/>
              <a:ext cx="6868667" cy="30784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6759" y="3285742"/>
              <a:ext cx="7479792" cy="34549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6866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9683" y="515112"/>
              <a:ext cx="8104632" cy="5829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6945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1836" y="228600"/>
            <a:ext cx="8723630" cy="2781300"/>
            <a:chOff x="211836" y="228600"/>
            <a:chExt cx="8723630" cy="2781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228600"/>
              <a:ext cx="8695944" cy="246887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47232" y="1824227"/>
              <a:ext cx="2877820" cy="715010"/>
            </a:xfrm>
            <a:custGeom>
              <a:avLst/>
              <a:gdLst/>
              <a:ahLst/>
              <a:cxnLst/>
              <a:rect l="l" t="t" r="r" b="b"/>
              <a:pathLst>
                <a:path w="2877820" h="715010">
                  <a:moveTo>
                    <a:pt x="2877312" y="0"/>
                  </a:moveTo>
                  <a:lnTo>
                    <a:pt x="2870962" y="0"/>
                  </a:lnTo>
                  <a:lnTo>
                    <a:pt x="2749676" y="20066"/>
                  </a:lnTo>
                  <a:lnTo>
                    <a:pt x="2626360" y="42418"/>
                  </a:lnTo>
                  <a:lnTo>
                    <a:pt x="2371216" y="91567"/>
                  </a:lnTo>
                  <a:lnTo>
                    <a:pt x="2103246" y="149606"/>
                  </a:lnTo>
                  <a:lnTo>
                    <a:pt x="1822449" y="216662"/>
                  </a:lnTo>
                  <a:lnTo>
                    <a:pt x="1565147" y="281432"/>
                  </a:lnTo>
                  <a:lnTo>
                    <a:pt x="842137" y="444500"/>
                  </a:lnTo>
                  <a:lnTo>
                    <a:pt x="621029" y="489204"/>
                  </a:lnTo>
                  <a:lnTo>
                    <a:pt x="199897" y="567309"/>
                  </a:lnTo>
                  <a:lnTo>
                    <a:pt x="0" y="600837"/>
                  </a:lnTo>
                  <a:lnTo>
                    <a:pt x="270128" y="638810"/>
                  </a:lnTo>
                  <a:lnTo>
                    <a:pt x="397637" y="654431"/>
                  </a:lnTo>
                  <a:lnTo>
                    <a:pt x="644397" y="681227"/>
                  </a:lnTo>
                  <a:lnTo>
                    <a:pt x="874013" y="699135"/>
                  </a:lnTo>
                  <a:lnTo>
                    <a:pt x="984631" y="705866"/>
                  </a:lnTo>
                  <a:lnTo>
                    <a:pt x="1093089" y="710311"/>
                  </a:lnTo>
                  <a:lnTo>
                    <a:pt x="1297177" y="714756"/>
                  </a:lnTo>
                  <a:lnTo>
                    <a:pt x="1395094" y="714756"/>
                  </a:lnTo>
                  <a:lnTo>
                    <a:pt x="1584324" y="710311"/>
                  </a:lnTo>
                  <a:lnTo>
                    <a:pt x="1673606" y="705866"/>
                  </a:lnTo>
                  <a:lnTo>
                    <a:pt x="1843786" y="692404"/>
                  </a:lnTo>
                  <a:lnTo>
                    <a:pt x="1926716" y="683513"/>
                  </a:lnTo>
                  <a:lnTo>
                    <a:pt x="2084069" y="661162"/>
                  </a:lnTo>
                  <a:lnTo>
                    <a:pt x="2232914" y="634364"/>
                  </a:lnTo>
                  <a:lnTo>
                    <a:pt x="2373248" y="603123"/>
                  </a:lnTo>
                  <a:lnTo>
                    <a:pt x="2507234" y="567309"/>
                  </a:lnTo>
                  <a:lnTo>
                    <a:pt x="2634868" y="527176"/>
                  </a:lnTo>
                  <a:lnTo>
                    <a:pt x="2756153" y="482473"/>
                  </a:lnTo>
                  <a:lnTo>
                    <a:pt x="2873120" y="435610"/>
                  </a:lnTo>
                  <a:lnTo>
                    <a:pt x="2877312" y="433324"/>
                  </a:lnTo>
                  <a:lnTo>
                    <a:pt x="2877312" y="0"/>
                  </a:lnTo>
                  <a:close/>
                </a:path>
              </a:pathLst>
            </a:custGeom>
            <a:solidFill>
              <a:srgbClr val="C5E7FB">
                <a:alpha val="2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19756" y="1696211"/>
              <a:ext cx="5544820" cy="850900"/>
            </a:xfrm>
            <a:custGeom>
              <a:avLst/>
              <a:gdLst/>
              <a:ahLst/>
              <a:cxnLst/>
              <a:rect l="l" t="t" r="r" b="b"/>
              <a:pathLst>
                <a:path w="5544820" h="850900">
                  <a:moveTo>
                    <a:pt x="852423" y="0"/>
                  </a:moveTo>
                  <a:lnTo>
                    <a:pt x="684530" y="0"/>
                  </a:lnTo>
                  <a:lnTo>
                    <a:pt x="527176" y="4445"/>
                  </a:lnTo>
                  <a:lnTo>
                    <a:pt x="380492" y="11175"/>
                  </a:lnTo>
                  <a:lnTo>
                    <a:pt x="244475" y="22351"/>
                  </a:lnTo>
                  <a:lnTo>
                    <a:pt x="116967" y="35687"/>
                  </a:lnTo>
                  <a:lnTo>
                    <a:pt x="0" y="53593"/>
                  </a:lnTo>
                  <a:lnTo>
                    <a:pt x="333756" y="96012"/>
                  </a:lnTo>
                  <a:lnTo>
                    <a:pt x="693039" y="156210"/>
                  </a:lnTo>
                  <a:lnTo>
                    <a:pt x="1077848" y="234314"/>
                  </a:lnTo>
                  <a:lnTo>
                    <a:pt x="1281938" y="279018"/>
                  </a:lnTo>
                  <a:lnTo>
                    <a:pt x="1866519" y="421893"/>
                  </a:lnTo>
                  <a:lnTo>
                    <a:pt x="2559558" y="575817"/>
                  </a:lnTo>
                  <a:lnTo>
                    <a:pt x="2723260" y="607060"/>
                  </a:lnTo>
                  <a:lnTo>
                    <a:pt x="2878455" y="638301"/>
                  </a:lnTo>
                  <a:lnTo>
                    <a:pt x="3031490" y="667385"/>
                  </a:lnTo>
                  <a:lnTo>
                    <a:pt x="3324859" y="716534"/>
                  </a:lnTo>
                  <a:lnTo>
                    <a:pt x="3465195" y="738759"/>
                  </a:lnTo>
                  <a:lnTo>
                    <a:pt x="3733038" y="774446"/>
                  </a:lnTo>
                  <a:lnTo>
                    <a:pt x="3986022" y="805688"/>
                  </a:lnTo>
                  <a:lnTo>
                    <a:pt x="4107179" y="816863"/>
                  </a:lnTo>
                  <a:lnTo>
                    <a:pt x="4336796" y="834771"/>
                  </a:lnTo>
                  <a:lnTo>
                    <a:pt x="4447413" y="841501"/>
                  </a:lnTo>
                  <a:lnTo>
                    <a:pt x="4659884" y="850391"/>
                  </a:lnTo>
                  <a:lnTo>
                    <a:pt x="4857623" y="850391"/>
                  </a:lnTo>
                  <a:lnTo>
                    <a:pt x="5044694" y="845947"/>
                  </a:lnTo>
                  <a:lnTo>
                    <a:pt x="5133975" y="841501"/>
                  </a:lnTo>
                  <a:lnTo>
                    <a:pt x="5221224" y="834771"/>
                  </a:lnTo>
                  <a:lnTo>
                    <a:pt x="5467731" y="807974"/>
                  </a:lnTo>
                  <a:lnTo>
                    <a:pt x="5544312" y="796798"/>
                  </a:lnTo>
                  <a:lnTo>
                    <a:pt x="5297678" y="765555"/>
                  </a:lnTo>
                  <a:lnTo>
                    <a:pt x="5036185" y="727583"/>
                  </a:lnTo>
                  <a:lnTo>
                    <a:pt x="4468622" y="629412"/>
                  </a:lnTo>
                  <a:lnTo>
                    <a:pt x="4160393" y="566927"/>
                  </a:lnTo>
                  <a:lnTo>
                    <a:pt x="3835146" y="497713"/>
                  </a:lnTo>
                  <a:lnTo>
                    <a:pt x="2850769" y="263398"/>
                  </a:lnTo>
                  <a:lnTo>
                    <a:pt x="2582926" y="205359"/>
                  </a:lnTo>
                  <a:lnTo>
                    <a:pt x="2327783" y="156210"/>
                  </a:lnTo>
                  <a:lnTo>
                    <a:pt x="2204593" y="133858"/>
                  </a:lnTo>
                  <a:lnTo>
                    <a:pt x="2083308" y="113791"/>
                  </a:lnTo>
                  <a:lnTo>
                    <a:pt x="1966468" y="96012"/>
                  </a:lnTo>
                  <a:lnTo>
                    <a:pt x="1628394" y="51308"/>
                  </a:lnTo>
                  <a:lnTo>
                    <a:pt x="1417955" y="31241"/>
                  </a:lnTo>
                  <a:lnTo>
                    <a:pt x="1220216" y="15621"/>
                  </a:lnTo>
                  <a:lnTo>
                    <a:pt x="1031113" y="4445"/>
                  </a:lnTo>
                  <a:lnTo>
                    <a:pt x="852423" y="0"/>
                  </a:lnTo>
                  <a:close/>
                </a:path>
              </a:pathLst>
            </a:custGeom>
            <a:solidFill>
              <a:srgbClr val="C5E7FB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29306" y="1695450"/>
              <a:ext cx="6088380" cy="788035"/>
            </a:xfrm>
            <a:custGeom>
              <a:avLst/>
              <a:gdLst/>
              <a:ahLst/>
              <a:cxnLst/>
              <a:rect l="l" t="t" r="r" b="b"/>
              <a:pathLst>
                <a:path w="6088380" h="788035">
                  <a:moveTo>
                    <a:pt x="0" y="91821"/>
                  </a:moveTo>
                  <a:lnTo>
                    <a:pt x="19176" y="87375"/>
                  </a:lnTo>
                  <a:lnTo>
                    <a:pt x="76581" y="76200"/>
                  </a:lnTo>
                  <a:lnTo>
                    <a:pt x="174370" y="60578"/>
                  </a:lnTo>
                  <a:lnTo>
                    <a:pt x="238125" y="51688"/>
                  </a:lnTo>
                  <a:lnTo>
                    <a:pt x="312546" y="42672"/>
                  </a:lnTo>
                  <a:lnTo>
                    <a:pt x="395477" y="36067"/>
                  </a:lnTo>
                  <a:lnTo>
                    <a:pt x="491108" y="29337"/>
                  </a:lnTo>
                  <a:lnTo>
                    <a:pt x="595248" y="22605"/>
                  </a:lnTo>
                  <a:lnTo>
                    <a:pt x="712216" y="18161"/>
                  </a:lnTo>
                  <a:lnTo>
                    <a:pt x="839723" y="16001"/>
                  </a:lnTo>
                  <a:lnTo>
                    <a:pt x="978027" y="13715"/>
                  </a:lnTo>
                  <a:lnTo>
                    <a:pt x="1126744" y="16001"/>
                  </a:lnTo>
                  <a:lnTo>
                    <a:pt x="1286256" y="20447"/>
                  </a:lnTo>
                  <a:lnTo>
                    <a:pt x="1458468" y="29337"/>
                  </a:lnTo>
                  <a:lnTo>
                    <a:pt x="1641220" y="40512"/>
                  </a:lnTo>
                  <a:lnTo>
                    <a:pt x="1834769" y="58292"/>
                  </a:lnTo>
                  <a:lnTo>
                    <a:pt x="2041017" y="78359"/>
                  </a:lnTo>
                  <a:lnTo>
                    <a:pt x="2259965" y="102997"/>
                  </a:lnTo>
                  <a:lnTo>
                    <a:pt x="2489581" y="131952"/>
                  </a:lnTo>
                  <a:lnTo>
                    <a:pt x="2731897" y="167639"/>
                  </a:lnTo>
                  <a:lnTo>
                    <a:pt x="2984881" y="207772"/>
                  </a:lnTo>
                  <a:lnTo>
                    <a:pt x="3250692" y="254635"/>
                  </a:lnTo>
                  <a:lnTo>
                    <a:pt x="3529203" y="310514"/>
                  </a:lnTo>
                  <a:lnTo>
                    <a:pt x="3820414" y="370713"/>
                  </a:lnTo>
                  <a:lnTo>
                    <a:pt x="4124452" y="437641"/>
                  </a:lnTo>
                  <a:lnTo>
                    <a:pt x="4441190" y="513461"/>
                  </a:lnTo>
                  <a:lnTo>
                    <a:pt x="4770755" y="596011"/>
                  </a:lnTo>
                  <a:lnTo>
                    <a:pt x="5113020" y="687451"/>
                  </a:lnTo>
                  <a:lnTo>
                    <a:pt x="5468112" y="787908"/>
                  </a:lnTo>
                </a:path>
                <a:path w="6088380" h="788035">
                  <a:moveTo>
                    <a:pt x="2781299" y="652272"/>
                  </a:moveTo>
                  <a:lnTo>
                    <a:pt x="2876931" y="625475"/>
                  </a:lnTo>
                  <a:lnTo>
                    <a:pt x="3138423" y="556260"/>
                  </a:lnTo>
                  <a:lnTo>
                    <a:pt x="3319018" y="509270"/>
                  </a:lnTo>
                  <a:lnTo>
                    <a:pt x="3527298" y="457962"/>
                  </a:lnTo>
                  <a:lnTo>
                    <a:pt x="3758946" y="402082"/>
                  </a:lnTo>
                  <a:lnTo>
                    <a:pt x="4007612" y="341757"/>
                  </a:lnTo>
                  <a:lnTo>
                    <a:pt x="4271137" y="283717"/>
                  </a:lnTo>
                  <a:lnTo>
                    <a:pt x="4541139" y="225551"/>
                  </a:lnTo>
                  <a:lnTo>
                    <a:pt x="4817364" y="171958"/>
                  </a:lnTo>
                  <a:lnTo>
                    <a:pt x="5091557" y="120650"/>
                  </a:lnTo>
                  <a:lnTo>
                    <a:pt x="5227574" y="98298"/>
                  </a:lnTo>
                  <a:lnTo>
                    <a:pt x="5359400" y="75946"/>
                  </a:lnTo>
                  <a:lnTo>
                    <a:pt x="5491099" y="58038"/>
                  </a:lnTo>
                  <a:lnTo>
                    <a:pt x="5618734" y="40259"/>
                  </a:lnTo>
                  <a:lnTo>
                    <a:pt x="5744083" y="26797"/>
                  </a:lnTo>
                  <a:lnTo>
                    <a:pt x="5863082" y="15621"/>
                  </a:lnTo>
                  <a:lnTo>
                    <a:pt x="5977890" y="6730"/>
                  </a:lnTo>
                  <a:lnTo>
                    <a:pt x="608838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1836" y="1679447"/>
              <a:ext cx="8723630" cy="1330960"/>
            </a:xfrm>
            <a:custGeom>
              <a:avLst/>
              <a:gdLst/>
              <a:ahLst/>
              <a:cxnLst/>
              <a:rect l="l" t="t" r="r" b="b"/>
              <a:pathLst>
                <a:path w="8723630" h="1330960">
                  <a:moveTo>
                    <a:pt x="1556131" y="0"/>
                  </a:moveTo>
                  <a:lnTo>
                    <a:pt x="1402842" y="0"/>
                  </a:lnTo>
                  <a:lnTo>
                    <a:pt x="1258062" y="4444"/>
                  </a:lnTo>
                  <a:lnTo>
                    <a:pt x="1121791" y="11175"/>
                  </a:lnTo>
                  <a:lnTo>
                    <a:pt x="874890" y="33527"/>
                  </a:lnTo>
                  <a:lnTo>
                    <a:pt x="762076" y="49149"/>
                  </a:lnTo>
                  <a:lnTo>
                    <a:pt x="659892" y="64769"/>
                  </a:lnTo>
                  <a:lnTo>
                    <a:pt x="564108" y="82550"/>
                  </a:lnTo>
                  <a:lnTo>
                    <a:pt x="478955" y="102742"/>
                  </a:lnTo>
                  <a:lnTo>
                    <a:pt x="398068" y="120523"/>
                  </a:lnTo>
                  <a:lnTo>
                    <a:pt x="327812" y="140588"/>
                  </a:lnTo>
                  <a:lnTo>
                    <a:pt x="206489" y="178562"/>
                  </a:lnTo>
                  <a:lnTo>
                    <a:pt x="157518" y="196468"/>
                  </a:lnTo>
                  <a:lnTo>
                    <a:pt x="51092" y="241046"/>
                  </a:lnTo>
                  <a:lnTo>
                    <a:pt x="12776" y="261238"/>
                  </a:lnTo>
                  <a:lnTo>
                    <a:pt x="0" y="267842"/>
                  </a:lnTo>
                  <a:lnTo>
                    <a:pt x="0" y="1330452"/>
                  </a:lnTo>
                  <a:lnTo>
                    <a:pt x="8719058" y="1330452"/>
                  </a:lnTo>
                  <a:lnTo>
                    <a:pt x="8723376" y="1323721"/>
                  </a:lnTo>
                  <a:lnTo>
                    <a:pt x="8723376" y="850518"/>
                  </a:lnTo>
                  <a:lnTo>
                    <a:pt x="7182231" y="850518"/>
                  </a:lnTo>
                  <a:lnTo>
                    <a:pt x="7043801" y="848232"/>
                  </a:lnTo>
                  <a:lnTo>
                    <a:pt x="6899148" y="843788"/>
                  </a:lnTo>
                  <a:lnTo>
                    <a:pt x="6750050" y="837056"/>
                  </a:lnTo>
                  <a:lnTo>
                    <a:pt x="6594729" y="826007"/>
                  </a:lnTo>
                  <a:lnTo>
                    <a:pt x="6260465" y="792479"/>
                  </a:lnTo>
                  <a:lnTo>
                    <a:pt x="5900674" y="745616"/>
                  </a:lnTo>
                  <a:lnTo>
                    <a:pt x="5709158" y="716534"/>
                  </a:lnTo>
                  <a:lnTo>
                    <a:pt x="5509006" y="683132"/>
                  </a:lnTo>
                  <a:lnTo>
                    <a:pt x="5302631" y="645160"/>
                  </a:lnTo>
                  <a:lnTo>
                    <a:pt x="4861941" y="558038"/>
                  </a:lnTo>
                  <a:lnTo>
                    <a:pt x="4387215" y="453136"/>
                  </a:lnTo>
                  <a:lnTo>
                    <a:pt x="4136009" y="395097"/>
                  </a:lnTo>
                  <a:lnTo>
                    <a:pt x="3614547" y="267842"/>
                  </a:lnTo>
                  <a:lnTo>
                    <a:pt x="3122803" y="165226"/>
                  </a:lnTo>
                  <a:lnTo>
                    <a:pt x="2892933" y="124967"/>
                  </a:lnTo>
                  <a:lnTo>
                    <a:pt x="2673604" y="91566"/>
                  </a:lnTo>
                  <a:lnTo>
                    <a:pt x="2462911" y="62484"/>
                  </a:lnTo>
                  <a:lnTo>
                    <a:pt x="2262759" y="40131"/>
                  </a:lnTo>
                  <a:lnTo>
                    <a:pt x="2073402" y="22351"/>
                  </a:lnTo>
                  <a:lnTo>
                    <a:pt x="1719961" y="2286"/>
                  </a:lnTo>
                  <a:lnTo>
                    <a:pt x="1556131" y="0"/>
                  </a:lnTo>
                  <a:close/>
                </a:path>
                <a:path w="8723630" h="1330960">
                  <a:moveTo>
                    <a:pt x="8723376" y="569213"/>
                  </a:moveTo>
                  <a:lnTo>
                    <a:pt x="8638286" y="604901"/>
                  </a:lnTo>
                  <a:lnTo>
                    <a:pt x="8557387" y="636142"/>
                  </a:lnTo>
                  <a:lnTo>
                    <a:pt x="8472170" y="665226"/>
                  </a:lnTo>
                  <a:lnTo>
                    <a:pt x="8295513" y="718819"/>
                  </a:lnTo>
                  <a:lnTo>
                    <a:pt x="8201787" y="743330"/>
                  </a:lnTo>
                  <a:lnTo>
                    <a:pt x="8005953" y="783589"/>
                  </a:lnTo>
                  <a:lnTo>
                    <a:pt x="7901686" y="801369"/>
                  </a:lnTo>
                  <a:lnTo>
                    <a:pt x="7680325" y="828166"/>
                  </a:lnTo>
                  <a:lnTo>
                    <a:pt x="7441946" y="846074"/>
                  </a:lnTo>
                  <a:lnTo>
                    <a:pt x="7314184" y="850518"/>
                  </a:lnTo>
                  <a:lnTo>
                    <a:pt x="8723376" y="850518"/>
                  </a:lnTo>
                  <a:lnTo>
                    <a:pt x="8723376" y="5692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0200" y="2471673"/>
            <a:ext cx="8559165" cy="39408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7020" marR="7620" indent="-274955" algn="just">
              <a:lnSpc>
                <a:spcPts val="302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287655" algn="l"/>
              </a:tabLst>
            </a:pPr>
            <a:r>
              <a:rPr sz="2800" spc="-5" dirty="0">
                <a:solidFill>
                  <a:srgbClr val="073D86"/>
                </a:solidFill>
                <a:latin typeface="Times New Roman"/>
                <a:cs typeface="Times New Roman"/>
              </a:rPr>
              <a:t>In two-dimensional diagrams </a:t>
            </a:r>
            <a:r>
              <a:rPr sz="2800" dirty="0">
                <a:solidFill>
                  <a:srgbClr val="073D86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73D86"/>
                </a:solidFill>
                <a:latin typeface="Times New Roman"/>
                <a:cs typeface="Times New Roman"/>
              </a:rPr>
              <a:t>area represent the data </a:t>
            </a:r>
            <a:r>
              <a:rPr sz="2800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Times New Roman"/>
                <a:cs typeface="Times New Roman"/>
              </a:rPr>
              <a:t>and so the length </a:t>
            </a:r>
            <a:r>
              <a:rPr sz="2800" spc="-10" dirty="0">
                <a:solidFill>
                  <a:srgbClr val="073D86"/>
                </a:solidFill>
                <a:latin typeface="Times New Roman"/>
                <a:cs typeface="Times New Roman"/>
              </a:rPr>
              <a:t>and </a:t>
            </a:r>
            <a:r>
              <a:rPr sz="2800" spc="-5" dirty="0">
                <a:solidFill>
                  <a:srgbClr val="073D86"/>
                </a:solidFill>
                <a:latin typeface="Times New Roman"/>
                <a:cs typeface="Times New Roman"/>
              </a:rPr>
              <a:t>breadth have both to </a:t>
            </a:r>
            <a:r>
              <a:rPr sz="2800" dirty="0">
                <a:solidFill>
                  <a:srgbClr val="073D86"/>
                </a:solidFill>
                <a:latin typeface="Times New Roman"/>
                <a:cs typeface="Times New Roman"/>
              </a:rPr>
              <a:t>be </a:t>
            </a:r>
            <a:r>
              <a:rPr sz="2800" spc="-5" dirty="0">
                <a:solidFill>
                  <a:srgbClr val="073D86"/>
                </a:solidFill>
                <a:latin typeface="Times New Roman"/>
                <a:cs typeface="Times New Roman"/>
              </a:rPr>
              <a:t>taken into </a:t>
            </a:r>
            <a:r>
              <a:rPr sz="2800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Times New Roman"/>
                <a:cs typeface="Times New Roman"/>
              </a:rPr>
              <a:t>account.</a:t>
            </a:r>
            <a:endParaRPr sz="2800">
              <a:latin typeface="Times New Roman"/>
              <a:cs typeface="Times New Roman"/>
            </a:endParaRPr>
          </a:p>
          <a:p>
            <a:pPr marL="287020" marR="5080" indent="-274955" algn="just">
              <a:lnSpc>
                <a:spcPts val="3020"/>
              </a:lnSpc>
              <a:spcBef>
                <a:spcPts val="685"/>
              </a:spcBef>
              <a:buClr>
                <a:srgbClr val="30B6FC"/>
              </a:buClr>
              <a:buFont typeface="Symbol"/>
              <a:buChar char=""/>
              <a:tabLst>
                <a:tab pos="287655" algn="l"/>
              </a:tabLst>
            </a:pPr>
            <a:r>
              <a:rPr sz="2800" spc="-5" dirty="0">
                <a:solidFill>
                  <a:srgbClr val="073D86"/>
                </a:solidFill>
                <a:latin typeface="Times New Roman"/>
                <a:cs typeface="Times New Roman"/>
              </a:rPr>
              <a:t>Such </a:t>
            </a:r>
            <a:r>
              <a:rPr sz="2800" spc="-10" dirty="0">
                <a:solidFill>
                  <a:srgbClr val="073D86"/>
                </a:solidFill>
                <a:latin typeface="Times New Roman"/>
                <a:cs typeface="Times New Roman"/>
              </a:rPr>
              <a:t>diagrams </a:t>
            </a:r>
            <a:r>
              <a:rPr sz="2800" spc="-5" dirty="0">
                <a:solidFill>
                  <a:srgbClr val="073D86"/>
                </a:solidFill>
                <a:latin typeface="Times New Roman"/>
                <a:cs typeface="Times New Roman"/>
              </a:rPr>
              <a:t>are also </a:t>
            </a:r>
            <a:r>
              <a:rPr sz="2800" spc="-10" dirty="0">
                <a:solidFill>
                  <a:srgbClr val="073D86"/>
                </a:solidFill>
                <a:latin typeface="Times New Roman"/>
                <a:cs typeface="Times New Roman"/>
              </a:rPr>
              <a:t>called </a:t>
            </a:r>
            <a:r>
              <a:rPr sz="2800" spc="-5" dirty="0">
                <a:solidFill>
                  <a:srgbClr val="073D86"/>
                </a:solidFill>
                <a:latin typeface="Times New Roman"/>
                <a:cs typeface="Times New Roman"/>
              </a:rPr>
              <a:t>area diagrams </a:t>
            </a:r>
            <a:r>
              <a:rPr sz="2800" dirty="0">
                <a:solidFill>
                  <a:srgbClr val="073D86"/>
                </a:solidFill>
                <a:latin typeface="Times New Roman"/>
                <a:cs typeface="Times New Roman"/>
              </a:rPr>
              <a:t>or surface </a:t>
            </a:r>
            <a:r>
              <a:rPr sz="2800" spc="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Times New Roman"/>
                <a:cs typeface="Times New Roman"/>
              </a:rPr>
              <a:t>diagrams.</a:t>
            </a:r>
            <a:endParaRPr sz="2800">
              <a:latin typeface="Times New Roman"/>
              <a:cs typeface="Times New Roman"/>
            </a:endParaRPr>
          </a:p>
          <a:p>
            <a:pPr marL="287020" indent="-274955">
              <a:lnSpc>
                <a:spcPct val="100000"/>
              </a:lnSpc>
              <a:spcBef>
                <a:spcPts val="215"/>
              </a:spcBef>
              <a:buClr>
                <a:srgbClr val="30B6FC"/>
              </a:buClr>
              <a:buFont typeface="Symbol"/>
              <a:buChar char=""/>
              <a:tabLst>
                <a:tab pos="287655" algn="l"/>
              </a:tabLst>
            </a:pPr>
            <a:r>
              <a:rPr sz="2800" spc="-10" dirty="0">
                <a:solidFill>
                  <a:srgbClr val="073D86"/>
                </a:solidFill>
                <a:latin typeface="Candara"/>
                <a:cs typeface="Candara"/>
              </a:rPr>
              <a:t>The</a:t>
            </a:r>
            <a:r>
              <a:rPr sz="28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important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types</a:t>
            </a:r>
            <a:r>
              <a:rPr sz="28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of</a:t>
            </a:r>
            <a:r>
              <a:rPr sz="28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area</a:t>
            </a:r>
            <a:r>
              <a:rPr sz="28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10" dirty="0">
                <a:solidFill>
                  <a:srgbClr val="073D86"/>
                </a:solidFill>
                <a:latin typeface="Candara"/>
                <a:cs typeface="Candara"/>
              </a:rPr>
              <a:t>diagrams</a:t>
            </a:r>
            <a:r>
              <a:rPr sz="2800" spc="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are:</a:t>
            </a:r>
            <a:endParaRPr sz="2800">
              <a:latin typeface="Candara"/>
              <a:cs typeface="Candara"/>
            </a:endParaRPr>
          </a:p>
          <a:p>
            <a:pPr marL="1160145" lvl="1" indent="-514350">
              <a:lnSpc>
                <a:spcPct val="100000"/>
              </a:lnSpc>
              <a:spcBef>
                <a:spcPts val="335"/>
              </a:spcBef>
              <a:buClr>
                <a:srgbClr val="001F5F"/>
              </a:buClr>
              <a:buAutoNum type="arabicPeriod"/>
              <a:tabLst>
                <a:tab pos="1160145" algn="l"/>
                <a:tab pos="1160780" algn="l"/>
              </a:tabLst>
            </a:pPr>
            <a:r>
              <a:rPr sz="2800" b="1" spc="-5" dirty="0">
                <a:solidFill>
                  <a:srgbClr val="C00000"/>
                </a:solidFill>
                <a:latin typeface="Candara"/>
                <a:cs typeface="Candara"/>
              </a:rPr>
              <a:t>Rectangles.</a:t>
            </a:r>
            <a:endParaRPr sz="2800">
              <a:latin typeface="Candara"/>
              <a:cs typeface="Candara"/>
            </a:endParaRPr>
          </a:p>
          <a:p>
            <a:pPr marL="1160145" lvl="1" indent="-514350">
              <a:lnSpc>
                <a:spcPct val="100000"/>
              </a:lnSpc>
              <a:spcBef>
                <a:spcPts val="335"/>
              </a:spcBef>
              <a:buClr>
                <a:srgbClr val="001F5F"/>
              </a:buClr>
              <a:buAutoNum type="arabicPeriod"/>
              <a:tabLst>
                <a:tab pos="1160145" algn="l"/>
                <a:tab pos="1160780" algn="l"/>
              </a:tabLst>
            </a:pPr>
            <a:r>
              <a:rPr sz="2800" b="1" spc="-5" dirty="0">
                <a:solidFill>
                  <a:srgbClr val="C00000"/>
                </a:solidFill>
                <a:latin typeface="Candara"/>
                <a:cs typeface="Candara"/>
              </a:rPr>
              <a:t>Squares.</a:t>
            </a:r>
            <a:endParaRPr sz="2800">
              <a:latin typeface="Candara"/>
              <a:cs typeface="Candara"/>
            </a:endParaRPr>
          </a:p>
          <a:p>
            <a:pPr marL="1160145" lvl="1" indent="-514350">
              <a:lnSpc>
                <a:spcPct val="100000"/>
              </a:lnSpc>
              <a:spcBef>
                <a:spcPts val="340"/>
              </a:spcBef>
              <a:buClr>
                <a:srgbClr val="001F5F"/>
              </a:buClr>
              <a:buAutoNum type="arabicPeriod"/>
              <a:tabLst>
                <a:tab pos="1160145" algn="l"/>
                <a:tab pos="1160780" algn="l"/>
              </a:tabLst>
            </a:pPr>
            <a:r>
              <a:rPr sz="2800" b="1" spc="-10" dirty="0">
                <a:solidFill>
                  <a:srgbClr val="C00000"/>
                </a:solidFill>
                <a:latin typeface="Candara"/>
                <a:cs typeface="Candara"/>
              </a:rPr>
              <a:t>Pie-diagrams</a:t>
            </a:r>
            <a:endParaRPr sz="2800">
              <a:latin typeface="Candara"/>
              <a:cs typeface="Candar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7952" y="521208"/>
            <a:ext cx="8371840" cy="1106805"/>
            <a:chOff x="377952" y="521208"/>
            <a:chExt cx="8371840" cy="110680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952" y="560832"/>
              <a:ext cx="1682495" cy="9067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9100" y="571500"/>
              <a:ext cx="1601724" cy="82448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06971" y="758825"/>
              <a:ext cx="1226185" cy="449580"/>
            </a:xfrm>
            <a:custGeom>
              <a:avLst/>
              <a:gdLst/>
              <a:ahLst/>
              <a:cxnLst/>
              <a:rect l="l" t="t" r="r" b="b"/>
              <a:pathLst>
                <a:path w="1226185" h="449580">
                  <a:moveTo>
                    <a:pt x="1063840" y="103124"/>
                  </a:moveTo>
                  <a:lnTo>
                    <a:pt x="997991" y="115109"/>
                  </a:lnTo>
                  <a:lnTo>
                    <a:pt x="941285" y="151002"/>
                  </a:lnTo>
                  <a:lnTo>
                    <a:pt x="902027" y="208153"/>
                  </a:lnTo>
                  <a:lnTo>
                    <a:pt x="888961" y="283590"/>
                  </a:lnTo>
                  <a:lnTo>
                    <a:pt x="891960" y="320734"/>
                  </a:lnTo>
                  <a:lnTo>
                    <a:pt x="915911" y="381781"/>
                  </a:lnTo>
                  <a:lnTo>
                    <a:pt x="962014" y="424640"/>
                  </a:lnTo>
                  <a:lnTo>
                    <a:pt x="1019458" y="446357"/>
                  </a:lnTo>
                  <a:lnTo>
                    <a:pt x="1051775" y="449072"/>
                  </a:lnTo>
                  <a:lnTo>
                    <a:pt x="1085778" y="446095"/>
                  </a:lnTo>
                  <a:lnTo>
                    <a:pt x="1117482" y="437165"/>
                  </a:lnTo>
                  <a:lnTo>
                    <a:pt x="1146877" y="422282"/>
                  </a:lnTo>
                  <a:lnTo>
                    <a:pt x="1173949" y="401447"/>
                  </a:lnTo>
                  <a:lnTo>
                    <a:pt x="1186128" y="387476"/>
                  </a:lnTo>
                  <a:lnTo>
                    <a:pt x="1058379" y="387476"/>
                  </a:lnTo>
                  <a:lnTo>
                    <a:pt x="1041024" y="385407"/>
                  </a:lnTo>
                  <a:lnTo>
                    <a:pt x="999197" y="354457"/>
                  </a:lnTo>
                  <a:lnTo>
                    <a:pt x="982052" y="317595"/>
                  </a:lnTo>
                  <a:lnTo>
                    <a:pt x="976337" y="272923"/>
                  </a:lnTo>
                  <a:lnTo>
                    <a:pt x="977740" y="250751"/>
                  </a:lnTo>
                  <a:lnTo>
                    <a:pt x="988928" y="212218"/>
                  </a:lnTo>
                  <a:lnTo>
                    <a:pt x="1024248" y="172799"/>
                  </a:lnTo>
                  <a:lnTo>
                    <a:pt x="1056474" y="165100"/>
                  </a:lnTo>
                  <a:lnTo>
                    <a:pt x="1193966" y="165100"/>
                  </a:lnTo>
                  <a:lnTo>
                    <a:pt x="1178140" y="146812"/>
                  </a:lnTo>
                  <a:lnTo>
                    <a:pt x="1153066" y="127716"/>
                  </a:lnTo>
                  <a:lnTo>
                    <a:pt x="1125658" y="114061"/>
                  </a:lnTo>
                  <a:lnTo>
                    <a:pt x="1095916" y="105860"/>
                  </a:lnTo>
                  <a:lnTo>
                    <a:pt x="1063840" y="103124"/>
                  </a:lnTo>
                  <a:close/>
                </a:path>
                <a:path w="1226185" h="449580">
                  <a:moveTo>
                    <a:pt x="1193966" y="165100"/>
                  </a:moveTo>
                  <a:lnTo>
                    <a:pt x="1056474" y="165100"/>
                  </a:lnTo>
                  <a:lnTo>
                    <a:pt x="1073830" y="167151"/>
                  </a:lnTo>
                  <a:lnTo>
                    <a:pt x="1089494" y="173323"/>
                  </a:lnTo>
                  <a:lnTo>
                    <a:pt x="1125658" y="215574"/>
                  </a:lnTo>
                  <a:lnTo>
                    <a:pt x="1137088" y="256341"/>
                  </a:lnTo>
                  <a:lnTo>
                    <a:pt x="1138516" y="279653"/>
                  </a:lnTo>
                  <a:lnTo>
                    <a:pt x="1137113" y="301751"/>
                  </a:lnTo>
                  <a:lnTo>
                    <a:pt x="1125926" y="340232"/>
                  </a:lnTo>
                  <a:lnTo>
                    <a:pt x="1090606" y="379761"/>
                  </a:lnTo>
                  <a:lnTo>
                    <a:pt x="1058379" y="387476"/>
                  </a:lnTo>
                  <a:lnTo>
                    <a:pt x="1186128" y="387476"/>
                  </a:lnTo>
                  <a:lnTo>
                    <a:pt x="1196639" y="375419"/>
                  </a:lnTo>
                  <a:lnTo>
                    <a:pt x="1212875" y="344773"/>
                  </a:lnTo>
                  <a:lnTo>
                    <a:pt x="1222634" y="309506"/>
                  </a:lnTo>
                  <a:lnTo>
                    <a:pt x="1225892" y="269621"/>
                  </a:lnTo>
                  <a:lnTo>
                    <a:pt x="1222896" y="232304"/>
                  </a:lnTo>
                  <a:lnTo>
                    <a:pt x="1213923" y="199405"/>
                  </a:lnTo>
                  <a:lnTo>
                    <a:pt x="1198996" y="170912"/>
                  </a:lnTo>
                  <a:lnTo>
                    <a:pt x="1193966" y="165100"/>
                  </a:lnTo>
                  <a:close/>
                </a:path>
                <a:path w="1226185" h="449580">
                  <a:moveTo>
                    <a:pt x="217322" y="66928"/>
                  </a:moveTo>
                  <a:lnTo>
                    <a:pt x="129590" y="66928"/>
                  </a:lnTo>
                  <a:lnTo>
                    <a:pt x="130174" y="100028"/>
                  </a:lnTo>
                  <a:lnTo>
                    <a:pt x="130595" y="135237"/>
                  </a:lnTo>
                  <a:lnTo>
                    <a:pt x="130719" y="153114"/>
                  </a:lnTo>
                  <a:lnTo>
                    <a:pt x="130810" y="232917"/>
                  </a:lnTo>
                  <a:lnTo>
                    <a:pt x="130654" y="267380"/>
                  </a:lnTo>
                  <a:lnTo>
                    <a:pt x="129836" y="325707"/>
                  </a:lnTo>
                  <a:lnTo>
                    <a:pt x="128484" y="381438"/>
                  </a:lnTo>
                  <a:lnTo>
                    <a:pt x="126568" y="435990"/>
                  </a:lnTo>
                  <a:lnTo>
                    <a:pt x="220332" y="435990"/>
                  </a:lnTo>
                  <a:lnTo>
                    <a:pt x="218722" y="381438"/>
                  </a:lnTo>
                  <a:lnTo>
                    <a:pt x="217571" y="325231"/>
                  </a:lnTo>
                  <a:lnTo>
                    <a:pt x="216947" y="273050"/>
                  </a:lnTo>
                  <a:lnTo>
                    <a:pt x="216725" y="227512"/>
                  </a:lnTo>
                  <a:lnTo>
                    <a:pt x="216843" y="129859"/>
                  </a:lnTo>
                  <a:lnTo>
                    <a:pt x="217029" y="99528"/>
                  </a:lnTo>
                  <a:lnTo>
                    <a:pt x="217322" y="66928"/>
                  </a:lnTo>
                  <a:close/>
                </a:path>
                <a:path w="1226185" h="449580">
                  <a:moveTo>
                    <a:pt x="433870" y="117855"/>
                  </a:moveTo>
                  <a:lnTo>
                    <a:pt x="337439" y="117855"/>
                  </a:lnTo>
                  <a:lnTo>
                    <a:pt x="340756" y="132335"/>
                  </a:lnTo>
                  <a:lnTo>
                    <a:pt x="350707" y="163020"/>
                  </a:lnTo>
                  <a:lnTo>
                    <a:pt x="367292" y="209921"/>
                  </a:lnTo>
                  <a:lnTo>
                    <a:pt x="390512" y="273050"/>
                  </a:lnTo>
                  <a:lnTo>
                    <a:pt x="413731" y="336675"/>
                  </a:lnTo>
                  <a:lnTo>
                    <a:pt x="430317" y="385048"/>
                  </a:lnTo>
                  <a:lnTo>
                    <a:pt x="440268" y="418157"/>
                  </a:lnTo>
                  <a:lnTo>
                    <a:pt x="443585" y="435990"/>
                  </a:lnTo>
                  <a:lnTo>
                    <a:pt x="521944" y="435990"/>
                  </a:lnTo>
                  <a:lnTo>
                    <a:pt x="523597" y="423179"/>
                  </a:lnTo>
                  <a:lnTo>
                    <a:pt x="528556" y="402843"/>
                  </a:lnTo>
                  <a:lnTo>
                    <a:pt x="536823" y="374983"/>
                  </a:lnTo>
                  <a:lnTo>
                    <a:pt x="543911" y="353313"/>
                  </a:lnTo>
                  <a:lnTo>
                    <a:pt x="492480" y="353313"/>
                  </a:lnTo>
                  <a:lnTo>
                    <a:pt x="485154" y="313689"/>
                  </a:lnTo>
                  <a:lnTo>
                    <a:pt x="463169" y="232917"/>
                  </a:lnTo>
                  <a:lnTo>
                    <a:pt x="450326" y="187632"/>
                  </a:lnTo>
                  <a:lnTo>
                    <a:pt x="441108" y="153114"/>
                  </a:lnTo>
                  <a:lnTo>
                    <a:pt x="435701" y="130190"/>
                  </a:lnTo>
                  <a:lnTo>
                    <a:pt x="433870" y="117855"/>
                  </a:lnTo>
                  <a:close/>
                </a:path>
                <a:path w="1226185" h="449580">
                  <a:moveTo>
                    <a:pt x="667364" y="206248"/>
                  </a:moveTo>
                  <a:lnTo>
                    <a:pt x="595274" y="206248"/>
                  </a:lnTo>
                  <a:lnTo>
                    <a:pt x="601516" y="228109"/>
                  </a:lnTo>
                  <a:lnTo>
                    <a:pt x="610850" y="257889"/>
                  </a:lnTo>
                  <a:lnTo>
                    <a:pt x="623281" y="295598"/>
                  </a:lnTo>
                  <a:lnTo>
                    <a:pt x="638810" y="341249"/>
                  </a:lnTo>
                  <a:lnTo>
                    <a:pt x="650830" y="376894"/>
                  </a:lnTo>
                  <a:lnTo>
                    <a:pt x="659433" y="404574"/>
                  </a:lnTo>
                  <a:lnTo>
                    <a:pt x="664604" y="424277"/>
                  </a:lnTo>
                  <a:lnTo>
                    <a:pt x="666330" y="435990"/>
                  </a:lnTo>
                  <a:lnTo>
                    <a:pt x="744308" y="435990"/>
                  </a:lnTo>
                  <a:lnTo>
                    <a:pt x="747787" y="416984"/>
                  </a:lnTo>
                  <a:lnTo>
                    <a:pt x="758231" y="383762"/>
                  </a:lnTo>
                  <a:lnTo>
                    <a:pt x="769407" y="353313"/>
                  </a:lnTo>
                  <a:lnTo>
                    <a:pt x="708494" y="353313"/>
                  </a:lnTo>
                  <a:lnTo>
                    <a:pt x="700319" y="314753"/>
                  </a:lnTo>
                  <a:lnTo>
                    <a:pt x="675697" y="232917"/>
                  </a:lnTo>
                  <a:lnTo>
                    <a:pt x="667364" y="206248"/>
                  </a:lnTo>
                  <a:close/>
                </a:path>
                <a:path w="1226185" h="449580">
                  <a:moveTo>
                    <a:pt x="643166" y="117855"/>
                  </a:moveTo>
                  <a:lnTo>
                    <a:pt x="564476" y="117855"/>
                  </a:lnTo>
                  <a:lnTo>
                    <a:pt x="562383" y="131998"/>
                  </a:lnTo>
                  <a:lnTo>
                    <a:pt x="556104" y="155940"/>
                  </a:lnTo>
                  <a:lnTo>
                    <a:pt x="545638" y="189668"/>
                  </a:lnTo>
                  <a:lnTo>
                    <a:pt x="530902" y="233425"/>
                  </a:lnTo>
                  <a:lnTo>
                    <a:pt x="516335" y="277036"/>
                  </a:lnTo>
                  <a:lnTo>
                    <a:pt x="505869" y="311673"/>
                  </a:lnTo>
                  <a:lnTo>
                    <a:pt x="499590" y="337095"/>
                  </a:lnTo>
                  <a:lnTo>
                    <a:pt x="497497" y="353313"/>
                  </a:lnTo>
                  <a:lnTo>
                    <a:pt x="543911" y="353313"/>
                  </a:lnTo>
                  <a:lnTo>
                    <a:pt x="563300" y="294187"/>
                  </a:lnTo>
                  <a:lnTo>
                    <a:pt x="575186" y="256825"/>
                  </a:lnTo>
                  <a:lnTo>
                    <a:pt x="584056" y="227512"/>
                  </a:lnTo>
                  <a:lnTo>
                    <a:pt x="589915" y="206248"/>
                  </a:lnTo>
                  <a:lnTo>
                    <a:pt x="667364" y="206248"/>
                  </a:lnTo>
                  <a:lnTo>
                    <a:pt x="661548" y="187632"/>
                  </a:lnTo>
                  <a:lnTo>
                    <a:pt x="651333" y="153114"/>
                  </a:lnTo>
                  <a:lnTo>
                    <a:pt x="645207" y="129859"/>
                  </a:lnTo>
                  <a:lnTo>
                    <a:pt x="643166" y="117855"/>
                  </a:lnTo>
                  <a:close/>
                </a:path>
                <a:path w="1226185" h="449580">
                  <a:moveTo>
                    <a:pt x="855814" y="117855"/>
                  </a:moveTo>
                  <a:lnTo>
                    <a:pt x="772375" y="117855"/>
                  </a:lnTo>
                  <a:lnTo>
                    <a:pt x="770538" y="135237"/>
                  </a:lnTo>
                  <a:lnTo>
                    <a:pt x="765009" y="161274"/>
                  </a:lnTo>
                  <a:lnTo>
                    <a:pt x="755766" y="195955"/>
                  </a:lnTo>
                  <a:lnTo>
                    <a:pt x="742784" y="239267"/>
                  </a:lnTo>
                  <a:lnTo>
                    <a:pt x="729803" y="282108"/>
                  </a:lnTo>
                  <a:lnTo>
                    <a:pt x="720559" y="315388"/>
                  </a:lnTo>
                  <a:lnTo>
                    <a:pt x="715031" y="339119"/>
                  </a:lnTo>
                  <a:lnTo>
                    <a:pt x="713193" y="353313"/>
                  </a:lnTo>
                  <a:lnTo>
                    <a:pt x="769407" y="353313"/>
                  </a:lnTo>
                  <a:lnTo>
                    <a:pt x="775652" y="336299"/>
                  </a:lnTo>
                  <a:lnTo>
                    <a:pt x="800061" y="274574"/>
                  </a:lnTo>
                  <a:lnTo>
                    <a:pt x="824471" y="213189"/>
                  </a:lnTo>
                  <a:lnTo>
                    <a:pt x="841892" y="166592"/>
                  </a:lnTo>
                  <a:lnTo>
                    <a:pt x="852336" y="134806"/>
                  </a:lnTo>
                  <a:lnTo>
                    <a:pt x="855814" y="117855"/>
                  </a:lnTo>
                  <a:close/>
                </a:path>
                <a:path w="1226185" h="449580">
                  <a:moveTo>
                    <a:pt x="345909" y="0"/>
                  </a:moveTo>
                  <a:lnTo>
                    <a:pt x="2667" y="0"/>
                  </a:lnTo>
                  <a:lnTo>
                    <a:pt x="0" y="72389"/>
                  </a:lnTo>
                  <a:lnTo>
                    <a:pt x="38988" y="69982"/>
                  </a:lnTo>
                  <a:lnTo>
                    <a:pt x="73582" y="68278"/>
                  </a:lnTo>
                  <a:lnTo>
                    <a:pt x="103782" y="67264"/>
                  </a:lnTo>
                  <a:lnTo>
                    <a:pt x="129590" y="66928"/>
                  </a:lnTo>
                  <a:lnTo>
                    <a:pt x="343726" y="66928"/>
                  </a:lnTo>
                  <a:lnTo>
                    <a:pt x="345909" y="0"/>
                  </a:lnTo>
                  <a:close/>
                </a:path>
                <a:path w="1226185" h="449580">
                  <a:moveTo>
                    <a:pt x="343726" y="66928"/>
                  </a:moveTo>
                  <a:lnTo>
                    <a:pt x="217322" y="66928"/>
                  </a:lnTo>
                  <a:lnTo>
                    <a:pt x="247437" y="67258"/>
                  </a:lnTo>
                  <a:lnTo>
                    <a:pt x="278517" y="68230"/>
                  </a:lnTo>
                  <a:lnTo>
                    <a:pt x="310559" y="69822"/>
                  </a:lnTo>
                  <a:lnTo>
                    <a:pt x="343560" y="72009"/>
                  </a:lnTo>
                  <a:lnTo>
                    <a:pt x="343726" y="669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7213" y="917829"/>
              <a:ext cx="174370" cy="23456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06971" y="758825"/>
              <a:ext cx="1226185" cy="449580"/>
            </a:xfrm>
            <a:custGeom>
              <a:avLst/>
              <a:gdLst/>
              <a:ahLst/>
              <a:cxnLst/>
              <a:rect l="l" t="t" r="r" b="b"/>
              <a:pathLst>
                <a:path w="1226185" h="449580">
                  <a:moveTo>
                    <a:pt x="337439" y="117855"/>
                  </a:moveTo>
                  <a:lnTo>
                    <a:pt x="433870" y="117855"/>
                  </a:lnTo>
                  <a:lnTo>
                    <a:pt x="435701" y="130190"/>
                  </a:lnTo>
                  <a:lnTo>
                    <a:pt x="441194" y="153479"/>
                  </a:lnTo>
                  <a:lnTo>
                    <a:pt x="450350" y="187721"/>
                  </a:lnTo>
                  <a:lnTo>
                    <a:pt x="463169" y="232917"/>
                  </a:lnTo>
                  <a:lnTo>
                    <a:pt x="475994" y="278447"/>
                  </a:lnTo>
                  <a:lnTo>
                    <a:pt x="485154" y="313689"/>
                  </a:lnTo>
                  <a:lnTo>
                    <a:pt x="490649" y="338645"/>
                  </a:lnTo>
                  <a:lnTo>
                    <a:pt x="492480" y="353313"/>
                  </a:lnTo>
                  <a:lnTo>
                    <a:pt x="497497" y="353313"/>
                  </a:lnTo>
                  <a:lnTo>
                    <a:pt x="505869" y="311673"/>
                  </a:lnTo>
                  <a:lnTo>
                    <a:pt x="530986" y="233172"/>
                  </a:lnTo>
                  <a:lnTo>
                    <a:pt x="545638" y="189668"/>
                  </a:lnTo>
                  <a:lnTo>
                    <a:pt x="556104" y="155940"/>
                  </a:lnTo>
                  <a:lnTo>
                    <a:pt x="562383" y="131998"/>
                  </a:lnTo>
                  <a:lnTo>
                    <a:pt x="564476" y="117855"/>
                  </a:lnTo>
                  <a:lnTo>
                    <a:pt x="643166" y="117855"/>
                  </a:lnTo>
                  <a:lnTo>
                    <a:pt x="645207" y="129859"/>
                  </a:lnTo>
                  <a:lnTo>
                    <a:pt x="651333" y="153114"/>
                  </a:lnTo>
                  <a:lnTo>
                    <a:pt x="661548" y="187632"/>
                  </a:lnTo>
                  <a:lnTo>
                    <a:pt x="675855" y="233425"/>
                  </a:lnTo>
                  <a:lnTo>
                    <a:pt x="690117" y="279429"/>
                  </a:lnTo>
                  <a:lnTo>
                    <a:pt x="700319" y="314753"/>
                  </a:lnTo>
                  <a:lnTo>
                    <a:pt x="706449" y="339385"/>
                  </a:lnTo>
                  <a:lnTo>
                    <a:pt x="708494" y="353313"/>
                  </a:lnTo>
                  <a:lnTo>
                    <a:pt x="713193" y="353313"/>
                  </a:lnTo>
                  <a:lnTo>
                    <a:pt x="715031" y="339119"/>
                  </a:lnTo>
                  <a:lnTo>
                    <a:pt x="720559" y="315388"/>
                  </a:lnTo>
                  <a:lnTo>
                    <a:pt x="729803" y="282108"/>
                  </a:lnTo>
                  <a:lnTo>
                    <a:pt x="742784" y="239267"/>
                  </a:lnTo>
                  <a:lnTo>
                    <a:pt x="755766" y="195955"/>
                  </a:lnTo>
                  <a:lnTo>
                    <a:pt x="765009" y="161274"/>
                  </a:lnTo>
                  <a:lnTo>
                    <a:pt x="770538" y="135237"/>
                  </a:lnTo>
                  <a:lnTo>
                    <a:pt x="772375" y="117855"/>
                  </a:lnTo>
                  <a:lnTo>
                    <a:pt x="855814" y="117855"/>
                  </a:lnTo>
                  <a:lnTo>
                    <a:pt x="852336" y="134806"/>
                  </a:lnTo>
                  <a:lnTo>
                    <a:pt x="841892" y="166592"/>
                  </a:lnTo>
                  <a:lnTo>
                    <a:pt x="824471" y="213189"/>
                  </a:lnTo>
                  <a:lnTo>
                    <a:pt x="800061" y="274574"/>
                  </a:lnTo>
                  <a:lnTo>
                    <a:pt x="775652" y="336299"/>
                  </a:lnTo>
                  <a:lnTo>
                    <a:pt x="758231" y="383762"/>
                  </a:lnTo>
                  <a:lnTo>
                    <a:pt x="747787" y="416984"/>
                  </a:lnTo>
                  <a:lnTo>
                    <a:pt x="744308" y="435990"/>
                  </a:lnTo>
                  <a:lnTo>
                    <a:pt x="666330" y="435990"/>
                  </a:lnTo>
                  <a:lnTo>
                    <a:pt x="650830" y="376894"/>
                  </a:lnTo>
                  <a:lnTo>
                    <a:pt x="623281" y="295598"/>
                  </a:lnTo>
                  <a:lnTo>
                    <a:pt x="610850" y="257889"/>
                  </a:lnTo>
                  <a:lnTo>
                    <a:pt x="601516" y="228109"/>
                  </a:lnTo>
                  <a:lnTo>
                    <a:pt x="595274" y="206248"/>
                  </a:lnTo>
                  <a:lnTo>
                    <a:pt x="589915" y="206248"/>
                  </a:lnTo>
                  <a:lnTo>
                    <a:pt x="584056" y="227512"/>
                  </a:lnTo>
                  <a:lnTo>
                    <a:pt x="575186" y="256825"/>
                  </a:lnTo>
                  <a:lnTo>
                    <a:pt x="563300" y="294187"/>
                  </a:lnTo>
                  <a:lnTo>
                    <a:pt x="548398" y="339598"/>
                  </a:lnTo>
                  <a:lnTo>
                    <a:pt x="536823" y="374983"/>
                  </a:lnTo>
                  <a:lnTo>
                    <a:pt x="528556" y="402843"/>
                  </a:lnTo>
                  <a:lnTo>
                    <a:pt x="523597" y="423179"/>
                  </a:lnTo>
                  <a:lnTo>
                    <a:pt x="521944" y="435990"/>
                  </a:lnTo>
                  <a:lnTo>
                    <a:pt x="443585" y="435990"/>
                  </a:lnTo>
                  <a:lnTo>
                    <a:pt x="430317" y="385048"/>
                  </a:lnTo>
                  <a:lnTo>
                    <a:pt x="413731" y="336675"/>
                  </a:lnTo>
                  <a:lnTo>
                    <a:pt x="390512" y="273050"/>
                  </a:lnTo>
                  <a:lnTo>
                    <a:pt x="367292" y="209921"/>
                  </a:lnTo>
                  <a:lnTo>
                    <a:pt x="350707" y="163020"/>
                  </a:lnTo>
                  <a:lnTo>
                    <a:pt x="340756" y="132335"/>
                  </a:lnTo>
                  <a:lnTo>
                    <a:pt x="337439" y="117855"/>
                  </a:lnTo>
                  <a:close/>
                </a:path>
                <a:path w="1226185" h="449580">
                  <a:moveTo>
                    <a:pt x="1063840" y="103124"/>
                  </a:moveTo>
                  <a:lnTo>
                    <a:pt x="1125658" y="114061"/>
                  </a:lnTo>
                  <a:lnTo>
                    <a:pt x="1178140" y="146812"/>
                  </a:lnTo>
                  <a:lnTo>
                    <a:pt x="1213923" y="199405"/>
                  </a:lnTo>
                  <a:lnTo>
                    <a:pt x="1225892" y="269621"/>
                  </a:lnTo>
                  <a:lnTo>
                    <a:pt x="1222634" y="309506"/>
                  </a:lnTo>
                  <a:lnTo>
                    <a:pt x="1196639" y="375419"/>
                  </a:lnTo>
                  <a:lnTo>
                    <a:pt x="1146877" y="422282"/>
                  </a:lnTo>
                  <a:lnTo>
                    <a:pt x="1085778" y="446095"/>
                  </a:lnTo>
                  <a:lnTo>
                    <a:pt x="1051775" y="449072"/>
                  </a:lnTo>
                  <a:lnTo>
                    <a:pt x="1019458" y="446357"/>
                  </a:lnTo>
                  <a:lnTo>
                    <a:pt x="962014" y="424640"/>
                  </a:lnTo>
                  <a:lnTo>
                    <a:pt x="915911" y="381781"/>
                  </a:lnTo>
                  <a:lnTo>
                    <a:pt x="891960" y="320734"/>
                  </a:lnTo>
                  <a:lnTo>
                    <a:pt x="888961" y="283590"/>
                  </a:lnTo>
                  <a:lnTo>
                    <a:pt x="892226" y="243586"/>
                  </a:lnTo>
                  <a:lnTo>
                    <a:pt x="918376" y="177292"/>
                  </a:lnTo>
                  <a:lnTo>
                    <a:pt x="968507" y="130073"/>
                  </a:lnTo>
                  <a:lnTo>
                    <a:pt x="1029761" y="106122"/>
                  </a:lnTo>
                  <a:lnTo>
                    <a:pt x="1063840" y="103124"/>
                  </a:lnTo>
                  <a:close/>
                </a:path>
                <a:path w="1226185" h="449580">
                  <a:moveTo>
                    <a:pt x="2667" y="0"/>
                  </a:moveTo>
                  <a:lnTo>
                    <a:pt x="345909" y="0"/>
                  </a:lnTo>
                  <a:lnTo>
                    <a:pt x="343560" y="72009"/>
                  </a:lnTo>
                  <a:lnTo>
                    <a:pt x="310559" y="69822"/>
                  </a:lnTo>
                  <a:lnTo>
                    <a:pt x="278517" y="68230"/>
                  </a:lnTo>
                  <a:lnTo>
                    <a:pt x="247437" y="67258"/>
                  </a:lnTo>
                  <a:lnTo>
                    <a:pt x="217322" y="66928"/>
                  </a:lnTo>
                  <a:lnTo>
                    <a:pt x="217029" y="99528"/>
                  </a:lnTo>
                  <a:lnTo>
                    <a:pt x="216819" y="133889"/>
                  </a:lnTo>
                  <a:lnTo>
                    <a:pt x="216691" y="170013"/>
                  </a:lnTo>
                  <a:lnTo>
                    <a:pt x="216649" y="207899"/>
                  </a:lnTo>
                  <a:lnTo>
                    <a:pt x="216880" y="267380"/>
                  </a:lnTo>
                  <a:lnTo>
                    <a:pt x="217571" y="325231"/>
                  </a:lnTo>
                  <a:lnTo>
                    <a:pt x="218722" y="381438"/>
                  </a:lnTo>
                  <a:lnTo>
                    <a:pt x="220332" y="435990"/>
                  </a:lnTo>
                  <a:lnTo>
                    <a:pt x="126568" y="435990"/>
                  </a:lnTo>
                  <a:lnTo>
                    <a:pt x="128475" y="381795"/>
                  </a:lnTo>
                  <a:lnTo>
                    <a:pt x="129836" y="325707"/>
                  </a:lnTo>
                  <a:lnTo>
                    <a:pt x="130652" y="267737"/>
                  </a:lnTo>
                  <a:lnTo>
                    <a:pt x="130924" y="207899"/>
                  </a:lnTo>
                  <a:lnTo>
                    <a:pt x="130840" y="170513"/>
                  </a:lnTo>
                  <a:lnTo>
                    <a:pt x="130590" y="134556"/>
                  </a:lnTo>
                  <a:lnTo>
                    <a:pt x="130174" y="100028"/>
                  </a:lnTo>
                  <a:lnTo>
                    <a:pt x="129590" y="66928"/>
                  </a:lnTo>
                  <a:lnTo>
                    <a:pt x="103782" y="67264"/>
                  </a:lnTo>
                  <a:lnTo>
                    <a:pt x="73582" y="68278"/>
                  </a:lnTo>
                  <a:lnTo>
                    <a:pt x="38988" y="69982"/>
                  </a:lnTo>
                  <a:lnTo>
                    <a:pt x="0" y="72389"/>
                  </a:lnTo>
                  <a:lnTo>
                    <a:pt x="2667" y="0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9824" y="794004"/>
              <a:ext cx="603504" cy="52273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80971" y="804672"/>
              <a:ext cx="522731" cy="44043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868424" y="992251"/>
              <a:ext cx="147320" cy="65405"/>
            </a:xfrm>
            <a:custGeom>
              <a:avLst/>
              <a:gdLst/>
              <a:ahLst/>
              <a:cxnLst/>
              <a:rect l="l" t="t" r="r" b="b"/>
              <a:pathLst>
                <a:path w="147319" h="65405">
                  <a:moveTo>
                    <a:pt x="147319" y="0"/>
                  </a:moveTo>
                  <a:lnTo>
                    <a:pt x="3048" y="4952"/>
                  </a:lnTo>
                  <a:lnTo>
                    <a:pt x="0" y="65277"/>
                  </a:lnTo>
                  <a:lnTo>
                    <a:pt x="143382" y="60198"/>
                  </a:lnTo>
                  <a:lnTo>
                    <a:pt x="147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68424" y="992251"/>
              <a:ext cx="147320" cy="65405"/>
            </a:xfrm>
            <a:custGeom>
              <a:avLst/>
              <a:gdLst/>
              <a:ahLst/>
              <a:cxnLst/>
              <a:rect l="l" t="t" r="r" b="b"/>
              <a:pathLst>
                <a:path w="147319" h="65405">
                  <a:moveTo>
                    <a:pt x="147319" y="0"/>
                  </a:moveTo>
                  <a:lnTo>
                    <a:pt x="143382" y="60198"/>
                  </a:lnTo>
                  <a:lnTo>
                    <a:pt x="0" y="65277"/>
                  </a:lnTo>
                  <a:lnTo>
                    <a:pt x="3048" y="4952"/>
                  </a:lnTo>
                  <a:lnTo>
                    <a:pt x="147319" y="0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21179" y="521208"/>
              <a:ext cx="6928104" cy="110642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3852" y="531876"/>
              <a:ext cx="6844283" cy="10241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44572" y="712597"/>
              <a:ext cx="6482588" cy="6614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9863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8114" y="615822"/>
            <a:ext cx="2738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30" dirty="0">
                <a:solidFill>
                  <a:srgbClr val="FF0000"/>
                </a:solidFill>
                <a:latin typeface="Arial"/>
                <a:cs typeface="Arial"/>
              </a:rPr>
              <a:t>Rectangles</a:t>
            </a:r>
            <a:endParaRPr sz="480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200" y="1625549"/>
            <a:ext cx="8558530" cy="3924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DC9E1F"/>
              </a:buClr>
              <a:buChar char="•"/>
              <a:tabLst>
                <a:tab pos="355600" algn="l"/>
                <a:tab pos="356235" algn="l"/>
              </a:tabLst>
            </a:pPr>
            <a:r>
              <a:rPr sz="2800" spc="-235" dirty="0">
                <a:solidFill>
                  <a:srgbClr val="FF0000"/>
                </a:solidFill>
                <a:latin typeface="Arial MT"/>
                <a:cs typeface="Arial MT"/>
              </a:rPr>
              <a:t>Rectangles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 are</a:t>
            </a:r>
            <a:r>
              <a:rPr sz="2800" spc="-2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60" dirty="0">
                <a:solidFill>
                  <a:srgbClr val="FF0000"/>
                </a:solidFill>
                <a:latin typeface="Arial MT"/>
                <a:cs typeface="Arial MT"/>
              </a:rPr>
              <a:t>used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04" dirty="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sz="2800" spc="-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represent</a:t>
            </a:r>
            <a:r>
              <a:rPr sz="2800" spc="-2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2800" spc="-2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80" dirty="0">
                <a:solidFill>
                  <a:srgbClr val="FF0000"/>
                </a:solidFill>
                <a:latin typeface="Arial MT"/>
                <a:cs typeface="Arial MT"/>
              </a:rPr>
              <a:t>relative</a:t>
            </a:r>
            <a:r>
              <a:rPr sz="2800" spc="4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45" dirty="0">
                <a:solidFill>
                  <a:srgbClr val="FF0000"/>
                </a:solidFill>
                <a:latin typeface="Arial MT"/>
                <a:cs typeface="Arial MT"/>
              </a:rPr>
              <a:t>magnitude</a:t>
            </a:r>
            <a:r>
              <a:rPr sz="2800" spc="29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85" dirty="0">
                <a:solidFill>
                  <a:srgbClr val="FF0000"/>
                </a:solidFill>
                <a:latin typeface="Arial MT"/>
                <a:cs typeface="Arial MT"/>
              </a:rPr>
              <a:t>of </a:t>
            </a:r>
            <a:r>
              <a:rPr sz="2800" spc="-7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3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spc="-350" dirty="0">
                <a:solidFill>
                  <a:srgbClr val="FF0000"/>
                </a:solidFill>
                <a:latin typeface="Arial MT"/>
                <a:cs typeface="Arial MT"/>
              </a:rPr>
              <a:t>w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800" spc="-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65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800" spc="-170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800" spc="-8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340" dirty="0">
                <a:solidFill>
                  <a:srgbClr val="FF0000"/>
                </a:solidFill>
                <a:latin typeface="Arial MT"/>
                <a:cs typeface="Arial MT"/>
              </a:rPr>
              <a:t>mo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v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800" spc="-100" dirty="0">
                <a:solidFill>
                  <a:srgbClr val="FF0000"/>
                </a:solidFill>
                <a:latin typeface="Arial MT"/>
                <a:cs typeface="Arial MT"/>
              </a:rPr>
              <a:t>l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ue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.</a:t>
            </a:r>
            <a:endParaRPr sz="2800">
              <a:solidFill>
                <a:srgbClr val="FF0000"/>
              </a:solidFill>
              <a:latin typeface="Arial MT"/>
              <a:cs typeface="Arial MT"/>
            </a:endParaRPr>
          </a:p>
          <a:p>
            <a:pPr marL="355600" marR="9525" indent="-343535">
              <a:lnSpc>
                <a:spcPct val="100000"/>
              </a:lnSpc>
              <a:spcBef>
                <a:spcPts val="1275"/>
              </a:spcBef>
              <a:buClr>
                <a:srgbClr val="DC9E1F"/>
              </a:buClr>
              <a:buChar char="•"/>
              <a:tabLst>
                <a:tab pos="355600" algn="l"/>
                <a:tab pos="356235" algn="l"/>
                <a:tab pos="1045844" algn="l"/>
                <a:tab pos="1821814" algn="l"/>
                <a:tab pos="2250440" algn="l"/>
                <a:tab pos="2842895" algn="l"/>
                <a:tab pos="4405630" algn="l"/>
                <a:tab pos="5015230" algn="l"/>
                <a:tab pos="5760720" algn="l"/>
                <a:tab pos="6172200" algn="l"/>
                <a:tab pos="7699375" algn="l"/>
                <a:tab pos="8127365" algn="l"/>
              </a:tabLst>
            </a:pP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h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800" spc="-13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800" spc="-265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f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800" spc="-13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h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800" spc="-13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r>
              <a:rPr sz="2800" spc="-114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ng</a:t>
            </a:r>
            <a:r>
              <a:rPr sz="2800" spc="-90" dirty="0">
                <a:solidFill>
                  <a:srgbClr val="FF0000"/>
                </a:solidFill>
                <a:latin typeface="Arial MT"/>
                <a:cs typeface="Arial MT"/>
              </a:rPr>
              <a:t>l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es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800" spc="-13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k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p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800" spc="-85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p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po</a:t>
            </a:r>
            <a:r>
              <a:rPr sz="2800" spc="-13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800" spc="-114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spc="-9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800" spc="-114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800" spc="-114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h</a:t>
            </a:r>
            <a:r>
              <a:rPr sz="2800" spc="-190" dirty="0">
                <a:solidFill>
                  <a:srgbClr val="FF0000"/>
                </a:solidFill>
                <a:latin typeface="Arial MT"/>
                <a:cs typeface="Arial MT"/>
              </a:rPr>
              <a:t>e  </a:t>
            </a:r>
            <a:r>
              <a:rPr sz="2800" spc="-215" dirty="0">
                <a:solidFill>
                  <a:srgbClr val="FF0000"/>
                </a:solidFill>
                <a:latin typeface="Arial MT"/>
                <a:cs typeface="Arial MT"/>
              </a:rPr>
              <a:t>values.</a:t>
            </a:r>
            <a:endParaRPr sz="2800">
              <a:solidFill>
                <a:srgbClr val="FF0000"/>
              </a:solidFill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Clr>
                <a:srgbClr val="DC9E1F"/>
              </a:buClr>
              <a:buChar char="•"/>
              <a:tabLst>
                <a:tab pos="355600" algn="l"/>
                <a:tab pos="356235" algn="l"/>
              </a:tabLst>
            </a:pPr>
            <a:r>
              <a:rPr sz="2800" spc="-350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r>
              <a:rPr sz="2800" spc="-13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an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g</a:t>
            </a:r>
            <a:r>
              <a:rPr sz="2800" spc="-90" dirty="0">
                <a:solidFill>
                  <a:srgbClr val="FF0000"/>
                </a:solidFill>
                <a:latin typeface="Arial MT"/>
                <a:cs typeface="Arial MT"/>
              </a:rPr>
              <a:t>l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spc="-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p</a:t>
            </a:r>
            <a:r>
              <a:rPr sz="2800" spc="-100" dirty="0">
                <a:solidFill>
                  <a:srgbClr val="FF0000"/>
                </a:solidFill>
                <a:latin typeface="Arial MT"/>
                <a:cs typeface="Arial MT"/>
              </a:rPr>
              <a:t>l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d</a:t>
            </a:r>
            <a:r>
              <a:rPr sz="28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800" spc="-10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d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65" dirty="0">
                <a:solidFill>
                  <a:srgbClr val="FF0000"/>
                </a:solidFill>
                <a:latin typeface="Arial MT"/>
                <a:cs typeface="Arial MT"/>
              </a:rPr>
              <a:t>b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y</a:t>
            </a:r>
            <a:r>
              <a:rPr sz="2800" spc="-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800" spc="-10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d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spc="-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30" dirty="0">
                <a:solidFill>
                  <a:srgbClr val="FF0000"/>
                </a:solidFill>
                <a:latin typeface="Arial MT"/>
                <a:cs typeface="Arial MT"/>
              </a:rPr>
              <a:t>f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800" spc="-170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800" spc="-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800" spc="-405" dirty="0">
                <a:solidFill>
                  <a:srgbClr val="FF0000"/>
                </a:solidFill>
                <a:latin typeface="Arial MT"/>
                <a:cs typeface="Arial MT"/>
              </a:rPr>
              <a:t>m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pa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800" spc="-10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800" spc="-235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.</a:t>
            </a:r>
            <a:endParaRPr sz="2800">
              <a:solidFill>
                <a:srgbClr val="FF0000"/>
              </a:solidFill>
              <a:latin typeface="Arial MT"/>
              <a:cs typeface="Arial MT"/>
            </a:endParaRPr>
          </a:p>
          <a:p>
            <a:pPr marL="355600" marR="10795" indent="-343535" algn="just">
              <a:lnSpc>
                <a:spcPct val="100000"/>
              </a:lnSpc>
              <a:spcBef>
                <a:spcPts val="1275"/>
              </a:spcBef>
              <a:buClr>
                <a:srgbClr val="DC9E1F"/>
              </a:buClr>
              <a:buChar char="•"/>
              <a:tabLst>
                <a:tab pos="356235" algn="l"/>
              </a:tabLst>
            </a:pPr>
            <a:r>
              <a:rPr sz="2800" spc="-395" dirty="0">
                <a:solidFill>
                  <a:srgbClr val="FF0000"/>
                </a:solidFill>
                <a:latin typeface="Arial MT"/>
                <a:cs typeface="Arial MT"/>
              </a:rPr>
              <a:t>We</a:t>
            </a:r>
            <a:r>
              <a:rPr sz="2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305" dirty="0">
                <a:solidFill>
                  <a:srgbClr val="FF0000"/>
                </a:solidFill>
                <a:latin typeface="Arial MT"/>
                <a:cs typeface="Arial MT"/>
              </a:rPr>
              <a:t>may</a:t>
            </a:r>
            <a:r>
              <a:rPr sz="2800" spc="-3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15" dirty="0">
                <a:solidFill>
                  <a:srgbClr val="FF0000"/>
                </a:solidFill>
                <a:latin typeface="Arial MT"/>
                <a:cs typeface="Arial MT"/>
              </a:rPr>
              <a:t>represent</a:t>
            </a:r>
            <a:r>
              <a:rPr sz="2800" spc="-2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2800" spc="-2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00" dirty="0">
                <a:solidFill>
                  <a:srgbClr val="FF0000"/>
                </a:solidFill>
                <a:latin typeface="Arial MT"/>
                <a:cs typeface="Arial MT"/>
              </a:rPr>
              <a:t>figures</a:t>
            </a:r>
            <a:r>
              <a:rPr sz="2800" spc="-19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as</a:t>
            </a:r>
            <a:r>
              <a:rPr sz="2800" spc="-2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5" dirty="0">
                <a:solidFill>
                  <a:srgbClr val="FF0000"/>
                </a:solidFill>
                <a:latin typeface="Arial MT"/>
                <a:cs typeface="Arial MT"/>
              </a:rPr>
              <a:t>they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are</a:t>
            </a:r>
            <a:r>
              <a:rPr sz="2800" spc="-225" dirty="0">
                <a:solidFill>
                  <a:srgbClr val="FF0000"/>
                </a:solidFill>
                <a:latin typeface="Arial MT"/>
                <a:cs typeface="Arial MT"/>
              </a:rPr>
              <a:t> given</a:t>
            </a:r>
            <a:r>
              <a:rPr sz="2800" spc="3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or</a:t>
            </a:r>
            <a:r>
              <a:rPr sz="2800" spc="3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305" dirty="0">
                <a:solidFill>
                  <a:srgbClr val="FF0000"/>
                </a:solidFill>
                <a:latin typeface="Arial MT"/>
                <a:cs typeface="Arial MT"/>
              </a:rPr>
              <a:t>may </a:t>
            </a:r>
            <a:r>
              <a:rPr sz="2800" spc="-3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convert</a:t>
            </a:r>
            <a:r>
              <a:rPr sz="2800" spc="-2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65" dirty="0">
                <a:solidFill>
                  <a:srgbClr val="FF0000"/>
                </a:solidFill>
                <a:latin typeface="Arial MT"/>
                <a:cs typeface="Arial MT"/>
              </a:rPr>
              <a:t>them</a:t>
            </a:r>
            <a:r>
              <a:rPr sz="2800" spc="-2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00" dirty="0">
                <a:solidFill>
                  <a:srgbClr val="FF0000"/>
                </a:solidFill>
                <a:latin typeface="Arial MT"/>
                <a:cs typeface="Arial MT"/>
              </a:rPr>
              <a:t>to </a:t>
            </a:r>
            <a:r>
              <a:rPr sz="2800" spc="-235" dirty="0">
                <a:solidFill>
                  <a:srgbClr val="FF0000"/>
                </a:solidFill>
                <a:latin typeface="Arial MT"/>
                <a:cs typeface="Arial MT"/>
              </a:rPr>
              <a:t>percentages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65" dirty="0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sz="2800" spc="-2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then</a:t>
            </a:r>
            <a:r>
              <a:rPr sz="2800" spc="-2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subdivide</a:t>
            </a:r>
            <a:r>
              <a:rPr sz="2800" spc="3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5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2800" spc="3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10" dirty="0">
                <a:solidFill>
                  <a:srgbClr val="FF0000"/>
                </a:solidFill>
                <a:latin typeface="Arial MT"/>
                <a:cs typeface="Arial MT"/>
              </a:rPr>
              <a:t>length </a:t>
            </a:r>
            <a:r>
              <a:rPr sz="2800" spc="-204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0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2800" spc="-13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8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v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800" spc="-10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ou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800" spc="-405" dirty="0">
                <a:solidFill>
                  <a:srgbClr val="FF0000"/>
                </a:solidFill>
                <a:latin typeface="Arial MT"/>
                <a:cs typeface="Arial MT"/>
              </a:rPr>
              <a:t>m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pone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2800" spc="-12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spc="-204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.</a:t>
            </a:r>
            <a:endParaRPr sz="2800">
              <a:solidFill>
                <a:srgbClr val="FF0000"/>
              </a:solidFill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676159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8371" y="3241294"/>
            <a:ext cx="85090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DC9E1F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165" dirty="0">
                <a:solidFill>
                  <a:srgbClr val="FFC000"/>
                </a:solidFill>
                <a:latin typeface="Arial MT"/>
                <a:cs typeface="Arial MT"/>
              </a:rPr>
              <a:t>Solution: </a:t>
            </a:r>
            <a:r>
              <a:rPr sz="2400" spc="-229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2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85" dirty="0">
                <a:solidFill>
                  <a:srgbClr val="FFFFFF"/>
                </a:solidFill>
                <a:latin typeface="Arial MT"/>
                <a:cs typeface="Arial MT"/>
              </a:rPr>
              <a:t>items </a:t>
            </a:r>
            <a:r>
              <a:rPr sz="2400" spc="-165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2400" spc="-180" dirty="0">
                <a:solidFill>
                  <a:srgbClr val="FFFFFF"/>
                </a:solidFill>
                <a:latin typeface="Arial MT"/>
                <a:cs typeface="Arial MT"/>
              </a:rPr>
              <a:t>expenditure </a:t>
            </a:r>
            <a:r>
              <a:rPr sz="2400" spc="-135" dirty="0">
                <a:solidFill>
                  <a:srgbClr val="FFFFFF"/>
                </a:solidFill>
                <a:latin typeface="Arial MT"/>
                <a:cs typeface="Arial MT"/>
              </a:rPr>
              <a:t>will </a:t>
            </a:r>
            <a:r>
              <a:rPr sz="2400" spc="-229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2400" spc="-2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85" dirty="0">
                <a:solidFill>
                  <a:srgbClr val="FFFFFF"/>
                </a:solidFill>
                <a:latin typeface="Arial MT"/>
                <a:cs typeface="Arial MT"/>
              </a:rPr>
              <a:t>converted </a:t>
            </a:r>
            <a:r>
              <a:rPr sz="2400" spc="-155" dirty="0">
                <a:solidFill>
                  <a:srgbClr val="FFFFFF"/>
                </a:solidFill>
                <a:latin typeface="Arial MT"/>
                <a:cs typeface="Arial MT"/>
              </a:rPr>
              <a:t>into</a:t>
            </a:r>
            <a:r>
              <a:rPr sz="2400" spc="-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90" dirty="0">
                <a:solidFill>
                  <a:srgbClr val="FFFFFF"/>
                </a:solidFill>
                <a:latin typeface="Arial MT"/>
                <a:cs typeface="Arial MT"/>
              </a:rPr>
              <a:t>percentage </a:t>
            </a:r>
            <a:r>
              <a:rPr sz="2400" spc="-215" dirty="0">
                <a:solidFill>
                  <a:srgbClr val="FFFFFF"/>
                </a:solidFill>
                <a:latin typeface="Arial MT"/>
                <a:cs typeface="Arial MT"/>
              </a:rPr>
              <a:t>as </a:t>
            </a:r>
            <a:r>
              <a:rPr sz="2400" spc="-6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8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400" spc="-210" dirty="0">
                <a:solidFill>
                  <a:srgbClr val="FFFFFF"/>
                </a:solidFill>
                <a:latin typeface="Arial MT"/>
                <a:cs typeface="Arial MT"/>
              </a:rPr>
              <a:t>ho</a:t>
            </a:r>
            <a:r>
              <a:rPr sz="2400" spc="-290" dirty="0">
                <a:solidFill>
                  <a:srgbClr val="FFFFFF"/>
                </a:solidFill>
                <a:latin typeface="Arial MT"/>
                <a:cs typeface="Arial MT"/>
              </a:rPr>
              <a:t>w</a:t>
            </a:r>
            <a:r>
              <a:rPr sz="2400" spc="-24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10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2400" spc="-21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400" spc="-315" dirty="0">
                <a:solidFill>
                  <a:srgbClr val="FFFFFF"/>
                </a:solidFill>
                <a:latin typeface="Arial MT"/>
                <a:cs typeface="Arial MT"/>
              </a:rPr>
              <a:t>w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4276" y="44196"/>
            <a:ext cx="7429500" cy="6728459"/>
            <a:chOff x="684276" y="44196"/>
            <a:chExt cx="7429500" cy="672845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1976" y="44196"/>
              <a:ext cx="5760720" cy="31699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4276" y="4076698"/>
              <a:ext cx="7429500" cy="26959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4208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240" y="981455"/>
              <a:ext cx="8343900" cy="50398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0336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3205" y="615822"/>
            <a:ext cx="20300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3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4800" spc="-495" dirty="0">
                <a:solidFill>
                  <a:srgbClr val="FF0000"/>
                </a:solidFill>
                <a:latin typeface="Arial"/>
                <a:cs typeface="Arial"/>
              </a:rPr>
              <a:t>qu</a:t>
            </a:r>
            <a:r>
              <a:rPr sz="4800" spc="-45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4800" spc="-29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4800" spc="-45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4800" spc="-48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480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200" y="1438097"/>
            <a:ext cx="8557260" cy="2909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95"/>
              </a:spcBef>
              <a:buClr>
                <a:srgbClr val="DC9E1F"/>
              </a:buClr>
              <a:buChar char="•"/>
              <a:tabLst>
                <a:tab pos="356235" algn="l"/>
              </a:tabLst>
            </a:pPr>
            <a:r>
              <a:rPr sz="2800" spc="-28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2800" spc="-27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10" dirty="0">
                <a:solidFill>
                  <a:srgbClr val="FF0000"/>
                </a:solidFill>
                <a:latin typeface="Arial MT"/>
                <a:cs typeface="Arial MT"/>
              </a:rPr>
              <a:t>rectangular</a:t>
            </a:r>
            <a:r>
              <a:rPr sz="2800" spc="-204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65" dirty="0">
                <a:solidFill>
                  <a:srgbClr val="FF0000"/>
                </a:solidFill>
                <a:latin typeface="Arial MT"/>
                <a:cs typeface="Arial MT"/>
              </a:rPr>
              <a:t>method</a:t>
            </a:r>
            <a:r>
              <a:rPr sz="2800" spc="-2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2800" spc="-19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35" dirty="0">
                <a:solidFill>
                  <a:srgbClr val="FF0000"/>
                </a:solidFill>
                <a:latin typeface="Arial MT"/>
                <a:cs typeface="Arial MT"/>
              </a:rPr>
              <a:t>diagrammatic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15" dirty="0">
                <a:solidFill>
                  <a:srgbClr val="FF0000"/>
                </a:solidFill>
                <a:latin typeface="Arial MT"/>
                <a:cs typeface="Arial MT"/>
              </a:rPr>
              <a:t>presentation</a:t>
            </a:r>
            <a:r>
              <a:rPr sz="2800" spc="3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55" dirty="0">
                <a:solidFill>
                  <a:srgbClr val="FF0000"/>
                </a:solidFill>
                <a:latin typeface="Arial MT"/>
                <a:cs typeface="Arial MT"/>
              </a:rPr>
              <a:t>is </a:t>
            </a:r>
            <a:r>
              <a:rPr sz="2800" spc="-1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65" dirty="0">
                <a:solidFill>
                  <a:srgbClr val="FF0000"/>
                </a:solidFill>
                <a:latin typeface="Arial MT"/>
                <a:cs typeface="Arial MT"/>
              </a:rPr>
              <a:t>difficult</a:t>
            </a:r>
            <a:r>
              <a:rPr sz="2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04" dirty="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sz="2800" spc="-7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60" dirty="0">
                <a:solidFill>
                  <a:srgbClr val="FF0000"/>
                </a:solidFill>
                <a:latin typeface="Arial MT"/>
                <a:cs typeface="Arial MT"/>
              </a:rPr>
              <a:t>use</a:t>
            </a:r>
            <a:r>
              <a:rPr sz="2800" spc="-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65" dirty="0">
                <a:solidFill>
                  <a:srgbClr val="FF0000"/>
                </a:solidFill>
                <a:latin typeface="Arial MT"/>
                <a:cs typeface="Arial MT"/>
              </a:rPr>
              <a:t>where</a:t>
            </a:r>
            <a:r>
              <a:rPr sz="28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5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2800" spc="-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35" dirty="0">
                <a:solidFill>
                  <a:srgbClr val="FF0000"/>
                </a:solidFill>
                <a:latin typeface="Arial MT"/>
                <a:cs typeface="Arial MT"/>
              </a:rPr>
              <a:t>values</a:t>
            </a:r>
            <a:r>
              <a:rPr sz="2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04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2800" spc="-7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35" dirty="0">
                <a:solidFill>
                  <a:srgbClr val="FF0000"/>
                </a:solidFill>
                <a:latin typeface="Arial MT"/>
                <a:cs typeface="Arial MT"/>
              </a:rPr>
              <a:t>items</a:t>
            </a:r>
            <a:r>
              <a:rPr sz="2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5" dirty="0">
                <a:solidFill>
                  <a:srgbClr val="FF0000"/>
                </a:solidFill>
                <a:latin typeface="Arial MT"/>
                <a:cs typeface="Arial MT"/>
              </a:rPr>
              <a:t>vary</a:t>
            </a:r>
            <a:r>
              <a:rPr sz="2800" spc="-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widely.</a:t>
            </a:r>
            <a:endParaRPr sz="2800">
              <a:solidFill>
                <a:srgbClr val="FF0000"/>
              </a:solidFill>
              <a:latin typeface="Arial MT"/>
              <a:cs typeface="Arial MT"/>
            </a:endParaRPr>
          </a:p>
          <a:p>
            <a:pPr marL="355600" indent="-343535" algn="just">
              <a:lnSpc>
                <a:spcPct val="100000"/>
              </a:lnSpc>
              <a:spcBef>
                <a:spcPts val="1275"/>
              </a:spcBef>
              <a:buClr>
                <a:srgbClr val="DC9E1F"/>
              </a:buClr>
              <a:buChar char="•"/>
              <a:tabLst>
                <a:tab pos="356235" algn="l"/>
              </a:tabLst>
            </a:pPr>
            <a:r>
              <a:rPr sz="2800" spc="-28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2800" spc="-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method</a:t>
            </a:r>
            <a:r>
              <a:rPr sz="2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04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2800" spc="-7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40" dirty="0">
                <a:solidFill>
                  <a:srgbClr val="FF0000"/>
                </a:solidFill>
                <a:latin typeface="Arial MT"/>
                <a:cs typeface="Arial MT"/>
              </a:rPr>
              <a:t>drawing</a:t>
            </a:r>
            <a:r>
              <a:rPr sz="2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800" spc="-7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45" dirty="0">
                <a:solidFill>
                  <a:srgbClr val="FF0000"/>
                </a:solidFill>
                <a:latin typeface="Arial MT"/>
                <a:cs typeface="Arial MT"/>
              </a:rPr>
              <a:t>square</a:t>
            </a:r>
            <a:r>
              <a:rPr sz="28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50" dirty="0">
                <a:solidFill>
                  <a:srgbClr val="FF0000"/>
                </a:solidFill>
                <a:latin typeface="Arial MT"/>
                <a:cs typeface="Arial MT"/>
              </a:rPr>
              <a:t>diagram</a:t>
            </a:r>
            <a:r>
              <a:rPr sz="2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80" dirty="0">
                <a:solidFill>
                  <a:srgbClr val="FF0000"/>
                </a:solidFill>
                <a:latin typeface="Arial MT"/>
                <a:cs typeface="Arial MT"/>
              </a:rPr>
              <a:t>is</a:t>
            </a:r>
            <a:r>
              <a:rPr sz="2800" spc="-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5" dirty="0">
                <a:solidFill>
                  <a:srgbClr val="FF0000"/>
                </a:solidFill>
                <a:latin typeface="Arial MT"/>
                <a:cs typeface="Arial MT"/>
              </a:rPr>
              <a:t>very</a:t>
            </a:r>
            <a:r>
              <a:rPr sz="2800" spc="-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15" dirty="0">
                <a:solidFill>
                  <a:srgbClr val="FF0000"/>
                </a:solidFill>
                <a:latin typeface="Arial MT"/>
                <a:cs typeface="Arial MT"/>
              </a:rPr>
              <a:t>simple.</a:t>
            </a:r>
            <a:endParaRPr sz="2800">
              <a:solidFill>
                <a:srgbClr val="FF0000"/>
              </a:solidFill>
              <a:latin typeface="Arial MT"/>
              <a:cs typeface="Arial MT"/>
            </a:endParaRPr>
          </a:p>
          <a:p>
            <a:pPr marL="355600" marR="8890" indent="-343535" algn="just">
              <a:lnSpc>
                <a:spcPct val="100000"/>
              </a:lnSpc>
              <a:spcBef>
                <a:spcPts val="1275"/>
              </a:spcBef>
              <a:buClr>
                <a:srgbClr val="DC9E1F"/>
              </a:buClr>
              <a:buChar char="•"/>
              <a:tabLst>
                <a:tab pos="356235" algn="l"/>
              </a:tabLst>
            </a:pPr>
            <a:r>
              <a:rPr sz="2800" spc="-305" dirty="0">
                <a:solidFill>
                  <a:srgbClr val="FF0000"/>
                </a:solidFill>
                <a:latin typeface="Arial MT"/>
                <a:cs typeface="Arial MT"/>
              </a:rPr>
              <a:t>One 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has </a:t>
            </a:r>
            <a:r>
              <a:rPr sz="2800" spc="-200" dirty="0">
                <a:solidFill>
                  <a:srgbClr val="FF0000"/>
                </a:solidFill>
                <a:latin typeface="Arial MT"/>
                <a:cs typeface="Arial MT"/>
              </a:rPr>
              <a:t>to 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take </a:t>
            </a:r>
            <a:r>
              <a:rPr sz="2800" spc="-225" dirty="0">
                <a:solidFill>
                  <a:srgbClr val="FF0000"/>
                </a:solidFill>
                <a:latin typeface="Arial MT"/>
                <a:cs typeface="Arial MT"/>
              </a:rPr>
              <a:t>the </a:t>
            </a:r>
            <a:r>
              <a:rPr sz="2800" spc="-240" dirty="0">
                <a:solidFill>
                  <a:srgbClr val="FF0000"/>
                </a:solidFill>
                <a:latin typeface="Arial MT"/>
                <a:cs typeface="Arial MT"/>
              </a:rPr>
              <a:t>square </a:t>
            </a:r>
            <a:r>
              <a:rPr sz="2800" spc="-200" dirty="0">
                <a:solidFill>
                  <a:srgbClr val="FF0000"/>
                </a:solidFill>
                <a:latin typeface="Arial MT"/>
                <a:cs typeface="Arial MT"/>
              </a:rPr>
              <a:t>root </a:t>
            </a:r>
            <a:r>
              <a:rPr sz="2800" spc="-204" dirty="0">
                <a:solidFill>
                  <a:srgbClr val="FF0000"/>
                </a:solidFill>
                <a:latin typeface="Arial MT"/>
                <a:cs typeface="Arial MT"/>
              </a:rPr>
              <a:t>of </a:t>
            </a:r>
            <a:r>
              <a:rPr sz="2800" spc="-225" dirty="0">
                <a:solidFill>
                  <a:srgbClr val="FF0000"/>
                </a:solidFill>
                <a:latin typeface="Arial MT"/>
                <a:cs typeface="Arial MT"/>
              </a:rPr>
              <a:t>the values </a:t>
            </a:r>
            <a:r>
              <a:rPr sz="2800" spc="-204" dirty="0">
                <a:solidFill>
                  <a:srgbClr val="FF0000"/>
                </a:solidFill>
                <a:latin typeface="Arial MT"/>
                <a:cs typeface="Arial MT"/>
              </a:rPr>
              <a:t>of </a:t>
            </a:r>
            <a:r>
              <a:rPr sz="2800" spc="-215" dirty="0">
                <a:solidFill>
                  <a:srgbClr val="FF0000"/>
                </a:solidFill>
                <a:latin typeface="Arial MT"/>
                <a:cs typeface="Arial MT"/>
              </a:rPr>
              <a:t>various </a:t>
            </a:r>
            <a:r>
              <a:rPr sz="2800" spc="-225" dirty="0">
                <a:solidFill>
                  <a:srgbClr val="FF0000"/>
                </a:solidFill>
                <a:latin typeface="Arial MT"/>
                <a:cs typeface="Arial MT"/>
              </a:rPr>
              <a:t>item 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95" dirty="0">
                <a:solidFill>
                  <a:srgbClr val="FF0000"/>
                </a:solidFill>
                <a:latin typeface="Arial MT"/>
                <a:cs typeface="Arial MT"/>
              </a:rPr>
              <a:t>that</a:t>
            </a:r>
            <a:r>
              <a:rPr sz="2800" spc="-19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are</a:t>
            </a:r>
            <a:r>
              <a:rPr sz="2800" spc="-2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04" dirty="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sz="2800" spc="-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be</a:t>
            </a:r>
            <a:r>
              <a:rPr sz="2800" spc="-2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75" dirty="0">
                <a:solidFill>
                  <a:srgbClr val="FF0000"/>
                </a:solidFill>
                <a:latin typeface="Arial MT"/>
                <a:cs typeface="Arial MT"/>
              </a:rPr>
              <a:t>shown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90" dirty="0">
                <a:solidFill>
                  <a:srgbClr val="FF0000"/>
                </a:solidFill>
                <a:latin typeface="Arial MT"/>
                <a:cs typeface="Arial MT"/>
              </a:rPr>
              <a:t>in</a:t>
            </a:r>
            <a:r>
              <a:rPr sz="2800" spc="-18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15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2800" spc="-2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40" dirty="0">
                <a:solidFill>
                  <a:srgbClr val="FF0000"/>
                </a:solidFill>
                <a:latin typeface="Arial MT"/>
                <a:cs typeface="Arial MT"/>
              </a:rPr>
              <a:t>diagrams</a:t>
            </a:r>
            <a:r>
              <a:rPr sz="2800" spc="-2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sz="2800" spc="2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then</a:t>
            </a:r>
            <a:r>
              <a:rPr sz="2800" spc="3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00" dirty="0">
                <a:solidFill>
                  <a:srgbClr val="FF0000"/>
                </a:solidFill>
                <a:latin typeface="Arial MT"/>
                <a:cs typeface="Arial MT"/>
              </a:rPr>
              <a:t>select</a:t>
            </a:r>
            <a:r>
              <a:rPr sz="2800" spc="37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a </a:t>
            </a:r>
            <a:r>
              <a:rPr sz="2800" spc="-28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u</a:t>
            </a:r>
            <a:r>
              <a:rPr sz="2800" spc="-10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800" spc="-13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b</a:t>
            </a:r>
            <a:r>
              <a:rPr sz="2800" spc="-100" dirty="0">
                <a:solidFill>
                  <a:srgbClr val="FF0000"/>
                </a:solidFill>
                <a:latin typeface="Arial MT"/>
                <a:cs typeface="Arial MT"/>
              </a:rPr>
              <a:t>l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sc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800" spc="-100" dirty="0">
                <a:solidFill>
                  <a:srgbClr val="FF0000"/>
                </a:solidFill>
                <a:latin typeface="Arial MT"/>
                <a:cs typeface="Arial MT"/>
              </a:rPr>
              <a:t>l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2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800" spc="-7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d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800" spc="-370" dirty="0">
                <a:solidFill>
                  <a:srgbClr val="FF0000"/>
                </a:solidFill>
                <a:latin typeface="Arial MT"/>
                <a:cs typeface="Arial MT"/>
              </a:rPr>
              <a:t>w</a:t>
            </a:r>
            <a:r>
              <a:rPr sz="2800" spc="-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3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h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spc="-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qua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.</a:t>
            </a:r>
            <a:endParaRPr sz="2800">
              <a:solidFill>
                <a:srgbClr val="FF0000"/>
              </a:solidFill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1936" y="4448555"/>
            <a:ext cx="7059167" cy="240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96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355" y="260604"/>
              <a:ext cx="8781288" cy="63367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52877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541" y="457276"/>
            <a:ext cx="79051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4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4800" spc="-20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4800" spc="-48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4800" spc="-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800" spc="-58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4800" spc="-20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4800" spc="-44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4800" spc="-49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4800" spc="-29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4800" spc="-44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4800" spc="-77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4800" spc="-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800" spc="-49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4800" spc="-34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4800" spc="-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800" spc="-58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4800" spc="-20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4800" spc="-29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4800" spc="-44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4800" spc="-49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4800" spc="-204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4800" spc="-44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4800" spc="-34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4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800" spc="-58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4800" spc="-20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4800" spc="-44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4800" spc="-49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4800" spc="-29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4800" spc="-44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4800" spc="-77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480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200" y="1222070"/>
            <a:ext cx="8558530" cy="3336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620" indent="-343535" algn="just">
              <a:lnSpc>
                <a:spcPct val="100000"/>
              </a:lnSpc>
              <a:spcBef>
                <a:spcPts val="95"/>
              </a:spcBef>
              <a:buClr>
                <a:srgbClr val="DC9E1F"/>
              </a:buClr>
              <a:buChar char="•"/>
              <a:tabLst>
                <a:tab pos="356235" algn="l"/>
              </a:tabLst>
            </a:pPr>
            <a:r>
              <a:rPr sz="2800" spc="-204" dirty="0">
                <a:solidFill>
                  <a:srgbClr val="FF0000"/>
                </a:solidFill>
                <a:latin typeface="Arial MT"/>
                <a:cs typeface="Arial MT"/>
              </a:rPr>
              <a:t>In </a:t>
            </a:r>
            <a:r>
              <a:rPr sz="2800" spc="-250" dirty="0">
                <a:solidFill>
                  <a:srgbClr val="FF0000"/>
                </a:solidFill>
                <a:latin typeface="Arial MT"/>
                <a:cs typeface="Arial MT"/>
              </a:rPr>
              <a:t>such 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diagrams, both </a:t>
            </a:r>
            <a:r>
              <a:rPr sz="2800" spc="-225" dirty="0">
                <a:solidFill>
                  <a:srgbClr val="FF0000"/>
                </a:solidFill>
                <a:latin typeface="Arial MT"/>
                <a:cs typeface="Arial MT"/>
              </a:rPr>
              <a:t>the </a:t>
            </a:r>
            <a:r>
              <a:rPr sz="2800" spc="-175" dirty="0">
                <a:solidFill>
                  <a:srgbClr val="FF0000"/>
                </a:solidFill>
                <a:latin typeface="Arial MT"/>
                <a:cs typeface="Arial MT"/>
              </a:rPr>
              <a:t>total 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and 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the </a:t>
            </a:r>
            <a:r>
              <a:rPr sz="2800" spc="-260" dirty="0">
                <a:solidFill>
                  <a:srgbClr val="FF0000"/>
                </a:solidFill>
                <a:latin typeface="Arial MT"/>
                <a:cs typeface="Arial MT"/>
              </a:rPr>
              <a:t>component </a:t>
            </a:r>
            <a:r>
              <a:rPr sz="2800" spc="-204" dirty="0">
                <a:solidFill>
                  <a:srgbClr val="FF0000"/>
                </a:solidFill>
                <a:latin typeface="Arial MT"/>
                <a:cs typeface="Arial MT"/>
              </a:rPr>
              <a:t>parts </a:t>
            </a:r>
            <a:r>
              <a:rPr sz="2800" spc="-210" dirty="0">
                <a:solidFill>
                  <a:srgbClr val="FF0000"/>
                </a:solidFill>
                <a:latin typeface="Arial MT"/>
                <a:cs typeface="Arial MT"/>
              </a:rPr>
              <a:t>or </a:t>
            </a:r>
            <a:r>
              <a:rPr sz="2800" spc="-204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r>
              <a:rPr sz="2800" spc="-114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800" spc="114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2800" spc="9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50" dirty="0">
                <a:solidFill>
                  <a:srgbClr val="FF0000"/>
                </a:solidFill>
                <a:latin typeface="Arial MT"/>
                <a:cs typeface="Arial MT"/>
              </a:rPr>
              <a:t>b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spc="8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ho</a:t>
            </a:r>
            <a:r>
              <a:rPr sz="2800" spc="-340" dirty="0">
                <a:solidFill>
                  <a:srgbClr val="FF0000"/>
                </a:solidFill>
                <a:latin typeface="Arial MT"/>
                <a:cs typeface="Arial MT"/>
              </a:rPr>
              <a:t>w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.</a:t>
            </a:r>
            <a:r>
              <a:rPr sz="2800" spc="9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h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spc="1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800" spc="-13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800" spc="1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65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f</a:t>
            </a:r>
            <a:r>
              <a:rPr sz="2800" spc="9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800" spc="9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r>
              <a:rPr sz="2800" spc="-10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800" spc="-13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r>
              <a:rPr sz="2800" spc="-90" dirty="0">
                <a:solidFill>
                  <a:srgbClr val="FF0000"/>
                </a:solidFill>
                <a:latin typeface="Arial MT"/>
                <a:cs typeface="Arial MT"/>
              </a:rPr>
              <a:t>l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spc="1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85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800" spc="9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p</a:t>
            </a:r>
            <a:r>
              <a:rPr sz="2800" spc="-13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op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800" spc="-114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spc="-9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800" spc="-114" dirty="0">
                <a:solidFill>
                  <a:srgbClr val="FF0000"/>
                </a:solidFill>
                <a:latin typeface="Arial MT"/>
                <a:cs typeface="Arial MT"/>
              </a:rPr>
              <a:t>l</a:t>
            </a:r>
            <a:r>
              <a:rPr sz="2800" spc="1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60" dirty="0">
                <a:solidFill>
                  <a:srgbClr val="FF0000"/>
                </a:solidFill>
                <a:latin typeface="Arial MT"/>
                <a:cs typeface="Arial MT"/>
              </a:rPr>
              <a:t>to  </a:t>
            </a:r>
            <a:r>
              <a:rPr sz="2800" spc="-13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h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spc="-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qua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65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f</a:t>
            </a:r>
            <a:r>
              <a:rPr sz="2800" spc="-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0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800" spc="-13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8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ad</a:t>
            </a:r>
            <a:r>
              <a:rPr sz="2800" spc="-10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u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.</a:t>
            </a:r>
            <a:endParaRPr sz="2800">
              <a:solidFill>
                <a:srgbClr val="FF0000"/>
              </a:solidFill>
              <a:latin typeface="Arial MT"/>
              <a:cs typeface="Arial MT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1275"/>
              </a:spcBef>
              <a:buClr>
                <a:srgbClr val="DC9E1F"/>
              </a:buClr>
              <a:buChar char="•"/>
              <a:tabLst>
                <a:tab pos="356235" algn="l"/>
              </a:tabLst>
            </a:pPr>
            <a:r>
              <a:rPr sz="2800" spc="-240" dirty="0">
                <a:solidFill>
                  <a:srgbClr val="FF0000"/>
                </a:solidFill>
                <a:latin typeface="Arial MT"/>
                <a:cs typeface="Arial MT"/>
              </a:rPr>
              <a:t>While</a:t>
            </a:r>
            <a:r>
              <a:rPr sz="2800" spc="1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50" dirty="0">
                <a:solidFill>
                  <a:srgbClr val="FF0000"/>
                </a:solidFill>
                <a:latin typeface="Arial MT"/>
                <a:cs typeface="Arial MT"/>
              </a:rPr>
              <a:t>making</a:t>
            </a:r>
            <a:r>
              <a:rPr sz="2800" spc="1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comparisons,</a:t>
            </a:r>
            <a:r>
              <a:rPr sz="2800" spc="1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10" dirty="0">
                <a:solidFill>
                  <a:srgbClr val="FF0000"/>
                </a:solidFill>
                <a:latin typeface="Arial MT"/>
                <a:cs typeface="Arial MT"/>
              </a:rPr>
              <a:t>pie</a:t>
            </a:r>
            <a:r>
              <a:rPr sz="2800" spc="1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40" dirty="0">
                <a:solidFill>
                  <a:srgbClr val="FF0000"/>
                </a:solidFill>
                <a:latin typeface="Arial MT"/>
                <a:cs typeface="Arial MT"/>
              </a:rPr>
              <a:t>diagrams</a:t>
            </a:r>
            <a:r>
              <a:rPr sz="2800" spc="1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should</a:t>
            </a:r>
            <a:r>
              <a:rPr sz="2800" spc="1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be</a:t>
            </a:r>
            <a:r>
              <a:rPr sz="2800" spc="114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60" dirty="0">
                <a:solidFill>
                  <a:srgbClr val="FF0000"/>
                </a:solidFill>
                <a:latin typeface="Arial MT"/>
                <a:cs typeface="Arial MT"/>
              </a:rPr>
              <a:t>used</a:t>
            </a:r>
            <a:r>
              <a:rPr sz="2800" spc="1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on </a:t>
            </a:r>
            <a:r>
              <a:rPr sz="2800" spc="-7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800" spc="-9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40" dirty="0">
                <a:solidFill>
                  <a:srgbClr val="FF0000"/>
                </a:solidFill>
                <a:latin typeface="Arial MT"/>
                <a:cs typeface="Arial MT"/>
              </a:rPr>
              <a:t>percentage</a:t>
            </a:r>
            <a:r>
              <a:rPr sz="2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5" dirty="0">
                <a:solidFill>
                  <a:srgbClr val="FF0000"/>
                </a:solidFill>
                <a:latin typeface="Arial MT"/>
                <a:cs typeface="Arial MT"/>
              </a:rPr>
              <a:t>basis</a:t>
            </a:r>
            <a:r>
              <a:rPr sz="28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sz="2800" spc="-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5" dirty="0">
                <a:solidFill>
                  <a:srgbClr val="FF0000"/>
                </a:solidFill>
                <a:latin typeface="Arial MT"/>
                <a:cs typeface="Arial MT"/>
              </a:rPr>
              <a:t>not</a:t>
            </a:r>
            <a:r>
              <a:rPr sz="2800" spc="-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75" dirty="0">
                <a:solidFill>
                  <a:srgbClr val="FF0000"/>
                </a:solidFill>
                <a:latin typeface="Arial MT"/>
                <a:cs typeface="Arial MT"/>
              </a:rPr>
              <a:t>on</a:t>
            </a:r>
            <a:r>
              <a:rPr sz="2800" spc="-7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75" dirty="0">
                <a:solidFill>
                  <a:srgbClr val="FF0000"/>
                </a:solidFill>
                <a:latin typeface="Arial MT"/>
                <a:cs typeface="Arial MT"/>
              </a:rPr>
              <a:t>an</a:t>
            </a:r>
            <a:r>
              <a:rPr sz="2800" spc="-7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5" dirty="0">
                <a:solidFill>
                  <a:srgbClr val="FF0000"/>
                </a:solidFill>
                <a:latin typeface="Arial MT"/>
                <a:cs typeface="Arial MT"/>
              </a:rPr>
              <a:t>absolute</a:t>
            </a:r>
            <a:r>
              <a:rPr sz="2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04" dirty="0">
                <a:solidFill>
                  <a:srgbClr val="FF0000"/>
                </a:solidFill>
                <a:latin typeface="Arial MT"/>
                <a:cs typeface="Arial MT"/>
              </a:rPr>
              <a:t>basis.</a:t>
            </a:r>
            <a:endParaRPr sz="2800">
              <a:solidFill>
                <a:srgbClr val="FF0000"/>
              </a:solidFill>
              <a:latin typeface="Arial MT"/>
              <a:cs typeface="Arial MT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1275"/>
              </a:spcBef>
              <a:buClr>
                <a:srgbClr val="DC9E1F"/>
              </a:buClr>
              <a:buChar char="•"/>
              <a:tabLst>
                <a:tab pos="356235" algn="l"/>
              </a:tabLst>
            </a:pPr>
            <a:r>
              <a:rPr sz="2800" spc="-260" dirty="0">
                <a:solidFill>
                  <a:srgbClr val="FF0000"/>
                </a:solidFill>
                <a:latin typeface="Arial MT"/>
                <a:cs typeface="Arial MT"/>
              </a:rPr>
              <a:t>Example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00" dirty="0">
                <a:solidFill>
                  <a:srgbClr val="FF0000"/>
                </a:solidFill>
                <a:latin typeface="Arial MT"/>
                <a:cs typeface="Arial MT"/>
              </a:rPr>
              <a:t>8:</a:t>
            </a:r>
            <a:r>
              <a:rPr sz="2800" spc="-19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80" dirty="0">
                <a:solidFill>
                  <a:srgbClr val="FF0000"/>
                </a:solidFill>
                <a:latin typeface="Arial MT"/>
                <a:cs typeface="Arial MT"/>
              </a:rPr>
              <a:t>Draw</a:t>
            </a:r>
            <a:r>
              <a:rPr sz="2800" spc="-27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800" spc="-28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5" dirty="0">
                <a:solidFill>
                  <a:srgbClr val="FF0000"/>
                </a:solidFill>
                <a:latin typeface="Arial MT"/>
                <a:cs typeface="Arial MT"/>
              </a:rPr>
              <a:t>Pie</a:t>
            </a:r>
            <a:r>
              <a:rPr sz="2800" spc="-2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40" dirty="0">
                <a:solidFill>
                  <a:srgbClr val="FF0000"/>
                </a:solidFill>
                <a:latin typeface="Arial MT"/>
                <a:cs typeface="Arial MT"/>
              </a:rPr>
              <a:t>diagram</a:t>
            </a:r>
            <a:r>
              <a:rPr sz="2800" spc="-2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90" dirty="0">
                <a:solidFill>
                  <a:srgbClr val="FF0000"/>
                </a:solidFill>
                <a:latin typeface="Arial MT"/>
                <a:cs typeface="Arial MT"/>
              </a:rPr>
              <a:t>for</a:t>
            </a:r>
            <a:r>
              <a:rPr sz="2800" spc="-18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15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2800" spc="-2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00" dirty="0">
                <a:solidFill>
                  <a:srgbClr val="FF0000"/>
                </a:solidFill>
                <a:latin typeface="Arial MT"/>
                <a:cs typeface="Arial MT"/>
              </a:rPr>
              <a:t>following</a:t>
            </a:r>
            <a:r>
              <a:rPr sz="2800" spc="-19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FF0000"/>
                </a:solidFill>
                <a:latin typeface="Arial MT"/>
                <a:cs typeface="Arial MT"/>
              </a:rPr>
              <a:t>data</a:t>
            </a:r>
            <a:r>
              <a:rPr sz="2800" spc="-2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85" dirty="0">
                <a:solidFill>
                  <a:srgbClr val="FF0000"/>
                </a:solidFill>
                <a:latin typeface="Arial MT"/>
                <a:cs typeface="Arial MT"/>
              </a:rPr>
              <a:t>of </a:t>
            </a:r>
            <a:r>
              <a:rPr sz="2800" spc="-18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p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odu</a:t>
            </a:r>
            <a:r>
              <a:rPr sz="2800" spc="-235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r>
              <a:rPr sz="2800" spc="-12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spc="-9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800" spc="-260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2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f</a:t>
            </a:r>
            <a:r>
              <a:rPr sz="2800" spc="-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35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uga</a:t>
            </a:r>
            <a:r>
              <a:rPr sz="2800" spc="-170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8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0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800" spc="-285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2800" spc="-7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qu</a:t>
            </a:r>
            <a:r>
              <a:rPr sz="2800" spc="-10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2800" spc="-12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spc="-26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800" spc="-90" dirty="0">
                <a:solidFill>
                  <a:srgbClr val="FF0000"/>
                </a:solidFill>
                <a:latin typeface="Arial MT"/>
                <a:cs typeface="Arial MT"/>
              </a:rPr>
              <a:t>l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f</a:t>
            </a:r>
            <a:r>
              <a:rPr sz="2800" spc="-7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35" dirty="0">
                <a:solidFill>
                  <a:srgbClr val="FF0000"/>
                </a:solidFill>
                <a:latin typeface="Arial MT"/>
                <a:cs typeface="Arial MT"/>
              </a:rPr>
              <a:t>v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800" spc="-10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ou</a:t>
            </a:r>
            <a:r>
              <a:rPr sz="2800" spc="-254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35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r>
              <a:rPr sz="2800" spc="-270" dirty="0">
                <a:solidFill>
                  <a:srgbClr val="FF0000"/>
                </a:solidFill>
                <a:latin typeface="Arial MT"/>
                <a:cs typeface="Arial MT"/>
              </a:rPr>
              <a:t>oun</a:t>
            </a:r>
            <a:r>
              <a:rPr sz="2800" spc="-12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800" spc="-14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800" spc="-10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800" spc="-260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spc="-204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800" spc="-140" dirty="0">
                <a:solidFill>
                  <a:srgbClr val="FF0000"/>
                </a:solidFill>
                <a:latin typeface="Arial MT"/>
                <a:cs typeface="Arial MT"/>
              </a:rPr>
              <a:t>.</a:t>
            </a:r>
            <a:endParaRPr sz="2800">
              <a:solidFill>
                <a:srgbClr val="FF0000"/>
              </a:solidFill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72155" y="4686299"/>
            <a:ext cx="4401312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938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7883" y="188976"/>
              <a:ext cx="6428232" cy="38953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7835" y="4236719"/>
              <a:ext cx="4378452" cy="26212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497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5232" y="108204"/>
            <a:ext cx="5544312" cy="23850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600" y="2621279"/>
            <a:ext cx="6605016" cy="423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84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5900" y="1526540"/>
            <a:ext cx="5782945" cy="814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i="1" dirty="0">
                <a:solidFill>
                  <a:srgbClr val="000000"/>
                </a:solidFill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3345"/>
              </a:lnSpc>
            </a:pPr>
            <a:r>
              <a:rPr b="0" spc="-35" dirty="0">
                <a:solidFill>
                  <a:srgbClr val="000000"/>
                </a:solidFill>
                <a:latin typeface="Calibri"/>
                <a:cs typeface="Calibri"/>
              </a:rPr>
              <a:t>(Table:</a:t>
            </a:r>
            <a:r>
              <a:rPr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b="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5" dirty="0">
                <a:solidFill>
                  <a:srgbClr val="000000"/>
                </a:solidFill>
                <a:latin typeface="Calibri"/>
                <a:cs typeface="Calibri"/>
              </a:rPr>
              <a:t>result</a:t>
            </a:r>
            <a:r>
              <a:rPr b="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of class</a:t>
            </a:r>
            <a:r>
              <a:rPr b="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10</a:t>
            </a:r>
            <a:r>
              <a:rPr b="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of a</a:t>
            </a:r>
            <a:r>
              <a:rPr b="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school)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46050" y="2660650"/>
          <a:ext cx="8229598" cy="2133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1588134"/>
                <a:gridCol w="1703704"/>
                <a:gridCol w="1645920"/>
                <a:gridCol w="1645920"/>
              </a:tblGrid>
              <a:tr h="845185">
                <a:tc>
                  <a:txBody>
                    <a:bodyPr/>
                    <a:lstStyle/>
                    <a:p>
                      <a:pPr marL="90805" marR="6343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Marks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 D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i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i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s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ion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First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Second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Third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Failures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128841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%</a:t>
                      </a:r>
                      <a:r>
                        <a:rPr sz="1800" spc="-8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of</a:t>
                      </a:r>
                      <a:r>
                        <a:rPr sz="1800" spc="-2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student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nstantia"/>
                          <a:cs typeface="Constantia"/>
                        </a:rPr>
                        <a:t>20%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onstantia"/>
                          <a:cs typeface="Constantia"/>
                        </a:rPr>
                        <a:t>56%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nstantia"/>
                          <a:cs typeface="Constantia"/>
                        </a:rPr>
                        <a:t>20%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4%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9567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5814" y="4721097"/>
            <a:ext cx="513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onstantia"/>
                <a:cs typeface="Constantia"/>
              </a:rPr>
              <a:t>2</a:t>
            </a:r>
            <a:r>
              <a:rPr sz="1800" dirty="0">
                <a:solidFill>
                  <a:srgbClr val="FF0000"/>
                </a:solidFill>
                <a:latin typeface="Constantia"/>
                <a:cs typeface="Constantia"/>
              </a:rPr>
              <a:t>01.6</a:t>
            </a:r>
            <a:endParaRPr sz="1800">
              <a:solidFill>
                <a:srgbClr val="FF0000"/>
              </a:solidFill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54700" y="5044516"/>
            <a:ext cx="2482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onstantia"/>
                <a:cs typeface="Constantia"/>
              </a:rPr>
              <a:t>72</a:t>
            </a:r>
            <a:endParaRPr sz="1800">
              <a:solidFill>
                <a:srgbClr val="FF0000"/>
              </a:solidFill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89472" y="4254245"/>
            <a:ext cx="398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onstantia"/>
                <a:cs typeface="Constantia"/>
              </a:rPr>
              <a:t>14.4</a:t>
            </a:r>
            <a:endParaRPr sz="1800">
              <a:solidFill>
                <a:srgbClr val="FF0000"/>
              </a:solidFill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8677" y="3511042"/>
            <a:ext cx="248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0000"/>
                </a:solidFill>
                <a:latin typeface="Constantia"/>
                <a:cs typeface="Constantia"/>
              </a:rPr>
              <a:t>72</a:t>
            </a:r>
            <a:endParaRPr sz="1800">
              <a:solidFill>
                <a:srgbClr val="FF0000"/>
              </a:solidFill>
              <a:latin typeface="Constantia"/>
              <a:cs typeface="Constant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9552" y="1051560"/>
            <a:ext cx="121920" cy="12192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725795" y="932180"/>
            <a:ext cx="123952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5" dirty="0">
                <a:solidFill>
                  <a:srgbClr val="FF0000"/>
                </a:solidFill>
                <a:latin typeface="Times New Roman"/>
                <a:cs typeface="Times New Roman"/>
              </a:rPr>
              <a:t>second</a:t>
            </a:r>
            <a:r>
              <a:rPr sz="1900" spc="4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FF0000"/>
                </a:solidFill>
                <a:latin typeface="Times New Roman"/>
                <a:cs typeface="Times New Roman"/>
              </a:rPr>
              <a:t>div.</a:t>
            </a:r>
            <a:endParaRPr sz="190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066788" y="1046988"/>
            <a:ext cx="129539" cy="131445"/>
            <a:chOff x="7066788" y="1046988"/>
            <a:chExt cx="129539" cy="131445"/>
          </a:xfrm>
        </p:grpSpPr>
        <p:sp>
          <p:nvSpPr>
            <p:cNvPr id="9" name="object 9"/>
            <p:cNvSpPr/>
            <p:nvPr/>
          </p:nvSpPr>
          <p:spPr>
            <a:xfrm>
              <a:off x="7071360" y="1051560"/>
              <a:ext cx="120650" cy="121920"/>
            </a:xfrm>
            <a:custGeom>
              <a:avLst/>
              <a:gdLst/>
              <a:ahLst/>
              <a:cxnLst/>
              <a:rect l="l" t="t" r="r" b="b"/>
              <a:pathLst>
                <a:path w="120650" h="121919">
                  <a:moveTo>
                    <a:pt x="120396" y="0"/>
                  </a:moveTo>
                  <a:lnTo>
                    <a:pt x="0" y="0"/>
                  </a:lnTo>
                  <a:lnTo>
                    <a:pt x="0" y="121920"/>
                  </a:lnTo>
                  <a:lnTo>
                    <a:pt x="120396" y="121920"/>
                  </a:lnTo>
                  <a:lnTo>
                    <a:pt x="120396" y="0"/>
                  </a:lnTo>
                  <a:close/>
                </a:path>
              </a:pathLst>
            </a:custGeom>
            <a:solidFill>
              <a:srgbClr val="009DD9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7071360" y="1051560"/>
              <a:ext cx="120650" cy="121920"/>
            </a:xfrm>
            <a:custGeom>
              <a:avLst/>
              <a:gdLst/>
              <a:ahLst/>
              <a:cxnLst/>
              <a:rect l="l" t="t" r="r" b="b"/>
              <a:pathLst>
                <a:path w="120650" h="121919">
                  <a:moveTo>
                    <a:pt x="0" y="121920"/>
                  </a:moveTo>
                  <a:lnTo>
                    <a:pt x="120396" y="121920"/>
                  </a:lnTo>
                  <a:lnTo>
                    <a:pt x="120396" y="0"/>
                  </a:lnTo>
                  <a:lnTo>
                    <a:pt x="0" y="0"/>
                  </a:lnTo>
                  <a:lnTo>
                    <a:pt x="0" y="121920"/>
                  </a:lnTo>
                  <a:close/>
                </a:path>
              </a:pathLst>
            </a:custGeom>
            <a:ln w="9144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236714" y="932180"/>
            <a:ext cx="906144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first</a:t>
            </a:r>
            <a:r>
              <a:rPr sz="19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div.</a:t>
            </a:r>
            <a:endParaRPr sz="190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59552" y="2345435"/>
            <a:ext cx="121920" cy="120650"/>
          </a:xfrm>
          <a:custGeom>
            <a:avLst/>
            <a:gdLst/>
            <a:ahLst/>
            <a:cxnLst/>
            <a:rect l="l" t="t" r="r" b="b"/>
            <a:pathLst>
              <a:path w="121920" h="120650">
                <a:moveTo>
                  <a:pt x="121920" y="0"/>
                </a:moveTo>
                <a:lnTo>
                  <a:pt x="0" y="0"/>
                </a:lnTo>
                <a:lnTo>
                  <a:pt x="0" y="120396"/>
                </a:lnTo>
                <a:lnTo>
                  <a:pt x="121920" y="120396"/>
                </a:lnTo>
                <a:lnTo>
                  <a:pt x="121920" y="0"/>
                </a:lnTo>
                <a:close/>
              </a:path>
            </a:pathLst>
          </a:custGeom>
          <a:solidFill>
            <a:srgbClr val="0AD0D9"/>
          </a:solidFill>
        </p:spPr>
        <p:txBody>
          <a:bodyPr wrap="square" lIns="0" tIns="0" rIns="0" bIns="0" rtlCol="0"/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25795" y="2226056"/>
            <a:ext cx="71628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failure</a:t>
            </a:r>
            <a:endParaRPr sz="190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71359" y="2345435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396" y="0"/>
                </a:moveTo>
                <a:lnTo>
                  <a:pt x="0" y="0"/>
                </a:lnTo>
                <a:lnTo>
                  <a:pt x="0" y="120396"/>
                </a:lnTo>
                <a:lnTo>
                  <a:pt x="120396" y="120396"/>
                </a:lnTo>
                <a:lnTo>
                  <a:pt x="120396" y="0"/>
                </a:lnTo>
                <a:close/>
              </a:path>
            </a:pathLst>
          </a:custGeom>
          <a:solidFill>
            <a:srgbClr val="0FCF9B"/>
          </a:solidFill>
        </p:spPr>
        <p:txBody>
          <a:bodyPr wrap="square" lIns="0" tIns="0" rIns="0" bIns="0" rtlCol="0"/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36714" y="2226056"/>
            <a:ext cx="1001394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third</a:t>
            </a:r>
            <a:r>
              <a:rPr sz="19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div.</a:t>
            </a:r>
            <a:endParaRPr sz="190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211830"/>
              </p:ext>
            </p:extLst>
          </p:nvPr>
        </p:nvGraphicFramePr>
        <p:xfrm>
          <a:off x="298450" y="831850"/>
          <a:ext cx="4876800" cy="5714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066800"/>
                <a:gridCol w="2667000"/>
              </a:tblGrid>
              <a:tr h="1188085">
                <a:tc>
                  <a:txBody>
                    <a:bodyPr/>
                    <a:lstStyle/>
                    <a:p>
                      <a:pPr marL="90805" marR="1314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Marks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 D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i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i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s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ion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320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% of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s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udent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6800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Approx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.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Angle</a:t>
                      </a:r>
                      <a:r>
                        <a:rPr sz="1800" b="1" spc="33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in </a:t>
                      </a:r>
                      <a:r>
                        <a:rPr sz="1800" b="1" spc="-41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degree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11316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onstantia"/>
                          <a:cs typeface="Constantia"/>
                        </a:rPr>
                        <a:t>First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nstantia"/>
                          <a:cs typeface="Constantia"/>
                        </a:rPr>
                        <a:t>20%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13169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onstantia"/>
                          <a:cs typeface="Constantia"/>
                        </a:rPr>
                        <a:t>Second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onstantia"/>
                          <a:cs typeface="Constantia"/>
                        </a:rPr>
                        <a:t>56%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13182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onstantia"/>
                          <a:cs typeface="Constantia"/>
                        </a:rPr>
                        <a:t>Third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nstantia"/>
                          <a:cs typeface="Constantia"/>
                        </a:rPr>
                        <a:t>20%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1316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latin typeface="Constantia"/>
                          <a:cs typeface="Constantia"/>
                        </a:rPr>
                        <a:t>Failures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4%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7" name="object 17"/>
          <p:cNvGrpSpPr/>
          <p:nvPr/>
        </p:nvGrpSpPr>
        <p:grpSpPr>
          <a:xfrm>
            <a:off x="2514600" y="2026920"/>
            <a:ext cx="2667000" cy="4526280"/>
            <a:chOff x="2514600" y="2026920"/>
            <a:chExt cx="2667000" cy="452628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4600" y="2026920"/>
              <a:ext cx="2667000" cy="113080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4600" y="3157728"/>
              <a:ext cx="2667000" cy="113233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14600" y="4290060"/>
              <a:ext cx="2667000" cy="113080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14600" y="5420867"/>
              <a:ext cx="2667000" cy="1132332"/>
            </a:xfrm>
            <a:prstGeom prst="rect">
              <a:avLst/>
            </a:prstGeom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42" y="348678"/>
            <a:ext cx="8401858" cy="615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127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7443" y="929132"/>
            <a:ext cx="4641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  <a:latin typeface="Constantia"/>
                <a:cs typeface="Constantia"/>
              </a:rPr>
              <a:t>His</a:t>
            </a:r>
            <a:r>
              <a:rPr sz="2400" spc="-40" dirty="0">
                <a:solidFill>
                  <a:srgbClr val="000000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00000"/>
                </a:solidFill>
                <a:latin typeface="Constantia"/>
                <a:cs typeface="Constantia"/>
              </a:rPr>
              <a:t>og</a:t>
            </a:r>
            <a:r>
              <a:rPr sz="2400" spc="-35" dirty="0">
                <a:solidFill>
                  <a:srgbClr val="000000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00000"/>
                </a:solidFill>
                <a:latin typeface="Constantia"/>
                <a:cs typeface="Constantia"/>
              </a:rPr>
              <a:t>am</a:t>
            </a:r>
            <a:r>
              <a:rPr sz="2400" spc="-4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Constantia"/>
                <a:cs typeface="Constantia"/>
              </a:rPr>
              <a:t>f</a:t>
            </a:r>
            <a:r>
              <a:rPr sz="2400" dirty="0">
                <a:solidFill>
                  <a:srgbClr val="000000"/>
                </a:solidFill>
                <a:latin typeface="Constantia"/>
                <a:cs typeface="Constantia"/>
              </a:rPr>
              <a:t>or</a:t>
            </a:r>
            <a:r>
              <a:rPr sz="2400" spc="-15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0000"/>
                </a:solidFill>
                <a:latin typeface="Constantia"/>
                <a:cs typeface="Constantia"/>
              </a:rPr>
              <a:t>equal</a:t>
            </a:r>
            <a:r>
              <a:rPr sz="2400" spc="-7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Constantia"/>
                <a:cs typeface="Constantia"/>
              </a:rPr>
              <a:t>clas</a:t>
            </a:r>
            <a:r>
              <a:rPr sz="2400" dirty="0">
                <a:solidFill>
                  <a:srgbClr val="000000"/>
                </a:solidFill>
                <a:latin typeface="Constantia"/>
                <a:cs typeface="Constantia"/>
              </a:rPr>
              <a:t>s</a:t>
            </a:r>
            <a:r>
              <a:rPr sz="2400" spc="-10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Constantia"/>
                <a:cs typeface="Constantia"/>
              </a:rPr>
              <a:t>width:</a:t>
            </a:r>
            <a:endParaRPr sz="2400">
              <a:latin typeface="Constantia"/>
              <a:cs typeface="Constantia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90800" y="1335024"/>
            <a:ext cx="5803392" cy="5065776"/>
          </a:xfrm>
          <a:prstGeom prst="rect">
            <a:avLst/>
          </a:prstGeom>
        </p:spPr>
      </p:pic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22250" y="1301369"/>
          <a:ext cx="2286635" cy="53978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1785"/>
                <a:gridCol w="704850"/>
              </a:tblGrid>
              <a:tr h="1188719">
                <a:tc>
                  <a:txBody>
                    <a:bodyPr/>
                    <a:lstStyle/>
                    <a:p>
                      <a:pPr marL="90805" marR="3282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Class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 Interval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(Height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in </a:t>
                      </a:r>
                      <a:r>
                        <a:rPr sz="1800" b="1" spc="-420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cm)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DD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Freq</a:t>
                      </a:r>
                      <a:endParaRPr sz="1800">
                        <a:latin typeface="Constantia"/>
                        <a:cs typeface="Constanti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.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DD9"/>
                    </a:solidFill>
                  </a:tcPr>
                </a:tc>
              </a:tr>
              <a:tr h="54902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onstantia"/>
                          <a:cs typeface="Constantia"/>
                        </a:rPr>
                        <a:t>155-160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3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0"/>
                    </a:solidFill>
                  </a:tcPr>
                </a:tc>
              </a:tr>
              <a:tr h="5490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nstantia"/>
                          <a:cs typeface="Constantia"/>
                        </a:rPr>
                        <a:t>160-165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2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</a:tr>
              <a:tr h="54914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onstantia"/>
                          <a:cs typeface="Constantia"/>
                        </a:rPr>
                        <a:t>165-170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9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0"/>
                    </a:solidFill>
                  </a:tcPr>
                </a:tc>
              </a:tr>
              <a:tr h="5490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onstantia"/>
                          <a:cs typeface="Constantia"/>
                        </a:rPr>
                        <a:t>170-175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7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</a:tr>
              <a:tr h="54902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onstantia"/>
                          <a:cs typeface="Constantia"/>
                        </a:rPr>
                        <a:t>175-180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10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0"/>
                    </a:solidFill>
                  </a:tcPr>
                </a:tc>
              </a:tr>
              <a:tr h="54910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nstantia"/>
                          <a:cs typeface="Constantia"/>
                        </a:rPr>
                        <a:t>180-185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5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</a:tr>
              <a:tr h="5490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onstantia"/>
                          <a:cs typeface="Constantia"/>
                        </a:rPr>
                        <a:t>185-190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5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0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onstantia"/>
                          <a:cs typeface="Constantia"/>
                        </a:rPr>
                        <a:t>190-195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01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6334" y="610311"/>
            <a:ext cx="4326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>
                <a:solidFill>
                  <a:srgbClr val="000000"/>
                </a:solidFill>
                <a:latin typeface="Calibri"/>
                <a:cs typeface="Calibri"/>
              </a:rPr>
              <a:t>His</a:t>
            </a:r>
            <a:r>
              <a:rPr spc="-12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pc="-220" dirty="0">
                <a:solidFill>
                  <a:srgbClr val="000000"/>
                </a:solidFill>
                <a:latin typeface="Calibri"/>
                <a:cs typeface="Calibri"/>
              </a:rPr>
              <a:t>ogra</a:t>
            </a:r>
            <a:r>
              <a:rPr spc="-380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pc="-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90" dirty="0">
                <a:solidFill>
                  <a:srgbClr val="000000"/>
                </a:solidFill>
                <a:latin typeface="Calibri"/>
                <a:cs typeface="Calibri"/>
              </a:rPr>
              <a:t>fo</a:t>
            </a:r>
            <a:r>
              <a:rPr spc="-15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pc="-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250" dirty="0">
                <a:solidFill>
                  <a:srgbClr val="000000"/>
                </a:solidFill>
                <a:latin typeface="Calibri"/>
                <a:cs typeface="Calibri"/>
              </a:rPr>
              <a:t>u</a:t>
            </a:r>
            <a:r>
              <a:rPr spc="-265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pc="-32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pc="-350" dirty="0">
                <a:solidFill>
                  <a:srgbClr val="000000"/>
                </a:solidFill>
                <a:latin typeface="Calibri"/>
                <a:cs typeface="Calibri"/>
              </a:rPr>
              <a:t>q</a:t>
            </a:r>
            <a:r>
              <a:rPr spc="-190" dirty="0">
                <a:solidFill>
                  <a:srgbClr val="000000"/>
                </a:solidFill>
                <a:latin typeface="Calibri"/>
                <a:cs typeface="Calibri"/>
              </a:rPr>
              <a:t>ual</a:t>
            </a:r>
            <a:r>
              <a:rPr spc="-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55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pc="-105" dirty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spc="-260" dirty="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spc="-229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pc="-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245" dirty="0">
                <a:solidFill>
                  <a:srgbClr val="000000"/>
                </a:solidFill>
                <a:latin typeface="Calibri"/>
                <a:cs typeface="Calibri"/>
              </a:rPr>
              <a:t>widt</a:t>
            </a:r>
            <a:r>
              <a:rPr spc="-290" dirty="0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spc="-25" dirty="0">
                <a:solidFill>
                  <a:srgbClr val="000000"/>
                </a:solidFill>
                <a:latin typeface="Calibri"/>
                <a:cs typeface="Calibri"/>
              </a:rPr>
              <a:t>: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46050" y="1517650"/>
          <a:ext cx="3735069" cy="479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1865"/>
                <a:gridCol w="659129"/>
                <a:gridCol w="805815"/>
                <a:gridCol w="1318260"/>
              </a:tblGrid>
              <a:tr h="990600">
                <a:tc>
                  <a:txBody>
                    <a:bodyPr/>
                    <a:lstStyle/>
                    <a:p>
                      <a:pPr marL="90805" marR="1447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Class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 bound 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ary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54940" algn="just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Fre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que 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ncy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50495" algn="just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Cl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as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s  Widt </a:t>
                      </a:r>
                      <a:r>
                        <a:rPr sz="1800" b="1" spc="-420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h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F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e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q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uen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c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y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Density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66001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0-10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8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10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66001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onstantia"/>
                          <a:cs typeface="Constantia"/>
                        </a:rPr>
                        <a:t>10-15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6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5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65989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onstantia"/>
                          <a:cs typeface="Constantia"/>
                        </a:rPr>
                        <a:t>15-20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12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5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66001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20-24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66001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latin typeface="Constantia"/>
                          <a:cs typeface="Constantia"/>
                        </a:rPr>
                        <a:t>24-35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7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11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50759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onstantia"/>
                          <a:cs typeface="Constantia"/>
                        </a:rPr>
                        <a:t>35-40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3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5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2567939" y="2514600"/>
            <a:ext cx="1318260" cy="3807460"/>
            <a:chOff x="2567939" y="2514600"/>
            <a:chExt cx="1318260" cy="380746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67939" y="2514600"/>
              <a:ext cx="1318260" cy="65989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67939" y="3174491"/>
              <a:ext cx="1318260" cy="65989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67939" y="3834383"/>
              <a:ext cx="1318260" cy="65989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67939" y="4494276"/>
              <a:ext cx="1318260" cy="65989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67939" y="5154167"/>
              <a:ext cx="1318260" cy="65989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67939" y="5814059"/>
              <a:ext cx="1318260" cy="507492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962400" y="1524000"/>
            <a:ext cx="4392167" cy="482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4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8" y="0"/>
                </a:moveTo>
                <a:lnTo>
                  <a:pt x="0" y="0"/>
                </a:lnTo>
                <a:lnTo>
                  <a:pt x="0" y="228600"/>
                </a:lnTo>
                <a:lnTo>
                  <a:pt x="8552688" y="228600"/>
                </a:lnTo>
                <a:lnTo>
                  <a:pt x="8552688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54277" y="277114"/>
            <a:ext cx="64719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2800" algn="l"/>
              </a:tabLst>
            </a:pPr>
            <a:r>
              <a:rPr sz="5400" dirty="0">
                <a:solidFill>
                  <a:srgbClr val="B85B21"/>
                </a:solidFill>
              </a:rPr>
              <a:t>B.	</a:t>
            </a:r>
            <a:r>
              <a:rPr sz="5400" spc="-15" dirty="0">
                <a:solidFill>
                  <a:srgbClr val="B85B21"/>
                </a:solidFill>
              </a:rPr>
              <a:t>Frequency</a:t>
            </a:r>
            <a:r>
              <a:rPr sz="5400" spc="-70" dirty="0">
                <a:solidFill>
                  <a:srgbClr val="B85B21"/>
                </a:solidFill>
              </a:rPr>
              <a:t> </a:t>
            </a:r>
            <a:r>
              <a:rPr sz="5400" dirty="0">
                <a:solidFill>
                  <a:srgbClr val="B85B21"/>
                </a:solidFill>
              </a:rPr>
              <a:t>Polygon</a:t>
            </a:r>
            <a:endParaRPr sz="5400"/>
          </a:p>
        </p:txBody>
      </p:sp>
      <p:sp>
        <p:nvSpPr>
          <p:cNvPr id="5" name="object 5"/>
          <p:cNvSpPr txBox="1"/>
          <p:nvPr/>
        </p:nvSpPr>
        <p:spPr>
          <a:xfrm>
            <a:off x="277164" y="1567637"/>
            <a:ext cx="8611235" cy="422783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32740" marR="6350" indent="-320040" algn="just">
              <a:lnSpc>
                <a:spcPct val="90000"/>
              </a:lnSpc>
              <a:spcBef>
                <a:spcPts val="45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10" dirty="0">
                <a:latin typeface="Microsoft Sans Serif"/>
                <a:cs typeface="Microsoft Sans Serif"/>
              </a:rPr>
              <a:t>If </a:t>
            </a:r>
            <a:r>
              <a:rPr sz="2900" spc="-195" dirty="0">
                <a:latin typeface="Microsoft Sans Serif"/>
                <a:cs typeface="Microsoft Sans Serif"/>
              </a:rPr>
              <a:t>we</a:t>
            </a:r>
            <a:r>
              <a:rPr sz="2900" spc="380" dirty="0">
                <a:latin typeface="Microsoft Sans Serif"/>
                <a:cs typeface="Microsoft Sans Serif"/>
              </a:rPr>
              <a:t> </a:t>
            </a:r>
            <a:r>
              <a:rPr sz="2900" spc="-160" dirty="0">
                <a:latin typeface="Microsoft Sans Serif"/>
                <a:cs typeface="Microsoft Sans Serif"/>
              </a:rPr>
              <a:t>mark </a:t>
            </a:r>
            <a:r>
              <a:rPr sz="2900" spc="-175" dirty="0">
                <a:latin typeface="Microsoft Sans Serif"/>
                <a:cs typeface="Microsoft Sans Serif"/>
              </a:rPr>
              <a:t>the midpoints </a:t>
            </a:r>
            <a:r>
              <a:rPr sz="2900" spc="-10" dirty="0">
                <a:latin typeface="Microsoft Sans Serif"/>
                <a:cs typeface="Microsoft Sans Serif"/>
              </a:rPr>
              <a:t>of </a:t>
            </a:r>
            <a:r>
              <a:rPr sz="2900" spc="-175" dirty="0">
                <a:latin typeface="Microsoft Sans Serif"/>
                <a:cs typeface="Microsoft Sans Serif"/>
              </a:rPr>
              <a:t>the </a:t>
            </a:r>
            <a:r>
              <a:rPr sz="2900" spc="-70" dirty="0">
                <a:latin typeface="Microsoft Sans Serif"/>
                <a:cs typeface="Microsoft Sans Serif"/>
              </a:rPr>
              <a:t>top </a:t>
            </a:r>
            <a:r>
              <a:rPr sz="2900" spc="-130" dirty="0">
                <a:latin typeface="Microsoft Sans Serif"/>
                <a:cs typeface="Microsoft Sans Serif"/>
              </a:rPr>
              <a:t>horizontal </a:t>
            </a:r>
            <a:r>
              <a:rPr sz="2900" spc="-235" dirty="0">
                <a:latin typeface="Microsoft Sans Serif"/>
                <a:cs typeface="Microsoft Sans Serif"/>
              </a:rPr>
              <a:t>sides</a:t>
            </a:r>
            <a:r>
              <a:rPr sz="2900" spc="300" dirty="0">
                <a:latin typeface="Microsoft Sans Serif"/>
                <a:cs typeface="Microsoft Sans Serif"/>
              </a:rPr>
              <a:t> </a:t>
            </a:r>
            <a:r>
              <a:rPr sz="2900" spc="-15" dirty="0">
                <a:latin typeface="Microsoft Sans Serif"/>
                <a:cs typeface="Microsoft Sans Serif"/>
              </a:rPr>
              <a:t>of </a:t>
            </a:r>
            <a:r>
              <a:rPr sz="2900" spc="-10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-170" dirty="0">
                <a:latin typeface="Microsoft Sans Serif"/>
                <a:cs typeface="Microsoft Sans Serif"/>
              </a:rPr>
              <a:t> </a:t>
            </a:r>
            <a:r>
              <a:rPr sz="2900" spc="-160" dirty="0">
                <a:latin typeface="Microsoft Sans Serif"/>
                <a:cs typeface="Microsoft Sans Serif"/>
              </a:rPr>
              <a:t>rectangles</a:t>
            </a:r>
            <a:r>
              <a:rPr sz="2900" spc="-155" dirty="0">
                <a:latin typeface="Microsoft Sans Serif"/>
                <a:cs typeface="Microsoft Sans Serif"/>
              </a:rPr>
              <a:t> </a:t>
            </a:r>
            <a:r>
              <a:rPr sz="2900" spc="-190" dirty="0">
                <a:latin typeface="Microsoft Sans Serif"/>
                <a:cs typeface="Microsoft Sans Serif"/>
              </a:rPr>
              <a:t>in</a:t>
            </a:r>
            <a:r>
              <a:rPr sz="2900" spc="395" dirty="0">
                <a:latin typeface="Microsoft Sans Serif"/>
                <a:cs typeface="Microsoft Sans Serif"/>
              </a:rPr>
              <a:t> </a:t>
            </a:r>
            <a:r>
              <a:rPr sz="2900" spc="-15" dirty="0">
                <a:latin typeface="Microsoft Sans Serif"/>
                <a:cs typeface="Microsoft Sans Serif"/>
              </a:rPr>
              <a:t>a</a:t>
            </a:r>
            <a:r>
              <a:rPr sz="2900" spc="-10" dirty="0">
                <a:latin typeface="Microsoft Sans Serif"/>
                <a:cs typeface="Microsoft Sans Serif"/>
              </a:rPr>
              <a:t> </a:t>
            </a:r>
            <a:r>
              <a:rPr sz="2900" spc="-180" dirty="0">
                <a:latin typeface="Microsoft Sans Serif"/>
                <a:cs typeface="Microsoft Sans Serif"/>
              </a:rPr>
              <a:t>histogram</a:t>
            </a:r>
            <a:r>
              <a:rPr sz="2900" spc="-175" dirty="0">
                <a:latin typeface="Microsoft Sans Serif"/>
                <a:cs typeface="Microsoft Sans Serif"/>
              </a:rPr>
              <a:t> </a:t>
            </a:r>
            <a:r>
              <a:rPr sz="2900" spc="-125" dirty="0">
                <a:latin typeface="Microsoft Sans Serif"/>
                <a:cs typeface="Microsoft Sans Serif"/>
              </a:rPr>
              <a:t>and</a:t>
            </a:r>
            <a:r>
              <a:rPr sz="2900" spc="520" dirty="0">
                <a:latin typeface="Microsoft Sans Serif"/>
                <a:cs typeface="Microsoft Sans Serif"/>
              </a:rPr>
              <a:t> </a:t>
            </a:r>
            <a:r>
              <a:rPr sz="2900" spc="-145" dirty="0">
                <a:latin typeface="Microsoft Sans Serif"/>
                <a:cs typeface="Microsoft Sans Serif"/>
              </a:rPr>
              <a:t>join</a:t>
            </a:r>
            <a:r>
              <a:rPr sz="2900" spc="484" dirty="0">
                <a:latin typeface="Microsoft Sans Serif"/>
                <a:cs typeface="Microsoft Sans Serif"/>
              </a:rPr>
              <a:t> </a:t>
            </a:r>
            <a:r>
              <a:rPr sz="2900" spc="-250" dirty="0">
                <a:latin typeface="Microsoft Sans Serif"/>
                <a:cs typeface="Microsoft Sans Serif"/>
              </a:rPr>
              <a:t>them</a:t>
            </a:r>
            <a:r>
              <a:rPr sz="2900" spc="275" dirty="0">
                <a:latin typeface="Microsoft Sans Serif"/>
                <a:cs typeface="Microsoft Sans Serif"/>
              </a:rPr>
              <a:t> </a:t>
            </a:r>
            <a:r>
              <a:rPr sz="2900" spc="-75" dirty="0">
                <a:latin typeface="Microsoft Sans Serif"/>
                <a:cs typeface="Microsoft Sans Serif"/>
              </a:rPr>
              <a:t>by</a:t>
            </a:r>
            <a:r>
              <a:rPr sz="2900" spc="620" dirty="0">
                <a:latin typeface="Microsoft Sans Serif"/>
                <a:cs typeface="Microsoft Sans Serif"/>
              </a:rPr>
              <a:t> </a:t>
            </a:r>
            <a:r>
              <a:rPr sz="2900" spc="-15" dirty="0">
                <a:latin typeface="Microsoft Sans Serif"/>
                <a:cs typeface="Microsoft Sans Serif"/>
              </a:rPr>
              <a:t>a </a:t>
            </a:r>
            <a:r>
              <a:rPr sz="2900" spc="-10" dirty="0">
                <a:latin typeface="Microsoft Sans Serif"/>
                <a:cs typeface="Microsoft Sans Serif"/>
              </a:rPr>
              <a:t> </a:t>
            </a:r>
            <a:r>
              <a:rPr sz="2900" spc="-120" dirty="0">
                <a:latin typeface="Microsoft Sans Serif"/>
                <a:cs typeface="Microsoft Sans Serif"/>
              </a:rPr>
              <a:t>straight </a:t>
            </a:r>
            <a:r>
              <a:rPr sz="2900" spc="-175" dirty="0">
                <a:latin typeface="Microsoft Sans Serif"/>
                <a:cs typeface="Microsoft Sans Serif"/>
              </a:rPr>
              <a:t>line, the </a:t>
            </a:r>
            <a:r>
              <a:rPr sz="2900" spc="-65" dirty="0">
                <a:latin typeface="Microsoft Sans Serif"/>
                <a:cs typeface="Microsoft Sans Serif"/>
              </a:rPr>
              <a:t>figure </a:t>
            </a:r>
            <a:r>
              <a:rPr sz="2900" spc="-330" dirty="0">
                <a:latin typeface="Microsoft Sans Serif"/>
                <a:cs typeface="Microsoft Sans Serif"/>
              </a:rPr>
              <a:t>so</a:t>
            </a:r>
            <a:r>
              <a:rPr sz="2900" spc="-325" dirty="0">
                <a:latin typeface="Microsoft Sans Serif"/>
                <a:cs typeface="Microsoft Sans Serif"/>
              </a:rPr>
              <a:t> </a:t>
            </a:r>
            <a:r>
              <a:rPr sz="2900" spc="-114" dirty="0">
                <a:latin typeface="Microsoft Sans Serif"/>
                <a:cs typeface="Microsoft Sans Serif"/>
              </a:rPr>
              <a:t>formed </a:t>
            </a:r>
            <a:r>
              <a:rPr sz="2900" spc="-265" dirty="0">
                <a:latin typeface="Microsoft Sans Serif"/>
                <a:cs typeface="Microsoft Sans Serif"/>
              </a:rPr>
              <a:t>is </a:t>
            </a:r>
            <a:r>
              <a:rPr sz="2900" spc="-100" dirty="0">
                <a:latin typeface="Microsoft Sans Serif"/>
                <a:cs typeface="Microsoft Sans Serif"/>
              </a:rPr>
              <a:t>called </a:t>
            </a:r>
            <a:r>
              <a:rPr sz="2900" spc="-15" dirty="0">
                <a:latin typeface="Microsoft Sans Serif"/>
                <a:cs typeface="Microsoft Sans Serif"/>
              </a:rPr>
              <a:t>a </a:t>
            </a:r>
            <a:r>
              <a:rPr sz="2900" spc="-210" dirty="0">
                <a:latin typeface="Microsoft Sans Serif"/>
                <a:cs typeface="Microsoft Sans Serif"/>
              </a:rPr>
              <a:t>Frequency </a:t>
            </a:r>
            <a:r>
              <a:rPr sz="2900" spc="-204" dirty="0">
                <a:latin typeface="Microsoft Sans Serif"/>
                <a:cs typeface="Microsoft Sans Serif"/>
              </a:rPr>
              <a:t> </a:t>
            </a:r>
            <a:r>
              <a:rPr sz="2900" spc="-195" dirty="0">
                <a:latin typeface="Microsoft Sans Serif"/>
                <a:cs typeface="Microsoft Sans Serif"/>
              </a:rPr>
              <a:t>Polygon.</a:t>
            </a:r>
            <a:endParaRPr sz="2900">
              <a:latin typeface="Microsoft Sans Serif"/>
              <a:cs typeface="Microsoft Sans Serif"/>
            </a:endParaRPr>
          </a:p>
          <a:p>
            <a:pPr marL="332740" marR="5715" indent="-320040" algn="just">
              <a:lnSpc>
                <a:spcPct val="9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340" dirty="0">
                <a:solidFill>
                  <a:srgbClr val="B85B21"/>
                </a:solidFill>
                <a:latin typeface="Microsoft Sans Serif"/>
                <a:cs typeface="Microsoft Sans Serif"/>
              </a:rPr>
              <a:t>This</a:t>
            </a:r>
            <a:r>
              <a:rPr sz="2900" spc="90" dirty="0">
                <a:solidFill>
                  <a:srgbClr val="B85B21"/>
                </a:solidFill>
                <a:latin typeface="Microsoft Sans Serif"/>
                <a:cs typeface="Microsoft Sans Serif"/>
              </a:rPr>
              <a:t> </a:t>
            </a:r>
            <a:r>
              <a:rPr sz="2900" spc="-260" dirty="0">
                <a:solidFill>
                  <a:srgbClr val="B85B21"/>
                </a:solidFill>
                <a:latin typeface="Microsoft Sans Serif"/>
                <a:cs typeface="Microsoft Sans Serif"/>
              </a:rPr>
              <a:t>is</a:t>
            </a:r>
            <a:r>
              <a:rPr sz="2900" spc="250" dirty="0">
                <a:solidFill>
                  <a:srgbClr val="B85B21"/>
                </a:solidFill>
                <a:latin typeface="Microsoft Sans Serif"/>
                <a:cs typeface="Microsoft Sans Serif"/>
              </a:rPr>
              <a:t> </a:t>
            </a:r>
            <a:r>
              <a:rPr sz="2900" spc="-175" dirty="0">
                <a:solidFill>
                  <a:srgbClr val="B85B21"/>
                </a:solidFill>
                <a:latin typeface="Microsoft Sans Serif"/>
                <a:cs typeface="Microsoft Sans Serif"/>
              </a:rPr>
              <a:t>done </a:t>
            </a:r>
            <a:r>
              <a:rPr sz="2900" spc="-170" dirty="0">
                <a:solidFill>
                  <a:srgbClr val="B85B21"/>
                </a:solidFill>
                <a:latin typeface="Microsoft Sans Serif"/>
                <a:cs typeface="Microsoft Sans Serif"/>
              </a:rPr>
              <a:t>under </a:t>
            </a:r>
            <a:r>
              <a:rPr sz="2900" spc="-175" dirty="0">
                <a:solidFill>
                  <a:srgbClr val="B85B21"/>
                </a:solidFill>
                <a:latin typeface="Microsoft Sans Serif"/>
                <a:cs typeface="Microsoft Sans Serif"/>
              </a:rPr>
              <a:t>the </a:t>
            </a:r>
            <a:r>
              <a:rPr sz="2900" spc="-240" dirty="0">
                <a:solidFill>
                  <a:srgbClr val="B85B21"/>
                </a:solidFill>
                <a:latin typeface="Microsoft Sans Serif"/>
                <a:cs typeface="Microsoft Sans Serif"/>
              </a:rPr>
              <a:t>assumption</a:t>
            </a:r>
            <a:r>
              <a:rPr sz="2900" spc="290" dirty="0">
                <a:solidFill>
                  <a:srgbClr val="B85B21"/>
                </a:solidFill>
                <a:latin typeface="Microsoft Sans Serif"/>
                <a:cs typeface="Microsoft Sans Serif"/>
              </a:rPr>
              <a:t> </a:t>
            </a:r>
            <a:r>
              <a:rPr sz="2900" spc="-100" dirty="0">
                <a:solidFill>
                  <a:srgbClr val="B85B21"/>
                </a:solidFill>
                <a:latin typeface="Microsoft Sans Serif"/>
                <a:cs typeface="Microsoft Sans Serif"/>
              </a:rPr>
              <a:t>that </a:t>
            </a:r>
            <a:r>
              <a:rPr sz="2900" spc="-175" dirty="0">
                <a:solidFill>
                  <a:srgbClr val="B85B21"/>
                </a:solidFill>
                <a:latin typeface="Microsoft Sans Serif"/>
                <a:cs typeface="Microsoft Sans Serif"/>
              </a:rPr>
              <a:t>the frequencies </a:t>
            </a:r>
            <a:r>
              <a:rPr sz="2900" spc="-190" dirty="0">
                <a:solidFill>
                  <a:srgbClr val="B85B21"/>
                </a:solidFill>
                <a:latin typeface="Microsoft Sans Serif"/>
                <a:cs typeface="Microsoft Sans Serif"/>
              </a:rPr>
              <a:t>in </a:t>
            </a:r>
            <a:r>
              <a:rPr sz="2900" spc="-185" dirty="0">
                <a:solidFill>
                  <a:srgbClr val="B85B21"/>
                </a:solidFill>
                <a:latin typeface="Microsoft Sans Serif"/>
                <a:cs typeface="Microsoft Sans Serif"/>
              </a:rPr>
              <a:t> </a:t>
            </a:r>
            <a:r>
              <a:rPr sz="2900" spc="-15" dirty="0">
                <a:solidFill>
                  <a:srgbClr val="B85B21"/>
                </a:solidFill>
                <a:latin typeface="Microsoft Sans Serif"/>
                <a:cs typeface="Microsoft Sans Serif"/>
              </a:rPr>
              <a:t>a </a:t>
            </a:r>
            <a:r>
              <a:rPr sz="2900" spc="-270" dirty="0">
                <a:solidFill>
                  <a:srgbClr val="B85B21"/>
                </a:solidFill>
                <a:latin typeface="Microsoft Sans Serif"/>
                <a:cs typeface="Microsoft Sans Serif"/>
              </a:rPr>
              <a:t>class</a:t>
            </a:r>
            <a:r>
              <a:rPr sz="2900" spc="-265" dirty="0">
                <a:solidFill>
                  <a:srgbClr val="B85B21"/>
                </a:solidFill>
                <a:latin typeface="Microsoft Sans Serif"/>
                <a:cs typeface="Microsoft Sans Serif"/>
              </a:rPr>
              <a:t> </a:t>
            </a:r>
            <a:r>
              <a:rPr sz="2900" spc="-95" dirty="0">
                <a:solidFill>
                  <a:srgbClr val="B85B21"/>
                </a:solidFill>
                <a:latin typeface="Microsoft Sans Serif"/>
                <a:cs typeface="Microsoft Sans Serif"/>
              </a:rPr>
              <a:t>interval</a:t>
            </a:r>
            <a:r>
              <a:rPr sz="2900" spc="-90" dirty="0">
                <a:solidFill>
                  <a:srgbClr val="B85B21"/>
                </a:solidFill>
                <a:latin typeface="Microsoft Sans Serif"/>
                <a:cs typeface="Microsoft Sans Serif"/>
              </a:rPr>
              <a:t> </a:t>
            </a:r>
            <a:r>
              <a:rPr sz="2900" spc="-60" dirty="0">
                <a:solidFill>
                  <a:srgbClr val="B85B21"/>
                </a:solidFill>
                <a:latin typeface="Microsoft Sans Serif"/>
                <a:cs typeface="Microsoft Sans Serif"/>
              </a:rPr>
              <a:t>are</a:t>
            </a:r>
            <a:r>
              <a:rPr sz="2900" spc="-55" dirty="0">
                <a:solidFill>
                  <a:srgbClr val="B85B21"/>
                </a:solidFill>
                <a:latin typeface="Microsoft Sans Serif"/>
                <a:cs typeface="Microsoft Sans Serif"/>
              </a:rPr>
              <a:t> </a:t>
            </a:r>
            <a:r>
              <a:rPr sz="2900" spc="-155" dirty="0">
                <a:solidFill>
                  <a:srgbClr val="B85B21"/>
                </a:solidFill>
                <a:latin typeface="Microsoft Sans Serif"/>
                <a:cs typeface="Microsoft Sans Serif"/>
              </a:rPr>
              <a:t>evenly</a:t>
            </a:r>
            <a:r>
              <a:rPr sz="2900" spc="-150" dirty="0">
                <a:solidFill>
                  <a:srgbClr val="B85B21"/>
                </a:solidFill>
                <a:latin typeface="Microsoft Sans Serif"/>
                <a:cs typeface="Microsoft Sans Serif"/>
              </a:rPr>
              <a:t> </a:t>
            </a:r>
            <a:r>
              <a:rPr sz="2900" spc="-105" dirty="0">
                <a:solidFill>
                  <a:srgbClr val="B85B21"/>
                </a:solidFill>
                <a:latin typeface="Microsoft Sans Serif"/>
                <a:cs typeface="Microsoft Sans Serif"/>
              </a:rPr>
              <a:t>distributed</a:t>
            </a:r>
            <a:r>
              <a:rPr sz="2900" spc="-100" dirty="0">
                <a:solidFill>
                  <a:srgbClr val="B85B21"/>
                </a:solidFill>
                <a:latin typeface="Microsoft Sans Serif"/>
                <a:cs typeface="Microsoft Sans Serif"/>
              </a:rPr>
              <a:t> </a:t>
            </a:r>
            <a:r>
              <a:rPr sz="2900" spc="-180" dirty="0">
                <a:solidFill>
                  <a:srgbClr val="B85B21"/>
                </a:solidFill>
                <a:latin typeface="Microsoft Sans Serif"/>
                <a:cs typeface="Microsoft Sans Serif"/>
              </a:rPr>
              <a:t>throughout</a:t>
            </a:r>
            <a:r>
              <a:rPr sz="2900" spc="-175" dirty="0">
                <a:solidFill>
                  <a:srgbClr val="B85B21"/>
                </a:solidFill>
                <a:latin typeface="Microsoft Sans Serif"/>
                <a:cs typeface="Microsoft Sans Serif"/>
              </a:rPr>
              <a:t> the </a:t>
            </a:r>
            <a:r>
              <a:rPr sz="2900" spc="-170" dirty="0">
                <a:solidFill>
                  <a:srgbClr val="B85B21"/>
                </a:solidFill>
                <a:latin typeface="Microsoft Sans Serif"/>
                <a:cs typeface="Microsoft Sans Serif"/>
              </a:rPr>
              <a:t> </a:t>
            </a:r>
            <a:r>
              <a:rPr sz="2900" spc="-254" dirty="0">
                <a:solidFill>
                  <a:srgbClr val="B85B21"/>
                </a:solidFill>
                <a:latin typeface="Microsoft Sans Serif"/>
                <a:cs typeface="Microsoft Sans Serif"/>
              </a:rPr>
              <a:t>class.</a:t>
            </a:r>
            <a:endParaRPr sz="2900">
              <a:latin typeface="Microsoft Sans Serif"/>
              <a:cs typeface="Microsoft Sans Serif"/>
            </a:endParaRPr>
          </a:p>
          <a:p>
            <a:pPr marL="332740" marR="5080" indent="-320040" algn="just">
              <a:lnSpc>
                <a:spcPct val="90000"/>
              </a:lnSpc>
              <a:spcBef>
                <a:spcPts val="7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340" dirty="0">
                <a:latin typeface="Microsoft Sans Serif"/>
                <a:cs typeface="Microsoft Sans Serif"/>
              </a:rPr>
              <a:t>The</a:t>
            </a:r>
            <a:r>
              <a:rPr sz="2900" spc="-335" dirty="0">
                <a:latin typeface="Microsoft Sans Serif"/>
                <a:cs typeface="Microsoft Sans Serif"/>
              </a:rPr>
              <a:t> </a:t>
            </a:r>
            <a:r>
              <a:rPr sz="2900" spc="-45" dirty="0">
                <a:latin typeface="Microsoft Sans Serif"/>
                <a:cs typeface="Microsoft Sans Serif"/>
              </a:rPr>
              <a:t>area </a:t>
            </a:r>
            <a:r>
              <a:rPr sz="2900" spc="-5" dirty="0">
                <a:latin typeface="Microsoft Sans Serif"/>
                <a:cs typeface="Microsoft Sans Serif"/>
              </a:rPr>
              <a:t>of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-170" dirty="0">
                <a:latin typeface="Microsoft Sans Serif"/>
                <a:cs typeface="Microsoft Sans Serif"/>
              </a:rPr>
              <a:t> </a:t>
            </a:r>
            <a:r>
              <a:rPr sz="2900" spc="-114" dirty="0">
                <a:latin typeface="Microsoft Sans Serif"/>
                <a:cs typeface="Microsoft Sans Serif"/>
              </a:rPr>
              <a:t>polygon</a:t>
            </a:r>
            <a:r>
              <a:rPr sz="2900" spc="-110" dirty="0">
                <a:latin typeface="Microsoft Sans Serif"/>
                <a:cs typeface="Microsoft Sans Serif"/>
              </a:rPr>
              <a:t> </a:t>
            </a:r>
            <a:r>
              <a:rPr sz="2900" spc="-260" dirty="0">
                <a:latin typeface="Microsoft Sans Serif"/>
                <a:cs typeface="Microsoft Sans Serif"/>
              </a:rPr>
              <a:t>is</a:t>
            </a:r>
            <a:r>
              <a:rPr sz="2900" spc="-254" dirty="0">
                <a:latin typeface="Microsoft Sans Serif"/>
                <a:cs typeface="Microsoft Sans Serif"/>
              </a:rPr>
              <a:t> </a:t>
            </a:r>
            <a:r>
              <a:rPr sz="2900" spc="-114" dirty="0">
                <a:latin typeface="Microsoft Sans Serif"/>
                <a:cs typeface="Microsoft Sans Serif"/>
              </a:rPr>
              <a:t>equal</a:t>
            </a:r>
            <a:r>
              <a:rPr sz="2900" spc="-110" dirty="0">
                <a:latin typeface="Microsoft Sans Serif"/>
                <a:cs typeface="Microsoft Sans Serif"/>
              </a:rPr>
              <a:t> </a:t>
            </a:r>
            <a:r>
              <a:rPr sz="2900" spc="-90" dirty="0">
                <a:latin typeface="Microsoft Sans Serif"/>
                <a:cs typeface="Microsoft Sans Serif"/>
              </a:rPr>
              <a:t>to</a:t>
            </a:r>
            <a:r>
              <a:rPr sz="2900" spc="-85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-170" dirty="0">
                <a:latin typeface="Microsoft Sans Serif"/>
                <a:cs typeface="Microsoft Sans Serif"/>
              </a:rPr>
              <a:t> </a:t>
            </a:r>
            <a:r>
              <a:rPr sz="2900" spc="-50" dirty="0">
                <a:latin typeface="Microsoft Sans Serif"/>
                <a:cs typeface="Microsoft Sans Serif"/>
              </a:rPr>
              <a:t>area </a:t>
            </a:r>
            <a:r>
              <a:rPr sz="2900" spc="-10" dirty="0">
                <a:latin typeface="Microsoft Sans Serif"/>
                <a:cs typeface="Microsoft Sans Serif"/>
              </a:rPr>
              <a:t>of </a:t>
            </a:r>
            <a:r>
              <a:rPr sz="2900" spc="-175" dirty="0">
                <a:latin typeface="Microsoft Sans Serif"/>
                <a:cs typeface="Microsoft Sans Serif"/>
              </a:rPr>
              <a:t>the </a:t>
            </a:r>
            <a:r>
              <a:rPr sz="2900" spc="-170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histogram, </a:t>
            </a:r>
            <a:r>
              <a:rPr sz="2900" spc="-220" dirty="0">
                <a:latin typeface="Microsoft Sans Serif"/>
                <a:cs typeface="Microsoft Sans Serif"/>
              </a:rPr>
              <a:t>because </a:t>
            </a:r>
            <a:r>
              <a:rPr sz="2900" spc="-175" dirty="0">
                <a:latin typeface="Microsoft Sans Serif"/>
                <a:cs typeface="Microsoft Sans Serif"/>
              </a:rPr>
              <a:t>the </a:t>
            </a:r>
            <a:r>
              <a:rPr sz="2900" spc="-50" dirty="0">
                <a:latin typeface="Microsoft Sans Serif"/>
                <a:cs typeface="Microsoft Sans Serif"/>
              </a:rPr>
              <a:t>area </a:t>
            </a:r>
            <a:r>
              <a:rPr sz="2900" spc="-15" dirty="0">
                <a:latin typeface="Microsoft Sans Serif"/>
                <a:cs typeface="Microsoft Sans Serif"/>
              </a:rPr>
              <a:t>left </a:t>
            </a:r>
            <a:r>
              <a:rPr sz="2900" spc="-175" dirty="0">
                <a:latin typeface="Microsoft Sans Serif"/>
                <a:cs typeface="Microsoft Sans Serif"/>
              </a:rPr>
              <a:t>outside </a:t>
            </a:r>
            <a:r>
              <a:rPr sz="2900" spc="-260" dirty="0">
                <a:latin typeface="Microsoft Sans Serif"/>
                <a:cs typeface="Microsoft Sans Serif"/>
              </a:rPr>
              <a:t>is </a:t>
            </a:r>
            <a:r>
              <a:rPr sz="2900" spc="-225" dirty="0">
                <a:latin typeface="Microsoft Sans Serif"/>
                <a:cs typeface="Microsoft Sans Serif"/>
              </a:rPr>
              <a:t>just </a:t>
            </a:r>
            <a:r>
              <a:rPr sz="2900" spc="-114" dirty="0">
                <a:latin typeface="Microsoft Sans Serif"/>
                <a:cs typeface="Microsoft Sans Serif"/>
              </a:rPr>
              <a:t>equal </a:t>
            </a:r>
            <a:r>
              <a:rPr sz="2900" spc="-85" dirty="0">
                <a:latin typeface="Microsoft Sans Serif"/>
                <a:cs typeface="Microsoft Sans Serif"/>
              </a:rPr>
              <a:t>to </a:t>
            </a:r>
            <a:r>
              <a:rPr sz="2900" spc="-80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45" dirty="0">
                <a:latin typeface="Microsoft Sans Serif"/>
                <a:cs typeface="Microsoft Sans Serif"/>
              </a:rPr>
              <a:t>area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65" dirty="0">
                <a:latin typeface="Microsoft Sans Serif"/>
                <a:cs typeface="Microsoft Sans Serif"/>
              </a:rPr>
              <a:t>included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190" dirty="0">
                <a:latin typeface="Microsoft Sans Serif"/>
                <a:cs typeface="Microsoft Sans Serif"/>
              </a:rPr>
              <a:t>in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75" dirty="0">
                <a:latin typeface="Microsoft Sans Serif"/>
                <a:cs typeface="Microsoft Sans Serif"/>
              </a:rPr>
              <a:t>it.</a:t>
            </a:r>
            <a:endParaRPr sz="29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631994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61897" y="888237"/>
            <a:ext cx="5724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How</a:t>
            </a:r>
            <a:r>
              <a:rPr spc="-40" dirty="0"/>
              <a:t> </a:t>
            </a:r>
            <a:r>
              <a:rPr spc="-125" dirty="0"/>
              <a:t>to</a:t>
            </a:r>
            <a:r>
              <a:rPr spc="-45" dirty="0"/>
              <a:t> </a:t>
            </a:r>
            <a:r>
              <a:rPr spc="-5" dirty="0"/>
              <a:t>draw</a:t>
            </a:r>
            <a:r>
              <a:rPr spc="-30" dirty="0"/>
              <a:t> </a:t>
            </a:r>
            <a:r>
              <a:rPr spc="-90" dirty="0"/>
              <a:t>frequency</a:t>
            </a:r>
            <a:r>
              <a:rPr spc="-40" dirty="0"/>
              <a:t> </a:t>
            </a:r>
            <a:r>
              <a:rPr spc="-70" dirty="0"/>
              <a:t>polygon?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22250" y="1365250"/>
          <a:ext cx="3354070" cy="5257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0475"/>
                <a:gridCol w="1022985"/>
                <a:gridCol w="1070610"/>
              </a:tblGrid>
              <a:tr h="1413764">
                <a:tc>
                  <a:txBody>
                    <a:bodyPr/>
                    <a:lstStyle/>
                    <a:p>
                      <a:pPr marL="90805" marR="1498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H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ei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g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h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t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in  Cm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(class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interval)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422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Mid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a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l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ue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87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f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e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q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uen  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cy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77698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onstantia"/>
                          <a:cs typeface="Constantia"/>
                        </a:rPr>
                        <a:t>150-154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onstantia"/>
                          <a:cs typeface="Constantia"/>
                        </a:rPr>
                        <a:t>152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10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onstantia"/>
                          <a:cs typeface="Constantia"/>
                        </a:rPr>
                        <a:t>154-158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onstantia"/>
                          <a:cs typeface="Constantia"/>
                        </a:rPr>
                        <a:t>156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onstantia"/>
                          <a:cs typeface="Constantia"/>
                        </a:rPr>
                        <a:t>15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78867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onstantia"/>
                          <a:cs typeface="Constantia"/>
                        </a:rPr>
                        <a:t>158-162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160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20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78866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nstantia"/>
                          <a:cs typeface="Constantia"/>
                        </a:rPr>
                        <a:t>162-166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nstantia"/>
                          <a:cs typeface="Constantia"/>
                        </a:rPr>
                        <a:t>164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nstantia"/>
                          <a:cs typeface="Constantia"/>
                        </a:rPr>
                        <a:t>12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78866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onstantia"/>
                          <a:cs typeface="Constantia"/>
                        </a:rPr>
                        <a:t>166-170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168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8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</a:tbl>
          </a:graphicData>
        </a:graphic>
      </p:graphicFrame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62400" y="1447800"/>
            <a:ext cx="4191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1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59" y="30480"/>
            <a:ext cx="4536948" cy="30175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4300" y="3127246"/>
            <a:ext cx="5149596" cy="373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39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1420</Words>
  <Application>Microsoft Office PowerPoint</Application>
  <PresentationFormat>On-screen Show (4:3)</PresentationFormat>
  <Paragraphs>256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GRAPH AND DIAGRAM</vt:lpstr>
      <vt:lpstr>Introduction</vt:lpstr>
      <vt:lpstr>A. Histogram</vt:lpstr>
      <vt:lpstr>PowerPoint Presentation</vt:lpstr>
      <vt:lpstr>Histogram for equal class width:</vt:lpstr>
      <vt:lpstr>Histogram for unequal class width:</vt:lpstr>
      <vt:lpstr>B. Frequency Polygon</vt:lpstr>
      <vt:lpstr>How to draw frequency polygon?</vt:lpstr>
      <vt:lpstr>PowerPoint Presentation</vt:lpstr>
      <vt:lpstr>Two or more groups can be compared through  Frequency Polygon</vt:lpstr>
      <vt:lpstr>C. Frequency Curve</vt:lpstr>
      <vt:lpstr>PowerPoint Presentation</vt:lpstr>
      <vt:lpstr>PowerPoint Presentation</vt:lpstr>
      <vt:lpstr>D. Ogives</vt:lpstr>
      <vt:lpstr>Ogive</vt:lpstr>
      <vt:lpstr>PowerPoint Presentation</vt:lpstr>
      <vt:lpstr>PowerPoint Presentation</vt:lpstr>
      <vt:lpstr>PowerPoint Presentation</vt:lpstr>
      <vt:lpstr>PowerPoint Presentation</vt:lpstr>
      <vt:lpstr>Line Diagram</vt:lpstr>
      <vt:lpstr>Line graph: line graphs are simple Mathematical  graphs that are drawn on the</vt:lpstr>
      <vt:lpstr>Simple Bar Diagram</vt:lpstr>
      <vt:lpstr>Simple Bar Diagram (Cont)</vt:lpstr>
      <vt:lpstr>PowerPoint Presentation</vt:lpstr>
      <vt:lpstr>Multiple Bar Diagram</vt:lpstr>
      <vt:lpstr>PowerPoint Presentation</vt:lpstr>
      <vt:lpstr>Sub-divided Bar Diagram</vt:lpstr>
      <vt:lpstr>Example 4 Represent the following data by a sub-  divided bar diagram.</vt:lpstr>
      <vt:lpstr>Percentage Bar Diagram</vt:lpstr>
      <vt:lpstr>PowerPoint Presentation</vt:lpstr>
      <vt:lpstr>PowerPoint Presentation</vt:lpstr>
      <vt:lpstr>PowerPoint Presentation</vt:lpstr>
      <vt:lpstr>Rectangles</vt:lpstr>
      <vt:lpstr>PowerPoint Presentation</vt:lpstr>
      <vt:lpstr>PowerPoint Presentation</vt:lpstr>
      <vt:lpstr>Squares</vt:lpstr>
      <vt:lpstr>PowerPoint Presentation</vt:lpstr>
      <vt:lpstr>Pie Diagram or Circular Diagram</vt:lpstr>
      <vt:lpstr>PowerPoint Presentation</vt:lpstr>
      <vt:lpstr>EXAMPLE: (Table: the result of class 10 of a school)</vt:lpstr>
      <vt:lpstr>second div.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AND DIAGRAM</dc:title>
  <dc:creator>R.C</dc:creator>
  <cp:lastModifiedBy>R.C</cp:lastModifiedBy>
  <cp:revision>3</cp:revision>
  <dcterms:created xsi:type="dcterms:W3CDTF">2021-03-14T19:45:34Z</dcterms:created>
  <dcterms:modified xsi:type="dcterms:W3CDTF">2021-03-14T20:05:54Z</dcterms:modified>
</cp:coreProperties>
</file>