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90" r:id="rId4"/>
    <p:sldId id="281" r:id="rId5"/>
    <p:sldId id="283" r:id="rId6"/>
    <p:sldId id="286" r:id="rId7"/>
    <p:sldId id="289" r:id="rId8"/>
    <p:sldId id="288" r:id="rId9"/>
    <p:sldId id="292" r:id="rId10"/>
    <p:sldId id="294" r:id="rId11"/>
    <p:sldId id="325" r:id="rId12"/>
    <p:sldId id="326" r:id="rId13"/>
    <p:sldId id="296" r:id="rId14"/>
    <p:sldId id="327" r:id="rId15"/>
    <p:sldId id="328" r:id="rId16"/>
    <p:sldId id="305" r:id="rId17"/>
    <p:sldId id="329" r:id="rId18"/>
    <p:sldId id="330" r:id="rId19"/>
    <p:sldId id="334" r:id="rId20"/>
    <p:sldId id="341" r:id="rId21"/>
    <p:sldId id="318" r:id="rId22"/>
    <p:sldId id="340" r:id="rId23"/>
    <p:sldId id="306" r:id="rId24"/>
    <p:sldId id="335" r:id="rId25"/>
    <p:sldId id="336" r:id="rId26"/>
    <p:sldId id="337" r:id="rId27"/>
    <p:sldId id="338" r:id="rId28"/>
    <p:sldId id="33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44" y="-1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050EF-A2B2-4B6C-9AB7-F019A0D68668}" type="datetimeFigureOut">
              <a:rPr lang="en-US" smtClean="0"/>
              <a:t>4/11/2022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84CD27-0297-44D2-BCC5-0FAB2D0AF022}" type="slidenum">
              <a:rPr lang="en-US" smtClean="0"/>
              <a:t>‹#›</a:t>
            </a:fld>
            <a:endParaRPr lang="en-US"/>
          </a:p>
        </p:txBody>
      </p:sp>
    </p:spTree>
    <p:extLst>
      <p:ext uri="{BB962C8B-B14F-4D97-AF65-F5344CB8AC3E}">
        <p14:creationId xmlns:p14="http://schemas.microsoft.com/office/powerpoint/2010/main" val="348779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B0D5CA-8EB2-4EC8-B9C0-82CC15CCE522}" type="slidenum">
              <a:rPr lang="en-US"/>
              <a:pPr/>
              <a:t>16</a:t>
            </a:fld>
            <a:endParaRPr lang="en-US"/>
          </a:p>
        </p:txBody>
      </p:sp>
      <p:sp>
        <p:nvSpPr>
          <p:cNvPr id="204802" name="Rectangle 2"/>
          <p:cNvSpPr>
            <a:spLocks noGrp="1" noRot="1" noChangeAspect="1" noChangeArrowheads="1" noTextEdit="1"/>
          </p:cNvSpPr>
          <p:nvPr>
            <p:ph type="sldImg"/>
          </p:nvPr>
        </p:nvSpPr>
        <p:spPr>
          <a:xfrm>
            <a:off x="393700" y="692150"/>
            <a:ext cx="6070600" cy="3416300"/>
          </a:xfrm>
          <a:ln cap="flat"/>
        </p:spPr>
      </p:sp>
      <p:sp>
        <p:nvSpPr>
          <p:cNvPr id="204803" name="Rectangle 3"/>
          <p:cNvSpPr>
            <a:spLocks noGrp="1" noChangeArrowheads="1"/>
          </p:cNvSpPr>
          <p:nvPr>
            <p:ph type="body" idx="1"/>
          </p:nvPr>
        </p:nvSpPr>
        <p:spPr>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75E20B-E2A3-4EDC-ADC1-82F863DE26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A2DD782E-A9DC-4044-B55A-8EC007ED66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0BA4268E-A9DF-4399-A849-B585E73FBBC8}"/>
              </a:ext>
            </a:extLst>
          </p:cNvPr>
          <p:cNvSpPr>
            <a:spLocks noGrp="1"/>
          </p:cNvSpPr>
          <p:nvPr>
            <p:ph type="dt" sz="half" idx="10"/>
          </p:nvPr>
        </p:nvSpPr>
        <p:spPr/>
        <p:txBody>
          <a:bodyPr/>
          <a:lstStyle/>
          <a:p>
            <a:fld id="{12A0B596-9BC3-484E-BB1C-9BE43A8A830A}" type="datetimeFigureOut">
              <a:rPr lang="en-US" smtClean="0"/>
              <a:t>4/11/2022</a:t>
            </a:fld>
            <a:endParaRPr lang="en-US"/>
          </a:p>
        </p:txBody>
      </p:sp>
      <p:sp>
        <p:nvSpPr>
          <p:cNvPr id="5" name="Footer Placeholder 4">
            <a:extLst>
              <a:ext uri="{FF2B5EF4-FFF2-40B4-BE49-F238E27FC236}">
                <a16:creationId xmlns="" xmlns:a16="http://schemas.microsoft.com/office/drawing/2014/main" id="{4CF7B9EC-46F1-4A95-B568-9295B07EA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A43CB7D-F11A-4AC9-9C4C-6B5F94B376BC}"/>
              </a:ext>
            </a:extLst>
          </p:cNvPr>
          <p:cNvSpPr>
            <a:spLocks noGrp="1"/>
          </p:cNvSpPr>
          <p:nvPr>
            <p:ph type="sldNum" sz="quarter" idx="12"/>
          </p:nvPr>
        </p:nvSpPr>
        <p:spPr/>
        <p:txBody>
          <a:bodyPr/>
          <a:lstStyle/>
          <a:p>
            <a:fld id="{59672CFF-C79F-47C1-B873-77234304F561}" type="slidenum">
              <a:rPr lang="en-US" smtClean="0"/>
              <a:t>‹#›</a:t>
            </a:fld>
            <a:endParaRPr lang="en-US"/>
          </a:p>
        </p:txBody>
      </p:sp>
    </p:spTree>
    <p:extLst>
      <p:ext uri="{BB962C8B-B14F-4D97-AF65-F5344CB8AC3E}">
        <p14:creationId xmlns:p14="http://schemas.microsoft.com/office/powerpoint/2010/main" val="1884581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6E51A1-2E99-4A8F-9D09-D69BC7DEA4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60CD87B-0FBB-46FE-AF10-BC004D22BC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B83BE8E-43C8-4650-A8F2-896C55B4EECF}"/>
              </a:ext>
            </a:extLst>
          </p:cNvPr>
          <p:cNvSpPr>
            <a:spLocks noGrp="1"/>
          </p:cNvSpPr>
          <p:nvPr>
            <p:ph type="dt" sz="half" idx="10"/>
          </p:nvPr>
        </p:nvSpPr>
        <p:spPr/>
        <p:txBody>
          <a:bodyPr/>
          <a:lstStyle/>
          <a:p>
            <a:fld id="{12A0B596-9BC3-484E-BB1C-9BE43A8A830A}" type="datetimeFigureOut">
              <a:rPr lang="en-US" smtClean="0"/>
              <a:t>4/11/2022</a:t>
            </a:fld>
            <a:endParaRPr lang="en-US"/>
          </a:p>
        </p:txBody>
      </p:sp>
      <p:sp>
        <p:nvSpPr>
          <p:cNvPr id="5" name="Footer Placeholder 4">
            <a:extLst>
              <a:ext uri="{FF2B5EF4-FFF2-40B4-BE49-F238E27FC236}">
                <a16:creationId xmlns="" xmlns:a16="http://schemas.microsoft.com/office/drawing/2014/main" id="{82ED8D33-C4A0-43D4-8E11-0CE846E14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A5C158A-E964-40A5-8314-205F8EE93186}"/>
              </a:ext>
            </a:extLst>
          </p:cNvPr>
          <p:cNvSpPr>
            <a:spLocks noGrp="1"/>
          </p:cNvSpPr>
          <p:nvPr>
            <p:ph type="sldNum" sz="quarter" idx="12"/>
          </p:nvPr>
        </p:nvSpPr>
        <p:spPr/>
        <p:txBody>
          <a:bodyPr/>
          <a:lstStyle/>
          <a:p>
            <a:fld id="{59672CFF-C79F-47C1-B873-77234304F561}" type="slidenum">
              <a:rPr lang="en-US" smtClean="0"/>
              <a:t>‹#›</a:t>
            </a:fld>
            <a:endParaRPr lang="en-US"/>
          </a:p>
        </p:txBody>
      </p:sp>
    </p:spTree>
    <p:extLst>
      <p:ext uri="{BB962C8B-B14F-4D97-AF65-F5344CB8AC3E}">
        <p14:creationId xmlns:p14="http://schemas.microsoft.com/office/powerpoint/2010/main" val="2516337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4AAD8B9-F2F6-4E08-BE1C-B6B94971EB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96A2A0A2-4987-470B-98A6-45BD095331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B65AB70-0B33-4501-9615-884B0E6A4A3F}"/>
              </a:ext>
            </a:extLst>
          </p:cNvPr>
          <p:cNvSpPr>
            <a:spLocks noGrp="1"/>
          </p:cNvSpPr>
          <p:nvPr>
            <p:ph type="dt" sz="half" idx="10"/>
          </p:nvPr>
        </p:nvSpPr>
        <p:spPr/>
        <p:txBody>
          <a:bodyPr/>
          <a:lstStyle/>
          <a:p>
            <a:fld id="{12A0B596-9BC3-484E-BB1C-9BE43A8A830A}" type="datetimeFigureOut">
              <a:rPr lang="en-US" smtClean="0"/>
              <a:t>4/11/2022</a:t>
            </a:fld>
            <a:endParaRPr lang="en-US"/>
          </a:p>
        </p:txBody>
      </p:sp>
      <p:sp>
        <p:nvSpPr>
          <p:cNvPr id="5" name="Footer Placeholder 4">
            <a:extLst>
              <a:ext uri="{FF2B5EF4-FFF2-40B4-BE49-F238E27FC236}">
                <a16:creationId xmlns="" xmlns:a16="http://schemas.microsoft.com/office/drawing/2014/main" id="{CFD13ED2-70EE-4EC8-A746-D3C4EBA8E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EA4BA50-8760-4D78-BCDB-855E94D5DF4C}"/>
              </a:ext>
            </a:extLst>
          </p:cNvPr>
          <p:cNvSpPr>
            <a:spLocks noGrp="1"/>
          </p:cNvSpPr>
          <p:nvPr>
            <p:ph type="sldNum" sz="quarter" idx="12"/>
          </p:nvPr>
        </p:nvSpPr>
        <p:spPr/>
        <p:txBody>
          <a:bodyPr/>
          <a:lstStyle/>
          <a:p>
            <a:fld id="{59672CFF-C79F-47C1-B873-77234304F561}" type="slidenum">
              <a:rPr lang="en-US" smtClean="0"/>
              <a:t>‹#›</a:t>
            </a:fld>
            <a:endParaRPr lang="en-US"/>
          </a:p>
        </p:txBody>
      </p:sp>
    </p:spTree>
    <p:extLst>
      <p:ext uri="{BB962C8B-B14F-4D97-AF65-F5344CB8AC3E}">
        <p14:creationId xmlns:p14="http://schemas.microsoft.com/office/powerpoint/2010/main" val="1898382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8C662F-EA6F-48BC-ADA0-F5CBF1FA90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8EECCB8-A4CC-40F4-ACF7-68FE20B8A2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1D769BD-E4EF-4752-BCFB-F8A0709C2EE0}"/>
              </a:ext>
            </a:extLst>
          </p:cNvPr>
          <p:cNvSpPr>
            <a:spLocks noGrp="1"/>
          </p:cNvSpPr>
          <p:nvPr>
            <p:ph type="dt" sz="half" idx="10"/>
          </p:nvPr>
        </p:nvSpPr>
        <p:spPr/>
        <p:txBody>
          <a:bodyPr/>
          <a:lstStyle/>
          <a:p>
            <a:fld id="{12A0B596-9BC3-484E-BB1C-9BE43A8A830A}" type="datetimeFigureOut">
              <a:rPr lang="en-US" smtClean="0"/>
              <a:t>4/11/2022</a:t>
            </a:fld>
            <a:endParaRPr lang="en-US"/>
          </a:p>
        </p:txBody>
      </p:sp>
      <p:sp>
        <p:nvSpPr>
          <p:cNvPr id="5" name="Footer Placeholder 4">
            <a:extLst>
              <a:ext uri="{FF2B5EF4-FFF2-40B4-BE49-F238E27FC236}">
                <a16:creationId xmlns="" xmlns:a16="http://schemas.microsoft.com/office/drawing/2014/main" id="{87A9420A-8FD4-4792-81DC-BEBFF293C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DB1A89C-533A-4664-A8ED-998FE85FA7B4}"/>
              </a:ext>
            </a:extLst>
          </p:cNvPr>
          <p:cNvSpPr>
            <a:spLocks noGrp="1"/>
          </p:cNvSpPr>
          <p:nvPr>
            <p:ph type="sldNum" sz="quarter" idx="12"/>
          </p:nvPr>
        </p:nvSpPr>
        <p:spPr/>
        <p:txBody>
          <a:bodyPr/>
          <a:lstStyle/>
          <a:p>
            <a:fld id="{59672CFF-C79F-47C1-B873-77234304F561}" type="slidenum">
              <a:rPr lang="en-US" smtClean="0"/>
              <a:t>‹#›</a:t>
            </a:fld>
            <a:endParaRPr lang="en-US"/>
          </a:p>
        </p:txBody>
      </p:sp>
    </p:spTree>
    <p:extLst>
      <p:ext uri="{BB962C8B-B14F-4D97-AF65-F5344CB8AC3E}">
        <p14:creationId xmlns:p14="http://schemas.microsoft.com/office/powerpoint/2010/main" val="1069810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CD95CC-9B23-45DE-85A2-8A8F4AA1C2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BB48E3F9-64F7-4CEF-BFEC-44C598CCB0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ED97760B-56CB-44B0-BB02-F435DDED49A8}"/>
              </a:ext>
            </a:extLst>
          </p:cNvPr>
          <p:cNvSpPr>
            <a:spLocks noGrp="1"/>
          </p:cNvSpPr>
          <p:nvPr>
            <p:ph type="dt" sz="half" idx="10"/>
          </p:nvPr>
        </p:nvSpPr>
        <p:spPr/>
        <p:txBody>
          <a:bodyPr/>
          <a:lstStyle/>
          <a:p>
            <a:fld id="{12A0B596-9BC3-484E-BB1C-9BE43A8A830A}" type="datetimeFigureOut">
              <a:rPr lang="en-US" smtClean="0"/>
              <a:t>4/11/2022</a:t>
            </a:fld>
            <a:endParaRPr lang="en-US"/>
          </a:p>
        </p:txBody>
      </p:sp>
      <p:sp>
        <p:nvSpPr>
          <p:cNvPr id="5" name="Footer Placeholder 4">
            <a:extLst>
              <a:ext uri="{FF2B5EF4-FFF2-40B4-BE49-F238E27FC236}">
                <a16:creationId xmlns="" xmlns:a16="http://schemas.microsoft.com/office/drawing/2014/main" id="{767F5038-0D74-477C-92E8-84A24F85CF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A21A5B5-5C7F-451E-A45F-C767BB71D480}"/>
              </a:ext>
            </a:extLst>
          </p:cNvPr>
          <p:cNvSpPr>
            <a:spLocks noGrp="1"/>
          </p:cNvSpPr>
          <p:nvPr>
            <p:ph type="sldNum" sz="quarter" idx="12"/>
          </p:nvPr>
        </p:nvSpPr>
        <p:spPr/>
        <p:txBody>
          <a:bodyPr/>
          <a:lstStyle/>
          <a:p>
            <a:fld id="{59672CFF-C79F-47C1-B873-77234304F561}" type="slidenum">
              <a:rPr lang="en-US" smtClean="0"/>
              <a:t>‹#›</a:t>
            </a:fld>
            <a:endParaRPr lang="en-US"/>
          </a:p>
        </p:txBody>
      </p:sp>
    </p:spTree>
    <p:extLst>
      <p:ext uri="{BB962C8B-B14F-4D97-AF65-F5344CB8AC3E}">
        <p14:creationId xmlns:p14="http://schemas.microsoft.com/office/powerpoint/2010/main" val="172879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E0B6F0-4324-448C-9A10-0B83D3DA0A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738F557-50A7-4FA1-8162-3E1AE38E95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66E5275-AD20-4292-A835-D39B21CCD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5A5BE5C8-92EB-4E80-B6AA-A91F82F56339}"/>
              </a:ext>
            </a:extLst>
          </p:cNvPr>
          <p:cNvSpPr>
            <a:spLocks noGrp="1"/>
          </p:cNvSpPr>
          <p:nvPr>
            <p:ph type="dt" sz="half" idx="10"/>
          </p:nvPr>
        </p:nvSpPr>
        <p:spPr/>
        <p:txBody>
          <a:bodyPr/>
          <a:lstStyle/>
          <a:p>
            <a:fld id="{12A0B596-9BC3-484E-BB1C-9BE43A8A830A}" type="datetimeFigureOut">
              <a:rPr lang="en-US" smtClean="0"/>
              <a:t>4/11/2022</a:t>
            </a:fld>
            <a:endParaRPr lang="en-US"/>
          </a:p>
        </p:txBody>
      </p:sp>
      <p:sp>
        <p:nvSpPr>
          <p:cNvPr id="6" name="Footer Placeholder 5">
            <a:extLst>
              <a:ext uri="{FF2B5EF4-FFF2-40B4-BE49-F238E27FC236}">
                <a16:creationId xmlns="" xmlns:a16="http://schemas.microsoft.com/office/drawing/2014/main" id="{0D004CDD-F65A-4550-87F6-1612C631AC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38F320A6-9D5F-437F-85CC-4314B357B0A1}"/>
              </a:ext>
            </a:extLst>
          </p:cNvPr>
          <p:cNvSpPr>
            <a:spLocks noGrp="1"/>
          </p:cNvSpPr>
          <p:nvPr>
            <p:ph type="sldNum" sz="quarter" idx="12"/>
          </p:nvPr>
        </p:nvSpPr>
        <p:spPr/>
        <p:txBody>
          <a:bodyPr/>
          <a:lstStyle/>
          <a:p>
            <a:fld id="{59672CFF-C79F-47C1-B873-77234304F561}" type="slidenum">
              <a:rPr lang="en-US" smtClean="0"/>
              <a:t>‹#›</a:t>
            </a:fld>
            <a:endParaRPr lang="en-US"/>
          </a:p>
        </p:txBody>
      </p:sp>
    </p:spTree>
    <p:extLst>
      <p:ext uri="{BB962C8B-B14F-4D97-AF65-F5344CB8AC3E}">
        <p14:creationId xmlns:p14="http://schemas.microsoft.com/office/powerpoint/2010/main" val="3912048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532F20-F284-4866-957E-DBF11857EB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DF3A50BF-EED5-40F4-8E4E-BF819F336B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AB801501-890E-4710-9E45-387B22C51B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6D2DACDA-8E03-42A5-8956-DB3C91B397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B62FD3A0-1AF4-497D-AA2A-82B22F8DCC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683FFDB-FF30-4FAE-8E2A-885261A4A199}"/>
              </a:ext>
            </a:extLst>
          </p:cNvPr>
          <p:cNvSpPr>
            <a:spLocks noGrp="1"/>
          </p:cNvSpPr>
          <p:nvPr>
            <p:ph type="dt" sz="half" idx="10"/>
          </p:nvPr>
        </p:nvSpPr>
        <p:spPr/>
        <p:txBody>
          <a:bodyPr/>
          <a:lstStyle/>
          <a:p>
            <a:fld id="{12A0B596-9BC3-484E-BB1C-9BE43A8A830A}" type="datetimeFigureOut">
              <a:rPr lang="en-US" smtClean="0"/>
              <a:t>4/11/2022</a:t>
            </a:fld>
            <a:endParaRPr lang="en-US"/>
          </a:p>
        </p:txBody>
      </p:sp>
      <p:sp>
        <p:nvSpPr>
          <p:cNvPr id="8" name="Footer Placeholder 7">
            <a:extLst>
              <a:ext uri="{FF2B5EF4-FFF2-40B4-BE49-F238E27FC236}">
                <a16:creationId xmlns="" xmlns:a16="http://schemas.microsoft.com/office/drawing/2014/main" id="{3B6CB640-DD5E-45C5-AF52-8CA546C748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3E7CED6-93AD-41DC-B385-EBAC4207CD48}"/>
              </a:ext>
            </a:extLst>
          </p:cNvPr>
          <p:cNvSpPr>
            <a:spLocks noGrp="1"/>
          </p:cNvSpPr>
          <p:nvPr>
            <p:ph type="sldNum" sz="quarter" idx="12"/>
          </p:nvPr>
        </p:nvSpPr>
        <p:spPr/>
        <p:txBody>
          <a:bodyPr/>
          <a:lstStyle/>
          <a:p>
            <a:fld id="{59672CFF-C79F-47C1-B873-77234304F561}" type="slidenum">
              <a:rPr lang="en-US" smtClean="0"/>
              <a:t>‹#›</a:t>
            </a:fld>
            <a:endParaRPr lang="en-US"/>
          </a:p>
        </p:txBody>
      </p:sp>
    </p:spTree>
    <p:extLst>
      <p:ext uri="{BB962C8B-B14F-4D97-AF65-F5344CB8AC3E}">
        <p14:creationId xmlns:p14="http://schemas.microsoft.com/office/powerpoint/2010/main" val="1019357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21F350-A733-4C85-99FE-21ED5CE5A2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85E4B8C6-769F-4ABA-9A8F-C15C30D02140}"/>
              </a:ext>
            </a:extLst>
          </p:cNvPr>
          <p:cNvSpPr>
            <a:spLocks noGrp="1"/>
          </p:cNvSpPr>
          <p:nvPr>
            <p:ph type="dt" sz="half" idx="10"/>
          </p:nvPr>
        </p:nvSpPr>
        <p:spPr/>
        <p:txBody>
          <a:bodyPr/>
          <a:lstStyle/>
          <a:p>
            <a:fld id="{12A0B596-9BC3-484E-BB1C-9BE43A8A830A}" type="datetimeFigureOut">
              <a:rPr lang="en-US" smtClean="0"/>
              <a:t>4/11/2022</a:t>
            </a:fld>
            <a:endParaRPr lang="en-US"/>
          </a:p>
        </p:txBody>
      </p:sp>
      <p:sp>
        <p:nvSpPr>
          <p:cNvPr id="4" name="Footer Placeholder 3">
            <a:extLst>
              <a:ext uri="{FF2B5EF4-FFF2-40B4-BE49-F238E27FC236}">
                <a16:creationId xmlns="" xmlns:a16="http://schemas.microsoft.com/office/drawing/2014/main" id="{E5FB8251-CB09-4F21-9245-ECF720A227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1AB93845-28AA-4843-95C7-A5DAC5DA9F88}"/>
              </a:ext>
            </a:extLst>
          </p:cNvPr>
          <p:cNvSpPr>
            <a:spLocks noGrp="1"/>
          </p:cNvSpPr>
          <p:nvPr>
            <p:ph type="sldNum" sz="quarter" idx="12"/>
          </p:nvPr>
        </p:nvSpPr>
        <p:spPr/>
        <p:txBody>
          <a:bodyPr/>
          <a:lstStyle/>
          <a:p>
            <a:fld id="{59672CFF-C79F-47C1-B873-77234304F561}" type="slidenum">
              <a:rPr lang="en-US" smtClean="0"/>
              <a:t>‹#›</a:t>
            </a:fld>
            <a:endParaRPr lang="en-US"/>
          </a:p>
        </p:txBody>
      </p:sp>
    </p:spTree>
    <p:extLst>
      <p:ext uri="{BB962C8B-B14F-4D97-AF65-F5344CB8AC3E}">
        <p14:creationId xmlns:p14="http://schemas.microsoft.com/office/powerpoint/2010/main" val="246567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27F79B6F-9FA5-4D18-8500-D86D05F3EF0D}"/>
              </a:ext>
            </a:extLst>
          </p:cNvPr>
          <p:cNvSpPr>
            <a:spLocks noGrp="1"/>
          </p:cNvSpPr>
          <p:nvPr>
            <p:ph type="dt" sz="half" idx="10"/>
          </p:nvPr>
        </p:nvSpPr>
        <p:spPr/>
        <p:txBody>
          <a:bodyPr/>
          <a:lstStyle/>
          <a:p>
            <a:fld id="{12A0B596-9BC3-484E-BB1C-9BE43A8A830A}" type="datetimeFigureOut">
              <a:rPr lang="en-US" smtClean="0"/>
              <a:t>4/11/2022</a:t>
            </a:fld>
            <a:endParaRPr lang="en-US"/>
          </a:p>
        </p:txBody>
      </p:sp>
      <p:sp>
        <p:nvSpPr>
          <p:cNvPr id="3" name="Footer Placeholder 2">
            <a:extLst>
              <a:ext uri="{FF2B5EF4-FFF2-40B4-BE49-F238E27FC236}">
                <a16:creationId xmlns="" xmlns:a16="http://schemas.microsoft.com/office/drawing/2014/main" id="{9182677E-6B3C-478E-9E44-CABD089E76F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47DF6AC5-5A1B-4988-9046-8B2699B8C52C}"/>
              </a:ext>
            </a:extLst>
          </p:cNvPr>
          <p:cNvSpPr>
            <a:spLocks noGrp="1"/>
          </p:cNvSpPr>
          <p:nvPr>
            <p:ph type="sldNum" sz="quarter" idx="12"/>
          </p:nvPr>
        </p:nvSpPr>
        <p:spPr/>
        <p:txBody>
          <a:bodyPr/>
          <a:lstStyle/>
          <a:p>
            <a:fld id="{59672CFF-C79F-47C1-B873-77234304F561}" type="slidenum">
              <a:rPr lang="en-US" smtClean="0"/>
              <a:t>‹#›</a:t>
            </a:fld>
            <a:endParaRPr lang="en-US"/>
          </a:p>
        </p:txBody>
      </p:sp>
    </p:spTree>
    <p:extLst>
      <p:ext uri="{BB962C8B-B14F-4D97-AF65-F5344CB8AC3E}">
        <p14:creationId xmlns:p14="http://schemas.microsoft.com/office/powerpoint/2010/main" val="3255899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9FE511-DF55-4C59-9961-776EB51F9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BAA6936-E4B2-4424-8D5C-DEE92ED2D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D4F4B069-F7C3-4167-8EB0-855805802D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FA5A9F50-B63E-4822-A782-BB58745B4745}"/>
              </a:ext>
            </a:extLst>
          </p:cNvPr>
          <p:cNvSpPr>
            <a:spLocks noGrp="1"/>
          </p:cNvSpPr>
          <p:nvPr>
            <p:ph type="dt" sz="half" idx="10"/>
          </p:nvPr>
        </p:nvSpPr>
        <p:spPr/>
        <p:txBody>
          <a:bodyPr/>
          <a:lstStyle/>
          <a:p>
            <a:fld id="{12A0B596-9BC3-484E-BB1C-9BE43A8A830A}" type="datetimeFigureOut">
              <a:rPr lang="en-US" smtClean="0"/>
              <a:t>4/11/2022</a:t>
            </a:fld>
            <a:endParaRPr lang="en-US"/>
          </a:p>
        </p:txBody>
      </p:sp>
      <p:sp>
        <p:nvSpPr>
          <p:cNvPr id="6" name="Footer Placeholder 5">
            <a:extLst>
              <a:ext uri="{FF2B5EF4-FFF2-40B4-BE49-F238E27FC236}">
                <a16:creationId xmlns="" xmlns:a16="http://schemas.microsoft.com/office/drawing/2014/main" id="{9DA85B8C-BFBD-4066-81C4-FF42A26C0F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DAF9EF1-0D48-4F34-B8B4-9272DA26C870}"/>
              </a:ext>
            </a:extLst>
          </p:cNvPr>
          <p:cNvSpPr>
            <a:spLocks noGrp="1"/>
          </p:cNvSpPr>
          <p:nvPr>
            <p:ph type="sldNum" sz="quarter" idx="12"/>
          </p:nvPr>
        </p:nvSpPr>
        <p:spPr/>
        <p:txBody>
          <a:bodyPr/>
          <a:lstStyle/>
          <a:p>
            <a:fld id="{59672CFF-C79F-47C1-B873-77234304F561}" type="slidenum">
              <a:rPr lang="en-US" smtClean="0"/>
              <a:t>‹#›</a:t>
            </a:fld>
            <a:endParaRPr lang="en-US"/>
          </a:p>
        </p:txBody>
      </p:sp>
    </p:spTree>
    <p:extLst>
      <p:ext uri="{BB962C8B-B14F-4D97-AF65-F5344CB8AC3E}">
        <p14:creationId xmlns:p14="http://schemas.microsoft.com/office/powerpoint/2010/main" val="175091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CE361E-C342-40F2-B177-9B59AF4439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69EF640-B6BC-400A-983F-34D6218FC5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B113BC33-4C90-4D6B-A027-0D7A92F8D0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130F0E7-A2B0-4100-91E6-7510713AC7F4}"/>
              </a:ext>
            </a:extLst>
          </p:cNvPr>
          <p:cNvSpPr>
            <a:spLocks noGrp="1"/>
          </p:cNvSpPr>
          <p:nvPr>
            <p:ph type="dt" sz="half" idx="10"/>
          </p:nvPr>
        </p:nvSpPr>
        <p:spPr/>
        <p:txBody>
          <a:bodyPr/>
          <a:lstStyle/>
          <a:p>
            <a:fld id="{12A0B596-9BC3-484E-BB1C-9BE43A8A830A}" type="datetimeFigureOut">
              <a:rPr lang="en-US" smtClean="0"/>
              <a:t>4/11/2022</a:t>
            </a:fld>
            <a:endParaRPr lang="en-US"/>
          </a:p>
        </p:txBody>
      </p:sp>
      <p:sp>
        <p:nvSpPr>
          <p:cNvPr id="6" name="Footer Placeholder 5">
            <a:extLst>
              <a:ext uri="{FF2B5EF4-FFF2-40B4-BE49-F238E27FC236}">
                <a16:creationId xmlns="" xmlns:a16="http://schemas.microsoft.com/office/drawing/2014/main" id="{1E5D826B-5B93-4E29-9D20-9133B26B05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C07944C-EC77-48FD-ABA3-A73BEA5D06C4}"/>
              </a:ext>
            </a:extLst>
          </p:cNvPr>
          <p:cNvSpPr>
            <a:spLocks noGrp="1"/>
          </p:cNvSpPr>
          <p:nvPr>
            <p:ph type="sldNum" sz="quarter" idx="12"/>
          </p:nvPr>
        </p:nvSpPr>
        <p:spPr/>
        <p:txBody>
          <a:bodyPr/>
          <a:lstStyle/>
          <a:p>
            <a:fld id="{59672CFF-C79F-47C1-B873-77234304F561}" type="slidenum">
              <a:rPr lang="en-US" smtClean="0"/>
              <a:t>‹#›</a:t>
            </a:fld>
            <a:endParaRPr lang="en-US"/>
          </a:p>
        </p:txBody>
      </p:sp>
    </p:spTree>
    <p:extLst>
      <p:ext uri="{BB962C8B-B14F-4D97-AF65-F5344CB8AC3E}">
        <p14:creationId xmlns:p14="http://schemas.microsoft.com/office/powerpoint/2010/main" val="124548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4D58012-80E3-47FE-8505-413B35D32D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C8EAFFD7-79A9-44A3-A322-3C13612253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8B50AD4-3EF4-4DD0-A38C-4E87925BBA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A0B596-9BC3-484E-BB1C-9BE43A8A830A}" type="datetimeFigureOut">
              <a:rPr lang="en-US" smtClean="0"/>
              <a:t>4/11/2022</a:t>
            </a:fld>
            <a:endParaRPr lang="en-US"/>
          </a:p>
        </p:txBody>
      </p:sp>
      <p:sp>
        <p:nvSpPr>
          <p:cNvPr id="5" name="Footer Placeholder 4">
            <a:extLst>
              <a:ext uri="{FF2B5EF4-FFF2-40B4-BE49-F238E27FC236}">
                <a16:creationId xmlns="" xmlns:a16="http://schemas.microsoft.com/office/drawing/2014/main" id="{5C05C466-77D6-4D1B-A75D-FD35A80C06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B198C0AF-2223-4164-8D23-D2B14BDC2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672CFF-C79F-47C1-B873-77234304F561}" type="slidenum">
              <a:rPr lang="en-US" smtClean="0"/>
              <a:t>‹#›</a:t>
            </a:fld>
            <a:endParaRPr lang="en-US"/>
          </a:p>
        </p:txBody>
      </p:sp>
    </p:spTree>
    <p:extLst>
      <p:ext uri="{BB962C8B-B14F-4D97-AF65-F5344CB8AC3E}">
        <p14:creationId xmlns:p14="http://schemas.microsoft.com/office/powerpoint/2010/main" val="3222459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62D5B3-94E6-4897-A22E-859FECD8D970}"/>
              </a:ext>
            </a:extLst>
          </p:cNvPr>
          <p:cNvSpPr>
            <a:spLocks noGrp="1"/>
          </p:cNvSpPr>
          <p:nvPr>
            <p:ph type="ctrTitle"/>
          </p:nvPr>
        </p:nvSpPr>
        <p:spPr/>
        <p:txBody>
          <a:bodyPr/>
          <a:lstStyle/>
          <a:p>
            <a:r>
              <a:rPr lang="en-US" dirty="0"/>
              <a:t>GRAPH </a:t>
            </a:r>
          </a:p>
        </p:txBody>
      </p:sp>
      <p:sp>
        <p:nvSpPr>
          <p:cNvPr id="3" name="Subtitle 2">
            <a:extLst>
              <a:ext uri="{FF2B5EF4-FFF2-40B4-BE49-F238E27FC236}">
                <a16:creationId xmlns="" xmlns:a16="http://schemas.microsoft.com/office/drawing/2014/main" id="{FAE38521-81A8-4578-8A2C-98A07CAB9DD9}"/>
              </a:ext>
            </a:extLst>
          </p:cNvPr>
          <p:cNvSpPr>
            <a:spLocks noGrp="1"/>
          </p:cNvSpPr>
          <p:nvPr>
            <p:ph type="subTitle" idx="1"/>
          </p:nvPr>
        </p:nvSpPr>
        <p:spPr/>
        <p:txBody>
          <a:bodyPr/>
          <a:lstStyle/>
          <a:p>
            <a:r>
              <a:rPr lang="en-US" dirty="0"/>
              <a:t>LECTURE # 10</a:t>
            </a:r>
          </a:p>
        </p:txBody>
      </p:sp>
    </p:spTree>
    <p:extLst>
      <p:ext uri="{BB962C8B-B14F-4D97-AF65-F5344CB8AC3E}">
        <p14:creationId xmlns:p14="http://schemas.microsoft.com/office/powerpoint/2010/main" val="1675231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5"/>
          <p:cNvSpPr>
            <a:spLocks noGrp="1"/>
          </p:cNvSpPr>
          <p:nvPr>
            <p:ph type="sldNum" sz="quarter" idx="12"/>
          </p:nvPr>
        </p:nvSpPr>
        <p:spPr/>
        <p:txBody>
          <a:bodyPr/>
          <a:lstStyle/>
          <a:p>
            <a:fld id="{8B99D355-A436-4D35-8F5A-CAA52F373F31}" type="slidenum">
              <a:rPr lang="en-US">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sp>
        <p:nvSpPr>
          <p:cNvPr id="179202" name="Rectangle 2"/>
          <p:cNvSpPr>
            <a:spLocks noGrp="1" noChangeArrowheads="1"/>
          </p:cNvSpPr>
          <p:nvPr>
            <p:ph type="title"/>
          </p:nvPr>
        </p:nvSpPr>
        <p:spPr>
          <a:xfrm>
            <a:off x="571500" y="142333"/>
            <a:ext cx="7848600" cy="1143000"/>
          </a:xfrm>
          <a:noFill/>
          <a:ln/>
        </p:spPr>
        <p:txBody>
          <a:bodyPr/>
          <a:lstStyle/>
          <a:p>
            <a:r>
              <a:rPr lang="en-US" dirty="0">
                <a:latin typeface="Times New Roman" panose="02020603050405020304" pitchFamily="18" charset="0"/>
                <a:cs typeface="Times New Roman" panose="02020603050405020304" pitchFamily="18" charset="0"/>
              </a:rPr>
              <a:t>A Directed Multigraph</a:t>
            </a:r>
          </a:p>
        </p:txBody>
      </p:sp>
      <p:sp>
        <p:nvSpPr>
          <p:cNvPr id="179205" name="Oval 5"/>
          <p:cNvSpPr>
            <a:spLocks noChangeArrowheads="1"/>
          </p:cNvSpPr>
          <p:nvPr/>
        </p:nvSpPr>
        <p:spPr bwMode="auto">
          <a:xfrm rot="3320065">
            <a:off x="7561263" y="3679825"/>
            <a:ext cx="228600" cy="228600"/>
          </a:xfrm>
          <a:prstGeom prst="ellipse">
            <a:avLst/>
          </a:prstGeom>
          <a:solidFill>
            <a:schemeClr val="tx1"/>
          </a:solidFill>
          <a:ln w="28575">
            <a:solidFill>
              <a:schemeClr val="tx1"/>
            </a:solidFill>
            <a:round/>
            <a:headEnd type="none" w="sm" len="sm"/>
            <a:tailEnd type="none" w="sm" len="sm"/>
          </a:ln>
          <a:effectLst/>
        </p:spPr>
        <p:txBody>
          <a:bodyPr rot="10800000" vert="eaVert"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79206" name="Oval 6"/>
          <p:cNvSpPr>
            <a:spLocks noChangeArrowheads="1"/>
          </p:cNvSpPr>
          <p:nvPr/>
        </p:nvSpPr>
        <p:spPr bwMode="auto">
          <a:xfrm rot="3320065">
            <a:off x="6746875" y="4243388"/>
            <a:ext cx="228600" cy="228600"/>
          </a:xfrm>
          <a:prstGeom prst="ellipse">
            <a:avLst/>
          </a:prstGeom>
          <a:solidFill>
            <a:schemeClr val="tx1"/>
          </a:solidFill>
          <a:ln w="28575">
            <a:solidFill>
              <a:schemeClr val="tx1"/>
            </a:solidFill>
            <a:round/>
            <a:headEnd type="none" w="sm" len="sm"/>
            <a:tailEnd type="none" w="sm" len="sm"/>
          </a:ln>
          <a:effectLst/>
        </p:spPr>
        <p:txBody>
          <a:bodyPr rot="10800000" vert="eaVert"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79207" name="Oval 7"/>
          <p:cNvSpPr>
            <a:spLocks noChangeArrowheads="1"/>
          </p:cNvSpPr>
          <p:nvPr/>
        </p:nvSpPr>
        <p:spPr bwMode="auto">
          <a:xfrm>
            <a:off x="8564563" y="4724400"/>
            <a:ext cx="228600" cy="228600"/>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79208" name="Oval 8"/>
          <p:cNvSpPr>
            <a:spLocks noChangeArrowheads="1"/>
          </p:cNvSpPr>
          <p:nvPr/>
        </p:nvSpPr>
        <p:spPr bwMode="auto">
          <a:xfrm rot="2112640">
            <a:off x="9174163" y="4038601"/>
            <a:ext cx="228600" cy="257175"/>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79209" name="Oval 9"/>
          <p:cNvSpPr>
            <a:spLocks noChangeArrowheads="1"/>
          </p:cNvSpPr>
          <p:nvPr/>
        </p:nvSpPr>
        <p:spPr bwMode="auto">
          <a:xfrm rot="19487360" flipH="1">
            <a:off x="4373564" y="4724400"/>
            <a:ext cx="293687" cy="261938"/>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79210" name="Text Box 10"/>
          <p:cNvSpPr txBox="1">
            <a:spLocks noChangeArrowheads="1"/>
          </p:cNvSpPr>
          <p:nvPr/>
        </p:nvSpPr>
        <p:spPr bwMode="auto">
          <a:xfrm>
            <a:off x="1782763" y="4010025"/>
            <a:ext cx="148630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San Francisco</a:t>
            </a:r>
            <a:endParaRPr lang="en-US" sz="2400">
              <a:latin typeface="Times New Roman" panose="02020603050405020304" pitchFamily="18" charset="0"/>
              <a:cs typeface="Times New Roman" panose="02020603050405020304" pitchFamily="18" charset="0"/>
            </a:endParaRPr>
          </a:p>
        </p:txBody>
      </p:sp>
      <p:sp>
        <p:nvSpPr>
          <p:cNvPr id="179211" name="Text Box 11"/>
          <p:cNvSpPr txBox="1">
            <a:spLocks noChangeArrowheads="1"/>
          </p:cNvSpPr>
          <p:nvPr/>
        </p:nvSpPr>
        <p:spPr bwMode="auto">
          <a:xfrm>
            <a:off x="4525963" y="5076825"/>
            <a:ext cx="858248"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Denver</a:t>
            </a:r>
          </a:p>
        </p:txBody>
      </p:sp>
      <p:sp>
        <p:nvSpPr>
          <p:cNvPr id="179212" name="Text Box 12"/>
          <p:cNvSpPr txBox="1">
            <a:spLocks noChangeArrowheads="1"/>
          </p:cNvSpPr>
          <p:nvPr/>
        </p:nvSpPr>
        <p:spPr bwMode="auto">
          <a:xfrm>
            <a:off x="1935163" y="5762625"/>
            <a:ext cx="1332481"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Los Angeles</a:t>
            </a:r>
            <a:endParaRPr lang="en-US" sz="2400">
              <a:latin typeface="Times New Roman" panose="02020603050405020304" pitchFamily="18" charset="0"/>
              <a:cs typeface="Times New Roman" panose="02020603050405020304" pitchFamily="18" charset="0"/>
            </a:endParaRPr>
          </a:p>
        </p:txBody>
      </p:sp>
      <p:sp>
        <p:nvSpPr>
          <p:cNvPr id="179213" name="Text Box 13"/>
          <p:cNvSpPr txBox="1">
            <a:spLocks noChangeArrowheads="1"/>
          </p:cNvSpPr>
          <p:nvPr/>
        </p:nvSpPr>
        <p:spPr bwMode="auto">
          <a:xfrm>
            <a:off x="9097963" y="3505200"/>
            <a:ext cx="112120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New York</a:t>
            </a:r>
          </a:p>
        </p:txBody>
      </p:sp>
      <p:sp>
        <p:nvSpPr>
          <p:cNvPr id="179214" name="Text Box 14"/>
          <p:cNvSpPr txBox="1">
            <a:spLocks noChangeArrowheads="1"/>
          </p:cNvSpPr>
          <p:nvPr/>
        </p:nvSpPr>
        <p:spPr bwMode="auto">
          <a:xfrm>
            <a:off x="5638801" y="3794125"/>
            <a:ext cx="954107"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Chicago</a:t>
            </a:r>
          </a:p>
        </p:txBody>
      </p:sp>
      <p:sp>
        <p:nvSpPr>
          <p:cNvPr id="179215" name="Text Box 15"/>
          <p:cNvSpPr txBox="1">
            <a:spLocks noChangeArrowheads="1"/>
          </p:cNvSpPr>
          <p:nvPr/>
        </p:nvSpPr>
        <p:spPr bwMode="auto">
          <a:xfrm>
            <a:off x="7954963" y="5089525"/>
            <a:ext cx="130266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Washington</a:t>
            </a:r>
          </a:p>
        </p:txBody>
      </p:sp>
      <p:sp>
        <p:nvSpPr>
          <p:cNvPr id="179216" name="Text Box 16"/>
          <p:cNvSpPr txBox="1">
            <a:spLocks noChangeArrowheads="1"/>
          </p:cNvSpPr>
          <p:nvPr/>
        </p:nvSpPr>
        <p:spPr bwMode="auto">
          <a:xfrm>
            <a:off x="7269163" y="3200400"/>
            <a:ext cx="846578"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Detroit</a:t>
            </a:r>
          </a:p>
        </p:txBody>
      </p:sp>
      <p:sp>
        <p:nvSpPr>
          <p:cNvPr id="179217" name="Text Box 17"/>
          <p:cNvSpPr txBox="1">
            <a:spLocks noChangeArrowheads="1"/>
          </p:cNvSpPr>
          <p:nvPr/>
        </p:nvSpPr>
        <p:spPr bwMode="auto">
          <a:xfrm>
            <a:off x="1981201" y="1800226"/>
            <a:ext cx="5547352" cy="1060547"/>
          </a:xfrm>
          <a:prstGeom prst="rect">
            <a:avLst/>
          </a:prstGeom>
          <a:noFill/>
          <a:ln w="12700">
            <a:noFill/>
            <a:miter lim="800000"/>
            <a:headEnd type="none" w="sm" len="sm"/>
            <a:tailEnd type="none" w="sm" len="sm"/>
          </a:ln>
          <a:effectLst/>
        </p:spPr>
        <p:txBody>
          <a:bodyPr wrap="none">
            <a:spAutoFit/>
          </a:bodyPr>
          <a:lstStyle/>
          <a:p>
            <a:pPr>
              <a:lnSpc>
                <a:spcPct val="120000"/>
              </a:lnSpc>
            </a:pPr>
            <a:r>
              <a:rPr lang="en-US">
                <a:latin typeface="Times New Roman" panose="02020603050405020304" pitchFamily="18" charset="0"/>
                <a:cs typeface="Times New Roman" panose="02020603050405020304" pitchFamily="18" charset="0"/>
              </a:rPr>
              <a:t>THERE MAY BE SEVERAL ONE-WAY LINES </a:t>
            </a:r>
          </a:p>
          <a:p>
            <a:pPr>
              <a:lnSpc>
                <a:spcPct val="120000"/>
              </a:lnSpc>
            </a:pPr>
            <a:r>
              <a:rPr lang="en-US">
                <a:latin typeface="Times New Roman" panose="02020603050405020304" pitchFamily="18" charset="0"/>
                <a:cs typeface="Times New Roman" panose="02020603050405020304" pitchFamily="18" charset="0"/>
              </a:rPr>
              <a:t>IN THE SAME DIRECTION FROM ONE COMPUTER </a:t>
            </a:r>
          </a:p>
          <a:p>
            <a:pPr>
              <a:lnSpc>
                <a:spcPct val="120000"/>
              </a:lnSpc>
            </a:pPr>
            <a:r>
              <a:rPr lang="en-US">
                <a:latin typeface="Times New Roman" panose="02020603050405020304" pitchFamily="18" charset="0"/>
                <a:cs typeface="Times New Roman" panose="02020603050405020304" pitchFamily="18" charset="0"/>
              </a:rPr>
              <a:t>TO ANOTHER IN THE NETWORK.  </a:t>
            </a:r>
          </a:p>
        </p:txBody>
      </p:sp>
      <p:grpSp>
        <p:nvGrpSpPr>
          <p:cNvPr id="2" name="Group 18"/>
          <p:cNvGrpSpPr>
            <a:grpSpLocks/>
          </p:cNvGrpSpPr>
          <p:nvPr/>
        </p:nvGrpSpPr>
        <p:grpSpPr bwMode="auto">
          <a:xfrm>
            <a:off x="2468563" y="4572000"/>
            <a:ext cx="1981200" cy="292100"/>
            <a:chOff x="576" y="2744"/>
            <a:chExt cx="1248" cy="184"/>
          </a:xfrm>
        </p:grpSpPr>
        <p:sp>
          <p:nvSpPr>
            <p:cNvPr id="179219" name="Line 19"/>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20" name="Line 20"/>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3" name="Group 21"/>
          <p:cNvGrpSpPr>
            <a:grpSpLocks/>
          </p:cNvGrpSpPr>
          <p:nvPr/>
        </p:nvGrpSpPr>
        <p:grpSpPr bwMode="auto">
          <a:xfrm flipV="1">
            <a:off x="8716963" y="4178300"/>
            <a:ext cx="609600" cy="609600"/>
            <a:chOff x="672" y="2840"/>
            <a:chExt cx="1248" cy="184"/>
          </a:xfrm>
        </p:grpSpPr>
        <p:sp>
          <p:nvSpPr>
            <p:cNvPr id="179222" name="Line 22"/>
            <p:cNvSpPr>
              <a:spLocks noChangeShapeType="1"/>
            </p:cNvSpPr>
            <p:nvPr/>
          </p:nvSpPr>
          <p:spPr bwMode="auto">
            <a:xfrm>
              <a:off x="672" y="2840"/>
              <a:ext cx="672" cy="88"/>
            </a:xfrm>
            <a:prstGeom prst="line">
              <a:avLst/>
            </a:prstGeom>
            <a:noFill/>
            <a:ln w="28575">
              <a:solidFill>
                <a:schemeClr val="tx1"/>
              </a:solidFill>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23" name="Line 23"/>
            <p:cNvSpPr>
              <a:spLocks noChangeShapeType="1"/>
            </p:cNvSpPr>
            <p:nvPr/>
          </p:nvSpPr>
          <p:spPr bwMode="auto">
            <a:xfrm>
              <a:off x="1296" y="2928"/>
              <a:ext cx="624" cy="96"/>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4" name="Group 24"/>
          <p:cNvGrpSpPr>
            <a:grpSpLocks/>
          </p:cNvGrpSpPr>
          <p:nvPr/>
        </p:nvGrpSpPr>
        <p:grpSpPr bwMode="auto">
          <a:xfrm flipV="1">
            <a:off x="6888163" y="4102100"/>
            <a:ext cx="2362200" cy="228600"/>
            <a:chOff x="576" y="2744"/>
            <a:chExt cx="1248" cy="184"/>
          </a:xfrm>
        </p:grpSpPr>
        <p:sp>
          <p:nvSpPr>
            <p:cNvPr id="179225" name="Line 25"/>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26" name="Line 26"/>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5" name="Group 27"/>
          <p:cNvGrpSpPr>
            <a:grpSpLocks/>
          </p:cNvGrpSpPr>
          <p:nvPr/>
        </p:nvGrpSpPr>
        <p:grpSpPr bwMode="auto">
          <a:xfrm flipV="1">
            <a:off x="2849563" y="4940300"/>
            <a:ext cx="1600200" cy="533400"/>
            <a:chOff x="576" y="2744"/>
            <a:chExt cx="1248" cy="184"/>
          </a:xfrm>
        </p:grpSpPr>
        <p:sp>
          <p:nvSpPr>
            <p:cNvPr id="179228" name="Line 28"/>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29" name="Line 29"/>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179230" name="Line 30"/>
          <p:cNvSpPr>
            <a:spLocks noChangeShapeType="1"/>
          </p:cNvSpPr>
          <p:nvPr/>
        </p:nvSpPr>
        <p:spPr bwMode="auto">
          <a:xfrm>
            <a:off x="2316163" y="4559300"/>
            <a:ext cx="228600" cy="457200"/>
          </a:xfrm>
          <a:prstGeom prst="line">
            <a:avLst/>
          </a:prstGeom>
          <a:noFill/>
          <a:ln w="28575">
            <a:solidFill>
              <a:srgbClr val="CC0000"/>
            </a:solidFill>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31" name="Line 31"/>
          <p:cNvSpPr>
            <a:spLocks noChangeShapeType="1"/>
          </p:cNvSpPr>
          <p:nvPr/>
        </p:nvSpPr>
        <p:spPr bwMode="auto">
          <a:xfrm>
            <a:off x="2468563" y="4864100"/>
            <a:ext cx="304800" cy="609600"/>
          </a:xfrm>
          <a:prstGeom prst="line">
            <a:avLst/>
          </a:prstGeom>
          <a:noFill/>
          <a:ln w="28575">
            <a:solidFill>
              <a:srgbClr val="CC0000"/>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nvGrpSpPr>
          <p:cNvPr id="6" name="Group 32"/>
          <p:cNvGrpSpPr>
            <a:grpSpLocks/>
          </p:cNvGrpSpPr>
          <p:nvPr/>
        </p:nvGrpSpPr>
        <p:grpSpPr bwMode="auto">
          <a:xfrm>
            <a:off x="2849563" y="4864100"/>
            <a:ext cx="1752600" cy="711200"/>
            <a:chOff x="816" y="2928"/>
            <a:chExt cx="1104" cy="448"/>
          </a:xfrm>
        </p:grpSpPr>
        <p:sp>
          <p:nvSpPr>
            <p:cNvPr id="179233" name="Freeform 33"/>
            <p:cNvSpPr>
              <a:spLocks/>
            </p:cNvSpPr>
            <p:nvPr/>
          </p:nvSpPr>
          <p:spPr bwMode="auto">
            <a:xfrm>
              <a:off x="1344" y="2928"/>
              <a:ext cx="576" cy="336"/>
            </a:xfrm>
            <a:custGeom>
              <a:avLst/>
              <a:gdLst/>
              <a:ahLst/>
              <a:cxnLst>
                <a:cxn ang="0">
                  <a:pos x="576" y="0"/>
                </a:cxn>
                <a:cxn ang="0">
                  <a:pos x="192" y="240"/>
                </a:cxn>
                <a:cxn ang="0">
                  <a:pos x="0" y="336"/>
                </a:cxn>
              </a:cxnLst>
              <a:rect l="0" t="0" r="r" b="b"/>
              <a:pathLst>
                <a:path w="576" h="336">
                  <a:moveTo>
                    <a:pt x="576" y="0"/>
                  </a:moveTo>
                  <a:cubicBezTo>
                    <a:pt x="432" y="92"/>
                    <a:pt x="288" y="184"/>
                    <a:pt x="192" y="240"/>
                  </a:cubicBezTo>
                  <a:cubicBezTo>
                    <a:pt x="96" y="296"/>
                    <a:pt x="32" y="320"/>
                    <a:pt x="0" y="336"/>
                  </a:cubicBezTo>
                </a:path>
              </a:pathLst>
            </a:custGeom>
            <a:noFill/>
            <a:ln w="28575" cap="flat" cmpd="sng">
              <a:solidFill>
                <a:schemeClr val="tx1"/>
              </a:solidFill>
              <a:prstDash val="solid"/>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34" name="Freeform 34"/>
            <p:cNvSpPr>
              <a:spLocks/>
            </p:cNvSpPr>
            <p:nvPr/>
          </p:nvSpPr>
          <p:spPr bwMode="auto">
            <a:xfrm>
              <a:off x="816" y="3264"/>
              <a:ext cx="528" cy="112"/>
            </a:xfrm>
            <a:custGeom>
              <a:avLst/>
              <a:gdLst/>
              <a:ahLst/>
              <a:cxnLst>
                <a:cxn ang="0">
                  <a:pos x="528" y="0"/>
                </a:cxn>
                <a:cxn ang="0">
                  <a:pos x="192" y="96"/>
                </a:cxn>
                <a:cxn ang="0">
                  <a:pos x="0" y="96"/>
                </a:cxn>
              </a:cxnLst>
              <a:rect l="0" t="0" r="r" b="b"/>
              <a:pathLst>
                <a:path w="528" h="112">
                  <a:moveTo>
                    <a:pt x="528" y="0"/>
                  </a:moveTo>
                  <a:cubicBezTo>
                    <a:pt x="404" y="40"/>
                    <a:pt x="280" y="80"/>
                    <a:pt x="192" y="96"/>
                  </a:cubicBezTo>
                  <a:cubicBezTo>
                    <a:pt x="104" y="112"/>
                    <a:pt x="32" y="96"/>
                    <a:pt x="0" y="96"/>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7" name="Group 35"/>
          <p:cNvGrpSpPr>
            <a:grpSpLocks/>
          </p:cNvGrpSpPr>
          <p:nvPr/>
        </p:nvGrpSpPr>
        <p:grpSpPr bwMode="auto">
          <a:xfrm rot="727094">
            <a:off x="4678363" y="4178300"/>
            <a:ext cx="2133600" cy="939800"/>
            <a:chOff x="816" y="2928"/>
            <a:chExt cx="1104" cy="448"/>
          </a:xfrm>
        </p:grpSpPr>
        <p:sp>
          <p:nvSpPr>
            <p:cNvPr id="179236" name="Freeform 36"/>
            <p:cNvSpPr>
              <a:spLocks/>
            </p:cNvSpPr>
            <p:nvPr/>
          </p:nvSpPr>
          <p:spPr bwMode="auto">
            <a:xfrm>
              <a:off x="1344" y="2928"/>
              <a:ext cx="576" cy="336"/>
            </a:xfrm>
            <a:custGeom>
              <a:avLst/>
              <a:gdLst/>
              <a:ahLst/>
              <a:cxnLst>
                <a:cxn ang="0">
                  <a:pos x="576" y="0"/>
                </a:cxn>
                <a:cxn ang="0">
                  <a:pos x="192" y="240"/>
                </a:cxn>
                <a:cxn ang="0">
                  <a:pos x="0" y="336"/>
                </a:cxn>
              </a:cxnLst>
              <a:rect l="0" t="0" r="r" b="b"/>
              <a:pathLst>
                <a:path w="576" h="336">
                  <a:moveTo>
                    <a:pt x="576" y="0"/>
                  </a:moveTo>
                  <a:cubicBezTo>
                    <a:pt x="432" y="92"/>
                    <a:pt x="288" y="184"/>
                    <a:pt x="192" y="240"/>
                  </a:cubicBezTo>
                  <a:cubicBezTo>
                    <a:pt x="96" y="296"/>
                    <a:pt x="32" y="320"/>
                    <a:pt x="0" y="336"/>
                  </a:cubicBezTo>
                </a:path>
              </a:pathLst>
            </a:custGeom>
            <a:noFill/>
            <a:ln w="28575" cap="flat" cmpd="sng">
              <a:solidFill>
                <a:schemeClr val="tx1"/>
              </a:solidFill>
              <a:prstDash val="solid"/>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37" name="Freeform 37"/>
            <p:cNvSpPr>
              <a:spLocks/>
            </p:cNvSpPr>
            <p:nvPr/>
          </p:nvSpPr>
          <p:spPr bwMode="auto">
            <a:xfrm>
              <a:off x="816" y="3264"/>
              <a:ext cx="528" cy="112"/>
            </a:xfrm>
            <a:custGeom>
              <a:avLst/>
              <a:gdLst/>
              <a:ahLst/>
              <a:cxnLst>
                <a:cxn ang="0">
                  <a:pos x="528" y="0"/>
                </a:cxn>
                <a:cxn ang="0">
                  <a:pos x="192" y="96"/>
                </a:cxn>
                <a:cxn ang="0">
                  <a:pos x="0" y="96"/>
                </a:cxn>
              </a:cxnLst>
              <a:rect l="0" t="0" r="r" b="b"/>
              <a:pathLst>
                <a:path w="528" h="112">
                  <a:moveTo>
                    <a:pt x="528" y="0"/>
                  </a:moveTo>
                  <a:cubicBezTo>
                    <a:pt x="404" y="40"/>
                    <a:pt x="280" y="80"/>
                    <a:pt x="192" y="96"/>
                  </a:cubicBezTo>
                  <a:cubicBezTo>
                    <a:pt x="104" y="112"/>
                    <a:pt x="32" y="96"/>
                    <a:pt x="0" y="96"/>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8" name="Group 38"/>
          <p:cNvGrpSpPr>
            <a:grpSpLocks/>
          </p:cNvGrpSpPr>
          <p:nvPr/>
        </p:nvGrpSpPr>
        <p:grpSpPr bwMode="auto">
          <a:xfrm>
            <a:off x="4373564" y="4483100"/>
            <a:ext cx="2403475" cy="254000"/>
            <a:chOff x="1790" y="2431"/>
            <a:chExt cx="1514" cy="160"/>
          </a:xfrm>
        </p:grpSpPr>
        <p:sp>
          <p:nvSpPr>
            <p:cNvPr id="179239" name="Freeform 39"/>
            <p:cNvSpPr>
              <a:spLocks/>
            </p:cNvSpPr>
            <p:nvPr/>
          </p:nvSpPr>
          <p:spPr bwMode="auto">
            <a:xfrm rot="20872906" flipV="1">
              <a:off x="2508" y="2431"/>
              <a:ext cx="796" cy="35"/>
            </a:xfrm>
            <a:custGeom>
              <a:avLst/>
              <a:gdLst/>
              <a:ahLst/>
              <a:cxnLst>
                <a:cxn ang="0">
                  <a:pos x="576" y="0"/>
                </a:cxn>
                <a:cxn ang="0">
                  <a:pos x="192" y="240"/>
                </a:cxn>
                <a:cxn ang="0">
                  <a:pos x="0" y="336"/>
                </a:cxn>
              </a:cxnLst>
              <a:rect l="0" t="0" r="r" b="b"/>
              <a:pathLst>
                <a:path w="576" h="336">
                  <a:moveTo>
                    <a:pt x="576" y="0"/>
                  </a:moveTo>
                  <a:cubicBezTo>
                    <a:pt x="432" y="92"/>
                    <a:pt x="288" y="184"/>
                    <a:pt x="192" y="240"/>
                  </a:cubicBezTo>
                  <a:cubicBezTo>
                    <a:pt x="96" y="296"/>
                    <a:pt x="32" y="320"/>
                    <a:pt x="0" y="336"/>
                  </a:cubicBezTo>
                </a:path>
              </a:pathLst>
            </a:custGeom>
            <a:noFill/>
            <a:ln w="28575" cap="flat" cmpd="sng">
              <a:solidFill>
                <a:schemeClr val="tx1"/>
              </a:solidFill>
              <a:prstDash val="solid"/>
              <a:round/>
              <a:headEnd type="none" w="med" len="med"/>
              <a:tailEnd type="non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40" name="Freeform 40"/>
            <p:cNvSpPr>
              <a:spLocks/>
            </p:cNvSpPr>
            <p:nvPr/>
          </p:nvSpPr>
          <p:spPr bwMode="auto">
            <a:xfrm rot="20872906" flipV="1">
              <a:off x="1790" y="2579"/>
              <a:ext cx="730" cy="12"/>
            </a:xfrm>
            <a:custGeom>
              <a:avLst/>
              <a:gdLst/>
              <a:ahLst/>
              <a:cxnLst>
                <a:cxn ang="0">
                  <a:pos x="528" y="0"/>
                </a:cxn>
                <a:cxn ang="0">
                  <a:pos x="192" y="96"/>
                </a:cxn>
                <a:cxn ang="0">
                  <a:pos x="0" y="96"/>
                </a:cxn>
              </a:cxnLst>
              <a:rect l="0" t="0" r="r" b="b"/>
              <a:pathLst>
                <a:path w="528" h="112">
                  <a:moveTo>
                    <a:pt x="528" y="0"/>
                  </a:moveTo>
                  <a:cubicBezTo>
                    <a:pt x="404" y="40"/>
                    <a:pt x="280" y="80"/>
                    <a:pt x="192" y="96"/>
                  </a:cubicBezTo>
                  <a:cubicBezTo>
                    <a:pt x="104" y="112"/>
                    <a:pt x="32" y="96"/>
                    <a:pt x="0" y="96"/>
                  </a:cubicBezTo>
                </a:path>
              </a:pathLst>
            </a:custGeom>
            <a:noFill/>
            <a:ln w="28575" cap="flat" cmpd="sng">
              <a:solidFill>
                <a:schemeClr val="tx1"/>
              </a:solidFill>
              <a:prstDash val="solid"/>
              <a:round/>
              <a:headEnd type="triangle" w="med" len="med"/>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9" name="Group 41"/>
          <p:cNvGrpSpPr>
            <a:grpSpLocks/>
          </p:cNvGrpSpPr>
          <p:nvPr/>
        </p:nvGrpSpPr>
        <p:grpSpPr bwMode="auto">
          <a:xfrm flipV="1">
            <a:off x="6888163" y="3797300"/>
            <a:ext cx="838200" cy="533400"/>
            <a:chOff x="576" y="2744"/>
            <a:chExt cx="1248" cy="184"/>
          </a:xfrm>
        </p:grpSpPr>
        <p:sp>
          <p:nvSpPr>
            <p:cNvPr id="179242" name="Line 42"/>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43" name="Line 43"/>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10" name="Group 44"/>
          <p:cNvGrpSpPr>
            <a:grpSpLocks/>
          </p:cNvGrpSpPr>
          <p:nvPr/>
        </p:nvGrpSpPr>
        <p:grpSpPr bwMode="auto">
          <a:xfrm>
            <a:off x="7650163" y="3733800"/>
            <a:ext cx="1676400" cy="368300"/>
            <a:chOff x="576" y="2744"/>
            <a:chExt cx="1248" cy="184"/>
          </a:xfrm>
        </p:grpSpPr>
        <p:sp>
          <p:nvSpPr>
            <p:cNvPr id="179245" name="Line 45"/>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46" name="Line 46"/>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11" name="Group 47"/>
          <p:cNvGrpSpPr>
            <a:grpSpLocks/>
          </p:cNvGrpSpPr>
          <p:nvPr/>
        </p:nvGrpSpPr>
        <p:grpSpPr bwMode="auto">
          <a:xfrm rot="70023" flipV="1">
            <a:off x="6884989" y="4406900"/>
            <a:ext cx="1830387" cy="457200"/>
            <a:chOff x="816" y="2928"/>
            <a:chExt cx="1104" cy="448"/>
          </a:xfrm>
        </p:grpSpPr>
        <p:sp>
          <p:nvSpPr>
            <p:cNvPr id="179248" name="Freeform 48"/>
            <p:cNvSpPr>
              <a:spLocks/>
            </p:cNvSpPr>
            <p:nvPr/>
          </p:nvSpPr>
          <p:spPr bwMode="auto">
            <a:xfrm>
              <a:off x="1344" y="2928"/>
              <a:ext cx="576" cy="336"/>
            </a:xfrm>
            <a:custGeom>
              <a:avLst/>
              <a:gdLst/>
              <a:ahLst/>
              <a:cxnLst>
                <a:cxn ang="0">
                  <a:pos x="576" y="0"/>
                </a:cxn>
                <a:cxn ang="0">
                  <a:pos x="192" y="240"/>
                </a:cxn>
                <a:cxn ang="0">
                  <a:pos x="0" y="336"/>
                </a:cxn>
              </a:cxnLst>
              <a:rect l="0" t="0" r="r" b="b"/>
              <a:pathLst>
                <a:path w="576" h="336">
                  <a:moveTo>
                    <a:pt x="576" y="0"/>
                  </a:moveTo>
                  <a:cubicBezTo>
                    <a:pt x="432" y="92"/>
                    <a:pt x="288" y="184"/>
                    <a:pt x="192" y="240"/>
                  </a:cubicBezTo>
                  <a:cubicBezTo>
                    <a:pt x="96" y="296"/>
                    <a:pt x="32" y="320"/>
                    <a:pt x="0" y="336"/>
                  </a:cubicBezTo>
                </a:path>
              </a:pathLst>
            </a:custGeom>
            <a:noFill/>
            <a:ln w="28575" cap="flat" cmpd="sng">
              <a:solidFill>
                <a:schemeClr val="tx1"/>
              </a:solidFill>
              <a:prstDash val="solid"/>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49" name="Freeform 49"/>
            <p:cNvSpPr>
              <a:spLocks/>
            </p:cNvSpPr>
            <p:nvPr/>
          </p:nvSpPr>
          <p:spPr bwMode="auto">
            <a:xfrm>
              <a:off x="816" y="3264"/>
              <a:ext cx="528" cy="112"/>
            </a:xfrm>
            <a:custGeom>
              <a:avLst/>
              <a:gdLst/>
              <a:ahLst/>
              <a:cxnLst>
                <a:cxn ang="0">
                  <a:pos x="528" y="0"/>
                </a:cxn>
                <a:cxn ang="0">
                  <a:pos x="192" y="96"/>
                </a:cxn>
                <a:cxn ang="0">
                  <a:pos x="0" y="96"/>
                </a:cxn>
              </a:cxnLst>
              <a:rect l="0" t="0" r="r" b="b"/>
              <a:pathLst>
                <a:path w="528" h="112">
                  <a:moveTo>
                    <a:pt x="528" y="0"/>
                  </a:moveTo>
                  <a:cubicBezTo>
                    <a:pt x="404" y="40"/>
                    <a:pt x="280" y="80"/>
                    <a:pt x="192" y="96"/>
                  </a:cubicBezTo>
                  <a:cubicBezTo>
                    <a:pt x="104" y="112"/>
                    <a:pt x="32" y="96"/>
                    <a:pt x="0" y="96"/>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179250" name="Freeform 50"/>
          <p:cNvSpPr>
            <a:spLocks/>
          </p:cNvSpPr>
          <p:nvPr/>
        </p:nvSpPr>
        <p:spPr bwMode="auto">
          <a:xfrm rot="-61568276">
            <a:off x="7669213" y="4429125"/>
            <a:ext cx="755650" cy="800100"/>
          </a:xfrm>
          <a:custGeom>
            <a:avLst/>
            <a:gdLst/>
            <a:ahLst/>
            <a:cxnLst>
              <a:cxn ang="0">
                <a:pos x="576" y="0"/>
              </a:cxn>
              <a:cxn ang="0">
                <a:pos x="192" y="240"/>
              </a:cxn>
              <a:cxn ang="0">
                <a:pos x="0" y="336"/>
              </a:cxn>
            </a:cxnLst>
            <a:rect l="0" t="0" r="r" b="b"/>
            <a:pathLst>
              <a:path w="576" h="336">
                <a:moveTo>
                  <a:pt x="576" y="0"/>
                </a:moveTo>
                <a:cubicBezTo>
                  <a:pt x="432" y="92"/>
                  <a:pt x="288" y="184"/>
                  <a:pt x="192" y="240"/>
                </a:cubicBezTo>
                <a:cubicBezTo>
                  <a:pt x="96" y="296"/>
                  <a:pt x="32" y="320"/>
                  <a:pt x="0" y="336"/>
                </a:cubicBezTo>
              </a:path>
            </a:pathLst>
          </a:custGeom>
          <a:noFill/>
          <a:ln w="28575" cap="flat" cmpd="sng">
            <a:solidFill>
              <a:schemeClr val="tx1"/>
            </a:solidFill>
            <a:prstDash val="solid"/>
            <a:round/>
            <a:headEnd type="none" w="sm" len="sm"/>
            <a:tailEnd type="non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51" name="Freeform 51"/>
          <p:cNvSpPr>
            <a:spLocks/>
          </p:cNvSpPr>
          <p:nvPr/>
        </p:nvSpPr>
        <p:spPr bwMode="auto">
          <a:xfrm rot="-61568276">
            <a:off x="6843713" y="4425950"/>
            <a:ext cx="692150" cy="266700"/>
          </a:xfrm>
          <a:custGeom>
            <a:avLst/>
            <a:gdLst/>
            <a:ahLst/>
            <a:cxnLst>
              <a:cxn ang="0">
                <a:pos x="528" y="0"/>
              </a:cxn>
              <a:cxn ang="0">
                <a:pos x="192" y="96"/>
              </a:cxn>
              <a:cxn ang="0">
                <a:pos x="0" y="96"/>
              </a:cxn>
            </a:cxnLst>
            <a:rect l="0" t="0" r="r" b="b"/>
            <a:pathLst>
              <a:path w="528" h="112">
                <a:moveTo>
                  <a:pt x="528" y="0"/>
                </a:moveTo>
                <a:cubicBezTo>
                  <a:pt x="404" y="40"/>
                  <a:pt x="280" y="80"/>
                  <a:pt x="192" y="96"/>
                </a:cubicBezTo>
                <a:cubicBezTo>
                  <a:pt x="104" y="112"/>
                  <a:pt x="32" y="96"/>
                  <a:pt x="0" y="96"/>
                </a:cubicBezTo>
              </a:path>
            </a:pathLst>
          </a:custGeom>
          <a:noFill/>
          <a:ln w="28575" cap="flat" cmpd="sng">
            <a:solidFill>
              <a:schemeClr val="tx1"/>
            </a:solidFill>
            <a:prstDash val="solid"/>
            <a:round/>
            <a:headEnd type="triangle" w="med" len="med"/>
            <a:tailEnd type="non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52" name="Freeform 52"/>
          <p:cNvSpPr>
            <a:spLocks/>
          </p:cNvSpPr>
          <p:nvPr/>
        </p:nvSpPr>
        <p:spPr bwMode="auto">
          <a:xfrm>
            <a:off x="7116763" y="3721100"/>
            <a:ext cx="533400" cy="228600"/>
          </a:xfrm>
          <a:custGeom>
            <a:avLst/>
            <a:gdLst/>
            <a:ahLst/>
            <a:cxnLst>
              <a:cxn ang="0">
                <a:pos x="336" y="0"/>
              </a:cxn>
              <a:cxn ang="0">
                <a:pos x="0" y="144"/>
              </a:cxn>
            </a:cxnLst>
            <a:rect l="0" t="0" r="r" b="b"/>
            <a:pathLst>
              <a:path w="336" h="144">
                <a:moveTo>
                  <a:pt x="336" y="0"/>
                </a:moveTo>
                <a:cubicBezTo>
                  <a:pt x="196" y="60"/>
                  <a:pt x="56" y="120"/>
                  <a:pt x="0" y="144"/>
                </a:cubicBezTo>
              </a:path>
            </a:pathLst>
          </a:custGeom>
          <a:noFill/>
          <a:ln w="28575" cap="flat" cmpd="sng">
            <a:solidFill>
              <a:schemeClr val="tx1"/>
            </a:solidFill>
            <a:prstDash val="solid"/>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53" name="Freeform 53"/>
          <p:cNvSpPr>
            <a:spLocks/>
          </p:cNvSpPr>
          <p:nvPr/>
        </p:nvSpPr>
        <p:spPr bwMode="auto">
          <a:xfrm>
            <a:off x="6811963" y="3949700"/>
            <a:ext cx="304800" cy="457200"/>
          </a:xfrm>
          <a:custGeom>
            <a:avLst/>
            <a:gdLst/>
            <a:ahLst/>
            <a:cxnLst>
              <a:cxn ang="0">
                <a:pos x="192" y="0"/>
              </a:cxn>
              <a:cxn ang="0">
                <a:pos x="48" y="96"/>
              </a:cxn>
              <a:cxn ang="0">
                <a:pos x="0" y="240"/>
              </a:cxn>
            </a:cxnLst>
            <a:rect l="0" t="0" r="r" b="b"/>
            <a:pathLst>
              <a:path w="192" h="240">
                <a:moveTo>
                  <a:pt x="192" y="0"/>
                </a:moveTo>
                <a:cubicBezTo>
                  <a:pt x="136" y="28"/>
                  <a:pt x="80" y="56"/>
                  <a:pt x="48" y="96"/>
                </a:cubicBezTo>
                <a:cubicBezTo>
                  <a:pt x="16" y="136"/>
                  <a:pt x="8" y="216"/>
                  <a:pt x="0" y="240"/>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54" name="Oval 54"/>
          <p:cNvSpPr>
            <a:spLocks noChangeArrowheads="1"/>
          </p:cNvSpPr>
          <p:nvPr/>
        </p:nvSpPr>
        <p:spPr bwMode="auto">
          <a:xfrm>
            <a:off x="4267200" y="4327525"/>
            <a:ext cx="457200" cy="457200"/>
          </a:xfrm>
          <a:prstGeom prst="ellips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55" name="Line 55"/>
          <p:cNvSpPr>
            <a:spLocks noChangeShapeType="1"/>
          </p:cNvSpPr>
          <p:nvPr/>
        </p:nvSpPr>
        <p:spPr bwMode="auto">
          <a:xfrm rot="5400000" flipH="1" flipV="1">
            <a:off x="4533900" y="4229100"/>
            <a:ext cx="0" cy="228600"/>
          </a:xfrm>
          <a:prstGeom prst="line">
            <a:avLst/>
          </a:prstGeom>
          <a:noFill/>
          <a:ln w="28575">
            <a:solidFill>
              <a:schemeClr val="tx1"/>
            </a:solidFill>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61" name="Freeform 61"/>
          <p:cNvSpPr>
            <a:spLocks/>
          </p:cNvSpPr>
          <p:nvPr/>
        </p:nvSpPr>
        <p:spPr bwMode="auto">
          <a:xfrm>
            <a:off x="2197100" y="4572000"/>
            <a:ext cx="546100" cy="927100"/>
          </a:xfrm>
          <a:custGeom>
            <a:avLst/>
            <a:gdLst/>
            <a:ahLst/>
            <a:cxnLst>
              <a:cxn ang="0">
                <a:pos x="56" y="0"/>
              </a:cxn>
              <a:cxn ang="0">
                <a:pos x="8" y="240"/>
              </a:cxn>
              <a:cxn ang="0">
                <a:pos x="104" y="528"/>
              </a:cxn>
              <a:cxn ang="0">
                <a:pos x="344" y="576"/>
              </a:cxn>
            </a:cxnLst>
            <a:rect l="0" t="0" r="r" b="b"/>
            <a:pathLst>
              <a:path w="344" h="584">
                <a:moveTo>
                  <a:pt x="56" y="0"/>
                </a:moveTo>
                <a:cubicBezTo>
                  <a:pt x="28" y="76"/>
                  <a:pt x="0" y="152"/>
                  <a:pt x="8" y="240"/>
                </a:cubicBezTo>
                <a:cubicBezTo>
                  <a:pt x="16" y="328"/>
                  <a:pt x="48" y="472"/>
                  <a:pt x="104" y="528"/>
                </a:cubicBezTo>
                <a:cubicBezTo>
                  <a:pt x="160" y="584"/>
                  <a:pt x="304" y="568"/>
                  <a:pt x="344" y="576"/>
                </a:cubicBezTo>
              </a:path>
            </a:pathLst>
          </a:custGeom>
          <a:noFill/>
          <a:ln w="28575" cap="flat" cmpd="sng">
            <a:solidFill>
              <a:srgbClr val="CC0000"/>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62" name="Line 62"/>
          <p:cNvSpPr>
            <a:spLocks noChangeShapeType="1"/>
          </p:cNvSpPr>
          <p:nvPr/>
        </p:nvSpPr>
        <p:spPr bwMode="auto">
          <a:xfrm rot="10800000" flipH="1" flipV="1">
            <a:off x="2209800" y="5029200"/>
            <a:ext cx="76200" cy="228600"/>
          </a:xfrm>
          <a:prstGeom prst="line">
            <a:avLst/>
          </a:prstGeom>
          <a:noFill/>
          <a:ln w="28575">
            <a:solidFill>
              <a:srgbClr val="CC0000"/>
            </a:solidFill>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9203" name="Oval 3"/>
          <p:cNvSpPr>
            <a:spLocks noChangeArrowheads="1"/>
          </p:cNvSpPr>
          <p:nvPr/>
        </p:nvSpPr>
        <p:spPr bwMode="auto">
          <a:xfrm rot="-1545137">
            <a:off x="2252663" y="4467225"/>
            <a:ext cx="228600" cy="228600"/>
          </a:xfrm>
          <a:prstGeom prst="ellipse">
            <a:avLst/>
          </a:prstGeom>
          <a:solidFill>
            <a:schemeClr val="tx1"/>
          </a:solidFill>
          <a:ln w="28575">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79204" name="Oval 4"/>
          <p:cNvSpPr>
            <a:spLocks noChangeArrowheads="1"/>
          </p:cNvSpPr>
          <p:nvPr/>
        </p:nvSpPr>
        <p:spPr bwMode="auto">
          <a:xfrm rot="-1545137">
            <a:off x="2682875" y="5360988"/>
            <a:ext cx="228600" cy="228600"/>
          </a:xfrm>
          <a:prstGeom prst="ellipse">
            <a:avLst/>
          </a:prstGeom>
          <a:solidFill>
            <a:schemeClr val="tx1"/>
          </a:solidFill>
          <a:ln w="28575">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60" name="Rectangle 2">
            <a:extLst>
              <a:ext uri="{FF2B5EF4-FFF2-40B4-BE49-F238E27FC236}">
                <a16:creationId xmlns="" xmlns:a16="http://schemas.microsoft.com/office/drawing/2014/main" id="{D004EB95-E370-458C-B08A-F264FAF4DA49}"/>
              </a:ext>
            </a:extLst>
          </p:cNvPr>
          <p:cNvSpPr>
            <a:spLocks noGrp="1" noChangeArrowheads="1"/>
          </p:cNvSpPr>
          <p:nvPr>
            <p:ph idx="1"/>
          </p:nvPr>
        </p:nvSpPr>
        <p:spPr>
          <a:xfrm>
            <a:off x="7350710" y="98076"/>
            <a:ext cx="4785797" cy="1067343"/>
          </a:xfrm>
          <a:noFill/>
          <a:ln/>
        </p:spPr>
        <p:txBody>
          <a:bodyPr>
            <a:normAutofit fontScale="55000" lnSpcReduction="20000"/>
          </a:bodyPr>
          <a:lstStyle/>
          <a:p>
            <a:pPr>
              <a:buFont typeface="Monotype Sorts" pitchFamily="2" charset="2"/>
              <a:buNone/>
            </a:pPr>
            <a:endParaRPr lang="en-US" sz="1800" b="1" dirty="0">
              <a:latin typeface="Times New Roman" panose="02020603050405020304" pitchFamily="18" charset="0"/>
              <a:cs typeface="Times New Roman" panose="02020603050405020304" pitchFamily="18" charset="0"/>
            </a:endParaRPr>
          </a:p>
          <a:p>
            <a:pPr>
              <a:lnSpc>
                <a:spcPct val="120000"/>
              </a:lnSpc>
              <a:buFont typeface="Monotype Sorts" pitchFamily="2" charset="2"/>
              <a:buNone/>
            </a:pPr>
            <a:r>
              <a:rPr lang="en-US" b="1" dirty="0">
                <a:solidFill>
                  <a:srgbClr val="003399"/>
                </a:solidFill>
                <a:latin typeface="Times New Roman" panose="02020603050405020304" pitchFamily="18" charset="0"/>
                <a:cs typeface="Times New Roman" panose="02020603050405020304" pitchFamily="18" charset="0"/>
              </a:rPr>
              <a:t>Definition 5.</a:t>
            </a:r>
            <a:r>
              <a:rPr lang="en-US" b="1" dirty="0">
                <a:latin typeface="Times New Roman" panose="02020603050405020304" pitchFamily="18" charset="0"/>
                <a:cs typeface="Times New Roman" panose="02020603050405020304" pitchFamily="18" charset="0"/>
              </a:rPr>
              <a:t> In a </a:t>
            </a:r>
            <a:r>
              <a:rPr lang="en-US" b="1" dirty="0">
                <a:solidFill>
                  <a:srgbClr val="CC0000"/>
                </a:solidFill>
                <a:latin typeface="Times New Roman" panose="02020603050405020304" pitchFamily="18" charset="0"/>
                <a:cs typeface="Times New Roman" panose="02020603050405020304" pitchFamily="18" charset="0"/>
              </a:rPr>
              <a:t>directed multigraph</a:t>
            </a:r>
            <a:r>
              <a:rPr lang="en-US" b="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G = (V, E)</a:t>
            </a:r>
            <a:r>
              <a:rPr lang="en-US" b="1" dirty="0">
                <a:latin typeface="Times New Roman" panose="02020603050405020304" pitchFamily="18" charset="0"/>
                <a:cs typeface="Times New Roman" panose="02020603050405020304" pitchFamily="18" charset="0"/>
              </a:rPr>
              <a:t> the edges are ordered pairs of (not necessarily distinct) vertices, and in addition there may be multiple edges.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7" name="Rectangle 9"/>
          <p:cNvSpPr>
            <a:spLocks noGrp="1" noChangeArrowheads="1"/>
          </p:cNvSpPr>
          <p:nvPr>
            <p:ph idx="1"/>
          </p:nvPr>
        </p:nvSpPr>
        <p:spPr>
          <a:xfrm>
            <a:off x="1752600" y="1752600"/>
            <a:ext cx="8839200" cy="4495800"/>
          </a:xfrm>
          <a:noFill/>
          <a:ln/>
        </p:spPr>
        <p:txBody>
          <a:bodyPr>
            <a:normAutofit fontScale="85000" lnSpcReduction="10000"/>
          </a:bodyPr>
          <a:lstStyle/>
          <a:p>
            <a:pPr>
              <a:buFont typeface="Monotype Sorts" pitchFamily="2" charset="2"/>
              <a:buNone/>
            </a:pPr>
            <a:r>
              <a:rPr lang="en-US" sz="2000" b="1" dirty="0">
                <a:latin typeface="Times New Roman" panose="02020603050405020304" pitchFamily="18" charset="0"/>
                <a:cs typeface="Times New Roman" panose="02020603050405020304" pitchFamily="18" charset="0"/>
              </a:rPr>
              <a:t>TYPE                              	 EDGES                           MULTIPLE EDGES      LOOPS      </a:t>
            </a:r>
          </a:p>
          <a:p>
            <a:pPr>
              <a:buFont typeface="Monotype Sorts" pitchFamily="2" charset="2"/>
              <a:buNone/>
            </a:pPr>
            <a:r>
              <a:rPr lang="en-US" sz="2000" b="1" dirty="0">
                <a:latin typeface="Times New Roman" panose="02020603050405020304" pitchFamily="18" charset="0"/>
                <a:cs typeface="Times New Roman" panose="02020603050405020304" pitchFamily="18" charset="0"/>
              </a:rPr>
              <a:t>                                                               		         ALLOWED?                 ALLOWED?</a:t>
            </a:r>
            <a:endParaRPr lang="en-US" sz="2000" b="1" i="1" dirty="0">
              <a:latin typeface="Times New Roman" panose="02020603050405020304" pitchFamily="18" charset="0"/>
              <a:cs typeface="Times New Roman" panose="02020603050405020304" pitchFamily="18" charset="0"/>
            </a:endParaRPr>
          </a:p>
          <a:p>
            <a:pPr>
              <a:buFont typeface="Monotype Sorts" pitchFamily="2" charset="2"/>
              <a:buNone/>
            </a:pPr>
            <a:endParaRPr lang="en-US" sz="1600" b="1" dirty="0">
              <a:latin typeface="Times New Roman" panose="02020603050405020304" pitchFamily="18" charset="0"/>
              <a:cs typeface="Times New Roman" panose="02020603050405020304" pitchFamily="18" charset="0"/>
            </a:endParaRPr>
          </a:p>
          <a:p>
            <a:pPr>
              <a:buFont typeface="Monotype Sorts" pitchFamily="2" charset="2"/>
              <a:buNone/>
            </a:pPr>
            <a:r>
              <a:rPr lang="en-US" sz="2000" b="1" dirty="0">
                <a:latin typeface="Times New Roman" panose="02020603050405020304" pitchFamily="18" charset="0"/>
                <a:cs typeface="Times New Roman" panose="02020603050405020304" pitchFamily="18" charset="0"/>
              </a:rPr>
              <a:t>Simple graph	           	 Undirected         	 	 NO                                  </a:t>
            </a:r>
            <a:r>
              <a:rPr lang="en-US" sz="2000" b="1" dirty="0" err="1">
                <a:latin typeface="Times New Roman" panose="02020603050405020304" pitchFamily="18" charset="0"/>
                <a:cs typeface="Times New Roman" panose="02020603050405020304" pitchFamily="18" charset="0"/>
              </a:rPr>
              <a:t>NO</a:t>
            </a:r>
            <a:r>
              <a:rPr lang="en-US" sz="2000" b="1" dirty="0">
                <a:latin typeface="Times New Roman" panose="02020603050405020304" pitchFamily="18" charset="0"/>
                <a:cs typeface="Times New Roman" panose="02020603050405020304" pitchFamily="18" charset="0"/>
              </a:rPr>
              <a:t>	</a:t>
            </a:r>
          </a:p>
          <a:p>
            <a:pPr>
              <a:buFont typeface="Monotype Sorts" pitchFamily="2" charset="2"/>
              <a:buNone/>
            </a:pPr>
            <a:endParaRPr lang="en-US" sz="1600" b="1" dirty="0">
              <a:latin typeface="Times New Roman" panose="02020603050405020304" pitchFamily="18" charset="0"/>
              <a:cs typeface="Times New Roman" panose="02020603050405020304" pitchFamily="18" charset="0"/>
            </a:endParaRPr>
          </a:p>
          <a:p>
            <a:pPr>
              <a:buFont typeface="Monotype Sorts" pitchFamily="2" charset="2"/>
              <a:buNone/>
            </a:pPr>
            <a:r>
              <a:rPr lang="en-US" sz="2000" b="1" dirty="0">
                <a:latin typeface="Times New Roman" panose="02020603050405020304" pitchFamily="18" charset="0"/>
                <a:cs typeface="Times New Roman" panose="02020603050405020304" pitchFamily="18" charset="0"/>
              </a:rPr>
              <a:t>Multigraph	           	 Undirected           	    </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YES                                                NO</a:t>
            </a:r>
          </a:p>
          <a:p>
            <a:pPr>
              <a:buFont typeface="Monotype Sorts" pitchFamily="2" charset="2"/>
              <a:buNone/>
            </a:pPr>
            <a:endParaRPr lang="en-US" sz="2000" b="1" dirty="0">
              <a:latin typeface="Times New Roman" panose="02020603050405020304" pitchFamily="18" charset="0"/>
              <a:cs typeface="Times New Roman" panose="02020603050405020304" pitchFamily="18" charset="0"/>
            </a:endParaRPr>
          </a:p>
          <a:p>
            <a:pPr>
              <a:buFont typeface="Monotype Sorts" pitchFamily="2" charset="2"/>
              <a:buNone/>
            </a:pPr>
            <a:endParaRPr lang="en-US" sz="1000" b="1" dirty="0">
              <a:latin typeface="Times New Roman" panose="02020603050405020304" pitchFamily="18" charset="0"/>
              <a:cs typeface="Times New Roman" panose="02020603050405020304" pitchFamily="18" charset="0"/>
            </a:endParaRPr>
          </a:p>
          <a:p>
            <a:pPr>
              <a:buFont typeface="Monotype Sorts" pitchFamily="2" charset="2"/>
              <a:buNone/>
            </a:pPr>
            <a:r>
              <a:rPr lang="en-US" sz="2000" b="1" dirty="0" err="1">
                <a:latin typeface="Times New Roman" panose="02020603050405020304" pitchFamily="18" charset="0"/>
                <a:cs typeface="Times New Roman" panose="02020603050405020304" pitchFamily="18" charset="0"/>
              </a:rPr>
              <a:t>Pseudograph</a:t>
            </a:r>
            <a:r>
              <a:rPr lang="en-US" sz="2000" b="1" dirty="0">
                <a:latin typeface="Times New Roman" panose="02020603050405020304" pitchFamily="18" charset="0"/>
                <a:cs typeface="Times New Roman" panose="02020603050405020304" pitchFamily="18" charset="0"/>
              </a:rPr>
              <a:t>              	 Undirected          		 YES                                </a:t>
            </a:r>
            <a:r>
              <a:rPr lang="en-US" sz="2000" b="1" dirty="0" err="1">
                <a:latin typeface="Times New Roman" panose="02020603050405020304" pitchFamily="18" charset="0"/>
                <a:cs typeface="Times New Roman" panose="02020603050405020304" pitchFamily="18" charset="0"/>
              </a:rPr>
              <a:t>YES</a:t>
            </a:r>
            <a:endParaRPr lang="en-US" sz="2000" b="1" dirty="0">
              <a:latin typeface="Times New Roman" panose="02020603050405020304" pitchFamily="18" charset="0"/>
              <a:cs typeface="Times New Roman" panose="02020603050405020304" pitchFamily="18" charset="0"/>
            </a:endParaRPr>
          </a:p>
          <a:p>
            <a:pPr>
              <a:buFont typeface="Monotype Sorts" pitchFamily="2" charset="2"/>
              <a:buNone/>
            </a:pPr>
            <a:endParaRPr lang="en-US" sz="2000" b="1" dirty="0">
              <a:latin typeface="Times New Roman" panose="02020603050405020304" pitchFamily="18" charset="0"/>
              <a:cs typeface="Times New Roman" panose="02020603050405020304" pitchFamily="18" charset="0"/>
            </a:endParaRPr>
          </a:p>
          <a:p>
            <a:pPr>
              <a:buFont typeface="Monotype Sorts" pitchFamily="2" charset="2"/>
              <a:buNone/>
            </a:pPr>
            <a:r>
              <a:rPr lang="en-US" sz="2000" b="1" dirty="0">
                <a:latin typeface="Times New Roman" panose="02020603050405020304" pitchFamily="18" charset="0"/>
                <a:cs typeface="Times New Roman" panose="02020603050405020304" pitchFamily="18" charset="0"/>
              </a:rPr>
              <a:t>Directed graph            	 Directed               		NO                                  YES</a:t>
            </a:r>
          </a:p>
          <a:p>
            <a:pPr>
              <a:buFont typeface="Monotype Sorts" pitchFamily="2" charset="2"/>
              <a:buNone/>
            </a:pPr>
            <a:endParaRPr lang="en-US" sz="2000" b="1" dirty="0">
              <a:latin typeface="Times New Roman" panose="02020603050405020304" pitchFamily="18" charset="0"/>
              <a:cs typeface="Times New Roman" panose="02020603050405020304" pitchFamily="18" charset="0"/>
            </a:endParaRPr>
          </a:p>
          <a:p>
            <a:pPr>
              <a:buFont typeface="Monotype Sorts" pitchFamily="2" charset="2"/>
              <a:buNone/>
            </a:pPr>
            <a:r>
              <a:rPr lang="en-US" sz="2000" b="1" dirty="0">
                <a:latin typeface="Times New Roman" panose="02020603050405020304" pitchFamily="18" charset="0"/>
                <a:cs typeface="Times New Roman" panose="02020603050405020304" pitchFamily="18" charset="0"/>
              </a:rPr>
              <a:t>Directed </a:t>
            </a:r>
            <a:r>
              <a:rPr lang="en-US" sz="2000" b="1" dirty="0" err="1">
                <a:latin typeface="Times New Roman" panose="02020603050405020304" pitchFamily="18" charset="0"/>
                <a:cs typeface="Times New Roman" panose="02020603050405020304" pitchFamily="18" charset="0"/>
              </a:rPr>
              <a:t>multigraph</a:t>
            </a:r>
            <a:r>
              <a:rPr lang="en-US" sz="2000" b="1" dirty="0">
                <a:latin typeface="Times New Roman" panose="02020603050405020304" pitchFamily="18" charset="0"/>
                <a:cs typeface="Times New Roman" panose="02020603050405020304" pitchFamily="18" charset="0"/>
              </a:rPr>
              <a:t>	Directed             		 YES                                 </a:t>
            </a:r>
            <a:r>
              <a:rPr lang="en-US" sz="2000" b="1" dirty="0" err="1">
                <a:latin typeface="Times New Roman" panose="02020603050405020304" pitchFamily="18" charset="0"/>
                <a:cs typeface="Times New Roman" panose="02020603050405020304" pitchFamily="18" charset="0"/>
              </a:rPr>
              <a:t>YES</a:t>
            </a:r>
            <a:endParaRPr lang="en-US" sz="2000" b="1" dirty="0">
              <a:latin typeface="Times New Roman" panose="02020603050405020304" pitchFamily="18" charset="0"/>
              <a:cs typeface="Times New Roman" panose="02020603050405020304" pitchFamily="18" charset="0"/>
            </a:endParaRPr>
          </a:p>
          <a:p>
            <a:pPr>
              <a:buFont typeface="Monotype Sorts" pitchFamily="2" charset="2"/>
              <a:buNone/>
            </a:pPr>
            <a:endParaRPr lang="en-US" sz="2400" b="1" dirty="0">
              <a:latin typeface="Times New Roman" panose="02020603050405020304" pitchFamily="18" charset="0"/>
              <a:cs typeface="Times New Roman" panose="02020603050405020304" pitchFamily="18" charset="0"/>
            </a:endParaRPr>
          </a:p>
        </p:txBody>
      </p:sp>
      <p:sp>
        <p:nvSpPr>
          <p:cNvPr id="14" name="Slide Number Placeholder 5"/>
          <p:cNvSpPr>
            <a:spLocks noGrp="1"/>
          </p:cNvSpPr>
          <p:nvPr>
            <p:ph type="sldNum" sz="quarter" idx="12"/>
          </p:nvPr>
        </p:nvSpPr>
        <p:spPr/>
        <p:txBody>
          <a:bodyPr/>
          <a:lstStyle/>
          <a:p>
            <a:fld id="{17F87C0E-D850-4A05-A02B-F7B8F847D0B2}" type="slidenum">
              <a:rPr lang="en-US">
                <a:solidFill>
                  <a:schemeClr val="tx1"/>
                </a:solidFill>
                <a:latin typeface="Times New Roman" panose="02020603050405020304" pitchFamily="18" charset="0"/>
                <a:cs typeface="Times New Roman" panose="02020603050405020304" pitchFamily="18" charset="0"/>
              </a:rPr>
              <a:pPr/>
              <a:t>11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81256" name="Rectangle 8"/>
          <p:cNvSpPr>
            <a:spLocks noGrp="1" noChangeArrowheads="1"/>
          </p:cNvSpPr>
          <p:nvPr>
            <p:ph type="title"/>
          </p:nvPr>
        </p:nvSpPr>
        <p:spPr>
          <a:xfrm>
            <a:off x="1828800" y="152401"/>
            <a:ext cx="8356600" cy="1222375"/>
          </a:xfrm>
          <a:noFill/>
          <a:ln/>
        </p:spPr>
        <p:txBody>
          <a:bodyPr/>
          <a:lstStyle/>
          <a:p>
            <a:r>
              <a:rPr lang="en-US" sz="3600" dirty="0">
                <a:solidFill>
                  <a:srgbClr val="FF0000"/>
                </a:solidFill>
                <a:latin typeface="Times New Roman" panose="02020603050405020304" pitchFamily="18" charset="0"/>
                <a:cs typeface="Times New Roman" panose="02020603050405020304" pitchFamily="18" charset="0"/>
              </a:rPr>
              <a:t>Types of Graphs</a:t>
            </a:r>
          </a:p>
        </p:txBody>
      </p:sp>
      <p:sp>
        <p:nvSpPr>
          <p:cNvPr id="181251" name="Line 3"/>
          <p:cNvSpPr>
            <a:spLocks noChangeShapeType="1"/>
          </p:cNvSpPr>
          <p:nvPr/>
        </p:nvSpPr>
        <p:spPr bwMode="auto">
          <a:xfrm>
            <a:off x="1676400" y="2514600"/>
            <a:ext cx="8839200" cy="0"/>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81252" name="Line 4"/>
          <p:cNvSpPr>
            <a:spLocks noChangeShapeType="1"/>
          </p:cNvSpPr>
          <p:nvPr/>
        </p:nvSpPr>
        <p:spPr bwMode="auto">
          <a:xfrm>
            <a:off x="1676400" y="3276600"/>
            <a:ext cx="8839200" cy="0"/>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81253" name="Line 5"/>
          <p:cNvSpPr>
            <a:spLocks noChangeShapeType="1"/>
          </p:cNvSpPr>
          <p:nvPr/>
        </p:nvSpPr>
        <p:spPr bwMode="auto">
          <a:xfrm>
            <a:off x="1676400" y="4953000"/>
            <a:ext cx="8839200" cy="0"/>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81254" name="Line 6"/>
          <p:cNvSpPr>
            <a:spLocks noChangeShapeType="1"/>
          </p:cNvSpPr>
          <p:nvPr/>
        </p:nvSpPr>
        <p:spPr bwMode="auto">
          <a:xfrm>
            <a:off x="1676400" y="5715000"/>
            <a:ext cx="8839200" cy="0"/>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81255" name="Line 7"/>
          <p:cNvSpPr>
            <a:spLocks noChangeShapeType="1"/>
          </p:cNvSpPr>
          <p:nvPr/>
        </p:nvSpPr>
        <p:spPr bwMode="auto">
          <a:xfrm>
            <a:off x="4267200" y="1676400"/>
            <a:ext cx="0" cy="4876800"/>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81261" name="Line 13"/>
          <p:cNvSpPr>
            <a:spLocks noChangeShapeType="1"/>
          </p:cNvSpPr>
          <p:nvPr/>
        </p:nvSpPr>
        <p:spPr bwMode="auto">
          <a:xfrm>
            <a:off x="6019800" y="1676400"/>
            <a:ext cx="0" cy="4876800"/>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81262" name="Line 14"/>
          <p:cNvSpPr>
            <a:spLocks noChangeShapeType="1"/>
          </p:cNvSpPr>
          <p:nvPr/>
        </p:nvSpPr>
        <p:spPr bwMode="auto">
          <a:xfrm>
            <a:off x="8763000" y="1676400"/>
            <a:ext cx="0" cy="4876800"/>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81263" name="Line 15"/>
          <p:cNvSpPr>
            <a:spLocks noChangeShapeType="1"/>
          </p:cNvSpPr>
          <p:nvPr/>
        </p:nvSpPr>
        <p:spPr bwMode="auto">
          <a:xfrm>
            <a:off x="1676400" y="4114800"/>
            <a:ext cx="8839200" cy="0"/>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D6DE994B-24C2-435B-8D59-2B0BC73B7CA8}"/>
              </a:ext>
            </a:extLst>
          </p:cNvPr>
          <p:cNvSpPr txBox="1"/>
          <p:nvPr/>
        </p:nvSpPr>
        <p:spPr>
          <a:xfrm>
            <a:off x="1066799" y="1159566"/>
            <a:ext cx="4459357"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Social network graph </a:t>
            </a:r>
          </a:p>
          <a:p>
            <a:r>
              <a:rPr lang="en-US" dirty="0">
                <a:latin typeface="Times New Roman" panose="02020603050405020304" pitchFamily="18" charset="0"/>
                <a:cs typeface="Times New Roman" panose="02020603050405020304" pitchFamily="18" charset="0"/>
              </a:rPr>
              <a:t>2. Web  graph</a:t>
            </a:r>
          </a:p>
          <a:p>
            <a:r>
              <a:rPr lang="en-US" dirty="0">
                <a:latin typeface="Times New Roman" panose="02020603050405020304" pitchFamily="18" charset="0"/>
                <a:cs typeface="Times New Roman" panose="02020603050405020304" pitchFamily="18" charset="0"/>
              </a:rPr>
              <a:t>3.Collaboration Graph</a:t>
            </a:r>
          </a:p>
          <a:p>
            <a:r>
              <a:rPr lang="en-US" dirty="0">
                <a:latin typeface="Times New Roman" panose="02020603050405020304" pitchFamily="18" charset="0"/>
                <a:cs typeface="Times New Roman" panose="02020603050405020304" pitchFamily="18" charset="0"/>
              </a:rPr>
              <a:t>4.Road maps</a:t>
            </a:r>
          </a:p>
          <a:p>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 xmlns:a16="http://schemas.microsoft.com/office/drawing/2014/main" id="{84C29760-7E59-44BD-B84E-2B9979C784BA}"/>
              </a:ext>
            </a:extLst>
          </p:cNvPr>
          <p:cNvSpPr txBox="1"/>
          <p:nvPr/>
        </p:nvSpPr>
        <p:spPr>
          <a:xfrm>
            <a:off x="516833" y="357808"/>
            <a:ext cx="4459357" cy="584775"/>
          </a:xfrm>
          <a:prstGeom prst="rect">
            <a:avLst/>
          </a:prstGeom>
          <a:noFill/>
        </p:spPr>
        <p:txBody>
          <a:bodyPr wrap="square" rtlCol="0">
            <a:spAutoFit/>
          </a:bodyPr>
          <a:lstStyle/>
          <a:p>
            <a:r>
              <a:rPr lang="en-US" sz="3200" dirty="0">
                <a:solidFill>
                  <a:srgbClr val="FF0000"/>
                </a:solidFill>
                <a:latin typeface="Times New Roman" panose="02020603050405020304" pitchFamily="18" charset="0"/>
                <a:cs typeface="Times New Roman" panose="02020603050405020304" pitchFamily="18" charset="0"/>
              </a:rPr>
              <a:t>Types of Graph </a:t>
            </a:r>
          </a:p>
        </p:txBody>
      </p:sp>
      <p:pic>
        <p:nvPicPr>
          <p:cNvPr id="4" name="Picture 3">
            <a:extLst>
              <a:ext uri="{FF2B5EF4-FFF2-40B4-BE49-F238E27FC236}">
                <a16:creationId xmlns="" xmlns:a16="http://schemas.microsoft.com/office/drawing/2014/main" id="{A14D6549-2676-415A-B07A-F876AF9C8BB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96477" y="2226364"/>
            <a:ext cx="7500731" cy="4273828"/>
          </a:xfrm>
          <a:prstGeom prst="rect">
            <a:avLst/>
          </a:prstGeom>
          <a:noFill/>
          <a:ln>
            <a:noFill/>
          </a:ln>
        </p:spPr>
      </p:pic>
    </p:spTree>
    <p:extLst>
      <p:ext uri="{BB962C8B-B14F-4D97-AF65-F5344CB8AC3E}">
        <p14:creationId xmlns:p14="http://schemas.microsoft.com/office/powerpoint/2010/main" val="3744175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68DA1837-4366-4D68-8E0D-B3389CF78629}"/>
              </a:ext>
            </a:extLst>
          </p:cNvPr>
          <p:cNvSpPr txBox="1"/>
          <p:nvPr/>
        </p:nvSpPr>
        <p:spPr>
          <a:xfrm>
            <a:off x="225287" y="402036"/>
            <a:ext cx="8560904" cy="4616648"/>
          </a:xfrm>
          <a:prstGeom prst="rect">
            <a:avLst/>
          </a:prstGeom>
          <a:noFill/>
        </p:spPr>
        <p:txBody>
          <a:bodyPr wrap="square">
            <a:spAutoFit/>
          </a:bodyPr>
          <a:lstStyle/>
          <a:p>
            <a:r>
              <a:rPr lang="en-US" sz="2400" dirty="0">
                <a:solidFill>
                  <a:srgbClr val="FF0000"/>
                </a:solidFill>
                <a:latin typeface="Times New Roman" panose="02020603050405020304" pitchFamily="18" charset="0"/>
                <a:cs typeface="Times New Roman" panose="02020603050405020304" pitchFamily="18" charset="0"/>
              </a:rPr>
              <a:t>SOME TERMINOLOGY:</a:t>
            </a:r>
          </a:p>
          <a:p>
            <a:endParaRPr lang="en-US"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An edge connects either one or two vertices called its </a:t>
            </a:r>
            <a:r>
              <a:rPr lang="en-US" dirty="0">
                <a:solidFill>
                  <a:srgbClr val="FF0000"/>
                </a:solidFill>
                <a:latin typeface="Times New Roman" panose="02020603050405020304" pitchFamily="18" charset="0"/>
                <a:cs typeface="Times New Roman" panose="02020603050405020304" pitchFamily="18" charset="0"/>
              </a:rPr>
              <a:t>endpoints</a:t>
            </a:r>
            <a:r>
              <a:rPr lang="en-US" dirty="0">
                <a:latin typeface="Times New Roman" panose="02020603050405020304" pitchFamily="18" charset="0"/>
                <a:cs typeface="Times New Roman" panose="02020603050405020304" pitchFamily="18" charset="0"/>
              </a:rPr>
              <a:t> (edge e1 connects</a:t>
            </a:r>
          </a:p>
          <a:p>
            <a:r>
              <a:rPr lang="en-US" dirty="0">
                <a:latin typeface="Times New Roman" panose="02020603050405020304" pitchFamily="18" charset="0"/>
                <a:cs typeface="Times New Roman" panose="02020603050405020304" pitchFamily="18" charset="0"/>
              </a:rPr>
              <a:t> vertices v1 and v2 described as {v1, v2} </a:t>
            </a:r>
            <a:r>
              <a:rPr lang="en-US" dirty="0" err="1">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v1 and v2 are the endpoints of an edge e1).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An edge with just one endpoint is called a </a:t>
            </a:r>
            <a:r>
              <a:rPr lang="en-US" dirty="0">
                <a:solidFill>
                  <a:srgbClr val="FF0000"/>
                </a:solidFill>
                <a:latin typeface="Times New Roman" panose="02020603050405020304" pitchFamily="18" charset="0"/>
                <a:cs typeface="Times New Roman" panose="02020603050405020304" pitchFamily="18" charset="0"/>
              </a:rPr>
              <a:t>loop. </a:t>
            </a:r>
            <a:r>
              <a:rPr lang="en-US" dirty="0">
                <a:latin typeface="Times New Roman" panose="02020603050405020304" pitchFamily="18" charset="0"/>
                <a:cs typeface="Times New Roman" panose="02020603050405020304" pitchFamily="18" charset="0"/>
              </a:rPr>
              <a:t>Thus a loop is an edge that connects a</a:t>
            </a:r>
          </a:p>
          <a:p>
            <a:r>
              <a:rPr lang="en-US" dirty="0">
                <a:latin typeface="Times New Roman" panose="02020603050405020304" pitchFamily="18" charset="0"/>
                <a:cs typeface="Times New Roman" panose="02020603050405020304" pitchFamily="18" charset="0"/>
              </a:rPr>
              <a:t> vertex to itself (e.g., edge e6 makes a loop as it has only one endpoint v3).</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Two vertices that are connected by an edge are called </a:t>
            </a:r>
            <a:r>
              <a:rPr lang="en-US" dirty="0">
                <a:solidFill>
                  <a:srgbClr val="FF0000"/>
                </a:solidFill>
                <a:latin typeface="Times New Roman" panose="02020603050405020304" pitchFamily="18" charset="0"/>
                <a:cs typeface="Times New Roman" panose="02020603050405020304" pitchFamily="18" charset="0"/>
              </a:rPr>
              <a:t>adjacent</a:t>
            </a:r>
            <a:r>
              <a:rPr lang="en-US" dirty="0">
                <a:latin typeface="Times New Roman" panose="02020603050405020304" pitchFamily="18" charset="0"/>
                <a:cs typeface="Times New Roman" panose="02020603050405020304" pitchFamily="18" charset="0"/>
              </a:rPr>
              <a:t>; and a vertex that is</a:t>
            </a:r>
          </a:p>
          <a:p>
            <a:r>
              <a:rPr lang="en-US" dirty="0">
                <a:latin typeface="Times New Roman" panose="02020603050405020304" pitchFamily="18" charset="0"/>
                <a:cs typeface="Times New Roman" panose="02020603050405020304" pitchFamily="18" charset="0"/>
              </a:rPr>
              <a:t> an endpoint of a loop is said to be adjacent to itself.</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An edge is said to be </a:t>
            </a:r>
            <a:r>
              <a:rPr lang="en-US" dirty="0">
                <a:solidFill>
                  <a:srgbClr val="FF0000"/>
                </a:solidFill>
                <a:latin typeface="Times New Roman" panose="02020603050405020304" pitchFamily="18" charset="0"/>
                <a:cs typeface="Times New Roman" panose="02020603050405020304" pitchFamily="18" charset="0"/>
              </a:rPr>
              <a:t>incident </a:t>
            </a:r>
            <a:r>
              <a:rPr lang="en-US" dirty="0">
                <a:latin typeface="Times New Roman" panose="02020603050405020304" pitchFamily="18" charset="0"/>
                <a:cs typeface="Times New Roman" panose="02020603050405020304" pitchFamily="18" charset="0"/>
              </a:rPr>
              <a:t>on each of its endpoints(i.e. e1 is incident on v1 and v2 ).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5. A vertex on which no edges are </a:t>
            </a:r>
            <a:r>
              <a:rPr lang="en-US" dirty="0">
                <a:solidFill>
                  <a:srgbClr val="FF0000"/>
                </a:solidFill>
                <a:latin typeface="Times New Roman" panose="02020603050405020304" pitchFamily="18" charset="0"/>
                <a:cs typeface="Times New Roman" panose="02020603050405020304" pitchFamily="18" charset="0"/>
              </a:rPr>
              <a:t>incident</a:t>
            </a:r>
            <a:r>
              <a:rPr lang="en-US" dirty="0">
                <a:latin typeface="Times New Roman" panose="02020603050405020304" pitchFamily="18" charset="0"/>
                <a:cs typeface="Times New Roman" panose="02020603050405020304" pitchFamily="18" charset="0"/>
              </a:rPr>
              <a:t> is called isolated (e.g., v5)</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Two distinct edges with the same set of end points are said to be </a:t>
            </a:r>
            <a:r>
              <a:rPr lang="en-US" dirty="0">
                <a:solidFill>
                  <a:srgbClr val="FF0000"/>
                </a:solidFill>
                <a:latin typeface="Times New Roman" panose="02020603050405020304" pitchFamily="18" charset="0"/>
                <a:cs typeface="Times New Roman" panose="02020603050405020304" pitchFamily="18" charset="0"/>
              </a:rPr>
              <a:t>parallel</a:t>
            </a:r>
            <a:r>
              <a:rPr lang="en-US" dirty="0">
                <a:latin typeface="Times New Roman" panose="02020603050405020304" pitchFamily="18" charset="0"/>
                <a:cs typeface="Times New Roman" panose="02020603050405020304" pitchFamily="18" charset="0"/>
              </a:rPr>
              <a:t> (i.e. e2 &amp; e3). </a:t>
            </a:r>
          </a:p>
        </p:txBody>
      </p:sp>
      <p:pic>
        <p:nvPicPr>
          <p:cNvPr id="5" name="Picture 4">
            <a:extLst>
              <a:ext uri="{FF2B5EF4-FFF2-40B4-BE49-F238E27FC236}">
                <a16:creationId xmlns="" xmlns:a16="http://schemas.microsoft.com/office/drawing/2014/main" id="{4C867D1B-F27D-4900-AAD1-DA06A546ECC7}"/>
              </a:ext>
            </a:extLst>
          </p:cNvPr>
          <p:cNvPicPr>
            <a:picLocks noChangeAspect="1"/>
          </p:cNvPicPr>
          <p:nvPr/>
        </p:nvPicPr>
        <p:blipFill>
          <a:blip r:embed="rId2"/>
          <a:stretch>
            <a:fillRect/>
          </a:stretch>
        </p:blipFill>
        <p:spPr>
          <a:xfrm>
            <a:off x="8786191" y="0"/>
            <a:ext cx="3405809" cy="19383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315025F0-08DB-4B39-8437-8B8B6DFC5A56}"/>
              </a:ext>
            </a:extLst>
          </p:cNvPr>
          <p:cNvPicPr>
            <a:picLocks noChangeAspect="1"/>
          </p:cNvPicPr>
          <p:nvPr/>
        </p:nvPicPr>
        <p:blipFill>
          <a:blip r:embed="rId2"/>
          <a:stretch>
            <a:fillRect/>
          </a:stretch>
        </p:blipFill>
        <p:spPr>
          <a:xfrm>
            <a:off x="-1" y="0"/>
            <a:ext cx="9859617" cy="6338325"/>
          </a:xfrm>
          <a:prstGeom prst="rect">
            <a:avLst/>
          </a:prstGeom>
        </p:spPr>
      </p:pic>
    </p:spTree>
    <p:extLst>
      <p:ext uri="{BB962C8B-B14F-4D97-AF65-F5344CB8AC3E}">
        <p14:creationId xmlns:p14="http://schemas.microsoft.com/office/powerpoint/2010/main" val="138593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51791D5C-E661-4465-B755-1C2DA4F2CEE9}"/>
              </a:ext>
            </a:extLst>
          </p:cNvPr>
          <p:cNvPicPr>
            <a:picLocks noChangeAspect="1"/>
          </p:cNvPicPr>
          <p:nvPr/>
        </p:nvPicPr>
        <p:blipFill>
          <a:blip r:embed="rId2"/>
          <a:stretch>
            <a:fillRect/>
          </a:stretch>
        </p:blipFill>
        <p:spPr>
          <a:xfrm>
            <a:off x="0" y="-1"/>
            <a:ext cx="8918714" cy="6857195"/>
          </a:xfrm>
          <a:prstGeom prst="rect">
            <a:avLst/>
          </a:prstGeom>
        </p:spPr>
      </p:pic>
    </p:spTree>
    <p:extLst>
      <p:ext uri="{BB962C8B-B14F-4D97-AF65-F5344CB8AC3E}">
        <p14:creationId xmlns:p14="http://schemas.microsoft.com/office/powerpoint/2010/main" val="1143145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idx="1"/>
          </p:nvPr>
        </p:nvSpPr>
        <p:spPr>
          <a:xfrm>
            <a:off x="2438400" y="1828800"/>
            <a:ext cx="7543800" cy="4419600"/>
          </a:xfrm>
          <a:noFill/>
          <a:ln/>
        </p:spPr>
        <p:txBody>
          <a:bodyPr>
            <a:normAutofit lnSpcReduction="10000"/>
          </a:bodyPr>
          <a:lstStyle/>
          <a:p>
            <a:pPr>
              <a:lnSpc>
                <a:spcPct val="110000"/>
              </a:lnSpc>
              <a:buFont typeface="Monotype Sorts" pitchFamily="2" charset="2"/>
              <a:buNone/>
            </a:pPr>
            <a:r>
              <a:rPr lang="en-US" b="1" dirty="0">
                <a:solidFill>
                  <a:srgbClr val="003399"/>
                </a:solidFill>
                <a:latin typeface="Times New Roman" panose="02020603050405020304" pitchFamily="18" charset="0"/>
                <a:cs typeface="Times New Roman" panose="02020603050405020304" pitchFamily="18" charset="0"/>
              </a:rPr>
              <a:t>Theorem 1.</a:t>
            </a:r>
            <a:r>
              <a:rPr lang="en-US" b="1" dirty="0">
                <a:latin typeface="Times New Roman" panose="02020603050405020304" pitchFamily="18" charset="0"/>
                <a:cs typeface="Times New Roman" panose="02020603050405020304" pitchFamily="18" charset="0"/>
              </a:rPr>
              <a:t> Let </a:t>
            </a:r>
            <a:r>
              <a:rPr lang="en-US" b="1" i="1" dirty="0">
                <a:latin typeface="Times New Roman" panose="02020603050405020304" pitchFamily="18" charset="0"/>
                <a:cs typeface="Times New Roman" panose="02020603050405020304" pitchFamily="18" charset="0"/>
              </a:rPr>
              <a:t>G</a:t>
            </a:r>
            <a:r>
              <a:rPr lang="en-US" b="1" dirty="0">
                <a:latin typeface="Times New Roman" panose="02020603050405020304" pitchFamily="18" charset="0"/>
                <a:cs typeface="Times New Roman" panose="02020603050405020304" pitchFamily="18" charset="0"/>
              </a:rPr>
              <a:t> = (</a:t>
            </a:r>
            <a:r>
              <a:rPr lang="en-US" b="1" i="1" dirty="0">
                <a:latin typeface="Times New Roman" panose="02020603050405020304" pitchFamily="18" charset="0"/>
                <a:cs typeface="Times New Roman" panose="02020603050405020304" pitchFamily="18" charset="0"/>
              </a:rPr>
              <a:t>V, E</a:t>
            </a:r>
            <a:r>
              <a:rPr lang="en-US" b="1" dirty="0">
                <a:latin typeface="Times New Roman" panose="02020603050405020304" pitchFamily="18" charset="0"/>
                <a:cs typeface="Times New Roman" panose="02020603050405020304" pitchFamily="18" charset="0"/>
              </a:rPr>
              <a:t>) be an undirected graph </a:t>
            </a:r>
            <a:r>
              <a:rPr lang="en-US" b="1" i="1" dirty="0">
                <a:latin typeface="Times New Roman" panose="02020603050405020304" pitchFamily="18" charset="0"/>
                <a:cs typeface="Times New Roman" panose="02020603050405020304" pitchFamily="18" charset="0"/>
              </a:rPr>
              <a:t>G</a:t>
            </a:r>
            <a:r>
              <a:rPr lang="en-US" b="1" dirty="0">
                <a:latin typeface="Times New Roman" panose="02020603050405020304" pitchFamily="18" charset="0"/>
                <a:cs typeface="Times New Roman" panose="02020603050405020304" pitchFamily="18" charset="0"/>
              </a:rPr>
              <a:t> with </a:t>
            </a:r>
            <a:r>
              <a:rPr lang="en-US" b="1" i="1" dirty="0">
                <a:latin typeface="Times New Roman" panose="02020603050405020304" pitchFamily="18" charset="0"/>
                <a:cs typeface="Times New Roman" panose="02020603050405020304" pitchFamily="18" charset="0"/>
              </a:rPr>
              <a:t>e</a:t>
            </a:r>
            <a:r>
              <a:rPr lang="en-US" b="1" dirty="0">
                <a:latin typeface="Times New Roman" panose="02020603050405020304" pitchFamily="18" charset="0"/>
                <a:cs typeface="Times New Roman" panose="02020603050405020304" pitchFamily="18" charset="0"/>
              </a:rPr>
              <a:t> edges.  Then</a:t>
            </a:r>
          </a:p>
          <a:p>
            <a:pPr>
              <a:buFont typeface="Monotype Sorts" pitchFamily="2" charset="2"/>
              <a:buNone/>
            </a:pPr>
            <a:endParaRPr lang="en-US" sz="1200" b="1" dirty="0">
              <a:latin typeface="Times New Roman" panose="02020603050405020304" pitchFamily="18" charset="0"/>
              <a:cs typeface="Times New Roman" panose="02020603050405020304" pitchFamily="18" charset="0"/>
            </a:endParaRPr>
          </a:p>
          <a:p>
            <a:pPr>
              <a:buFont typeface="Monotype Sorts" pitchFamily="2" charset="2"/>
              <a:buNone/>
            </a:pPr>
            <a:r>
              <a:rPr lang="en-US" b="1" dirty="0">
                <a:solidFill>
                  <a:srgbClr val="990033"/>
                </a:solidFill>
                <a:latin typeface="Times New Roman" panose="02020603050405020304" pitchFamily="18" charset="0"/>
                <a:cs typeface="Times New Roman" panose="02020603050405020304" pitchFamily="18" charset="0"/>
                <a:sym typeface="Symbol" pitchFamily="18" charset="2"/>
              </a:rPr>
              <a:t>		            </a:t>
            </a:r>
            <a:r>
              <a:rPr lang="en-US" b="1" dirty="0">
                <a:solidFill>
                  <a:srgbClr val="990033"/>
                </a:solidFill>
                <a:latin typeface="Times New Roman" panose="02020603050405020304" pitchFamily="18" charset="0"/>
                <a:cs typeface="Times New Roman" panose="02020603050405020304" pitchFamily="18" charset="0"/>
              </a:rPr>
              <a:t>  deg( </a:t>
            </a:r>
            <a:r>
              <a:rPr lang="en-US" b="1" i="1" dirty="0">
                <a:solidFill>
                  <a:srgbClr val="990033"/>
                </a:solidFill>
                <a:latin typeface="Times New Roman" panose="02020603050405020304" pitchFamily="18" charset="0"/>
                <a:cs typeface="Times New Roman" panose="02020603050405020304" pitchFamily="18" charset="0"/>
              </a:rPr>
              <a:t>v </a:t>
            </a:r>
            <a:r>
              <a:rPr lang="en-US" b="1" dirty="0">
                <a:solidFill>
                  <a:srgbClr val="990033"/>
                </a:solidFill>
                <a:latin typeface="Times New Roman" panose="02020603050405020304" pitchFamily="18" charset="0"/>
                <a:cs typeface="Times New Roman" panose="02020603050405020304" pitchFamily="18" charset="0"/>
              </a:rPr>
              <a:t>)  =  2 </a:t>
            </a:r>
            <a:r>
              <a:rPr lang="en-US" b="1" i="1" dirty="0">
                <a:solidFill>
                  <a:srgbClr val="990033"/>
                </a:solidFill>
                <a:latin typeface="Times New Roman" panose="02020603050405020304" pitchFamily="18" charset="0"/>
                <a:cs typeface="Times New Roman" panose="02020603050405020304" pitchFamily="18" charset="0"/>
              </a:rPr>
              <a:t>e</a:t>
            </a:r>
            <a:endParaRPr lang="en-US" b="1" dirty="0">
              <a:solidFill>
                <a:srgbClr val="990033"/>
              </a:solidFill>
              <a:latin typeface="Times New Roman" panose="02020603050405020304" pitchFamily="18" charset="0"/>
              <a:cs typeface="Times New Roman" panose="02020603050405020304" pitchFamily="18" charset="0"/>
            </a:endParaRPr>
          </a:p>
          <a:p>
            <a:pPr>
              <a:buFont typeface="Monotype Sorts" pitchFamily="2" charset="2"/>
              <a:buNone/>
            </a:pPr>
            <a:r>
              <a:rPr lang="en-US" sz="2000" b="1" dirty="0">
                <a:solidFill>
                  <a:srgbClr val="990033"/>
                </a:solidFill>
                <a:latin typeface="Times New Roman" panose="02020603050405020304" pitchFamily="18" charset="0"/>
                <a:cs typeface="Times New Roman" panose="02020603050405020304" pitchFamily="18" charset="0"/>
                <a:sym typeface="Symbol" pitchFamily="18" charset="2"/>
              </a:rPr>
              <a:t>                           </a:t>
            </a:r>
            <a:r>
              <a:rPr lang="en-US" sz="2000" b="1" i="1" dirty="0">
                <a:solidFill>
                  <a:srgbClr val="990033"/>
                </a:solidFill>
                <a:latin typeface="Times New Roman" panose="02020603050405020304" pitchFamily="18" charset="0"/>
                <a:cs typeface="Times New Roman" panose="02020603050405020304" pitchFamily="18" charset="0"/>
                <a:sym typeface="Symbol" pitchFamily="18" charset="2"/>
              </a:rPr>
              <a:t>v</a:t>
            </a:r>
            <a:r>
              <a:rPr lang="en-US" b="1" dirty="0">
                <a:solidFill>
                  <a:srgbClr val="990033"/>
                </a:solidFill>
                <a:latin typeface="Times New Roman" panose="02020603050405020304" pitchFamily="18" charset="0"/>
                <a:cs typeface="Times New Roman" panose="02020603050405020304" pitchFamily="18" charset="0"/>
                <a:sym typeface="Symbol" pitchFamily="18" charset="2"/>
              </a:rPr>
              <a:t> </a:t>
            </a:r>
            <a:r>
              <a:rPr lang="en-US" b="1" dirty="0">
                <a:solidFill>
                  <a:srgbClr val="990033"/>
                </a:solidFill>
                <a:latin typeface="Times New Roman" panose="02020603050405020304" pitchFamily="18" charset="0"/>
                <a:cs typeface="Times New Roman" panose="02020603050405020304" pitchFamily="18" charset="0"/>
              </a:rPr>
              <a:t> </a:t>
            </a:r>
            <a:r>
              <a:rPr lang="en-US" sz="2000" b="1" i="1" dirty="0">
                <a:solidFill>
                  <a:srgbClr val="990033"/>
                </a:solidFill>
                <a:latin typeface="Times New Roman" panose="02020603050405020304" pitchFamily="18" charset="0"/>
                <a:cs typeface="Times New Roman" panose="02020603050405020304" pitchFamily="18" charset="0"/>
              </a:rPr>
              <a:t>V</a:t>
            </a:r>
            <a:endParaRPr lang="en-US" sz="2000" b="1" dirty="0">
              <a:latin typeface="Times New Roman" panose="02020603050405020304" pitchFamily="18" charset="0"/>
              <a:cs typeface="Times New Roman" panose="02020603050405020304" pitchFamily="18" charset="0"/>
            </a:endParaRPr>
          </a:p>
          <a:p>
            <a:pPr>
              <a:buFont typeface="Monotype Sorts" pitchFamily="2" charset="2"/>
              <a:buNone/>
            </a:pPr>
            <a:endParaRPr lang="en-US" sz="1200" b="1" dirty="0">
              <a:latin typeface="Times New Roman" panose="02020603050405020304" pitchFamily="18" charset="0"/>
              <a:cs typeface="Times New Roman" panose="02020603050405020304" pitchFamily="18" charset="0"/>
            </a:endParaRPr>
          </a:p>
          <a:p>
            <a:pPr>
              <a:buFont typeface="Monotype Sorts" pitchFamily="2" charset="2"/>
              <a:buNone/>
            </a:pPr>
            <a:r>
              <a:rPr lang="en-US" sz="2400" b="1" i="1" dirty="0">
                <a:solidFill>
                  <a:srgbClr val="990033"/>
                </a:solidFill>
                <a:latin typeface="Times New Roman" panose="02020603050405020304" pitchFamily="18" charset="0"/>
                <a:cs typeface="Times New Roman" panose="02020603050405020304" pitchFamily="18" charset="0"/>
              </a:rPr>
              <a:t>“The sum of the degrees over all the vertices equals twice the number of edges.”</a:t>
            </a:r>
          </a:p>
          <a:p>
            <a:pPr>
              <a:buFont typeface="Monotype Sorts" pitchFamily="2" charset="2"/>
              <a:buNone/>
            </a:pPr>
            <a:endParaRPr lang="en-US" sz="1000" b="1" dirty="0">
              <a:latin typeface="Times New Roman" panose="02020603050405020304" pitchFamily="18" charset="0"/>
              <a:cs typeface="Times New Roman" panose="02020603050405020304" pitchFamily="18" charset="0"/>
            </a:endParaRPr>
          </a:p>
          <a:p>
            <a:pPr>
              <a:buFont typeface="Monotype Sorts" pitchFamily="2" charset="2"/>
              <a:buNone/>
            </a:pPr>
            <a:endParaRPr lang="en-US" sz="1000" b="1" dirty="0">
              <a:latin typeface="Times New Roman" panose="02020603050405020304" pitchFamily="18" charset="0"/>
              <a:cs typeface="Times New Roman" panose="02020603050405020304" pitchFamily="18" charset="0"/>
            </a:endParaRPr>
          </a:p>
          <a:p>
            <a:pPr>
              <a:buFont typeface="Monotype Sorts" pitchFamily="2" charset="2"/>
              <a:buNone/>
            </a:pPr>
            <a:r>
              <a:rPr lang="en-US" sz="2000" b="1" dirty="0">
                <a:latin typeface="Times New Roman" panose="02020603050405020304" pitchFamily="18" charset="0"/>
                <a:cs typeface="Times New Roman" panose="02020603050405020304" pitchFamily="18" charset="0"/>
              </a:rPr>
              <a:t>NOTE:  This applies even if multiple edges and loops are present.</a:t>
            </a:r>
            <a:r>
              <a:rPr lang="en-US"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5" name="Slide Number Placeholder 5"/>
          <p:cNvSpPr>
            <a:spLocks noGrp="1"/>
          </p:cNvSpPr>
          <p:nvPr>
            <p:ph type="sldNum" sz="quarter" idx="12"/>
          </p:nvPr>
        </p:nvSpPr>
        <p:spPr/>
        <p:txBody>
          <a:bodyPr/>
          <a:lstStyle/>
          <a:p>
            <a:fld id="{190EBB28-9816-4F4F-B5A2-FB5401DAD0D3}" type="slidenum">
              <a:rPr lang="en-US">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
        <p:nvSpPr>
          <p:cNvPr id="203779" name="Rectangle 3"/>
          <p:cNvSpPr>
            <a:spLocks noGrp="1" noChangeArrowheads="1"/>
          </p:cNvSpPr>
          <p:nvPr>
            <p:ph type="title"/>
          </p:nvPr>
        </p:nvSpPr>
        <p:spPr>
          <a:xfrm>
            <a:off x="2057400" y="419100"/>
            <a:ext cx="8001000" cy="990600"/>
          </a:xfrm>
          <a:noFill/>
          <a:ln/>
        </p:spPr>
        <p:txBody>
          <a:bodyPr/>
          <a:lstStyle/>
          <a:p>
            <a:r>
              <a:rPr lang="en-US">
                <a:solidFill>
                  <a:srgbClr val="990033"/>
                </a:solidFill>
                <a:latin typeface="Times New Roman" panose="02020603050405020304" pitchFamily="18" charset="0"/>
                <a:cs typeface="Times New Roman" panose="02020603050405020304" pitchFamily="18" charset="0"/>
              </a:rPr>
              <a:t>Handshaking Theorem</a:t>
            </a:r>
            <a:endParaRPr lang="en-US">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CCD39D8-B8DD-4A35-88DE-517AA422AFF7}"/>
              </a:ext>
            </a:extLst>
          </p:cNvPr>
          <p:cNvSpPr txBox="1"/>
          <p:nvPr/>
        </p:nvSpPr>
        <p:spPr>
          <a:xfrm>
            <a:off x="318052" y="157804"/>
            <a:ext cx="11237844" cy="1754326"/>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DEGREE OF A VERTEX:</a:t>
            </a:r>
          </a:p>
          <a:p>
            <a:r>
              <a:rPr lang="en-US" dirty="0">
                <a:latin typeface="Times New Roman" panose="02020603050405020304" pitchFamily="18" charset="0"/>
                <a:cs typeface="Times New Roman" panose="02020603050405020304" pitchFamily="18" charset="0"/>
              </a:rPr>
              <a:t>Let G be a graph and v a vertex of G. The degree of v, denoted deg(v), equals the number of edges that are incident on v, with an edge that is a loop counted twice.</a:t>
            </a:r>
          </a:p>
          <a:p>
            <a:r>
              <a:rPr lang="en-US" dirty="0">
                <a:latin typeface="Times New Roman" panose="02020603050405020304" pitchFamily="18" charset="0"/>
                <a:cs typeface="Times New Roman" panose="02020603050405020304" pitchFamily="18" charset="0"/>
              </a:rPr>
              <a:t>Note:</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)The total degree of G is the sum of the degrees of all the vertices of G.</a:t>
            </a:r>
          </a:p>
          <a:p>
            <a:r>
              <a:rPr lang="en-US" dirty="0">
                <a:latin typeface="Times New Roman" panose="02020603050405020304" pitchFamily="18" charset="0"/>
                <a:cs typeface="Times New Roman" panose="02020603050405020304" pitchFamily="18" charset="0"/>
              </a:rPr>
              <a:t>(ii) The degree of a loop is counted </a:t>
            </a:r>
            <a:r>
              <a:rPr lang="en-US" dirty="0">
                <a:solidFill>
                  <a:srgbClr val="FF0000"/>
                </a:solidFill>
                <a:latin typeface="Times New Roman" panose="02020603050405020304" pitchFamily="18" charset="0"/>
                <a:cs typeface="Times New Roman" panose="02020603050405020304" pitchFamily="18" charset="0"/>
              </a:rPr>
              <a:t>twice</a:t>
            </a:r>
            <a:r>
              <a:rPr lang="en-US"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 xmlns:a16="http://schemas.microsoft.com/office/drawing/2014/main" id="{9AE0D5B3-7665-4D74-9D70-CDF0667B776E}"/>
              </a:ext>
            </a:extLst>
          </p:cNvPr>
          <p:cNvPicPr>
            <a:picLocks noChangeAspect="1"/>
          </p:cNvPicPr>
          <p:nvPr/>
        </p:nvPicPr>
        <p:blipFill>
          <a:blip r:embed="rId2"/>
          <a:stretch>
            <a:fillRect/>
          </a:stretch>
        </p:blipFill>
        <p:spPr>
          <a:xfrm>
            <a:off x="562803" y="2054086"/>
            <a:ext cx="6606623" cy="4267164"/>
          </a:xfrm>
          <a:prstGeom prst="rect">
            <a:avLst/>
          </a:prstGeom>
        </p:spPr>
      </p:pic>
    </p:spTree>
    <p:extLst>
      <p:ext uri="{BB962C8B-B14F-4D97-AF65-F5344CB8AC3E}">
        <p14:creationId xmlns:p14="http://schemas.microsoft.com/office/powerpoint/2010/main" val="2728323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37346AF-CA22-44DE-9F12-0A4C9E9ADBA6}"/>
              </a:ext>
            </a:extLst>
          </p:cNvPr>
          <p:cNvPicPr>
            <a:picLocks noChangeAspect="1"/>
          </p:cNvPicPr>
          <p:nvPr/>
        </p:nvPicPr>
        <p:blipFill>
          <a:blip r:embed="rId2"/>
          <a:stretch>
            <a:fillRect/>
          </a:stretch>
        </p:blipFill>
        <p:spPr>
          <a:xfrm>
            <a:off x="13251" y="-1"/>
            <a:ext cx="11538645" cy="4299046"/>
          </a:xfrm>
          <a:prstGeom prst="rect">
            <a:avLst/>
          </a:prstGeom>
        </p:spPr>
      </p:pic>
      <p:sp>
        <p:nvSpPr>
          <p:cNvPr id="4" name="TextBox 3">
            <a:extLst>
              <a:ext uri="{FF2B5EF4-FFF2-40B4-BE49-F238E27FC236}">
                <a16:creationId xmlns="" xmlns:a16="http://schemas.microsoft.com/office/drawing/2014/main" id="{5A7A8EAE-107F-424E-86DE-C82A8E75BCCB}"/>
              </a:ext>
            </a:extLst>
          </p:cNvPr>
          <p:cNvSpPr txBox="1"/>
          <p:nvPr/>
        </p:nvSpPr>
        <p:spPr>
          <a:xfrm>
            <a:off x="326678" y="5065788"/>
            <a:ext cx="11538644"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How many edges are there in a graph with 10 vertices each of degree six?</a:t>
            </a:r>
          </a:p>
          <a:p>
            <a:r>
              <a:rPr lang="en-US" dirty="0">
                <a:latin typeface="Times New Roman" panose="02020603050405020304" pitchFamily="18" charset="0"/>
                <a:cs typeface="Times New Roman" panose="02020603050405020304" pitchFamily="18" charset="0"/>
              </a:rPr>
              <a:t>Solution: Because the sum of the degrees of the vertices is 6 · 10 = 60, it follows that 2m = 60</a:t>
            </a:r>
          </a:p>
          <a:p>
            <a:r>
              <a:rPr lang="en-US" dirty="0">
                <a:latin typeface="Times New Roman" panose="02020603050405020304" pitchFamily="18" charset="0"/>
                <a:cs typeface="Times New Roman" panose="02020603050405020304" pitchFamily="18" charset="0"/>
              </a:rPr>
              <a:t>M=60/2</a:t>
            </a:r>
          </a:p>
          <a:p>
            <a:r>
              <a:rPr lang="en-US" dirty="0">
                <a:latin typeface="Times New Roman" panose="02020603050405020304" pitchFamily="18" charset="0"/>
                <a:cs typeface="Times New Roman" panose="02020603050405020304" pitchFamily="18" charset="0"/>
              </a:rPr>
              <a:t>where m is the number of edges. Therefore, m = 30.</a:t>
            </a:r>
          </a:p>
        </p:txBody>
      </p:sp>
      <p:pic>
        <p:nvPicPr>
          <p:cNvPr id="6" name="Picture 5">
            <a:extLst>
              <a:ext uri="{FF2B5EF4-FFF2-40B4-BE49-F238E27FC236}">
                <a16:creationId xmlns="" xmlns:a16="http://schemas.microsoft.com/office/drawing/2014/main" id="{1C3C7EAB-0B6D-45F7-B178-C7DDEF628270}"/>
              </a:ext>
            </a:extLst>
          </p:cNvPr>
          <p:cNvPicPr>
            <a:picLocks noChangeAspect="1"/>
          </p:cNvPicPr>
          <p:nvPr/>
        </p:nvPicPr>
        <p:blipFill>
          <a:blip r:embed="rId3"/>
          <a:stretch>
            <a:fillRect/>
          </a:stretch>
        </p:blipFill>
        <p:spPr>
          <a:xfrm>
            <a:off x="326678" y="4751463"/>
            <a:ext cx="1333500" cy="314325"/>
          </a:xfrm>
          <a:prstGeom prst="rect">
            <a:avLst/>
          </a:prstGeom>
        </p:spPr>
      </p:pic>
    </p:spTree>
    <p:extLst>
      <p:ext uri="{BB962C8B-B14F-4D97-AF65-F5344CB8AC3E}">
        <p14:creationId xmlns:p14="http://schemas.microsoft.com/office/powerpoint/2010/main" val="20855879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6D8213EE-4453-40F8-BCD7-36B3F41164D4}"/>
              </a:ext>
            </a:extLst>
          </p:cNvPr>
          <p:cNvPicPr>
            <a:picLocks noChangeAspect="1"/>
          </p:cNvPicPr>
          <p:nvPr/>
        </p:nvPicPr>
        <p:blipFill>
          <a:blip r:embed="rId2"/>
          <a:stretch>
            <a:fillRect/>
          </a:stretch>
        </p:blipFill>
        <p:spPr>
          <a:xfrm>
            <a:off x="5747095" y="0"/>
            <a:ext cx="6281530" cy="1850829"/>
          </a:xfrm>
          <a:prstGeom prst="rect">
            <a:avLst/>
          </a:prstGeom>
        </p:spPr>
      </p:pic>
      <p:pic>
        <p:nvPicPr>
          <p:cNvPr id="9" name="Picture 8">
            <a:extLst>
              <a:ext uri="{FF2B5EF4-FFF2-40B4-BE49-F238E27FC236}">
                <a16:creationId xmlns="" xmlns:a16="http://schemas.microsoft.com/office/drawing/2014/main" id="{EA8B32C9-D53B-48A8-8907-06770F306897}"/>
              </a:ext>
            </a:extLst>
          </p:cNvPr>
          <p:cNvPicPr>
            <a:picLocks noChangeAspect="1"/>
          </p:cNvPicPr>
          <p:nvPr/>
        </p:nvPicPr>
        <p:blipFill>
          <a:blip r:embed="rId3"/>
          <a:stretch>
            <a:fillRect/>
          </a:stretch>
        </p:blipFill>
        <p:spPr>
          <a:xfrm>
            <a:off x="843584" y="1954902"/>
            <a:ext cx="9466608" cy="4662920"/>
          </a:xfrm>
          <a:prstGeom prst="rect">
            <a:avLst/>
          </a:prstGeom>
        </p:spPr>
      </p:pic>
      <p:pic>
        <p:nvPicPr>
          <p:cNvPr id="11" name="Picture 10">
            <a:extLst>
              <a:ext uri="{FF2B5EF4-FFF2-40B4-BE49-F238E27FC236}">
                <a16:creationId xmlns="" xmlns:a16="http://schemas.microsoft.com/office/drawing/2014/main" id="{923705E7-A602-4567-B61C-8D5734A8600A}"/>
              </a:ext>
            </a:extLst>
          </p:cNvPr>
          <p:cNvPicPr>
            <a:picLocks noChangeAspect="1"/>
          </p:cNvPicPr>
          <p:nvPr/>
        </p:nvPicPr>
        <p:blipFill>
          <a:blip r:embed="rId4"/>
          <a:stretch>
            <a:fillRect/>
          </a:stretch>
        </p:blipFill>
        <p:spPr>
          <a:xfrm>
            <a:off x="163375" y="0"/>
            <a:ext cx="5287619" cy="2019300"/>
          </a:xfrm>
          <a:prstGeom prst="rect">
            <a:avLst/>
          </a:prstGeom>
        </p:spPr>
      </p:pic>
    </p:spTree>
    <p:extLst>
      <p:ext uri="{BB962C8B-B14F-4D97-AF65-F5344CB8AC3E}">
        <p14:creationId xmlns:p14="http://schemas.microsoft.com/office/powerpoint/2010/main" val="252975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DA14D40-0128-4D49-93A3-577567DCDA09}"/>
              </a:ext>
            </a:extLst>
          </p:cNvPr>
          <p:cNvSpPr txBox="1"/>
          <p:nvPr/>
        </p:nvSpPr>
        <p:spPr>
          <a:xfrm>
            <a:off x="132522" y="0"/>
            <a:ext cx="11131826" cy="2862322"/>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 Graph theory plays an important role in several areas of computer</a:t>
            </a:r>
          </a:p>
          <a:p>
            <a:r>
              <a:rPr lang="en-US" dirty="0">
                <a:latin typeface="Times New Roman" panose="02020603050405020304" pitchFamily="18" charset="0"/>
                <a:cs typeface="Times New Roman" panose="02020603050405020304" pitchFamily="18" charset="0"/>
              </a:rPr>
              <a:t>science such as:</a:t>
            </a:r>
          </a:p>
          <a:p>
            <a:r>
              <a:rPr lang="en-US" dirty="0">
                <a:latin typeface="Times New Roman" panose="02020603050405020304" pitchFamily="18" charset="0"/>
                <a:cs typeface="Times New Roman" panose="02020603050405020304" pitchFamily="18" charset="0"/>
              </a:rPr>
              <a:t>• switching theory and logical design</a:t>
            </a:r>
          </a:p>
          <a:p>
            <a:r>
              <a:rPr lang="en-US" dirty="0">
                <a:latin typeface="Times New Roman" panose="02020603050405020304" pitchFamily="18" charset="0"/>
                <a:cs typeface="Times New Roman" panose="02020603050405020304" pitchFamily="18" charset="0"/>
              </a:rPr>
              <a:t>• artificial intelligence</a:t>
            </a:r>
          </a:p>
          <a:p>
            <a:r>
              <a:rPr lang="en-US" dirty="0">
                <a:latin typeface="Times New Roman" panose="02020603050405020304" pitchFamily="18" charset="0"/>
                <a:cs typeface="Times New Roman" panose="02020603050405020304" pitchFamily="18" charset="0"/>
              </a:rPr>
              <a:t>• formal languages</a:t>
            </a:r>
          </a:p>
          <a:p>
            <a:r>
              <a:rPr lang="en-US" dirty="0">
                <a:latin typeface="Times New Roman" panose="02020603050405020304" pitchFamily="18" charset="0"/>
                <a:cs typeface="Times New Roman" panose="02020603050405020304" pitchFamily="18" charset="0"/>
              </a:rPr>
              <a:t>• computer graphics</a:t>
            </a:r>
          </a:p>
          <a:p>
            <a:r>
              <a:rPr lang="en-US" dirty="0">
                <a:latin typeface="Times New Roman" panose="02020603050405020304" pitchFamily="18" charset="0"/>
                <a:cs typeface="Times New Roman" panose="02020603050405020304" pitchFamily="18" charset="0"/>
              </a:rPr>
              <a:t>• operating systems</a:t>
            </a:r>
          </a:p>
          <a:p>
            <a:r>
              <a:rPr lang="en-US" dirty="0">
                <a:latin typeface="Times New Roman" panose="02020603050405020304" pitchFamily="18" charset="0"/>
                <a:cs typeface="Times New Roman" panose="02020603050405020304" pitchFamily="18" charset="0"/>
              </a:rPr>
              <a:t>• compiler writing</a:t>
            </a:r>
          </a:p>
          <a:p>
            <a:r>
              <a:rPr lang="en-US" dirty="0">
                <a:latin typeface="Times New Roman" panose="02020603050405020304" pitchFamily="18" charset="0"/>
                <a:cs typeface="Times New Roman" panose="02020603050405020304" pitchFamily="18" charset="0"/>
              </a:rPr>
              <a:t>• information organization and retrieval.</a:t>
            </a:r>
          </a:p>
        </p:txBody>
      </p:sp>
      <p:sp>
        <p:nvSpPr>
          <p:cNvPr id="5" name="TextBox 4">
            <a:extLst>
              <a:ext uri="{FF2B5EF4-FFF2-40B4-BE49-F238E27FC236}">
                <a16:creationId xmlns="" xmlns:a16="http://schemas.microsoft.com/office/drawing/2014/main" id="{817A722E-9647-46AA-B19B-E01D473946B9}"/>
              </a:ext>
            </a:extLst>
          </p:cNvPr>
          <p:cNvSpPr txBox="1"/>
          <p:nvPr/>
        </p:nvSpPr>
        <p:spPr>
          <a:xfrm>
            <a:off x="331305" y="3205803"/>
            <a:ext cx="6122504" cy="2308324"/>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GRAPH:</a:t>
            </a:r>
          </a:p>
          <a:p>
            <a:r>
              <a:rPr lang="en-US" dirty="0">
                <a:latin typeface="Times New Roman" panose="02020603050405020304" pitchFamily="18" charset="0"/>
                <a:cs typeface="Times New Roman" panose="02020603050405020304" pitchFamily="18" charset="0"/>
              </a:rPr>
              <a:t>A graph is a non-empty set of points called vertices and a set of line segments joining</a:t>
            </a:r>
          </a:p>
          <a:p>
            <a:r>
              <a:rPr lang="en-US" dirty="0">
                <a:latin typeface="Times New Roman" panose="02020603050405020304" pitchFamily="18" charset="0"/>
                <a:cs typeface="Times New Roman" panose="02020603050405020304" pitchFamily="18" charset="0"/>
              </a:rPr>
              <a:t>pairs of vertices called edges.</a:t>
            </a:r>
          </a:p>
          <a:p>
            <a:r>
              <a:rPr lang="en-US" dirty="0">
                <a:latin typeface="Times New Roman" panose="02020603050405020304" pitchFamily="18" charset="0"/>
                <a:cs typeface="Times New Roman" panose="02020603050405020304" pitchFamily="18" charset="0"/>
              </a:rPr>
              <a:t>Formally, a graph G consists of two finite sets:</a:t>
            </a:r>
          </a:p>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 set V=V(G) of vertices (or points or nodes)</a:t>
            </a:r>
          </a:p>
          <a:p>
            <a:r>
              <a:rPr lang="en-US" dirty="0">
                <a:latin typeface="Times New Roman" panose="02020603050405020304" pitchFamily="18" charset="0"/>
                <a:cs typeface="Times New Roman" panose="02020603050405020304" pitchFamily="18" charset="0"/>
              </a:rPr>
              <a:t>(ii)A set E=E(G) of edges; where each edge corresponds to a pair of vertices. </a:t>
            </a:r>
          </a:p>
        </p:txBody>
      </p:sp>
      <p:pic>
        <p:nvPicPr>
          <p:cNvPr id="7" name="Picture 6">
            <a:extLst>
              <a:ext uri="{FF2B5EF4-FFF2-40B4-BE49-F238E27FC236}">
                <a16:creationId xmlns="" xmlns:a16="http://schemas.microsoft.com/office/drawing/2014/main" id="{AFFB7F3C-30A7-4650-A40B-82D0009EC52A}"/>
              </a:ext>
            </a:extLst>
          </p:cNvPr>
          <p:cNvPicPr>
            <a:picLocks noChangeAspect="1"/>
          </p:cNvPicPr>
          <p:nvPr/>
        </p:nvPicPr>
        <p:blipFill>
          <a:blip r:embed="rId2"/>
          <a:stretch>
            <a:fillRect/>
          </a:stretch>
        </p:blipFill>
        <p:spPr>
          <a:xfrm>
            <a:off x="7432603" y="1090949"/>
            <a:ext cx="3831745" cy="1943113"/>
          </a:xfrm>
          <a:prstGeom prst="rect">
            <a:avLst/>
          </a:prstGeom>
        </p:spPr>
      </p:pic>
      <p:pic>
        <p:nvPicPr>
          <p:cNvPr id="9" name="Picture 8">
            <a:extLst>
              <a:ext uri="{FF2B5EF4-FFF2-40B4-BE49-F238E27FC236}">
                <a16:creationId xmlns="" xmlns:a16="http://schemas.microsoft.com/office/drawing/2014/main" id="{1759C517-E42C-45F7-81A5-2AF39EDA6A11}"/>
              </a:ext>
            </a:extLst>
          </p:cNvPr>
          <p:cNvPicPr>
            <a:picLocks noChangeAspect="1"/>
          </p:cNvPicPr>
          <p:nvPr/>
        </p:nvPicPr>
        <p:blipFill>
          <a:blip r:embed="rId3"/>
          <a:stretch>
            <a:fillRect/>
          </a:stretch>
        </p:blipFill>
        <p:spPr>
          <a:xfrm>
            <a:off x="7690609" y="3909390"/>
            <a:ext cx="2844870" cy="888155"/>
          </a:xfrm>
          <a:prstGeom prst="rect">
            <a:avLst/>
          </a:prstGeom>
        </p:spPr>
      </p:pic>
    </p:spTree>
    <p:extLst>
      <p:ext uri="{BB962C8B-B14F-4D97-AF65-F5344CB8AC3E}">
        <p14:creationId xmlns:p14="http://schemas.microsoft.com/office/powerpoint/2010/main" val="59907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6B6315CA-176D-4D28-BF86-A0912881A54E}" type="slidenum">
              <a:rPr lang="en-US">
                <a:latin typeface="Times New Roman" panose="02020603050405020304" pitchFamily="18" charset="0"/>
                <a:cs typeface="Times New Roman" panose="02020603050405020304" pitchFamily="18" charset="0"/>
              </a:rPr>
              <a:pPr/>
              <a:t>20</a:t>
            </a:fld>
            <a:endParaRPr lang="en-US">
              <a:latin typeface="Times New Roman" panose="02020603050405020304" pitchFamily="18" charset="0"/>
              <a:cs typeface="Times New Roman" panose="02020603050405020304" pitchFamily="18" charset="0"/>
            </a:endParaRPr>
          </a:p>
        </p:txBody>
      </p:sp>
      <p:sp>
        <p:nvSpPr>
          <p:cNvPr id="54274" name="Rectangle 2"/>
          <p:cNvSpPr>
            <a:spLocks noGrp="1" noChangeArrowheads="1"/>
          </p:cNvSpPr>
          <p:nvPr>
            <p:ph type="title"/>
          </p:nvPr>
        </p:nvSpPr>
        <p:spPr>
          <a:xfrm>
            <a:off x="1018520" y="5515381"/>
            <a:ext cx="7848600" cy="1143000"/>
          </a:xfrm>
          <a:noFill/>
          <a:ln/>
        </p:spPr>
        <p:txBody>
          <a:bodyPr/>
          <a:lstStyle/>
          <a:p>
            <a:r>
              <a:rPr lang="en-US" dirty="0">
                <a:latin typeface="Times New Roman" panose="02020603050405020304" pitchFamily="18" charset="0"/>
                <a:cs typeface="Times New Roman" panose="02020603050405020304" pitchFamily="18" charset="0"/>
              </a:rPr>
              <a:t>C</a:t>
            </a:r>
            <a:r>
              <a:rPr lang="en-US" baseline="-25000" dirty="0">
                <a:latin typeface="Times New Roman" panose="02020603050405020304"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is a subgraph of K</a:t>
            </a:r>
            <a:r>
              <a:rPr lang="en-US" baseline="-25000" dirty="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54277" name="Line 5"/>
          <p:cNvSpPr>
            <a:spLocks noChangeShapeType="1"/>
          </p:cNvSpPr>
          <p:nvPr/>
        </p:nvSpPr>
        <p:spPr bwMode="auto">
          <a:xfrm rot="20216826" flipH="1">
            <a:off x="7021514" y="3957639"/>
            <a:ext cx="39687" cy="1025525"/>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4280" name="Oval 8"/>
          <p:cNvSpPr>
            <a:spLocks noChangeArrowheads="1"/>
          </p:cNvSpPr>
          <p:nvPr/>
        </p:nvSpPr>
        <p:spPr bwMode="auto">
          <a:xfrm>
            <a:off x="7750175" y="3124200"/>
            <a:ext cx="228600" cy="228600"/>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54281" name="Line 9"/>
          <p:cNvSpPr>
            <a:spLocks noChangeShapeType="1"/>
          </p:cNvSpPr>
          <p:nvPr/>
        </p:nvSpPr>
        <p:spPr bwMode="auto">
          <a:xfrm flipH="1">
            <a:off x="7369175" y="5105400"/>
            <a:ext cx="1066800" cy="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4282" name="Oval 10"/>
          <p:cNvSpPr>
            <a:spLocks noChangeArrowheads="1"/>
          </p:cNvSpPr>
          <p:nvPr/>
        </p:nvSpPr>
        <p:spPr bwMode="auto">
          <a:xfrm>
            <a:off x="6759575" y="3886200"/>
            <a:ext cx="228600" cy="228600"/>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54285" name="Line 13"/>
          <p:cNvSpPr>
            <a:spLocks noChangeShapeType="1"/>
          </p:cNvSpPr>
          <p:nvPr/>
        </p:nvSpPr>
        <p:spPr bwMode="auto">
          <a:xfrm rot="1248377" flipH="1" flipV="1">
            <a:off x="8601075" y="4070350"/>
            <a:ext cx="50800" cy="9652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4286" name="Oval 14"/>
          <p:cNvSpPr>
            <a:spLocks noChangeArrowheads="1"/>
          </p:cNvSpPr>
          <p:nvPr/>
        </p:nvSpPr>
        <p:spPr bwMode="auto">
          <a:xfrm rot="1248377" flipV="1">
            <a:off x="8736014" y="3844925"/>
            <a:ext cx="255587" cy="273050"/>
          </a:xfrm>
          <a:prstGeom prst="ellipse">
            <a:avLst/>
          </a:prstGeom>
          <a:solidFill>
            <a:schemeClr val="tx1"/>
          </a:solidFill>
          <a:ln w="12700">
            <a:solidFill>
              <a:schemeClr val="tx1"/>
            </a:solidFill>
            <a:round/>
            <a:headEnd type="none" w="sm" len="sm"/>
            <a:tailEnd type="none" w="sm" len="sm"/>
          </a:ln>
          <a:effectLst/>
        </p:spPr>
        <p:txBody>
          <a:bodyPr rot="10800000"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54287" name="Line 15"/>
          <p:cNvSpPr>
            <a:spLocks noChangeShapeType="1"/>
          </p:cNvSpPr>
          <p:nvPr/>
        </p:nvSpPr>
        <p:spPr bwMode="auto">
          <a:xfrm>
            <a:off x="7902575" y="3276600"/>
            <a:ext cx="914400" cy="6858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4289" name="Text Box 17"/>
          <p:cNvSpPr txBox="1">
            <a:spLocks noChangeArrowheads="1"/>
          </p:cNvSpPr>
          <p:nvPr/>
        </p:nvSpPr>
        <p:spPr bwMode="auto">
          <a:xfrm>
            <a:off x="7543801" y="5486401"/>
            <a:ext cx="569387" cy="461665"/>
          </a:xfrm>
          <a:prstGeom prst="rect">
            <a:avLst/>
          </a:prstGeom>
          <a:noFill/>
          <a:ln w="12700">
            <a:noFill/>
            <a:miter lim="800000"/>
            <a:headEnd type="none" w="sm" len="sm"/>
            <a:tailEnd type="none" w="sm" len="sm"/>
          </a:ln>
          <a:effectLst/>
        </p:spPr>
        <p:txBody>
          <a:bodyPr wrap="none">
            <a:spAutoFit/>
          </a:bodyPr>
          <a:lstStyle/>
          <a:p>
            <a:r>
              <a:rPr lang="en-US" sz="2400">
                <a:latin typeface="Times New Roman" panose="02020603050405020304" pitchFamily="18" charset="0"/>
                <a:cs typeface="Times New Roman" panose="02020603050405020304" pitchFamily="18" charset="0"/>
              </a:rPr>
              <a:t> C</a:t>
            </a:r>
            <a:r>
              <a:rPr lang="en-US" sz="2400" baseline="-25000">
                <a:latin typeface="Times New Roman" panose="02020603050405020304" pitchFamily="18" charset="0"/>
                <a:cs typeface="Times New Roman" panose="02020603050405020304" pitchFamily="18" charset="0"/>
              </a:rPr>
              <a:t>5</a:t>
            </a:r>
            <a:endParaRPr lang="en-US" sz="2400">
              <a:latin typeface="Times New Roman" panose="02020603050405020304" pitchFamily="18" charset="0"/>
              <a:cs typeface="Times New Roman" panose="02020603050405020304" pitchFamily="18" charset="0"/>
            </a:endParaRPr>
          </a:p>
        </p:txBody>
      </p:sp>
      <p:sp>
        <p:nvSpPr>
          <p:cNvPr id="54293" name="Text Box 21"/>
          <p:cNvSpPr txBox="1">
            <a:spLocks noChangeArrowheads="1"/>
          </p:cNvSpPr>
          <p:nvPr/>
        </p:nvSpPr>
        <p:spPr bwMode="auto">
          <a:xfrm>
            <a:off x="3559176" y="4343401"/>
            <a:ext cx="587020" cy="461665"/>
          </a:xfrm>
          <a:prstGeom prst="rect">
            <a:avLst/>
          </a:prstGeom>
          <a:noFill/>
          <a:ln w="12700">
            <a:noFill/>
            <a:miter lim="800000"/>
            <a:headEnd type="none" w="sm" len="sm"/>
            <a:tailEnd type="none" w="sm" len="sm"/>
          </a:ln>
          <a:effectLst/>
        </p:spPr>
        <p:txBody>
          <a:bodyPr wrap="none">
            <a:spAutoFit/>
          </a:bodyPr>
          <a:lstStyle/>
          <a:p>
            <a:r>
              <a:rPr lang="en-US" sz="2400">
                <a:latin typeface="Times New Roman" panose="02020603050405020304" pitchFamily="18" charset="0"/>
                <a:cs typeface="Times New Roman" panose="02020603050405020304" pitchFamily="18" charset="0"/>
              </a:rPr>
              <a:t> K</a:t>
            </a:r>
            <a:r>
              <a:rPr lang="en-US" sz="2400" baseline="-25000">
                <a:latin typeface="Times New Roman" panose="02020603050405020304" pitchFamily="18" charset="0"/>
                <a:cs typeface="Times New Roman" panose="02020603050405020304" pitchFamily="18" charset="0"/>
              </a:rPr>
              <a:t>5</a:t>
            </a:r>
            <a:endParaRPr lang="en-US" sz="2400">
              <a:latin typeface="Times New Roman" panose="02020603050405020304" pitchFamily="18" charset="0"/>
              <a:cs typeface="Times New Roman" panose="02020603050405020304" pitchFamily="18" charset="0"/>
            </a:endParaRPr>
          </a:p>
        </p:txBody>
      </p:sp>
      <p:sp>
        <p:nvSpPr>
          <p:cNvPr id="54294" name="Oval 22"/>
          <p:cNvSpPr>
            <a:spLocks noChangeArrowheads="1"/>
          </p:cNvSpPr>
          <p:nvPr/>
        </p:nvSpPr>
        <p:spPr bwMode="auto">
          <a:xfrm>
            <a:off x="7140575" y="4953000"/>
            <a:ext cx="228600" cy="228600"/>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54295" name="Line 23"/>
          <p:cNvSpPr>
            <a:spLocks noChangeShapeType="1"/>
          </p:cNvSpPr>
          <p:nvPr/>
        </p:nvSpPr>
        <p:spPr bwMode="auto">
          <a:xfrm rot="-5400000">
            <a:off x="7026275" y="3086100"/>
            <a:ext cx="762000" cy="9906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4296" name="Oval 24"/>
          <p:cNvSpPr>
            <a:spLocks noChangeArrowheads="1"/>
          </p:cNvSpPr>
          <p:nvPr/>
        </p:nvSpPr>
        <p:spPr bwMode="auto">
          <a:xfrm>
            <a:off x="8359775" y="4953000"/>
            <a:ext cx="228600" cy="228600"/>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54297" name="Line 25"/>
          <p:cNvSpPr>
            <a:spLocks noChangeShapeType="1"/>
          </p:cNvSpPr>
          <p:nvPr/>
        </p:nvSpPr>
        <p:spPr bwMode="auto">
          <a:xfrm rot="-1383174">
            <a:off x="3084513" y="3016251"/>
            <a:ext cx="0" cy="904875"/>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4298" name="Oval 26"/>
          <p:cNvSpPr>
            <a:spLocks noChangeArrowheads="1"/>
          </p:cNvSpPr>
          <p:nvPr/>
        </p:nvSpPr>
        <p:spPr bwMode="auto">
          <a:xfrm>
            <a:off x="3787775" y="2057400"/>
            <a:ext cx="228600" cy="228600"/>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54299" name="Line 27"/>
          <p:cNvSpPr>
            <a:spLocks noChangeShapeType="1"/>
          </p:cNvSpPr>
          <p:nvPr/>
        </p:nvSpPr>
        <p:spPr bwMode="auto">
          <a:xfrm flipH="1">
            <a:off x="3406775" y="4038600"/>
            <a:ext cx="1066800" cy="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4300" name="Oval 28"/>
          <p:cNvSpPr>
            <a:spLocks noChangeArrowheads="1"/>
          </p:cNvSpPr>
          <p:nvPr/>
        </p:nvSpPr>
        <p:spPr bwMode="auto">
          <a:xfrm>
            <a:off x="2797175" y="2819400"/>
            <a:ext cx="228600" cy="228600"/>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54301" name="Line 29"/>
          <p:cNvSpPr>
            <a:spLocks noChangeShapeType="1"/>
          </p:cNvSpPr>
          <p:nvPr/>
        </p:nvSpPr>
        <p:spPr bwMode="auto">
          <a:xfrm rot="1248377" flipH="1" flipV="1">
            <a:off x="4638675" y="3003550"/>
            <a:ext cx="50800" cy="9652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4302" name="Oval 30"/>
          <p:cNvSpPr>
            <a:spLocks noChangeArrowheads="1"/>
          </p:cNvSpPr>
          <p:nvPr/>
        </p:nvSpPr>
        <p:spPr bwMode="auto">
          <a:xfrm rot="1248377" flipV="1">
            <a:off x="4773614" y="2778125"/>
            <a:ext cx="255587" cy="273050"/>
          </a:xfrm>
          <a:prstGeom prst="ellipse">
            <a:avLst/>
          </a:prstGeom>
          <a:solidFill>
            <a:schemeClr val="tx1"/>
          </a:solidFill>
          <a:ln w="12700">
            <a:solidFill>
              <a:schemeClr val="tx1"/>
            </a:solidFill>
            <a:round/>
            <a:headEnd type="none" w="sm" len="sm"/>
            <a:tailEnd type="none" w="sm" len="sm"/>
          </a:ln>
          <a:effectLst/>
        </p:spPr>
        <p:txBody>
          <a:bodyPr rot="10800000"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54303" name="Line 31"/>
          <p:cNvSpPr>
            <a:spLocks noChangeShapeType="1"/>
          </p:cNvSpPr>
          <p:nvPr/>
        </p:nvSpPr>
        <p:spPr bwMode="auto">
          <a:xfrm>
            <a:off x="3940175" y="2209800"/>
            <a:ext cx="914400" cy="6858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4304" name="Oval 32"/>
          <p:cNvSpPr>
            <a:spLocks noChangeArrowheads="1"/>
          </p:cNvSpPr>
          <p:nvPr/>
        </p:nvSpPr>
        <p:spPr bwMode="auto">
          <a:xfrm>
            <a:off x="3178175" y="3886200"/>
            <a:ext cx="228600" cy="228600"/>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54305" name="Line 33"/>
          <p:cNvSpPr>
            <a:spLocks noChangeShapeType="1"/>
          </p:cNvSpPr>
          <p:nvPr/>
        </p:nvSpPr>
        <p:spPr bwMode="auto">
          <a:xfrm rot="-5400000">
            <a:off x="3063875" y="2019300"/>
            <a:ext cx="762000" cy="9906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4306" name="Oval 34"/>
          <p:cNvSpPr>
            <a:spLocks noChangeArrowheads="1"/>
          </p:cNvSpPr>
          <p:nvPr/>
        </p:nvSpPr>
        <p:spPr bwMode="auto">
          <a:xfrm>
            <a:off x="4397375" y="3886200"/>
            <a:ext cx="228600" cy="228600"/>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54307" name="Line 35"/>
          <p:cNvSpPr>
            <a:spLocks noChangeShapeType="1"/>
          </p:cNvSpPr>
          <p:nvPr/>
        </p:nvSpPr>
        <p:spPr bwMode="auto">
          <a:xfrm>
            <a:off x="2895600" y="2971800"/>
            <a:ext cx="1600200" cy="9906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4308" name="Line 36"/>
          <p:cNvSpPr>
            <a:spLocks noChangeShapeType="1"/>
          </p:cNvSpPr>
          <p:nvPr/>
        </p:nvSpPr>
        <p:spPr bwMode="auto">
          <a:xfrm flipV="1">
            <a:off x="3276600" y="2895600"/>
            <a:ext cx="1600200" cy="10668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4309" name="Line 37"/>
          <p:cNvSpPr>
            <a:spLocks noChangeShapeType="1"/>
          </p:cNvSpPr>
          <p:nvPr/>
        </p:nvSpPr>
        <p:spPr bwMode="auto">
          <a:xfrm>
            <a:off x="3886200" y="2057400"/>
            <a:ext cx="609600" cy="20574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4310" name="Line 38"/>
          <p:cNvSpPr>
            <a:spLocks noChangeShapeType="1"/>
          </p:cNvSpPr>
          <p:nvPr/>
        </p:nvSpPr>
        <p:spPr bwMode="auto">
          <a:xfrm flipH="1">
            <a:off x="3276600" y="2209800"/>
            <a:ext cx="609600" cy="17526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54311" name="Line 39"/>
          <p:cNvSpPr>
            <a:spLocks noChangeShapeType="1"/>
          </p:cNvSpPr>
          <p:nvPr/>
        </p:nvSpPr>
        <p:spPr bwMode="auto">
          <a:xfrm>
            <a:off x="2895600" y="2895600"/>
            <a:ext cx="1905000" cy="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32" name="Rectangle 2">
            <a:extLst>
              <a:ext uri="{FF2B5EF4-FFF2-40B4-BE49-F238E27FC236}">
                <a16:creationId xmlns="" xmlns:a16="http://schemas.microsoft.com/office/drawing/2014/main" id="{48B9AD21-CC19-4460-8BF1-250AB79EDF35}"/>
              </a:ext>
            </a:extLst>
          </p:cNvPr>
          <p:cNvSpPr>
            <a:spLocks noGrp="1" noChangeArrowheads="1"/>
          </p:cNvSpPr>
          <p:nvPr>
            <p:ph idx="1"/>
          </p:nvPr>
        </p:nvSpPr>
        <p:spPr>
          <a:xfrm>
            <a:off x="1387475" y="79931"/>
            <a:ext cx="6553200" cy="1792357"/>
          </a:xfrm>
          <a:noFill/>
          <a:ln/>
        </p:spPr>
        <p:txBody>
          <a:bodyPr>
            <a:normAutofit fontScale="62500" lnSpcReduction="20000"/>
          </a:bodyPr>
          <a:lstStyle/>
          <a:p>
            <a:pPr>
              <a:buFont typeface="Monotype Sorts" pitchFamily="2" charset="2"/>
              <a:buNone/>
            </a:pPr>
            <a:endParaRPr lang="en-US" sz="1800" b="1" dirty="0">
              <a:latin typeface="Times New Roman" panose="02020603050405020304" pitchFamily="18" charset="0"/>
              <a:cs typeface="Times New Roman" panose="02020603050405020304" pitchFamily="18" charset="0"/>
            </a:endParaRPr>
          </a:p>
          <a:p>
            <a:pPr>
              <a:lnSpc>
                <a:spcPct val="150000"/>
              </a:lnSpc>
              <a:buFont typeface="Monotype Sorts" pitchFamily="2" charset="2"/>
              <a:buNone/>
            </a:pPr>
            <a:r>
              <a:rPr lang="en-US" b="1" dirty="0">
                <a:solidFill>
                  <a:srgbClr val="003399"/>
                </a:solidFill>
                <a:latin typeface="Times New Roman" panose="02020603050405020304" pitchFamily="18" charset="0"/>
                <a:cs typeface="Times New Roman" panose="02020603050405020304" pitchFamily="18" charset="0"/>
              </a:rPr>
              <a:t>Definition 6.</a:t>
            </a:r>
            <a:r>
              <a:rPr lang="en-US" b="1" dirty="0">
                <a:latin typeface="Times New Roman" panose="02020603050405020304" pitchFamily="18" charset="0"/>
                <a:cs typeface="Times New Roman" panose="02020603050405020304" pitchFamily="18" charset="0"/>
              </a:rPr>
              <a:t>  A </a:t>
            </a:r>
            <a:r>
              <a:rPr lang="en-US" b="1" dirty="0">
                <a:solidFill>
                  <a:srgbClr val="990033"/>
                </a:solidFill>
                <a:latin typeface="Times New Roman" panose="02020603050405020304" pitchFamily="18" charset="0"/>
                <a:cs typeface="Times New Roman" panose="02020603050405020304" pitchFamily="18" charset="0"/>
              </a:rPr>
              <a:t>subgraph</a:t>
            </a:r>
            <a:r>
              <a:rPr lang="en-US" b="1" dirty="0">
                <a:latin typeface="Times New Roman" panose="02020603050405020304" pitchFamily="18" charset="0"/>
                <a:cs typeface="Times New Roman" panose="02020603050405020304" pitchFamily="18" charset="0"/>
              </a:rPr>
              <a:t> of a graph </a:t>
            </a:r>
            <a:r>
              <a:rPr lang="en-US" b="1" i="1" dirty="0">
                <a:latin typeface="Times New Roman" panose="02020603050405020304" pitchFamily="18" charset="0"/>
                <a:cs typeface="Times New Roman" panose="02020603050405020304" pitchFamily="18" charset="0"/>
              </a:rPr>
              <a:t>G</a:t>
            </a:r>
            <a:r>
              <a:rPr lang="en-US" b="1" dirty="0">
                <a:latin typeface="Times New Roman" panose="02020603050405020304" pitchFamily="18" charset="0"/>
                <a:cs typeface="Times New Roman" panose="02020603050405020304" pitchFamily="18" charset="0"/>
              </a:rPr>
              <a:t> = (</a:t>
            </a:r>
            <a:r>
              <a:rPr lang="en-US" b="1" i="1" dirty="0">
                <a:latin typeface="Times New Roman" panose="02020603050405020304" pitchFamily="18" charset="0"/>
                <a:cs typeface="Times New Roman" panose="02020603050405020304" pitchFamily="18" charset="0"/>
              </a:rPr>
              <a:t>V, E</a:t>
            </a:r>
            <a:r>
              <a:rPr lang="en-US" b="1" dirty="0">
                <a:latin typeface="Times New Roman" panose="02020603050405020304" pitchFamily="18" charset="0"/>
                <a:cs typeface="Times New Roman" panose="02020603050405020304" pitchFamily="18" charset="0"/>
              </a:rPr>
              <a:t>) is a graph H = (</a:t>
            </a:r>
            <a:r>
              <a:rPr lang="en-US" b="1" i="1" dirty="0">
                <a:latin typeface="Times New Roman" panose="02020603050405020304" pitchFamily="18" charset="0"/>
                <a:cs typeface="Times New Roman" panose="02020603050405020304" pitchFamily="18" charset="0"/>
              </a:rPr>
              <a:t>W, F</a:t>
            </a:r>
            <a:r>
              <a:rPr lang="en-US" b="1" dirty="0">
                <a:latin typeface="Times New Roman" panose="02020603050405020304" pitchFamily="18" charset="0"/>
                <a:cs typeface="Times New Roman" panose="02020603050405020304" pitchFamily="18" charset="0"/>
              </a:rPr>
              <a:t>) where </a:t>
            </a:r>
            <a:r>
              <a:rPr lang="en-US" b="1" i="1" dirty="0">
                <a:latin typeface="Times New Roman" panose="02020603050405020304" pitchFamily="18" charset="0"/>
                <a:cs typeface="Times New Roman" panose="02020603050405020304" pitchFamily="18" charset="0"/>
              </a:rPr>
              <a:t>W</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sym typeface="Symbol" pitchFamily="18" charset="2"/>
              </a:rPr>
              <a:t></a:t>
            </a:r>
            <a:r>
              <a:rPr lang="en-US" b="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V</a:t>
            </a:r>
            <a:r>
              <a:rPr lang="en-US" b="1" dirty="0">
                <a:latin typeface="Times New Roman" panose="02020603050405020304" pitchFamily="18" charset="0"/>
                <a:cs typeface="Times New Roman" panose="02020603050405020304" pitchFamily="18" charset="0"/>
              </a:rPr>
              <a:t> and </a:t>
            </a:r>
            <a:r>
              <a:rPr lang="en-US" b="1" i="1" dirty="0">
                <a:latin typeface="Times New Roman" panose="02020603050405020304" pitchFamily="18" charset="0"/>
                <a:cs typeface="Times New Roman" panose="02020603050405020304" pitchFamily="18" charset="0"/>
              </a:rPr>
              <a:t>F</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sym typeface="Symbol" pitchFamily="18" charset="2"/>
              </a:rPr>
              <a: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a:t>
            </a:r>
            <a:r>
              <a:rPr lang="en-US" b="1" dirty="0">
                <a:latin typeface="Times New Roman" panose="02020603050405020304" pitchFamily="18" charset="0"/>
                <a:cs typeface="Times New Roman" panose="02020603050405020304" pitchFamily="18" charset="0"/>
              </a:rPr>
              <a:t>.</a:t>
            </a:r>
          </a:p>
          <a:p>
            <a:pPr>
              <a:buFont typeface="Monotype Sorts" pitchFamily="2" charset="2"/>
              <a:buNone/>
            </a:pPr>
            <a:endParaRPr lang="en-US" b="1" dirty="0">
              <a:latin typeface="Times New Roman" panose="02020603050405020304" pitchFamily="18" charset="0"/>
              <a:cs typeface="Times New Roman" panose="02020603050405020304" pitchFamily="18" charset="0"/>
            </a:endParaRPr>
          </a:p>
          <a:p>
            <a:pPr>
              <a:buFont typeface="Monotype Sorts" pitchFamily="2" charset="2"/>
              <a:buNone/>
            </a:pPr>
            <a:r>
              <a:rPr lang="en-US"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a:buFont typeface="Monotype Sorts" pitchFamily="2" charset="2"/>
              <a:buNone/>
            </a:pP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0383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fld id="{CF538E1E-C6EE-4B63-A6FB-986EF2C697A4}" type="slidenum">
              <a:rPr lang="en-US"/>
              <a:pPr/>
              <a:t>21</a:t>
            </a:fld>
            <a:endParaRPr lang="en-US"/>
          </a:p>
        </p:txBody>
      </p:sp>
      <p:sp>
        <p:nvSpPr>
          <p:cNvPr id="220162" name="Rectangle 2"/>
          <p:cNvSpPr>
            <a:spLocks noGrp="1" noChangeArrowheads="1"/>
          </p:cNvSpPr>
          <p:nvPr>
            <p:ph type="title"/>
          </p:nvPr>
        </p:nvSpPr>
        <p:spPr>
          <a:xfrm>
            <a:off x="416219" y="808663"/>
            <a:ext cx="7848600" cy="990600"/>
          </a:xfrm>
          <a:noFill/>
          <a:ln/>
        </p:spPr>
        <p:txBody>
          <a:bodyPr>
            <a:normAutofit/>
          </a:bodyPr>
          <a:lstStyle/>
          <a:p>
            <a:r>
              <a:rPr lang="en-US" sz="3600" dirty="0">
                <a:solidFill>
                  <a:srgbClr val="990033"/>
                </a:solidFill>
                <a:latin typeface="Times New Roman" panose="02020603050405020304" pitchFamily="18" charset="0"/>
                <a:cs typeface="Times New Roman" panose="02020603050405020304" pitchFamily="18" charset="0"/>
              </a:rPr>
              <a:t>W</a:t>
            </a:r>
            <a:r>
              <a:rPr lang="en-US" sz="3600" baseline="-25000" dirty="0">
                <a:solidFill>
                  <a:srgbClr val="990033"/>
                </a:solidFill>
                <a:latin typeface="Times New Roman" panose="02020603050405020304" pitchFamily="18" charset="0"/>
                <a:cs typeface="Times New Roman" panose="02020603050405020304" pitchFamily="18" charset="0"/>
              </a:rPr>
              <a:t>5</a:t>
            </a:r>
            <a:r>
              <a:rPr lang="en-US" sz="3600" dirty="0">
                <a:latin typeface="Times New Roman" panose="02020603050405020304" pitchFamily="18" charset="0"/>
                <a:cs typeface="Times New Roman" panose="02020603050405020304" pitchFamily="18" charset="0"/>
              </a:rPr>
              <a:t> is the union of </a:t>
            </a:r>
            <a:r>
              <a:rPr lang="en-US" sz="3600" dirty="0">
                <a:solidFill>
                  <a:schemeClr val="tx1"/>
                </a:solidFill>
                <a:latin typeface="Times New Roman" panose="02020603050405020304" pitchFamily="18" charset="0"/>
                <a:cs typeface="Times New Roman" panose="02020603050405020304" pitchFamily="18" charset="0"/>
              </a:rPr>
              <a:t>S</a:t>
            </a:r>
            <a:r>
              <a:rPr lang="en-US" sz="3600" baseline="-25000" dirty="0">
                <a:solidFill>
                  <a:schemeClr val="tx1"/>
                </a:solidFill>
                <a:latin typeface="Times New Roman" panose="02020603050405020304" pitchFamily="18" charset="0"/>
                <a:cs typeface="Times New Roman" panose="02020603050405020304" pitchFamily="18" charset="0"/>
              </a:rPr>
              <a:t>5</a:t>
            </a:r>
            <a:r>
              <a:rPr lang="en-US" sz="3600" dirty="0">
                <a:latin typeface="Times New Roman" panose="02020603050405020304" pitchFamily="18" charset="0"/>
                <a:cs typeface="Times New Roman" panose="02020603050405020304" pitchFamily="18" charset="0"/>
              </a:rPr>
              <a:t> and </a:t>
            </a:r>
            <a:r>
              <a:rPr lang="en-US" sz="3600" dirty="0">
                <a:solidFill>
                  <a:srgbClr val="006600"/>
                </a:solidFill>
                <a:latin typeface="Times New Roman" panose="02020603050405020304" pitchFamily="18" charset="0"/>
                <a:cs typeface="Times New Roman" panose="02020603050405020304" pitchFamily="18" charset="0"/>
              </a:rPr>
              <a:t>C</a:t>
            </a:r>
            <a:r>
              <a:rPr lang="en-US" sz="3600" baseline="-25000" dirty="0">
                <a:solidFill>
                  <a:srgbClr val="006600"/>
                </a:solidFill>
                <a:latin typeface="Times New Roman" panose="02020603050405020304" pitchFamily="18" charset="0"/>
                <a:cs typeface="Times New Roman" panose="02020603050405020304" pitchFamily="18" charset="0"/>
              </a:rPr>
              <a:t>5</a:t>
            </a:r>
            <a:endParaRPr lang="en-US" sz="3600" baseline="-25000" dirty="0">
              <a:latin typeface="Times New Roman" panose="02020603050405020304" pitchFamily="18" charset="0"/>
              <a:cs typeface="Times New Roman" panose="02020603050405020304" pitchFamily="18" charset="0"/>
            </a:endParaRPr>
          </a:p>
        </p:txBody>
      </p:sp>
      <p:sp>
        <p:nvSpPr>
          <p:cNvPr id="220170" name="Text Box 10"/>
          <p:cNvSpPr txBox="1">
            <a:spLocks noChangeArrowheads="1"/>
          </p:cNvSpPr>
          <p:nvPr/>
        </p:nvSpPr>
        <p:spPr bwMode="auto">
          <a:xfrm>
            <a:off x="8153401" y="6096001"/>
            <a:ext cx="521297" cy="461665"/>
          </a:xfrm>
          <a:prstGeom prst="rect">
            <a:avLst/>
          </a:prstGeom>
          <a:noFill/>
          <a:ln w="12700">
            <a:noFill/>
            <a:miter lim="800000"/>
            <a:headEnd type="none" w="sm" len="sm"/>
            <a:tailEnd type="none" w="sm" len="sm"/>
          </a:ln>
          <a:effectLst/>
        </p:spPr>
        <p:txBody>
          <a:bodyPr wrap="none">
            <a:spAutoFit/>
          </a:bodyPr>
          <a:lstStyle/>
          <a:p>
            <a:r>
              <a:rPr lang="en-US" sz="2400">
                <a:solidFill>
                  <a:srgbClr val="006600"/>
                </a:solidFill>
              </a:rPr>
              <a:t> C</a:t>
            </a:r>
            <a:r>
              <a:rPr lang="en-US" sz="2400" baseline="-25000">
                <a:solidFill>
                  <a:srgbClr val="006600"/>
                </a:solidFill>
              </a:rPr>
              <a:t>5</a:t>
            </a:r>
            <a:endParaRPr lang="en-US" sz="2400">
              <a:solidFill>
                <a:srgbClr val="006600"/>
              </a:solidFill>
            </a:endParaRPr>
          </a:p>
        </p:txBody>
      </p:sp>
      <p:sp>
        <p:nvSpPr>
          <p:cNvPr id="220171" name="Text Box 11"/>
          <p:cNvSpPr txBox="1">
            <a:spLocks noChangeArrowheads="1"/>
          </p:cNvSpPr>
          <p:nvPr/>
        </p:nvSpPr>
        <p:spPr bwMode="auto">
          <a:xfrm>
            <a:off x="2819400" y="5486401"/>
            <a:ext cx="631904" cy="461665"/>
          </a:xfrm>
          <a:prstGeom prst="rect">
            <a:avLst/>
          </a:prstGeom>
          <a:noFill/>
          <a:ln w="12700">
            <a:noFill/>
            <a:miter lim="800000"/>
            <a:headEnd type="none" w="sm" len="sm"/>
            <a:tailEnd type="none" w="sm" len="sm"/>
          </a:ln>
          <a:effectLst/>
        </p:spPr>
        <p:txBody>
          <a:bodyPr wrap="none">
            <a:spAutoFit/>
          </a:bodyPr>
          <a:lstStyle/>
          <a:p>
            <a:r>
              <a:rPr lang="en-US" sz="2400"/>
              <a:t> W</a:t>
            </a:r>
            <a:r>
              <a:rPr lang="en-US" sz="2400" baseline="-25000"/>
              <a:t>5</a:t>
            </a:r>
            <a:endParaRPr lang="en-US" sz="2400"/>
          </a:p>
        </p:txBody>
      </p:sp>
      <p:sp>
        <p:nvSpPr>
          <p:cNvPr id="220203" name="Text Box 43"/>
          <p:cNvSpPr txBox="1">
            <a:spLocks noChangeArrowheads="1"/>
          </p:cNvSpPr>
          <p:nvPr/>
        </p:nvSpPr>
        <p:spPr bwMode="auto">
          <a:xfrm>
            <a:off x="5816601" y="4191001"/>
            <a:ext cx="498855" cy="461665"/>
          </a:xfrm>
          <a:prstGeom prst="rect">
            <a:avLst/>
          </a:prstGeom>
          <a:noFill/>
          <a:ln w="12700">
            <a:noFill/>
            <a:miter lim="800000"/>
            <a:headEnd type="none" w="sm" len="sm"/>
            <a:tailEnd type="none" w="sm" len="sm"/>
          </a:ln>
          <a:effectLst/>
        </p:spPr>
        <p:txBody>
          <a:bodyPr wrap="none">
            <a:spAutoFit/>
          </a:bodyPr>
          <a:lstStyle/>
          <a:p>
            <a:r>
              <a:rPr lang="en-US" sz="2400"/>
              <a:t> S</a:t>
            </a:r>
            <a:r>
              <a:rPr lang="en-US" sz="2400" baseline="-25000"/>
              <a:t>5</a:t>
            </a:r>
            <a:endParaRPr lang="en-US" sz="2400"/>
          </a:p>
        </p:txBody>
      </p:sp>
      <p:sp>
        <p:nvSpPr>
          <p:cNvPr id="220163" name="Line 3"/>
          <p:cNvSpPr>
            <a:spLocks noChangeAspect="1" noChangeShapeType="1"/>
          </p:cNvSpPr>
          <p:nvPr/>
        </p:nvSpPr>
        <p:spPr bwMode="auto">
          <a:xfrm rot="20216826" flipH="1">
            <a:off x="7694613" y="4816476"/>
            <a:ext cx="36512" cy="854075"/>
          </a:xfrm>
          <a:prstGeom prst="line">
            <a:avLst/>
          </a:prstGeom>
          <a:noFill/>
          <a:ln w="28575">
            <a:solidFill>
              <a:srgbClr val="006600"/>
            </a:solidFill>
            <a:round/>
            <a:headEnd type="none" w="sm" len="sm"/>
            <a:tailEnd type="none" w="sm" len="sm"/>
          </a:ln>
          <a:effectLst/>
        </p:spPr>
        <p:txBody>
          <a:bodyPr wrap="none" anchor="ctr"/>
          <a:lstStyle/>
          <a:p>
            <a:endParaRPr lang="en-US"/>
          </a:p>
        </p:txBody>
      </p:sp>
      <p:sp>
        <p:nvSpPr>
          <p:cNvPr id="220164" name="Oval 4"/>
          <p:cNvSpPr>
            <a:spLocks noChangeAspect="1" noChangeArrowheads="1"/>
          </p:cNvSpPr>
          <p:nvPr/>
        </p:nvSpPr>
        <p:spPr bwMode="auto">
          <a:xfrm>
            <a:off x="8305801" y="3962401"/>
            <a:ext cx="206375" cy="206375"/>
          </a:xfrm>
          <a:prstGeom prst="ellipse">
            <a:avLst/>
          </a:prstGeom>
          <a:solidFill>
            <a:srgbClr val="006600"/>
          </a:solidFill>
          <a:ln w="12700">
            <a:solidFill>
              <a:schemeClr val="tx1"/>
            </a:solidFill>
            <a:round/>
            <a:headEnd type="none" w="sm" len="sm"/>
            <a:tailEnd type="none" w="sm" len="sm"/>
          </a:ln>
          <a:effectLst/>
        </p:spPr>
        <p:txBody>
          <a:bodyPr wrap="none" anchor="ctr"/>
          <a:lstStyle/>
          <a:p>
            <a:pPr algn="ctr"/>
            <a:endParaRPr lang="en-US" sz="2400">
              <a:solidFill>
                <a:srgbClr val="006600"/>
              </a:solidFill>
            </a:endParaRPr>
          </a:p>
        </p:txBody>
      </p:sp>
      <p:sp>
        <p:nvSpPr>
          <p:cNvPr id="220165" name="Line 5"/>
          <p:cNvSpPr>
            <a:spLocks noChangeAspect="1" noChangeShapeType="1"/>
          </p:cNvSpPr>
          <p:nvPr/>
        </p:nvSpPr>
        <p:spPr bwMode="auto">
          <a:xfrm flipH="1">
            <a:off x="7994650" y="5781675"/>
            <a:ext cx="960438" cy="0"/>
          </a:xfrm>
          <a:prstGeom prst="line">
            <a:avLst/>
          </a:prstGeom>
          <a:noFill/>
          <a:ln w="28575">
            <a:solidFill>
              <a:srgbClr val="006600"/>
            </a:solidFill>
            <a:round/>
            <a:headEnd type="none" w="sm" len="sm"/>
            <a:tailEnd type="none" w="sm" len="sm"/>
          </a:ln>
          <a:effectLst/>
        </p:spPr>
        <p:txBody>
          <a:bodyPr wrap="none" anchor="ctr"/>
          <a:lstStyle/>
          <a:p>
            <a:endParaRPr lang="en-US"/>
          </a:p>
        </p:txBody>
      </p:sp>
      <p:sp>
        <p:nvSpPr>
          <p:cNvPr id="220166" name="Oval 6"/>
          <p:cNvSpPr>
            <a:spLocks noChangeAspect="1" noChangeArrowheads="1"/>
          </p:cNvSpPr>
          <p:nvPr/>
        </p:nvSpPr>
        <p:spPr bwMode="auto">
          <a:xfrm>
            <a:off x="7446964" y="4684714"/>
            <a:ext cx="204787" cy="206375"/>
          </a:xfrm>
          <a:prstGeom prst="ellipse">
            <a:avLst/>
          </a:prstGeom>
          <a:solidFill>
            <a:srgbClr val="006600"/>
          </a:solidFill>
          <a:ln w="12700">
            <a:solidFill>
              <a:schemeClr val="tx1"/>
            </a:solidFill>
            <a:round/>
            <a:headEnd type="none" w="sm" len="sm"/>
            <a:tailEnd type="none" w="sm" len="sm"/>
          </a:ln>
          <a:effectLst/>
        </p:spPr>
        <p:txBody>
          <a:bodyPr wrap="none" anchor="ctr"/>
          <a:lstStyle/>
          <a:p>
            <a:pPr algn="ctr"/>
            <a:endParaRPr lang="en-US" sz="2400">
              <a:solidFill>
                <a:srgbClr val="006600"/>
              </a:solidFill>
            </a:endParaRPr>
          </a:p>
        </p:txBody>
      </p:sp>
      <p:sp>
        <p:nvSpPr>
          <p:cNvPr id="220167" name="Line 7"/>
          <p:cNvSpPr>
            <a:spLocks noChangeAspect="1" noChangeShapeType="1"/>
          </p:cNvSpPr>
          <p:nvPr/>
        </p:nvSpPr>
        <p:spPr bwMode="auto">
          <a:xfrm rot="1248377" flipH="1" flipV="1">
            <a:off x="9128126" y="4757738"/>
            <a:ext cx="36513" cy="965200"/>
          </a:xfrm>
          <a:prstGeom prst="line">
            <a:avLst/>
          </a:prstGeom>
          <a:noFill/>
          <a:ln w="28575">
            <a:solidFill>
              <a:srgbClr val="006600"/>
            </a:solidFill>
            <a:round/>
            <a:headEnd type="none" w="sm" len="sm"/>
            <a:tailEnd type="none" w="sm" len="sm"/>
          </a:ln>
          <a:effectLst/>
        </p:spPr>
        <p:txBody>
          <a:bodyPr wrap="none" anchor="ctr"/>
          <a:lstStyle/>
          <a:p>
            <a:endParaRPr lang="en-US"/>
          </a:p>
        </p:txBody>
      </p:sp>
      <p:sp>
        <p:nvSpPr>
          <p:cNvPr id="220168" name="Oval 8"/>
          <p:cNvSpPr>
            <a:spLocks noChangeAspect="1" noChangeArrowheads="1"/>
          </p:cNvSpPr>
          <p:nvPr/>
        </p:nvSpPr>
        <p:spPr bwMode="auto">
          <a:xfrm rot="1248377" flipV="1">
            <a:off x="9224964" y="4648201"/>
            <a:ext cx="230187" cy="246063"/>
          </a:xfrm>
          <a:prstGeom prst="ellipse">
            <a:avLst/>
          </a:prstGeom>
          <a:solidFill>
            <a:srgbClr val="006600"/>
          </a:solidFill>
          <a:ln w="12700">
            <a:solidFill>
              <a:schemeClr val="tx1"/>
            </a:solidFill>
            <a:round/>
            <a:headEnd type="none" w="sm" len="sm"/>
            <a:tailEnd type="none" w="sm" len="sm"/>
          </a:ln>
          <a:effectLst/>
        </p:spPr>
        <p:txBody>
          <a:bodyPr rot="10800000" wrap="none" anchor="ctr"/>
          <a:lstStyle/>
          <a:p>
            <a:pPr algn="ctr"/>
            <a:endParaRPr lang="en-US" sz="2400">
              <a:solidFill>
                <a:srgbClr val="006600"/>
              </a:solidFill>
            </a:endParaRPr>
          </a:p>
        </p:txBody>
      </p:sp>
      <p:sp>
        <p:nvSpPr>
          <p:cNvPr id="220169" name="Line 9"/>
          <p:cNvSpPr>
            <a:spLocks noChangeAspect="1" noChangeShapeType="1"/>
          </p:cNvSpPr>
          <p:nvPr/>
        </p:nvSpPr>
        <p:spPr bwMode="auto">
          <a:xfrm>
            <a:off x="8475664" y="4137025"/>
            <a:ext cx="822325" cy="615950"/>
          </a:xfrm>
          <a:prstGeom prst="line">
            <a:avLst/>
          </a:prstGeom>
          <a:noFill/>
          <a:ln w="28575">
            <a:solidFill>
              <a:srgbClr val="006600"/>
            </a:solidFill>
            <a:round/>
            <a:headEnd type="none" w="sm" len="sm"/>
            <a:tailEnd type="none" w="sm" len="sm"/>
          </a:ln>
          <a:effectLst/>
        </p:spPr>
        <p:txBody>
          <a:bodyPr wrap="none" anchor="ctr"/>
          <a:lstStyle/>
          <a:p>
            <a:endParaRPr lang="en-US"/>
          </a:p>
        </p:txBody>
      </p:sp>
      <p:sp>
        <p:nvSpPr>
          <p:cNvPr id="220172" name="Oval 12"/>
          <p:cNvSpPr>
            <a:spLocks noChangeAspect="1" noChangeArrowheads="1"/>
          </p:cNvSpPr>
          <p:nvPr/>
        </p:nvSpPr>
        <p:spPr bwMode="auto">
          <a:xfrm>
            <a:off x="7789864" y="5645150"/>
            <a:ext cx="204787" cy="204788"/>
          </a:xfrm>
          <a:prstGeom prst="ellipse">
            <a:avLst/>
          </a:prstGeom>
          <a:solidFill>
            <a:srgbClr val="006600"/>
          </a:solidFill>
          <a:ln w="12700">
            <a:solidFill>
              <a:schemeClr val="tx1"/>
            </a:solidFill>
            <a:round/>
            <a:headEnd type="none" w="sm" len="sm"/>
            <a:tailEnd type="none" w="sm" len="sm"/>
          </a:ln>
          <a:effectLst/>
        </p:spPr>
        <p:txBody>
          <a:bodyPr wrap="none" anchor="ctr"/>
          <a:lstStyle/>
          <a:p>
            <a:pPr algn="ctr"/>
            <a:endParaRPr lang="en-US" sz="2400">
              <a:solidFill>
                <a:srgbClr val="006600"/>
              </a:solidFill>
            </a:endParaRPr>
          </a:p>
        </p:txBody>
      </p:sp>
      <p:sp>
        <p:nvSpPr>
          <p:cNvPr id="220173" name="Line 13"/>
          <p:cNvSpPr>
            <a:spLocks noChangeAspect="1" noChangeShapeType="1"/>
          </p:cNvSpPr>
          <p:nvPr/>
        </p:nvSpPr>
        <p:spPr bwMode="auto">
          <a:xfrm rot="-5400000">
            <a:off x="7687470" y="3964782"/>
            <a:ext cx="684212" cy="892175"/>
          </a:xfrm>
          <a:prstGeom prst="line">
            <a:avLst/>
          </a:prstGeom>
          <a:noFill/>
          <a:ln w="28575">
            <a:solidFill>
              <a:srgbClr val="006600"/>
            </a:solidFill>
            <a:round/>
            <a:headEnd type="none" w="sm" len="sm"/>
            <a:tailEnd type="none" w="sm" len="sm"/>
          </a:ln>
          <a:effectLst/>
        </p:spPr>
        <p:txBody>
          <a:bodyPr wrap="none" anchor="ctr"/>
          <a:lstStyle/>
          <a:p>
            <a:endParaRPr lang="en-US"/>
          </a:p>
        </p:txBody>
      </p:sp>
      <p:sp>
        <p:nvSpPr>
          <p:cNvPr id="220174" name="Oval 14"/>
          <p:cNvSpPr>
            <a:spLocks noChangeAspect="1" noChangeArrowheads="1"/>
          </p:cNvSpPr>
          <p:nvPr/>
        </p:nvSpPr>
        <p:spPr bwMode="auto">
          <a:xfrm>
            <a:off x="8886825" y="5645150"/>
            <a:ext cx="204788" cy="204788"/>
          </a:xfrm>
          <a:prstGeom prst="ellipse">
            <a:avLst/>
          </a:prstGeom>
          <a:solidFill>
            <a:srgbClr val="006600"/>
          </a:solidFill>
          <a:ln w="12700">
            <a:solidFill>
              <a:schemeClr val="tx1"/>
            </a:solidFill>
            <a:round/>
            <a:headEnd type="none" w="sm" len="sm"/>
            <a:tailEnd type="none" w="sm" len="sm"/>
          </a:ln>
          <a:effectLst/>
        </p:spPr>
        <p:txBody>
          <a:bodyPr wrap="none" anchor="ctr"/>
          <a:lstStyle/>
          <a:p>
            <a:pPr algn="ctr"/>
            <a:endParaRPr lang="en-US" sz="2400">
              <a:solidFill>
                <a:srgbClr val="006600"/>
              </a:solidFill>
            </a:endParaRPr>
          </a:p>
        </p:txBody>
      </p:sp>
      <p:sp>
        <p:nvSpPr>
          <p:cNvPr id="220175" name="Line 15"/>
          <p:cNvSpPr>
            <a:spLocks noChangeAspect="1" noChangeShapeType="1"/>
          </p:cNvSpPr>
          <p:nvPr/>
        </p:nvSpPr>
        <p:spPr bwMode="auto">
          <a:xfrm rot="-1383174">
            <a:off x="2478088" y="3994150"/>
            <a:ext cx="0" cy="814388"/>
          </a:xfrm>
          <a:prstGeom prst="line">
            <a:avLst/>
          </a:prstGeom>
          <a:noFill/>
          <a:ln w="28575">
            <a:solidFill>
              <a:srgbClr val="990033"/>
            </a:solidFill>
            <a:round/>
            <a:headEnd type="none" w="sm" len="sm"/>
            <a:tailEnd type="none" w="sm" len="sm"/>
          </a:ln>
          <a:effectLst/>
        </p:spPr>
        <p:txBody>
          <a:bodyPr wrap="none" anchor="ctr"/>
          <a:lstStyle/>
          <a:p>
            <a:endParaRPr lang="en-US"/>
          </a:p>
        </p:txBody>
      </p:sp>
      <p:sp>
        <p:nvSpPr>
          <p:cNvPr id="220176" name="Oval 16"/>
          <p:cNvSpPr>
            <a:spLocks noChangeAspect="1" noChangeArrowheads="1"/>
          </p:cNvSpPr>
          <p:nvPr/>
        </p:nvSpPr>
        <p:spPr bwMode="auto">
          <a:xfrm>
            <a:off x="3124201" y="3124200"/>
            <a:ext cx="206375" cy="204788"/>
          </a:xfrm>
          <a:prstGeom prst="ellipse">
            <a:avLst/>
          </a:prstGeom>
          <a:solidFill>
            <a:srgbClr val="990033"/>
          </a:solidFill>
          <a:ln w="12700">
            <a:solidFill>
              <a:schemeClr val="tx1"/>
            </a:solidFill>
            <a:round/>
            <a:headEnd type="none" w="sm" len="sm"/>
            <a:tailEnd type="none" w="sm" len="sm"/>
          </a:ln>
          <a:effectLst/>
        </p:spPr>
        <p:txBody>
          <a:bodyPr wrap="none" anchor="ctr"/>
          <a:lstStyle/>
          <a:p>
            <a:pPr algn="ctr"/>
            <a:endParaRPr lang="en-US" sz="2400"/>
          </a:p>
        </p:txBody>
      </p:sp>
      <p:sp>
        <p:nvSpPr>
          <p:cNvPr id="220177" name="Line 17"/>
          <p:cNvSpPr>
            <a:spLocks noChangeAspect="1" noChangeShapeType="1"/>
          </p:cNvSpPr>
          <p:nvPr/>
        </p:nvSpPr>
        <p:spPr bwMode="auto">
          <a:xfrm flipH="1">
            <a:off x="2768600" y="4913313"/>
            <a:ext cx="960438" cy="0"/>
          </a:xfrm>
          <a:prstGeom prst="line">
            <a:avLst/>
          </a:prstGeom>
          <a:noFill/>
          <a:ln w="28575">
            <a:solidFill>
              <a:srgbClr val="990033"/>
            </a:solidFill>
            <a:round/>
            <a:headEnd type="none" w="sm" len="sm"/>
            <a:tailEnd type="none" w="sm" len="sm"/>
          </a:ln>
          <a:effectLst/>
        </p:spPr>
        <p:txBody>
          <a:bodyPr wrap="none" anchor="ctr"/>
          <a:lstStyle/>
          <a:p>
            <a:endParaRPr lang="en-US"/>
          </a:p>
        </p:txBody>
      </p:sp>
      <p:sp>
        <p:nvSpPr>
          <p:cNvPr id="220178" name="Oval 18"/>
          <p:cNvSpPr>
            <a:spLocks noChangeAspect="1" noChangeArrowheads="1"/>
          </p:cNvSpPr>
          <p:nvPr/>
        </p:nvSpPr>
        <p:spPr bwMode="auto">
          <a:xfrm>
            <a:off x="2220914" y="3816351"/>
            <a:ext cx="204787" cy="206375"/>
          </a:xfrm>
          <a:prstGeom prst="ellipse">
            <a:avLst/>
          </a:prstGeom>
          <a:solidFill>
            <a:srgbClr val="990033"/>
          </a:solidFill>
          <a:ln w="12700">
            <a:solidFill>
              <a:schemeClr val="tx1"/>
            </a:solidFill>
            <a:round/>
            <a:headEnd type="none" w="sm" len="sm"/>
            <a:tailEnd type="none" w="sm" len="sm"/>
          </a:ln>
          <a:effectLst/>
        </p:spPr>
        <p:txBody>
          <a:bodyPr wrap="none" anchor="ctr"/>
          <a:lstStyle/>
          <a:p>
            <a:pPr algn="ctr"/>
            <a:endParaRPr lang="en-US" sz="2400"/>
          </a:p>
        </p:txBody>
      </p:sp>
      <p:sp>
        <p:nvSpPr>
          <p:cNvPr id="220179" name="Line 19"/>
          <p:cNvSpPr>
            <a:spLocks noChangeAspect="1" noChangeShapeType="1"/>
          </p:cNvSpPr>
          <p:nvPr/>
        </p:nvSpPr>
        <p:spPr bwMode="auto">
          <a:xfrm rot="1248377" flipH="1" flipV="1">
            <a:off x="3902076" y="3889375"/>
            <a:ext cx="36513" cy="965200"/>
          </a:xfrm>
          <a:prstGeom prst="line">
            <a:avLst/>
          </a:prstGeom>
          <a:noFill/>
          <a:ln w="28575">
            <a:solidFill>
              <a:srgbClr val="990033"/>
            </a:solidFill>
            <a:round/>
            <a:headEnd type="none" w="sm" len="sm"/>
            <a:tailEnd type="none" w="sm" len="sm"/>
          </a:ln>
          <a:effectLst/>
        </p:spPr>
        <p:txBody>
          <a:bodyPr wrap="none" anchor="ctr"/>
          <a:lstStyle/>
          <a:p>
            <a:endParaRPr lang="en-US"/>
          </a:p>
        </p:txBody>
      </p:sp>
      <p:sp>
        <p:nvSpPr>
          <p:cNvPr id="220180" name="Oval 20"/>
          <p:cNvSpPr>
            <a:spLocks noChangeAspect="1" noChangeArrowheads="1"/>
          </p:cNvSpPr>
          <p:nvPr/>
        </p:nvSpPr>
        <p:spPr bwMode="auto">
          <a:xfrm rot="1248377" flipV="1">
            <a:off x="3998914" y="3779838"/>
            <a:ext cx="230187" cy="246062"/>
          </a:xfrm>
          <a:prstGeom prst="ellipse">
            <a:avLst/>
          </a:prstGeom>
          <a:solidFill>
            <a:srgbClr val="990033"/>
          </a:solidFill>
          <a:ln w="12700">
            <a:solidFill>
              <a:schemeClr val="tx1"/>
            </a:solidFill>
            <a:round/>
            <a:headEnd type="none" w="sm" len="sm"/>
            <a:tailEnd type="none" w="sm" len="sm"/>
          </a:ln>
          <a:effectLst/>
        </p:spPr>
        <p:txBody>
          <a:bodyPr rot="10800000" wrap="none" anchor="ctr"/>
          <a:lstStyle/>
          <a:p>
            <a:pPr algn="ctr"/>
            <a:endParaRPr lang="en-US" sz="2400"/>
          </a:p>
        </p:txBody>
      </p:sp>
      <p:sp>
        <p:nvSpPr>
          <p:cNvPr id="220181" name="Line 21"/>
          <p:cNvSpPr>
            <a:spLocks noChangeAspect="1" noChangeShapeType="1"/>
          </p:cNvSpPr>
          <p:nvPr/>
        </p:nvSpPr>
        <p:spPr bwMode="auto">
          <a:xfrm>
            <a:off x="3276600" y="3289300"/>
            <a:ext cx="795338" cy="596900"/>
          </a:xfrm>
          <a:prstGeom prst="line">
            <a:avLst/>
          </a:prstGeom>
          <a:noFill/>
          <a:ln w="28575">
            <a:solidFill>
              <a:srgbClr val="990033"/>
            </a:solidFill>
            <a:round/>
            <a:headEnd type="none" w="sm" len="sm"/>
            <a:tailEnd type="none" w="sm" len="sm"/>
          </a:ln>
          <a:effectLst/>
        </p:spPr>
        <p:txBody>
          <a:bodyPr wrap="none" anchor="ctr"/>
          <a:lstStyle/>
          <a:p>
            <a:endParaRPr lang="en-US"/>
          </a:p>
        </p:txBody>
      </p:sp>
      <p:sp>
        <p:nvSpPr>
          <p:cNvPr id="220182" name="Oval 22"/>
          <p:cNvSpPr>
            <a:spLocks noChangeAspect="1" noChangeArrowheads="1"/>
          </p:cNvSpPr>
          <p:nvPr/>
        </p:nvSpPr>
        <p:spPr bwMode="auto">
          <a:xfrm>
            <a:off x="2562226" y="4776789"/>
            <a:ext cx="206375" cy="204787"/>
          </a:xfrm>
          <a:prstGeom prst="ellipse">
            <a:avLst/>
          </a:prstGeom>
          <a:solidFill>
            <a:srgbClr val="990033"/>
          </a:solidFill>
          <a:ln w="12700">
            <a:solidFill>
              <a:srgbClr val="990033"/>
            </a:solidFill>
            <a:round/>
            <a:headEnd type="none" w="sm" len="sm"/>
            <a:tailEnd type="none" w="sm" len="sm"/>
          </a:ln>
          <a:effectLst/>
        </p:spPr>
        <p:txBody>
          <a:bodyPr wrap="none" anchor="ctr"/>
          <a:lstStyle/>
          <a:p>
            <a:pPr algn="ctr"/>
            <a:endParaRPr lang="en-US" sz="2400"/>
          </a:p>
        </p:txBody>
      </p:sp>
      <p:sp>
        <p:nvSpPr>
          <p:cNvPr id="220183" name="Line 23"/>
          <p:cNvSpPr>
            <a:spLocks noChangeAspect="1" noChangeShapeType="1"/>
          </p:cNvSpPr>
          <p:nvPr/>
        </p:nvSpPr>
        <p:spPr bwMode="auto">
          <a:xfrm rot="-5400000">
            <a:off x="2459832" y="3098007"/>
            <a:ext cx="685800" cy="890587"/>
          </a:xfrm>
          <a:prstGeom prst="line">
            <a:avLst/>
          </a:prstGeom>
          <a:noFill/>
          <a:ln w="28575">
            <a:solidFill>
              <a:srgbClr val="990033"/>
            </a:solidFill>
            <a:round/>
            <a:headEnd type="none" w="sm" len="sm"/>
            <a:tailEnd type="none" w="sm" len="sm"/>
          </a:ln>
          <a:effectLst/>
        </p:spPr>
        <p:txBody>
          <a:bodyPr wrap="none" anchor="ctr"/>
          <a:lstStyle/>
          <a:p>
            <a:endParaRPr lang="en-US"/>
          </a:p>
        </p:txBody>
      </p:sp>
      <p:sp>
        <p:nvSpPr>
          <p:cNvPr id="220184" name="Oval 24"/>
          <p:cNvSpPr>
            <a:spLocks noChangeAspect="1" noChangeArrowheads="1"/>
          </p:cNvSpPr>
          <p:nvPr/>
        </p:nvSpPr>
        <p:spPr bwMode="auto">
          <a:xfrm>
            <a:off x="3660775" y="4776789"/>
            <a:ext cx="204788" cy="204787"/>
          </a:xfrm>
          <a:prstGeom prst="ellipse">
            <a:avLst/>
          </a:prstGeom>
          <a:solidFill>
            <a:srgbClr val="990033"/>
          </a:solidFill>
          <a:ln w="12700">
            <a:solidFill>
              <a:srgbClr val="990033"/>
            </a:solidFill>
            <a:round/>
            <a:headEnd type="none" w="sm" len="sm"/>
            <a:tailEnd type="none" w="sm" len="sm"/>
          </a:ln>
          <a:effectLst/>
        </p:spPr>
        <p:txBody>
          <a:bodyPr wrap="none" anchor="ctr"/>
          <a:lstStyle/>
          <a:p>
            <a:pPr algn="ctr"/>
            <a:endParaRPr lang="en-US" sz="2400"/>
          </a:p>
        </p:txBody>
      </p:sp>
      <p:sp>
        <p:nvSpPr>
          <p:cNvPr id="220191" name="Text Box 31"/>
          <p:cNvSpPr txBox="1">
            <a:spLocks noChangeAspect="1" noChangeArrowheads="1"/>
          </p:cNvSpPr>
          <p:nvPr/>
        </p:nvSpPr>
        <p:spPr bwMode="auto">
          <a:xfrm>
            <a:off x="2227263" y="4776788"/>
            <a:ext cx="356188" cy="369332"/>
          </a:xfrm>
          <a:prstGeom prst="rect">
            <a:avLst/>
          </a:prstGeom>
          <a:noFill/>
          <a:ln w="12700">
            <a:noFill/>
            <a:miter lim="800000"/>
            <a:headEnd type="none" w="sm" len="sm"/>
            <a:tailEnd type="none" w="sm" len="sm"/>
          </a:ln>
          <a:effectLst/>
        </p:spPr>
        <p:txBody>
          <a:bodyPr wrap="none">
            <a:spAutoFit/>
          </a:bodyPr>
          <a:lstStyle/>
          <a:p>
            <a:r>
              <a:rPr lang="en-US" i="1"/>
              <a:t> a</a:t>
            </a:r>
            <a:endParaRPr lang="en-US" sz="2400"/>
          </a:p>
        </p:txBody>
      </p:sp>
      <p:sp>
        <p:nvSpPr>
          <p:cNvPr id="220193" name="Text Box 33"/>
          <p:cNvSpPr txBox="1">
            <a:spLocks noChangeAspect="1" noChangeArrowheads="1"/>
          </p:cNvSpPr>
          <p:nvPr/>
        </p:nvSpPr>
        <p:spPr bwMode="auto">
          <a:xfrm>
            <a:off x="1747838" y="3748088"/>
            <a:ext cx="356188" cy="369332"/>
          </a:xfrm>
          <a:prstGeom prst="rect">
            <a:avLst/>
          </a:prstGeom>
          <a:noFill/>
          <a:ln w="12700">
            <a:noFill/>
            <a:miter lim="800000"/>
            <a:headEnd type="none" w="sm" len="sm"/>
            <a:tailEnd type="none" w="sm" len="sm"/>
          </a:ln>
          <a:effectLst/>
        </p:spPr>
        <p:txBody>
          <a:bodyPr wrap="none">
            <a:spAutoFit/>
          </a:bodyPr>
          <a:lstStyle/>
          <a:p>
            <a:r>
              <a:rPr lang="en-US" i="1"/>
              <a:t> b</a:t>
            </a:r>
            <a:endParaRPr lang="en-US" sz="2400"/>
          </a:p>
        </p:txBody>
      </p:sp>
      <p:sp>
        <p:nvSpPr>
          <p:cNvPr id="220194" name="Text Box 34"/>
          <p:cNvSpPr txBox="1">
            <a:spLocks noChangeAspect="1" noChangeArrowheads="1"/>
          </p:cNvSpPr>
          <p:nvPr/>
        </p:nvSpPr>
        <p:spPr bwMode="auto">
          <a:xfrm>
            <a:off x="2994025" y="2774950"/>
            <a:ext cx="333746" cy="369332"/>
          </a:xfrm>
          <a:prstGeom prst="rect">
            <a:avLst/>
          </a:prstGeom>
          <a:noFill/>
          <a:ln w="12700">
            <a:noFill/>
            <a:miter lim="800000"/>
            <a:headEnd type="none" w="sm" len="sm"/>
            <a:tailEnd type="none" w="sm" len="sm"/>
          </a:ln>
          <a:effectLst/>
        </p:spPr>
        <p:txBody>
          <a:bodyPr wrap="none">
            <a:spAutoFit/>
          </a:bodyPr>
          <a:lstStyle/>
          <a:p>
            <a:r>
              <a:rPr lang="en-US" i="1"/>
              <a:t> c</a:t>
            </a:r>
            <a:endParaRPr lang="en-US" sz="2400"/>
          </a:p>
        </p:txBody>
      </p:sp>
      <p:sp>
        <p:nvSpPr>
          <p:cNvPr id="220195" name="Text Box 35"/>
          <p:cNvSpPr txBox="1">
            <a:spLocks noChangeAspect="1" noChangeArrowheads="1"/>
          </p:cNvSpPr>
          <p:nvPr/>
        </p:nvSpPr>
        <p:spPr bwMode="auto">
          <a:xfrm>
            <a:off x="3819525" y="4776788"/>
            <a:ext cx="348172" cy="369332"/>
          </a:xfrm>
          <a:prstGeom prst="rect">
            <a:avLst/>
          </a:prstGeom>
          <a:noFill/>
          <a:ln w="12700">
            <a:noFill/>
            <a:miter lim="800000"/>
            <a:headEnd type="none" w="sm" len="sm"/>
            <a:tailEnd type="none" w="sm" len="sm"/>
          </a:ln>
          <a:effectLst/>
        </p:spPr>
        <p:txBody>
          <a:bodyPr wrap="none">
            <a:spAutoFit/>
          </a:bodyPr>
          <a:lstStyle/>
          <a:p>
            <a:r>
              <a:rPr lang="en-US" i="1"/>
              <a:t> e</a:t>
            </a:r>
            <a:endParaRPr lang="en-US" sz="2400"/>
          </a:p>
        </p:txBody>
      </p:sp>
      <p:sp>
        <p:nvSpPr>
          <p:cNvPr id="220196" name="Text Box 36"/>
          <p:cNvSpPr txBox="1">
            <a:spLocks noChangeAspect="1" noChangeArrowheads="1"/>
          </p:cNvSpPr>
          <p:nvPr/>
        </p:nvSpPr>
        <p:spPr bwMode="auto">
          <a:xfrm>
            <a:off x="4162425" y="3748088"/>
            <a:ext cx="356188" cy="369332"/>
          </a:xfrm>
          <a:prstGeom prst="rect">
            <a:avLst/>
          </a:prstGeom>
          <a:noFill/>
          <a:ln w="12700">
            <a:noFill/>
            <a:miter lim="800000"/>
            <a:headEnd type="none" w="sm" len="sm"/>
            <a:tailEnd type="none" w="sm" len="sm"/>
          </a:ln>
          <a:effectLst/>
        </p:spPr>
        <p:txBody>
          <a:bodyPr wrap="none">
            <a:spAutoFit/>
          </a:bodyPr>
          <a:lstStyle/>
          <a:p>
            <a:r>
              <a:rPr lang="en-US" i="1"/>
              <a:t> d</a:t>
            </a:r>
            <a:endParaRPr lang="en-US" sz="2400"/>
          </a:p>
        </p:txBody>
      </p:sp>
      <p:sp>
        <p:nvSpPr>
          <p:cNvPr id="220197" name="Oval 37"/>
          <p:cNvSpPr>
            <a:spLocks noChangeAspect="1" noChangeArrowheads="1"/>
          </p:cNvSpPr>
          <p:nvPr/>
        </p:nvSpPr>
        <p:spPr bwMode="auto">
          <a:xfrm rot="1248377" flipV="1">
            <a:off x="3062289" y="4022726"/>
            <a:ext cx="230187" cy="246063"/>
          </a:xfrm>
          <a:prstGeom prst="ellipse">
            <a:avLst/>
          </a:prstGeom>
          <a:solidFill>
            <a:srgbClr val="990033"/>
          </a:solidFill>
          <a:ln w="12700">
            <a:solidFill>
              <a:schemeClr val="tx1"/>
            </a:solidFill>
            <a:round/>
            <a:headEnd type="none" w="sm" len="sm"/>
            <a:tailEnd type="none" w="sm" len="sm"/>
          </a:ln>
          <a:effectLst/>
        </p:spPr>
        <p:txBody>
          <a:bodyPr rot="10800000" wrap="none" anchor="ctr"/>
          <a:lstStyle/>
          <a:p>
            <a:pPr algn="ctr"/>
            <a:endParaRPr lang="en-US" sz="2400"/>
          </a:p>
        </p:txBody>
      </p:sp>
      <p:sp>
        <p:nvSpPr>
          <p:cNvPr id="220198" name="Line 38"/>
          <p:cNvSpPr>
            <a:spLocks noChangeAspect="1" noChangeShapeType="1"/>
          </p:cNvSpPr>
          <p:nvPr/>
        </p:nvSpPr>
        <p:spPr bwMode="auto">
          <a:xfrm>
            <a:off x="2308226" y="3886200"/>
            <a:ext cx="892175" cy="273050"/>
          </a:xfrm>
          <a:prstGeom prst="line">
            <a:avLst/>
          </a:prstGeom>
          <a:noFill/>
          <a:ln w="28575">
            <a:solidFill>
              <a:srgbClr val="990033"/>
            </a:solidFill>
            <a:round/>
            <a:headEnd type="none" w="sm" len="sm"/>
            <a:tailEnd type="none" w="sm" len="sm"/>
          </a:ln>
          <a:effectLst/>
        </p:spPr>
        <p:txBody>
          <a:bodyPr wrap="none" anchor="ctr"/>
          <a:lstStyle/>
          <a:p>
            <a:endParaRPr lang="en-US"/>
          </a:p>
        </p:txBody>
      </p:sp>
      <p:sp>
        <p:nvSpPr>
          <p:cNvPr id="220199" name="Line 39"/>
          <p:cNvSpPr>
            <a:spLocks noChangeAspect="1" noChangeShapeType="1"/>
          </p:cNvSpPr>
          <p:nvPr/>
        </p:nvSpPr>
        <p:spPr bwMode="auto">
          <a:xfrm>
            <a:off x="3132138" y="4159250"/>
            <a:ext cx="615950" cy="617538"/>
          </a:xfrm>
          <a:prstGeom prst="line">
            <a:avLst/>
          </a:prstGeom>
          <a:noFill/>
          <a:ln w="28575">
            <a:solidFill>
              <a:srgbClr val="990033"/>
            </a:solidFill>
            <a:round/>
            <a:headEnd type="none" w="sm" len="sm"/>
            <a:tailEnd type="none" w="sm" len="sm"/>
          </a:ln>
          <a:effectLst/>
        </p:spPr>
        <p:txBody>
          <a:bodyPr wrap="none" anchor="ctr"/>
          <a:lstStyle/>
          <a:p>
            <a:endParaRPr lang="en-US"/>
          </a:p>
        </p:txBody>
      </p:sp>
      <p:sp>
        <p:nvSpPr>
          <p:cNvPr id="220200" name="Line 40"/>
          <p:cNvSpPr>
            <a:spLocks noChangeAspect="1" noChangeShapeType="1"/>
          </p:cNvSpPr>
          <p:nvPr/>
        </p:nvSpPr>
        <p:spPr bwMode="auto">
          <a:xfrm flipV="1">
            <a:off x="2582864" y="4159250"/>
            <a:ext cx="617537" cy="685800"/>
          </a:xfrm>
          <a:prstGeom prst="line">
            <a:avLst/>
          </a:prstGeom>
          <a:noFill/>
          <a:ln w="28575">
            <a:solidFill>
              <a:srgbClr val="990033"/>
            </a:solidFill>
            <a:round/>
            <a:headEnd type="none" w="sm" len="sm"/>
            <a:tailEnd type="none" w="sm" len="sm"/>
          </a:ln>
          <a:effectLst/>
        </p:spPr>
        <p:txBody>
          <a:bodyPr wrap="none" anchor="ctr"/>
          <a:lstStyle/>
          <a:p>
            <a:endParaRPr lang="en-US"/>
          </a:p>
        </p:txBody>
      </p:sp>
      <p:sp>
        <p:nvSpPr>
          <p:cNvPr id="220201" name="Line 41"/>
          <p:cNvSpPr>
            <a:spLocks noChangeAspect="1" noChangeShapeType="1"/>
          </p:cNvSpPr>
          <p:nvPr/>
        </p:nvSpPr>
        <p:spPr bwMode="auto">
          <a:xfrm>
            <a:off x="3200400" y="3276600"/>
            <a:ext cx="0" cy="882650"/>
          </a:xfrm>
          <a:prstGeom prst="line">
            <a:avLst/>
          </a:prstGeom>
          <a:noFill/>
          <a:ln w="28575">
            <a:solidFill>
              <a:srgbClr val="990033"/>
            </a:solidFill>
            <a:round/>
            <a:headEnd type="none" w="sm" len="sm"/>
            <a:tailEnd type="none" w="sm" len="sm"/>
          </a:ln>
          <a:effectLst/>
        </p:spPr>
        <p:txBody>
          <a:bodyPr wrap="none" anchor="ctr"/>
          <a:lstStyle/>
          <a:p>
            <a:endParaRPr lang="en-US"/>
          </a:p>
        </p:txBody>
      </p:sp>
      <p:sp>
        <p:nvSpPr>
          <p:cNvPr id="220202" name="Line 42"/>
          <p:cNvSpPr>
            <a:spLocks noChangeAspect="1" noChangeShapeType="1"/>
          </p:cNvSpPr>
          <p:nvPr/>
        </p:nvSpPr>
        <p:spPr bwMode="auto">
          <a:xfrm flipV="1">
            <a:off x="3132138" y="3886200"/>
            <a:ext cx="1027112" cy="273050"/>
          </a:xfrm>
          <a:prstGeom prst="line">
            <a:avLst/>
          </a:prstGeom>
          <a:noFill/>
          <a:ln w="28575">
            <a:solidFill>
              <a:srgbClr val="990033"/>
            </a:solidFill>
            <a:round/>
            <a:headEnd type="none" w="sm" len="sm"/>
            <a:tailEnd type="none" w="sm" len="sm"/>
          </a:ln>
          <a:effectLst/>
        </p:spPr>
        <p:txBody>
          <a:bodyPr wrap="none" anchor="ctr"/>
          <a:lstStyle/>
          <a:p>
            <a:endParaRPr lang="en-US"/>
          </a:p>
        </p:txBody>
      </p:sp>
      <p:sp>
        <p:nvSpPr>
          <p:cNvPr id="220205" name="Oval 45"/>
          <p:cNvSpPr>
            <a:spLocks noChangeAspect="1" noChangeArrowheads="1"/>
          </p:cNvSpPr>
          <p:nvPr/>
        </p:nvSpPr>
        <p:spPr bwMode="auto">
          <a:xfrm>
            <a:off x="6040439" y="2005014"/>
            <a:ext cx="204787" cy="204787"/>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p>
        </p:txBody>
      </p:sp>
      <p:sp>
        <p:nvSpPr>
          <p:cNvPr id="220207" name="Oval 47"/>
          <p:cNvSpPr>
            <a:spLocks noChangeAspect="1" noChangeArrowheads="1"/>
          </p:cNvSpPr>
          <p:nvPr/>
        </p:nvSpPr>
        <p:spPr bwMode="auto">
          <a:xfrm>
            <a:off x="5148264" y="2690814"/>
            <a:ext cx="206375" cy="204787"/>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p>
        </p:txBody>
      </p:sp>
      <p:sp>
        <p:nvSpPr>
          <p:cNvPr id="220209" name="Oval 49"/>
          <p:cNvSpPr>
            <a:spLocks noChangeAspect="1" noChangeArrowheads="1"/>
          </p:cNvSpPr>
          <p:nvPr/>
        </p:nvSpPr>
        <p:spPr bwMode="auto">
          <a:xfrm rot="1248377" flipV="1">
            <a:off x="6926264" y="2652713"/>
            <a:ext cx="230187" cy="246062"/>
          </a:xfrm>
          <a:prstGeom prst="ellipse">
            <a:avLst/>
          </a:prstGeom>
          <a:solidFill>
            <a:schemeClr val="tx1"/>
          </a:solidFill>
          <a:ln w="12700">
            <a:solidFill>
              <a:schemeClr val="tx1"/>
            </a:solidFill>
            <a:round/>
            <a:headEnd type="none" w="sm" len="sm"/>
            <a:tailEnd type="none" w="sm" len="sm"/>
          </a:ln>
          <a:effectLst/>
        </p:spPr>
        <p:txBody>
          <a:bodyPr rot="10800000" wrap="none" anchor="ctr"/>
          <a:lstStyle/>
          <a:p>
            <a:pPr algn="ctr"/>
            <a:endParaRPr lang="en-US" sz="2400"/>
          </a:p>
        </p:txBody>
      </p:sp>
      <p:sp>
        <p:nvSpPr>
          <p:cNvPr id="220211" name="Oval 51"/>
          <p:cNvSpPr>
            <a:spLocks noChangeAspect="1" noChangeArrowheads="1"/>
          </p:cNvSpPr>
          <p:nvPr/>
        </p:nvSpPr>
        <p:spPr bwMode="auto">
          <a:xfrm>
            <a:off x="5491164" y="3649664"/>
            <a:ext cx="206375" cy="206375"/>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p>
        </p:txBody>
      </p:sp>
      <p:sp>
        <p:nvSpPr>
          <p:cNvPr id="220213" name="Oval 53"/>
          <p:cNvSpPr>
            <a:spLocks noChangeAspect="1" noChangeArrowheads="1"/>
          </p:cNvSpPr>
          <p:nvPr/>
        </p:nvSpPr>
        <p:spPr bwMode="auto">
          <a:xfrm>
            <a:off x="6588126" y="3649664"/>
            <a:ext cx="206375" cy="206375"/>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p>
        </p:txBody>
      </p:sp>
      <p:sp>
        <p:nvSpPr>
          <p:cNvPr id="220217" name="Oval 57"/>
          <p:cNvSpPr>
            <a:spLocks noChangeAspect="1" noChangeArrowheads="1"/>
          </p:cNvSpPr>
          <p:nvPr/>
        </p:nvSpPr>
        <p:spPr bwMode="auto">
          <a:xfrm rot="1248377" flipV="1">
            <a:off x="5991225" y="2895601"/>
            <a:ext cx="230188" cy="246063"/>
          </a:xfrm>
          <a:prstGeom prst="ellipse">
            <a:avLst/>
          </a:prstGeom>
          <a:solidFill>
            <a:schemeClr val="tx1"/>
          </a:solidFill>
          <a:ln w="12700">
            <a:solidFill>
              <a:schemeClr val="tx1"/>
            </a:solidFill>
            <a:round/>
            <a:headEnd type="none" w="sm" len="sm"/>
            <a:tailEnd type="none" w="sm" len="sm"/>
          </a:ln>
          <a:effectLst/>
        </p:spPr>
        <p:txBody>
          <a:bodyPr rot="10800000" wrap="none" anchor="ctr"/>
          <a:lstStyle/>
          <a:p>
            <a:pPr algn="ctr"/>
            <a:endParaRPr lang="en-US" sz="2400"/>
          </a:p>
        </p:txBody>
      </p:sp>
      <p:sp>
        <p:nvSpPr>
          <p:cNvPr id="220218" name="Line 58"/>
          <p:cNvSpPr>
            <a:spLocks noChangeAspect="1" noChangeShapeType="1"/>
          </p:cNvSpPr>
          <p:nvPr/>
        </p:nvSpPr>
        <p:spPr bwMode="auto">
          <a:xfrm>
            <a:off x="5237164" y="2759075"/>
            <a:ext cx="890587" cy="274638"/>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220219" name="Line 59"/>
          <p:cNvSpPr>
            <a:spLocks noChangeAspect="1" noChangeShapeType="1"/>
          </p:cNvSpPr>
          <p:nvPr/>
        </p:nvSpPr>
        <p:spPr bwMode="auto">
          <a:xfrm>
            <a:off x="6059489" y="3033713"/>
            <a:ext cx="617537" cy="615950"/>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220220" name="Line 60"/>
          <p:cNvSpPr>
            <a:spLocks noChangeAspect="1" noChangeShapeType="1"/>
          </p:cNvSpPr>
          <p:nvPr/>
        </p:nvSpPr>
        <p:spPr bwMode="auto">
          <a:xfrm flipV="1">
            <a:off x="5541964" y="3109913"/>
            <a:ext cx="547687" cy="608012"/>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220221" name="Line 61"/>
          <p:cNvSpPr>
            <a:spLocks noChangeAspect="1" noChangeShapeType="1"/>
          </p:cNvSpPr>
          <p:nvPr/>
        </p:nvSpPr>
        <p:spPr bwMode="auto">
          <a:xfrm>
            <a:off x="6127750" y="2141539"/>
            <a:ext cx="0" cy="892175"/>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220222" name="Line 62"/>
          <p:cNvSpPr>
            <a:spLocks noChangeAspect="1" noChangeShapeType="1"/>
          </p:cNvSpPr>
          <p:nvPr/>
        </p:nvSpPr>
        <p:spPr bwMode="auto">
          <a:xfrm flipV="1">
            <a:off x="6059488" y="2759075"/>
            <a:ext cx="1028700" cy="274638"/>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220224" name="Text Box 64"/>
          <p:cNvSpPr txBox="1">
            <a:spLocks noChangeAspect="1" noChangeArrowheads="1"/>
          </p:cNvSpPr>
          <p:nvPr/>
        </p:nvSpPr>
        <p:spPr bwMode="auto">
          <a:xfrm>
            <a:off x="2227263" y="4776788"/>
            <a:ext cx="356188" cy="369332"/>
          </a:xfrm>
          <a:prstGeom prst="rect">
            <a:avLst/>
          </a:prstGeom>
          <a:noFill/>
          <a:ln w="12700">
            <a:noFill/>
            <a:miter lim="800000"/>
            <a:headEnd type="none" w="sm" len="sm"/>
            <a:tailEnd type="none" w="sm" len="sm"/>
          </a:ln>
          <a:effectLst/>
        </p:spPr>
        <p:txBody>
          <a:bodyPr wrap="none">
            <a:spAutoFit/>
          </a:bodyPr>
          <a:lstStyle/>
          <a:p>
            <a:r>
              <a:rPr lang="en-US" i="1"/>
              <a:t> a</a:t>
            </a:r>
            <a:endParaRPr lang="en-US" sz="2400"/>
          </a:p>
        </p:txBody>
      </p:sp>
      <p:sp>
        <p:nvSpPr>
          <p:cNvPr id="220226" name="Text Box 66"/>
          <p:cNvSpPr txBox="1">
            <a:spLocks noChangeAspect="1" noChangeArrowheads="1"/>
          </p:cNvSpPr>
          <p:nvPr/>
        </p:nvSpPr>
        <p:spPr bwMode="auto">
          <a:xfrm>
            <a:off x="2994025" y="2774950"/>
            <a:ext cx="333746" cy="369332"/>
          </a:xfrm>
          <a:prstGeom prst="rect">
            <a:avLst/>
          </a:prstGeom>
          <a:noFill/>
          <a:ln w="12700">
            <a:noFill/>
            <a:miter lim="800000"/>
            <a:headEnd type="none" w="sm" len="sm"/>
            <a:tailEnd type="none" w="sm" len="sm"/>
          </a:ln>
          <a:effectLst/>
        </p:spPr>
        <p:txBody>
          <a:bodyPr wrap="none">
            <a:spAutoFit/>
          </a:bodyPr>
          <a:lstStyle/>
          <a:p>
            <a:r>
              <a:rPr lang="en-US" i="1"/>
              <a:t> c</a:t>
            </a:r>
            <a:endParaRPr lang="en-US" sz="2400"/>
          </a:p>
        </p:txBody>
      </p:sp>
      <p:sp>
        <p:nvSpPr>
          <p:cNvPr id="220227" name="Text Box 67"/>
          <p:cNvSpPr txBox="1">
            <a:spLocks noChangeAspect="1" noChangeArrowheads="1"/>
          </p:cNvSpPr>
          <p:nvPr/>
        </p:nvSpPr>
        <p:spPr bwMode="auto">
          <a:xfrm>
            <a:off x="3817938" y="4776788"/>
            <a:ext cx="348172" cy="369332"/>
          </a:xfrm>
          <a:prstGeom prst="rect">
            <a:avLst/>
          </a:prstGeom>
          <a:noFill/>
          <a:ln w="12700">
            <a:noFill/>
            <a:miter lim="800000"/>
            <a:headEnd type="none" w="sm" len="sm"/>
            <a:tailEnd type="none" w="sm" len="sm"/>
          </a:ln>
          <a:effectLst/>
        </p:spPr>
        <p:txBody>
          <a:bodyPr wrap="none">
            <a:spAutoFit/>
          </a:bodyPr>
          <a:lstStyle/>
          <a:p>
            <a:r>
              <a:rPr lang="en-US" i="1"/>
              <a:t> e</a:t>
            </a:r>
            <a:endParaRPr lang="en-US" sz="2400"/>
          </a:p>
        </p:txBody>
      </p:sp>
      <p:sp>
        <p:nvSpPr>
          <p:cNvPr id="220229" name="Text Box 69"/>
          <p:cNvSpPr txBox="1">
            <a:spLocks noChangeAspect="1" noChangeArrowheads="1"/>
          </p:cNvSpPr>
          <p:nvPr/>
        </p:nvSpPr>
        <p:spPr bwMode="auto">
          <a:xfrm>
            <a:off x="5156200" y="3663950"/>
            <a:ext cx="356188" cy="369332"/>
          </a:xfrm>
          <a:prstGeom prst="rect">
            <a:avLst/>
          </a:prstGeom>
          <a:noFill/>
          <a:ln w="12700">
            <a:noFill/>
            <a:miter lim="800000"/>
            <a:headEnd type="none" w="sm" len="sm"/>
            <a:tailEnd type="none" w="sm" len="sm"/>
          </a:ln>
          <a:effectLst/>
        </p:spPr>
        <p:txBody>
          <a:bodyPr wrap="none">
            <a:spAutoFit/>
          </a:bodyPr>
          <a:lstStyle/>
          <a:p>
            <a:r>
              <a:rPr lang="en-US" i="1"/>
              <a:t> a</a:t>
            </a:r>
            <a:endParaRPr lang="en-US" sz="2400"/>
          </a:p>
        </p:txBody>
      </p:sp>
      <p:sp>
        <p:nvSpPr>
          <p:cNvPr id="220230" name="Text Box 70"/>
          <p:cNvSpPr txBox="1">
            <a:spLocks noChangeAspect="1" noChangeArrowheads="1"/>
          </p:cNvSpPr>
          <p:nvPr/>
        </p:nvSpPr>
        <p:spPr bwMode="auto">
          <a:xfrm>
            <a:off x="4724400" y="2651125"/>
            <a:ext cx="356188" cy="369332"/>
          </a:xfrm>
          <a:prstGeom prst="rect">
            <a:avLst/>
          </a:prstGeom>
          <a:noFill/>
          <a:ln w="12700">
            <a:noFill/>
            <a:miter lim="800000"/>
            <a:headEnd type="none" w="sm" len="sm"/>
            <a:tailEnd type="none" w="sm" len="sm"/>
          </a:ln>
          <a:effectLst/>
        </p:spPr>
        <p:txBody>
          <a:bodyPr wrap="none">
            <a:spAutoFit/>
          </a:bodyPr>
          <a:lstStyle/>
          <a:p>
            <a:r>
              <a:rPr lang="en-US" i="1"/>
              <a:t> b</a:t>
            </a:r>
            <a:endParaRPr lang="en-US" sz="2400"/>
          </a:p>
        </p:txBody>
      </p:sp>
      <p:sp>
        <p:nvSpPr>
          <p:cNvPr id="220231" name="Text Box 71"/>
          <p:cNvSpPr txBox="1">
            <a:spLocks noChangeAspect="1" noChangeArrowheads="1"/>
          </p:cNvSpPr>
          <p:nvPr/>
        </p:nvSpPr>
        <p:spPr bwMode="auto">
          <a:xfrm>
            <a:off x="5867400" y="1508125"/>
            <a:ext cx="333746" cy="369332"/>
          </a:xfrm>
          <a:prstGeom prst="rect">
            <a:avLst/>
          </a:prstGeom>
          <a:noFill/>
          <a:ln w="12700">
            <a:noFill/>
            <a:miter lim="800000"/>
            <a:headEnd type="none" w="sm" len="sm"/>
            <a:tailEnd type="none" w="sm" len="sm"/>
          </a:ln>
          <a:effectLst/>
        </p:spPr>
        <p:txBody>
          <a:bodyPr wrap="none">
            <a:spAutoFit/>
          </a:bodyPr>
          <a:lstStyle/>
          <a:p>
            <a:r>
              <a:rPr lang="en-US" i="1"/>
              <a:t> c</a:t>
            </a:r>
            <a:endParaRPr lang="en-US" sz="2400"/>
          </a:p>
        </p:txBody>
      </p:sp>
      <p:sp>
        <p:nvSpPr>
          <p:cNvPr id="220232" name="Text Box 72"/>
          <p:cNvSpPr txBox="1">
            <a:spLocks noChangeAspect="1" noChangeArrowheads="1"/>
          </p:cNvSpPr>
          <p:nvPr/>
        </p:nvSpPr>
        <p:spPr bwMode="auto">
          <a:xfrm>
            <a:off x="6705600" y="3657600"/>
            <a:ext cx="348172" cy="369332"/>
          </a:xfrm>
          <a:prstGeom prst="rect">
            <a:avLst/>
          </a:prstGeom>
          <a:noFill/>
          <a:ln w="12700">
            <a:noFill/>
            <a:miter lim="800000"/>
            <a:headEnd type="none" w="sm" len="sm"/>
            <a:tailEnd type="none" w="sm" len="sm"/>
          </a:ln>
          <a:effectLst/>
        </p:spPr>
        <p:txBody>
          <a:bodyPr wrap="none">
            <a:spAutoFit/>
          </a:bodyPr>
          <a:lstStyle/>
          <a:p>
            <a:r>
              <a:rPr lang="en-US" i="1"/>
              <a:t> e</a:t>
            </a:r>
            <a:endParaRPr lang="en-US" sz="2400"/>
          </a:p>
        </p:txBody>
      </p:sp>
      <p:sp>
        <p:nvSpPr>
          <p:cNvPr id="220233" name="Text Box 73"/>
          <p:cNvSpPr txBox="1">
            <a:spLocks noChangeAspect="1" noChangeArrowheads="1"/>
          </p:cNvSpPr>
          <p:nvPr/>
        </p:nvSpPr>
        <p:spPr bwMode="auto">
          <a:xfrm>
            <a:off x="7088188" y="2636838"/>
            <a:ext cx="356188" cy="369332"/>
          </a:xfrm>
          <a:prstGeom prst="rect">
            <a:avLst/>
          </a:prstGeom>
          <a:noFill/>
          <a:ln w="12700">
            <a:noFill/>
            <a:miter lim="800000"/>
            <a:headEnd type="none" w="sm" len="sm"/>
            <a:tailEnd type="none" w="sm" len="sm"/>
          </a:ln>
          <a:effectLst/>
        </p:spPr>
        <p:txBody>
          <a:bodyPr wrap="none">
            <a:spAutoFit/>
          </a:bodyPr>
          <a:lstStyle/>
          <a:p>
            <a:r>
              <a:rPr lang="en-US" i="1"/>
              <a:t> d</a:t>
            </a:r>
            <a:endParaRPr lang="en-US" sz="2400"/>
          </a:p>
        </p:txBody>
      </p:sp>
      <p:sp>
        <p:nvSpPr>
          <p:cNvPr id="220234" name="Text Box 74"/>
          <p:cNvSpPr txBox="1">
            <a:spLocks noChangeAspect="1" noChangeArrowheads="1"/>
          </p:cNvSpPr>
          <p:nvPr/>
        </p:nvSpPr>
        <p:spPr bwMode="auto">
          <a:xfrm>
            <a:off x="7410450" y="5699125"/>
            <a:ext cx="356188" cy="369332"/>
          </a:xfrm>
          <a:prstGeom prst="rect">
            <a:avLst/>
          </a:prstGeom>
          <a:noFill/>
          <a:ln w="12700">
            <a:noFill/>
            <a:miter lim="800000"/>
            <a:headEnd type="none" w="sm" len="sm"/>
            <a:tailEnd type="none" w="sm" len="sm"/>
          </a:ln>
          <a:effectLst/>
        </p:spPr>
        <p:txBody>
          <a:bodyPr wrap="none">
            <a:spAutoFit/>
          </a:bodyPr>
          <a:lstStyle/>
          <a:p>
            <a:r>
              <a:rPr lang="en-US" i="1">
                <a:solidFill>
                  <a:srgbClr val="006600"/>
                </a:solidFill>
              </a:rPr>
              <a:t> a</a:t>
            </a:r>
            <a:endParaRPr lang="en-US" sz="2400">
              <a:solidFill>
                <a:srgbClr val="006600"/>
              </a:solidFill>
            </a:endParaRPr>
          </a:p>
        </p:txBody>
      </p:sp>
      <p:sp>
        <p:nvSpPr>
          <p:cNvPr id="220235" name="Text Box 75"/>
          <p:cNvSpPr txBox="1">
            <a:spLocks noChangeAspect="1" noChangeArrowheads="1"/>
          </p:cNvSpPr>
          <p:nvPr/>
        </p:nvSpPr>
        <p:spPr bwMode="auto">
          <a:xfrm>
            <a:off x="7054850" y="4670425"/>
            <a:ext cx="356188" cy="369332"/>
          </a:xfrm>
          <a:prstGeom prst="rect">
            <a:avLst/>
          </a:prstGeom>
          <a:noFill/>
          <a:ln w="12700">
            <a:noFill/>
            <a:miter lim="800000"/>
            <a:headEnd type="none" w="sm" len="sm"/>
            <a:tailEnd type="none" w="sm" len="sm"/>
          </a:ln>
          <a:effectLst/>
        </p:spPr>
        <p:txBody>
          <a:bodyPr wrap="none">
            <a:spAutoFit/>
          </a:bodyPr>
          <a:lstStyle/>
          <a:p>
            <a:r>
              <a:rPr lang="en-US" i="1">
                <a:solidFill>
                  <a:srgbClr val="006600"/>
                </a:solidFill>
              </a:rPr>
              <a:t> b</a:t>
            </a:r>
            <a:endParaRPr lang="en-US" sz="2400">
              <a:solidFill>
                <a:srgbClr val="006600"/>
              </a:solidFill>
            </a:endParaRPr>
          </a:p>
        </p:txBody>
      </p:sp>
      <p:sp>
        <p:nvSpPr>
          <p:cNvPr id="220236" name="Text Box 76"/>
          <p:cNvSpPr txBox="1">
            <a:spLocks noChangeAspect="1" noChangeArrowheads="1"/>
          </p:cNvSpPr>
          <p:nvPr/>
        </p:nvSpPr>
        <p:spPr bwMode="auto">
          <a:xfrm>
            <a:off x="8153400" y="3581400"/>
            <a:ext cx="333746" cy="369332"/>
          </a:xfrm>
          <a:prstGeom prst="rect">
            <a:avLst/>
          </a:prstGeom>
          <a:noFill/>
          <a:ln w="12700">
            <a:noFill/>
            <a:miter lim="800000"/>
            <a:headEnd type="none" w="sm" len="sm"/>
            <a:tailEnd type="none" w="sm" len="sm"/>
          </a:ln>
          <a:effectLst/>
        </p:spPr>
        <p:txBody>
          <a:bodyPr wrap="none">
            <a:spAutoFit/>
          </a:bodyPr>
          <a:lstStyle/>
          <a:p>
            <a:r>
              <a:rPr lang="en-US" i="1">
                <a:solidFill>
                  <a:srgbClr val="006600"/>
                </a:solidFill>
              </a:rPr>
              <a:t> c</a:t>
            </a:r>
            <a:endParaRPr lang="en-US" sz="2400">
              <a:solidFill>
                <a:srgbClr val="006600"/>
              </a:solidFill>
            </a:endParaRPr>
          </a:p>
        </p:txBody>
      </p:sp>
      <p:sp>
        <p:nvSpPr>
          <p:cNvPr id="220237" name="Text Box 77"/>
          <p:cNvSpPr txBox="1">
            <a:spLocks noChangeAspect="1" noChangeArrowheads="1"/>
          </p:cNvSpPr>
          <p:nvPr/>
        </p:nvSpPr>
        <p:spPr bwMode="auto">
          <a:xfrm>
            <a:off x="9001125" y="5699125"/>
            <a:ext cx="348172" cy="369332"/>
          </a:xfrm>
          <a:prstGeom prst="rect">
            <a:avLst/>
          </a:prstGeom>
          <a:noFill/>
          <a:ln w="12700">
            <a:noFill/>
            <a:miter lim="800000"/>
            <a:headEnd type="none" w="sm" len="sm"/>
            <a:tailEnd type="none" w="sm" len="sm"/>
          </a:ln>
          <a:effectLst/>
        </p:spPr>
        <p:txBody>
          <a:bodyPr wrap="none">
            <a:spAutoFit/>
          </a:bodyPr>
          <a:lstStyle/>
          <a:p>
            <a:r>
              <a:rPr lang="en-US" i="1">
                <a:solidFill>
                  <a:srgbClr val="006600"/>
                </a:solidFill>
              </a:rPr>
              <a:t> e</a:t>
            </a:r>
            <a:endParaRPr lang="en-US" sz="2400">
              <a:solidFill>
                <a:srgbClr val="006600"/>
              </a:solidFill>
            </a:endParaRPr>
          </a:p>
        </p:txBody>
      </p:sp>
      <p:sp>
        <p:nvSpPr>
          <p:cNvPr id="220238" name="Text Box 78"/>
          <p:cNvSpPr txBox="1">
            <a:spLocks noChangeAspect="1" noChangeArrowheads="1"/>
          </p:cNvSpPr>
          <p:nvPr/>
        </p:nvSpPr>
        <p:spPr bwMode="auto">
          <a:xfrm>
            <a:off x="9344025" y="4670425"/>
            <a:ext cx="356188" cy="369332"/>
          </a:xfrm>
          <a:prstGeom prst="rect">
            <a:avLst/>
          </a:prstGeom>
          <a:noFill/>
          <a:ln w="12700">
            <a:noFill/>
            <a:miter lim="800000"/>
            <a:headEnd type="none" w="sm" len="sm"/>
            <a:tailEnd type="none" w="sm" len="sm"/>
          </a:ln>
          <a:effectLst/>
        </p:spPr>
        <p:txBody>
          <a:bodyPr wrap="none">
            <a:spAutoFit/>
          </a:bodyPr>
          <a:lstStyle/>
          <a:p>
            <a:r>
              <a:rPr lang="en-US" i="1">
                <a:solidFill>
                  <a:srgbClr val="006600"/>
                </a:solidFill>
              </a:rPr>
              <a:t> d</a:t>
            </a:r>
            <a:endParaRPr lang="en-US" sz="2400">
              <a:solidFill>
                <a:srgbClr val="006600"/>
              </a:solidFill>
            </a:endParaRPr>
          </a:p>
        </p:txBody>
      </p:sp>
      <p:sp>
        <p:nvSpPr>
          <p:cNvPr id="220241" name="Text Box 81"/>
          <p:cNvSpPr txBox="1">
            <a:spLocks noChangeAspect="1" noChangeArrowheads="1"/>
          </p:cNvSpPr>
          <p:nvPr/>
        </p:nvSpPr>
        <p:spPr bwMode="auto">
          <a:xfrm>
            <a:off x="6172201" y="2971800"/>
            <a:ext cx="454025" cy="369332"/>
          </a:xfrm>
          <a:prstGeom prst="rect">
            <a:avLst/>
          </a:prstGeom>
          <a:noFill/>
          <a:ln w="12700">
            <a:noFill/>
            <a:miter lim="800000"/>
            <a:headEnd type="none" w="sm" len="sm"/>
            <a:tailEnd type="none" w="sm" len="sm"/>
          </a:ln>
          <a:effectLst/>
        </p:spPr>
        <p:txBody>
          <a:bodyPr>
            <a:spAutoFit/>
          </a:bodyPr>
          <a:lstStyle/>
          <a:p>
            <a:r>
              <a:rPr lang="en-US" i="1"/>
              <a:t> f</a:t>
            </a:r>
            <a:endParaRPr lang="en-US" sz="2400"/>
          </a:p>
        </p:txBody>
      </p:sp>
      <p:sp>
        <p:nvSpPr>
          <p:cNvPr id="220242" name="Text Box 82"/>
          <p:cNvSpPr txBox="1">
            <a:spLocks noChangeAspect="1" noChangeArrowheads="1"/>
          </p:cNvSpPr>
          <p:nvPr/>
        </p:nvSpPr>
        <p:spPr bwMode="auto">
          <a:xfrm>
            <a:off x="3276601" y="4098925"/>
            <a:ext cx="454025" cy="369332"/>
          </a:xfrm>
          <a:prstGeom prst="rect">
            <a:avLst/>
          </a:prstGeom>
          <a:noFill/>
          <a:ln w="12700">
            <a:noFill/>
            <a:miter lim="800000"/>
            <a:headEnd type="none" w="sm" len="sm"/>
            <a:tailEnd type="none" w="sm" len="sm"/>
          </a:ln>
          <a:effectLst/>
        </p:spPr>
        <p:txBody>
          <a:bodyPr>
            <a:spAutoFit/>
          </a:bodyPr>
          <a:lstStyle/>
          <a:p>
            <a:r>
              <a:rPr lang="en-US" i="1"/>
              <a:t> f</a:t>
            </a:r>
            <a:endParaRPr lang="en-US" sz="2400"/>
          </a:p>
        </p:txBody>
      </p:sp>
      <p:sp>
        <p:nvSpPr>
          <p:cNvPr id="65" name="Rectangle 2">
            <a:extLst>
              <a:ext uri="{FF2B5EF4-FFF2-40B4-BE49-F238E27FC236}">
                <a16:creationId xmlns="" xmlns:a16="http://schemas.microsoft.com/office/drawing/2014/main" id="{D284F868-3BF2-4AF8-ADB1-FD983F69D915}"/>
              </a:ext>
            </a:extLst>
          </p:cNvPr>
          <p:cNvSpPr>
            <a:spLocks noGrp="1" noChangeArrowheads="1"/>
          </p:cNvSpPr>
          <p:nvPr>
            <p:ph idx="1"/>
          </p:nvPr>
        </p:nvSpPr>
        <p:spPr>
          <a:xfrm>
            <a:off x="6879686" y="17126"/>
            <a:ext cx="5198789" cy="1882775"/>
          </a:xfrm>
          <a:noFill/>
          <a:ln/>
        </p:spPr>
        <p:txBody>
          <a:bodyPr>
            <a:normAutofit fontScale="85000" lnSpcReduction="10000"/>
          </a:bodyPr>
          <a:lstStyle/>
          <a:p>
            <a:pPr>
              <a:buFont typeface="Monotype Sorts" pitchFamily="2" charset="2"/>
              <a:buNone/>
            </a:pPr>
            <a:endParaRPr lang="en-US" sz="1400" b="1" dirty="0">
              <a:latin typeface="Times New Roman" panose="02020603050405020304" pitchFamily="18" charset="0"/>
              <a:cs typeface="Times New Roman" panose="02020603050405020304" pitchFamily="18" charset="0"/>
            </a:endParaRPr>
          </a:p>
          <a:p>
            <a:pPr>
              <a:lnSpc>
                <a:spcPct val="130000"/>
              </a:lnSpc>
              <a:buFont typeface="Monotype Sorts" pitchFamily="2" charset="2"/>
              <a:buNone/>
            </a:pPr>
            <a:r>
              <a:rPr lang="en-US" sz="2000" b="1" dirty="0">
                <a:solidFill>
                  <a:srgbClr val="003399"/>
                </a:solidFill>
                <a:latin typeface="Times New Roman" panose="02020603050405020304" pitchFamily="18" charset="0"/>
                <a:cs typeface="Times New Roman" panose="02020603050405020304" pitchFamily="18" charset="0"/>
              </a:rPr>
              <a:t>Definition 7.</a:t>
            </a:r>
            <a:r>
              <a:rPr lang="en-US" sz="2000" b="1" dirty="0">
                <a:latin typeface="Times New Roman" panose="02020603050405020304" pitchFamily="18" charset="0"/>
                <a:cs typeface="Times New Roman" panose="02020603050405020304" pitchFamily="18" charset="0"/>
              </a:rPr>
              <a:t>  The </a:t>
            </a:r>
            <a:r>
              <a:rPr lang="en-US" sz="2000" b="1" dirty="0">
                <a:solidFill>
                  <a:srgbClr val="990033"/>
                </a:solidFill>
                <a:latin typeface="Times New Roman" panose="02020603050405020304" pitchFamily="18" charset="0"/>
                <a:cs typeface="Times New Roman" panose="02020603050405020304" pitchFamily="18" charset="0"/>
              </a:rPr>
              <a:t>union</a:t>
            </a:r>
            <a:r>
              <a:rPr lang="en-US" sz="2000" b="1" dirty="0">
                <a:latin typeface="Times New Roman" panose="02020603050405020304" pitchFamily="18" charset="0"/>
                <a:cs typeface="Times New Roman" panose="02020603050405020304" pitchFamily="18" charset="0"/>
              </a:rPr>
              <a:t> of 2 simple graphs </a:t>
            </a:r>
            <a:r>
              <a:rPr lang="en-US" sz="2000" b="1" i="1" dirty="0">
                <a:latin typeface="Times New Roman" panose="02020603050405020304" pitchFamily="18" charset="0"/>
                <a:cs typeface="Times New Roman" panose="02020603050405020304" pitchFamily="18" charset="0"/>
              </a:rPr>
              <a:t>G</a:t>
            </a:r>
            <a:r>
              <a:rPr lang="en-US" sz="2000" b="1" i="1" baseline="-25000"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 ( </a:t>
            </a:r>
            <a:r>
              <a:rPr lang="en-US" sz="2000" b="1" i="1" dirty="0">
                <a:latin typeface="Times New Roman" panose="02020603050405020304" pitchFamily="18" charset="0"/>
                <a:cs typeface="Times New Roman" panose="02020603050405020304" pitchFamily="18" charset="0"/>
              </a:rPr>
              <a:t>V</a:t>
            </a:r>
            <a:r>
              <a:rPr lang="en-US" sz="2000" b="1" i="1" baseline="-25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 E</a:t>
            </a:r>
            <a:r>
              <a:rPr lang="en-US" sz="2000" b="1" i="1" baseline="-25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  and </a:t>
            </a:r>
            <a:r>
              <a:rPr lang="en-US" sz="2000" b="1" i="1" dirty="0">
                <a:latin typeface="Times New Roman" panose="02020603050405020304" pitchFamily="18" charset="0"/>
                <a:cs typeface="Times New Roman" panose="02020603050405020304" pitchFamily="18" charset="0"/>
              </a:rPr>
              <a:t>G</a:t>
            </a:r>
            <a:r>
              <a:rPr lang="en-US" sz="2000" b="1" i="1" baseline="-25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 = ( </a:t>
            </a:r>
            <a:r>
              <a:rPr lang="en-US" sz="2000" b="1" i="1" dirty="0">
                <a:latin typeface="Times New Roman" panose="02020603050405020304" pitchFamily="18" charset="0"/>
                <a:cs typeface="Times New Roman" panose="02020603050405020304" pitchFamily="18" charset="0"/>
              </a:rPr>
              <a:t>V</a:t>
            </a:r>
            <a:r>
              <a:rPr lang="en-US" sz="2000" b="1" i="1" baseline="-25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 E</a:t>
            </a:r>
            <a:r>
              <a:rPr lang="en-US" sz="2000" b="1" i="1" baseline="-25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 is the simple graph with vertex set </a:t>
            </a:r>
            <a:r>
              <a:rPr lang="en-US" sz="2000" b="1" i="1" dirty="0">
                <a:latin typeface="Times New Roman" panose="02020603050405020304" pitchFamily="18" charset="0"/>
                <a:cs typeface="Times New Roman" panose="02020603050405020304" pitchFamily="18" charset="0"/>
              </a:rPr>
              <a:t>V</a:t>
            </a:r>
            <a:r>
              <a:rPr lang="en-US" sz="2000" b="1" dirty="0">
                <a:latin typeface="Times New Roman" panose="02020603050405020304" pitchFamily="18" charset="0"/>
                <a:cs typeface="Times New Roman" panose="02020603050405020304" pitchFamily="18" charset="0"/>
              </a:rPr>
              <a:t> = </a:t>
            </a:r>
            <a:r>
              <a:rPr lang="en-US" sz="2000" b="1" i="1" dirty="0">
                <a:latin typeface="Times New Roman" panose="02020603050405020304" pitchFamily="18" charset="0"/>
                <a:cs typeface="Times New Roman" panose="02020603050405020304" pitchFamily="18" charset="0"/>
              </a:rPr>
              <a:t>V</a:t>
            </a:r>
            <a:r>
              <a:rPr lang="en-US" sz="2000" b="1" i="1" baseline="-25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sym typeface="Symbol" pitchFamily="18" charset="2"/>
              </a:rPr>
              <a:t> </a:t>
            </a:r>
            <a:r>
              <a:rPr lang="en-US" sz="2000" b="1" i="1" dirty="0">
                <a:latin typeface="Times New Roman" panose="02020603050405020304" pitchFamily="18" charset="0"/>
                <a:cs typeface="Times New Roman" panose="02020603050405020304" pitchFamily="18" charset="0"/>
              </a:rPr>
              <a:t>V</a:t>
            </a:r>
            <a:r>
              <a:rPr lang="en-US" sz="2000" b="1" i="1" baseline="-25000"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 and edge set </a:t>
            </a:r>
            <a:r>
              <a:rPr lang="en-US" sz="2000" b="1" i="1" dirty="0">
                <a:latin typeface="Times New Roman" panose="02020603050405020304" pitchFamily="18" charset="0"/>
                <a:cs typeface="Times New Roman" panose="02020603050405020304" pitchFamily="18" charset="0"/>
              </a:rPr>
              <a:t>E</a:t>
            </a:r>
            <a:r>
              <a:rPr lang="en-US" sz="2000" b="1" dirty="0">
                <a:latin typeface="Times New Roman" panose="02020603050405020304" pitchFamily="18" charset="0"/>
                <a:cs typeface="Times New Roman" panose="02020603050405020304" pitchFamily="18" charset="0"/>
              </a:rPr>
              <a:t> = </a:t>
            </a:r>
            <a:r>
              <a:rPr lang="en-US" sz="2000" b="1" i="1" dirty="0">
                <a:latin typeface="Times New Roman" panose="02020603050405020304" pitchFamily="18" charset="0"/>
                <a:cs typeface="Times New Roman" panose="02020603050405020304" pitchFamily="18" charset="0"/>
              </a:rPr>
              <a:t>E</a:t>
            </a:r>
            <a:r>
              <a:rPr lang="en-US" sz="2000" b="1" i="1" baseline="-25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sym typeface="Symbol" pitchFamily="18" charset="2"/>
              </a:rPr>
              <a:t> </a:t>
            </a:r>
            <a:r>
              <a:rPr lang="en-US" sz="2000" b="1" i="1" dirty="0">
                <a:latin typeface="Times New Roman" panose="02020603050405020304" pitchFamily="18" charset="0"/>
                <a:cs typeface="Times New Roman" panose="02020603050405020304" pitchFamily="18" charset="0"/>
              </a:rPr>
              <a:t>E</a:t>
            </a:r>
            <a:r>
              <a:rPr lang="en-US" sz="2000" b="1" i="1" baseline="-25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  The union is denoted by </a:t>
            </a:r>
            <a:r>
              <a:rPr lang="en-US" sz="2000" b="1" i="1" dirty="0">
                <a:latin typeface="Times New Roman" panose="02020603050405020304" pitchFamily="18" charset="0"/>
                <a:cs typeface="Times New Roman" panose="02020603050405020304" pitchFamily="18" charset="0"/>
              </a:rPr>
              <a:t>G</a:t>
            </a:r>
            <a:r>
              <a:rPr lang="en-US" sz="2000" b="1" i="1" baseline="-25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sym typeface="Symbol" pitchFamily="18" charset="2"/>
              </a:rPr>
              <a:t> </a:t>
            </a:r>
            <a:r>
              <a:rPr lang="en-US" sz="2000" b="1" i="1" dirty="0">
                <a:latin typeface="Times New Roman" panose="02020603050405020304" pitchFamily="18" charset="0"/>
                <a:cs typeface="Times New Roman" panose="02020603050405020304" pitchFamily="18" charset="0"/>
              </a:rPr>
              <a:t>G</a:t>
            </a:r>
            <a:r>
              <a:rPr lang="en-US" sz="2000" b="1" i="1" baseline="-25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a:t>
            </a:r>
            <a:endParaRPr lang="en-US" sz="1800" b="1" dirty="0">
              <a:latin typeface="Times New Roman" panose="02020603050405020304" pitchFamily="18" charset="0"/>
              <a:cs typeface="Times New Roman" panose="02020603050405020304" pitchFamily="18" charset="0"/>
            </a:endParaRPr>
          </a:p>
          <a:p>
            <a:pPr>
              <a:buFont typeface="Monotype Sorts" pitchFamily="2" charset="2"/>
              <a:buNone/>
            </a:pPr>
            <a:endParaRPr lang="en-US" sz="1800" b="1" dirty="0">
              <a:latin typeface="Times New Roman" panose="02020603050405020304" pitchFamily="18" charset="0"/>
              <a:cs typeface="Times New Roman" panose="02020603050405020304" pitchFamily="18" charset="0"/>
            </a:endParaRPr>
          </a:p>
        </p:txBody>
      </p:sp>
      <p:sp>
        <p:nvSpPr>
          <p:cNvPr id="66" name="Slide Number Placeholder 5">
            <a:extLst>
              <a:ext uri="{FF2B5EF4-FFF2-40B4-BE49-F238E27FC236}">
                <a16:creationId xmlns="" xmlns:a16="http://schemas.microsoft.com/office/drawing/2014/main" id="{5C16B1DC-D780-4722-BA0A-5D1A47F0E342}"/>
              </a:ext>
            </a:extLst>
          </p:cNvPr>
          <p:cNvSpPr txBox="1">
            <a:spLocks/>
          </p:cNvSpPr>
          <p:nvPr/>
        </p:nvSpPr>
        <p:spPr>
          <a:xfrm>
            <a:off x="10563542" y="6005858"/>
            <a:ext cx="2743200" cy="14729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C2577CE-201A-4EE3-99A5-6406507E539E}" type="slidenum">
              <a:rPr lang="en-US" sz="1050" smtClean="0">
                <a:latin typeface="Times New Roman" panose="02020603050405020304" pitchFamily="18" charset="0"/>
                <a:cs typeface="Times New Roman" panose="02020603050405020304" pitchFamily="18" charset="0"/>
              </a:rPr>
              <a:pPr/>
              <a:t>21</a:t>
            </a:fld>
            <a:endParaRPr lang="en-US" sz="1050">
              <a:latin typeface="Times New Roman" panose="02020603050405020304" pitchFamily="18" charset="0"/>
              <a:cs typeface="Times New Roman" panose="02020603050405020304" pitchFamily="18" charset="0"/>
            </a:endParaRPr>
          </a:p>
        </p:txBody>
      </p:sp>
      <p:sp>
        <p:nvSpPr>
          <p:cNvPr id="67" name="Rectangle 3">
            <a:extLst>
              <a:ext uri="{FF2B5EF4-FFF2-40B4-BE49-F238E27FC236}">
                <a16:creationId xmlns="" xmlns:a16="http://schemas.microsoft.com/office/drawing/2014/main" id="{5BE8E068-C17F-4E25-882E-89432538D1F2}"/>
              </a:ext>
            </a:extLst>
          </p:cNvPr>
          <p:cNvSpPr txBox="1">
            <a:spLocks noChangeArrowheads="1"/>
          </p:cNvSpPr>
          <p:nvPr/>
        </p:nvSpPr>
        <p:spPr>
          <a:xfrm>
            <a:off x="264798" y="28795"/>
            <a:ext cx="8001000" cy="399609"/>
          </a:xfrm>
          <a:prstGeom prst="rect">
            <a:avLst/>
          </a:prstGeom>
          <a:noFill/>
          <a:ln/>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FF0000"/>
                </a:solidFill>
                <a:latin typeface="Times New Roman" panose="02020603050405020304" pitchFamily="18" charset="0"/>
                <a:cs typeface="Times New Roman" panose="02020603050405020304" pitchFamily="18" charset="0"/>
              </a:rPr>
              <a:t>Union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46C83184-3965-47F0-8305-18316C5383BE}"/>
              </a:ext>
            </a:extLst>
          </p:cNvPr>
          <p:cNvPicPr>
            <a:picLocks noChangeAspect="1"/>
          </p:cNvPicPr>
          <p:nvPr/>
        </p:nvPicPr>
        <p:blipFill>
          <a:blip r:embed="rId2"/>
          <a:stretch>
            <a:fillRect/>
          </a:stretch>
        </p:blipFill>
        <p:spPr>
          <a:xfrm>
            <a:off x="-1" y="0"/>
            <a:ext cx="7726017" cy="6858000"/>
          </a:xfrm>
          <a:prstGeom prst="rect">
            <a:avLst/>
          </a:prstGeom>
        </p:spPr>
      </p:pic>
    </p:spTree>
    <p:extLst>
      <p:ext uri="{BB962C8B-B14F-4D97-AF65-F5344CB8AC3E}">
        <p14:creationId xmlns:p14="http://schemas.microsoft.com/office/powerpoint/2010/main" val="1891119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A4067D95-930D-4152-A9DA-AA531A8C9ACF}"/>
              </a:ext>
            </a:extLst>
          </p:cNvPr>
          <p:cNvPicPr>
            <a:picLocks noChangeAspect="1"/>
          </p:cNvPicPr>
          <p:nvPr/>
        </p:nvPicPr>
        <p:blipFill>
          <a:blip r:embed="rId2"/>
          <a:stretch>
            <a:fillRect/>
          </a:stretch>
        </p:blipFill>
        <p:spPr>
          <a:xfrm>
            <a:off x="0" y="0"/>
            <a:ext cx="6467475" cy="3816626"/>
          </a:xfrm>
          <a:prstGeom prst="rect">
            <a:avLst/>
          </a:prstGeom>
        </p:spPr>
      </p:pic>
      <p:pic>
        <p:nvPicPr>
          <p:cNvPr id="5" name="Picture 4">
            <a:extLst>
              <a:ext uri="{FF2B5EF4-FFF2-40B4-BE49-F238E27FC236}">
                <a16:creationId xmlns="" xmlns:a16="http://schemas.microsoft.com/office/drawing/2014/main" id="{CD456682-4AD6-4711-808C-DD71C70205FB}"/>
              </a:ext>
            </a:extLst>
          </p:cNvPr>
          <p:cNvPicPr>
            <a:picLocks noChangeAspect="1"/>
          </p:cNvPicPr>
          <p:nvPr/>
        </p:nvPicPr>
        <p:blipFill>
          <a:blip r:embed="rId3"/>
          <a:stretch>
            <a:fillRect/>
          </a:stretch>
        </p:blipFill>
        <p:spPr>
          <a:xfrm>
            <a:off x="5505450" y="2553114"/>
            <a:ext cx="6686550" cy="4057650"/>
          </a:xfrm>
          <a:prstGeom prst="rect">
            <a:avLst/>
          </a:prstGeom>
        </p:spPr>
      </p:pic>
    </p:spTree>
    <p:extLst>
      <p:ext uri="{BB962C8B-B14F-4D97-AF65-F5344CB8AC3E}">
        <p14:creationId xmlns:p14="http://schemas.microsoft.com/office/powerpoint/2010/main" val="1810657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5F23DE5-8EEB-45C5-87C8-F1746927BB67}"/>
              </a:ext>
            </a:extLst>
          </p:cNvPr>
          <p:cNvPicPr>
            <a:picLocks noChangeAspect="1"/>
          </p:cNvPicPr>
          <p:nvPr/>
        </p:nvPicPr>
        <p:blipFill>
          <a:blip r:embed="rId2"/>
          <a:stretch>
            <a:fillRect/>
          </a:stretch>
        </p:blipFill>
        <p:spPr>
          <a:xfrm>
            <a:off x="0" y="0"/>
            <a:ext cx="11794435" cy="6858000"/>
          </a:xfrm>
          <a:prstGeom prst="rect">
            <a:avLst/>
          </a:prstGeom>
        </p:spPr>
      </p:pic>
    </p:spTree>
    <p:extLst>
      <p:ext uri="{BB962C8B-B14F-4D97-AF65-F5344CB8AC3E}">
        <p14:creationId xmlns:p14="http://schemas.microsoft.com/office/powerpoint/2010/main" val="2006771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1DDA73F7-4AE4-413C-963E-4F3DB0EB9E76}"/>
              </a:ext>
            </a:extLst>
          </p:cNvPr>
          <p:cNvPicPr>
            <a:picLocks noChangeAspect="1"/>
          </p:cNvPicPr>
          <p:nvPr/>
        </p:nvPicPr>
        <p:blipFill>
          <a:blip r:embed="rId2"/>
          <a:stretch>
            <a:fillRect/>
          </a:stretch>
        </p:blipFill>
        <p:spPr>
          <a:xfrm>
            <a:off x="0" y="0"/>
            <a:ext cx="7182678" cy="1854097"/>
          </a:xfrm>
          <a:prstGeom prst="rect">
            <a:avLst/>
          </a:prstGeom>
        </p:spPr>
      </p:pic>
      <p:pic>
        <p:nvPicPr>
          <p:cNvPr id="5" name="Picture 4">
            <a:extLst>
              <a:ext uri="{FF2B5EF4-FFF2-40B4-BE49-F238E27FC236}">
                <a16:creationId xmlns="" xmlns:a16="http://schemas.microsoft.com/office/drawing/2014/main" id="{DFE79413-8014-4FAD-81BD-C3D8F7E314D1}"/>
              </a:ext>
            </a:extLst>
          </p:cNvPr>
          <p:cNvPicPr>
            <a:picLocks noChangeAspect="1"/>
          </p:cNvPicPr>
          <p:nvPr/>
        </p:nvPicPr>
        <p:blipFill>
          <a:blip r:embed="rId3"/>
          <a:stretch>
            <a:fillRect/>
          </a:stretch>
        </p:blipFill>
        <p:spPr>
          <a:xfrm>
            <a:off x="406054" y="3862594"/>
            <a:ext cx="5398398" cy="1780770"/>
          </a:xfrm>
          <a:prstGeom prst="rect">
            <a:avLst/>
          </a:prstGeom>
        </p:spPr>
      </p:pic>
      <p:sp>
        <p:nvSpPr>
          <p:cNvPr id="7" name="TextBox 6">
            <a:extLst>
              <a:ext uri="{FF2B5EF4-FFF2-40B4-BE49-F238E27FC236}">
                <a16:creationId xmlns="" xmlns:a16="http://schemas.microsoft.com/office/drawing/2014/main" id="{104397D6-E929-457A-ADEC-79069C654982}"/>
              </a:ext>
            </a:extLst>
          </p:cNvPr>
          <p:cNvSpPr txBox="1"/>
          <p:nvPr/>
        </p:nvSpPr>
        <p:spPr>
          <a:xfrm>
            <a:off x="406054" y="1974250"/>
            <a:ext cx="11785946"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SOLUTION:</a:t>
            </a:r>
          </a:p>
          <a:p>
            <a:r>
              <a:rPr lang="en-US" dirty="0">
                <a:latin typeface="Times New Roman" panose="02020603050405020304" pitchFamily="18" charset="0"/>
                <a:cs typeface="Times New Roman" panose="02020603050405020304" pitchFamily="18" charset="0"/>
              </a:rPr>
              <a:t> Let the three vertices of the graph be named v1, v2 and v3. We label the adjacency matrix across the top and down the left side with these vertices and draw the graph accordingly(as from v1 to v2 there is a value “2”,it means that two parallel edges</a:t>
            </a:r>
          </a:p>
          <a:p>
            <a:r>
              <a:rPr lang="en-US" dirty="0">
                <a:latin typeface="Times New Roman" panose="02020603050405020304" pitchFamily="18" charset="0"/>
                <a:cs typeface="Times New Roman" panose="02020603050405020304" pitchFamily="18" charset="0"/>
              </a:rPr>
              <a:t>between v1 and v2 and same condition occurs between v2 and v1 and the value “1” represent the loops of v2 and v3 ). </a:t>
            </a:r>
          </a:p>
        </p:txBody>
      </p:sp>
    </p:spTree>
    <p:extLst>
      <p:ext uri="{BB962C8B-B14F-4D97-AF65-F5344CB8AC3E}">
        <p14:creationId xmlns:p14="http://schemas.microsoft.com/office/powerpoint/2010/main" val="3168361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E1AD180-FF68-4CE4-8901-7D3F19696F56}"/>
              </a:ext>
            </a:extLst>
          </p:cNvPr>
          <p:cNvSpPr txBox="1"/>
          <p:nvPr/>
        </p:nvSpPr>
        <p:spPr>
          <a:xfrm>
            <a:off x="212034" y="159099"/>
            <a:ext cx="8388628" cy="1754326"/>
          </a:xfrm>
          <a:prstGeom prst="rect">
            <a:avLst/>
          </a:prstGeom>
          <a:noFill/>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DIRECTED GRAPH:</a:t>
            </a:r>
          </a:p>
          <a:p>
            <a:r>
              <a:rPr lang="en-US" dirty="0">
                <a:latin typeface="Times New Roman" panose="02020603050405020304" pitchFamily="18" charset="0"/>
                <a:cs typeface="Times New Roman" panose="02020603050405020304" pitchFamily="18" charset="0"/>
              </a:rPr>
              <a:t>A directed graph or digraph, consists of two finite sets: a set V(G) of vertices and a set D(G) of directed edges, where each edge is associated with an ordered pair of vertices called its end points.</a:t>
            </a:r>
          </a:p>
          <a:p>
            <a:r>
              <a:rPr lang="en-US" dirty="0">
                <a:latin typeface="Times New Roman" panose="02020603050405020304" pitchFamily="18" charset="0"/>
                <a:cs typeface="Times New Roman" panose="02020603050405020304" pitchFamily="18" charset="0"/>
              </a:rPr>
              <a:t>If edge e is associated with the pair (v, w) of vertices, then e is said to be the directed edge from v to w and is represented by drawing an arrow from v to w.</a:t>
            </a:r>
          </a:p>
        </p:txBody>
      </p:sp>
      <p:pic>
        <p:nvPicPr>
          <p:cNvPr id="5" name="Picture 4">
            <a:extLst>
              <a:ext uri="{FF2B5EF4-FFF2-40B4-BE49-F238E27FC236}">
                <a16:creationId xmlns="" xmlns:a16="http://schemas.microsoft.com/office/drawing/2014/main" id="{ADE6EA2F-C496-4FEE-8078-B94A9E559700}"/>
              </a:ext>
            </a:extLst>
          </p:cNvPr>
          <p:cNvPicPr>
            <a:picLocks noChangeAspect="1"/>
          </p:cNvPicPr>
          <p:nvPr/>
        </p:nvPicPr>
        <p:blipFill>
          <a:blip r:embed="rId2"/>
          <a:stretch>
            <a:fillRect/>
          </a:stretch>
        </p:blipFill>
        <p:spPr>
          <a:xfrm>
            <a:off x="8600661" y="418000"/>
            <a:ext cx="3246781" cy="2285443"/>
          </a:xfrm>
          <a:prstGeom prst="rect">
            <a:avLst/>
          </a:prstGeom>
        </p:spPr>
      </p:pic>
      <p:pic>
        <p:nvPicPr>
          <p:cNvPr id="7" name="Picture 6">
            <a:extLst>
              <a:ext uri="{FF2B5EF4-FFF2-40B4-BE49-F238E27FC236}">
                <a16:creationId xmlns="" xmlns:a16="http://schemas.microsoft.com/office/drawing/2014/main" id="{537C98A6-9E21-478D-A844-A3D63D3FAE92}"/>
              </a:ext>
            </a:extLst>
          </p:cNvPr>
          <p:cNvPicPr>
            <a:picLocks noChangeAspect="1"/>
          </p:cNvPicPr>
          <p:nvPr/>
        </p:nvPicPr>
        <p:blipFill>
          <a:blip r:embed="rId3"/>
          <a:stretch>
            <a:fillRect/>
          </a:stretch>
        </p:blipFill>
        <p:spPr>
          <a:xfrm>
            <a:off x="344558" y="2177774"/>
            <a:ext cx="7296149" cy="2987400"/>
          </a:xfrm>
          <a:prstGeom prst="rect">
            <a:avLst/>
          </a:prstGeom>
        </p:spPr>
      </p:pic>
    </p:spTree>
    <p:extLst>
      <p:ext uri="{BB962C8B-B14F-4D97-AF65-F5344CB8AC3E}">
        <p14:creationId xmlns:p14="http://schemas.microsoft.com/office/powerpoint/2010/main" val="696409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216FE95E-A283-4749-A456-A7A3761DCCFC}"/>
              </a:ext>
            </a:extLst>
          </p:cNvPr>
          <p:cNvPicPr>
            <a:picLocks noChangeAspect="1"/>
          </p:cNvPicPr>
          <p:nvPr/>
        </p:nvPicPr>
        <p:blipFill>
          <a:blip r:embed="rId2"/>
          <a:stretch>
            <a:fillRect/>
          </a:stretch>
        </p:blipFill>
        <p:spPr>
          <a:xfrm>
            <a:off x="-95251" y="-1"/>
            <a:ext cx="9729581" cy="6761443"/>
          </a:xfrm>
          <a:prstGeom prst="rect">
            <a:avLst/>
          </a:prstGeom>
        </p:spPr>
      </p:pic>
    </p:spTree>
    <p:extLst>
      <p:ext uri="{BB962C8B-B14F-4D97-AF65-F5344CB8AC3E}">
        <p14:creationId xmlns:p14="http://schemas.microsoft.com/office/powerpoint/2010/main" val="444751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 xmlns:a16="http://schemas.microsoft.com/office/drawing/2014/main" id="{664E796F-6805-43AC-BF1E-01548B7AB87C}"/>
              </a:ext>
            </a:extLst>
          </p:cNvPr>
          <p:cNvPicPr>
            <a:picLocks noChangeAspect="1"/>
          </p:cNvPicPr>
          <p:nvPr/>
        </p:nvPicPr>
        <p:blipFill>
          <a:blip r:embed="rId2"/>
          <a:stretch>
            <a:fillRect/>
          </a:stretch>
        </p:blipFill>
        <p:spPr>
          <a:xfrm>
            <a:off x="0" y="9938"/>
            <a:ext cx="11078817" cy="5685439"/>
          </a:xfrm>
          <a:prstGeom prst="rect">
            <a:avLst/>
          </a:prstGeom>
        </p:spPr>
      </p:pic>
    </p:spTree>
    <p:extLst>
      <p:ext uri="{BB962C8B-B14F-4D97-AF65-F5344CB8AC3E}">
        <p14:creationId xmlns:p14="http://schemas.microsoft.com/office/powerpoint/2010/main" val="562985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4AEC6D41-D431-4768-977D-B57B28463CFE}" type="slidenum">
              <a:rPr lang="en-US">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
        <p:nvSpPr>
          <p:cNvPr id="172034" name="Rectangle 2"/>
          <p:cNvSpPr>
            <a:spLocks noGrp="1" noChangeArrowheads="1"/>
          </p:cNvSpPr>
          <p:nvPr>
            <p:ph type="title"/>
          </p:nvPr>
        </p:nvSpPr>
        <p:spPr>
          <a:xfrm>
            <a:off x="1828800" y="228601"/>
            <a:ext cx="8356600" cy="1222375"/>
          </a:xfrm>
          <a:noFill/>
          <a:ln/>
        </p:spPr>
        <p:txBody>
          <a:bodyPr/>
          <a:lstStyle/>
          <a:p>
            <a:r>
              <a:rPr lang="en-US">
                <a:solidFill>
                  <a:srgbClr val="333399"/>
                </a:solidFill>
                <a:latin typeface="Times New Roman" panose="02020603050405020304" pitchFamily="18" charset="0"/>
                <a:cs typeface="Times New Roman" panose="02020603050405020304" pitchFamily="18" charset="0"/>
              </a:rPr>
              <a:t>Undirected Graphs</a:t>
            </a:r>
            <a:endParaRPr lang="en-US" sz="3600">
              <a:solidFill>
                <a:srgbClr val="006666"/>
              </a:solidFill>
              <a:latin typeface="Times New Roman" panose="02020603050405020304" pitchFamily="18" charset="0"/>
              <a:cs typeface="Times New Roman" panose="02020603050405020304" pitchFamily="18" charset="0"/>
            </a:endParaRPr>
          </a:p>
        </p:txBody>
      </p:sp>
      <p:sp>
        <p:nvSpPr>
          <p:cNvPr id="172036" name="Oval 4"/>
          <p:cNvSpPr>
            <a:spLocks noChangeArrowheads="1"/>
          </p:cNvSpPr>
          <p:nvPr/>
        </p:nvSpPr>
        <p:spPr bwMode="auto">
          <a:xfrm>
            <a:off x="2057400" y="2286000"/>
            <a:ext cx="8001000" cy="3581400"/>
          </a:xfrm>
          <a:prstGeom prst="ellipse">
            <a:avLst/>
          </a:prstGeom>
          <a:solidFill>
            <a:srgbClr val="FF66FF"/>
          </a:solidFill>
          <a:ln w="12700">
            <a:solidFill>
              <a:schemeClr val="tx1"/>
            </a:solidFill>
            <a:round/>
            <a:headEnd/>
            <a:tailEnd/>
          </a:ln>
          <a:effectLst/>
        </p:spPr>
        <p:txBody>
          <a:bodyPr wrap="none" anchor="ctr"/>
          <a:lstStyle/>
          <a:p>
            <a:pPr algn="ctr"/>
            <a:endParaRPr lang="en-US" sz="1400">
              <a:latin typeface="Times New Roman" panose="02020603050405020304" pitchFamily="18" charset="0"/>
              <a:cs typeface="Times New Roman" panose="02020603050405020304" pitchFamily="18" charset="0"/>
            </a:endParaRPr>
          </a:p>
        </p:txBody>
      </p:sp>
      <p:sp>
        <p:nvSpPr>
          <p:cNvPr id="172038" name="Oval 6"/>
          <p:cNvSpPr>
            <a:spLocks noChangeAspect="1" noChangeArrowheads="1"/>
          </p:cNvSpPr>
          <p:nvPr/>
        </p:nvSpPr>
        <p:spPr bwMode="auto">
          <a:xfrm>
            <a:off x="4648200" y="2743200"/>
            <a:ext cx="5105400" cy="2667000"/>
          </a:xfrm>
          <a:prstGeom prst="ellipse">
            <a:avLst/>
          </a:prstGeom>
          <a:solidFill>
            <a:srgbClr val="FFCCFF"/>
          </a:solidFill>
          <a:ln w="12700">
            <a:solidFill>
              <a:schemeClr val="tx1"/>
            </a:solid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2039" name="Oval 7"/>
          <p:cNvSpPr>
            <a:spLocks noChangeAspect="1" noChangeArrowheads="1"/>
          </p:cNvSpPr>
          <p:nvPr/>
        </p:nvSpPr>
        <p:spPr bwMode="auto">
          <a:xfrm>
            <a:off x="6629400" y="3657600"/>
            <a:ext cx="2819400" cy="1143000"/>
          </a:xfrm>
          <a:prstGeom prst="ellipse">
            <a:avLst/>
          </a:prstGeom>
          <a:solidFill>
            <a:srgbClr val="FFFFFF"/>
          </a:solidFill>
          <a:ln w="12700">
            <a:solidFill>
              <a:schemeClr val="tx1"/>
            </a:solidFill>
            <a:round/>
            <a:headEnd/>
            <a:tailEn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2040" name="Text Box 8"/>
          <p:cNvSpPr txBox="1">
            <a:spLocks noChangeArrowheads="1"/>
          </p:cNvSpPr>
          <p:nvPr/>
        </p:nvSpPr>
        <p:spPr bwMode="auto">
          <a:xfrm>
            <a:off x="2535880" y="3274369"/>
            <a:ext cx="1941814" cy="461665"/>
          </a:xfrm>
          <a:prstGeom prst="rect">
            <a:avLst/>
          </a:prstGeom>
          <a:noFill/>
          <a:ln w="12700">
            <a:noFill/>
            <a:miter lim="800000"/>
            <a:headEnd/>
            <a:tailEnd/>
          </a:ln>
          <a:effectLst/>
        </p:spPr>
        <p:txBody>
          <a:bodyPr wrap="none" anchor="ctr">
            <a:spAutoFit/>
          </a:bodyPr>
          <a:lstStyle/>
          <a:p>
            <a:pPr algn="ctr">
              <a:spcBef>
                <a:spcPct val="50000"/>
              </a:spcBef>
            </a:pPr>
            <a:r>
              <a:rPr lang="en-US" sz="2400">
                <a:latin typeface="Times New Roman" panose="02020603050405020304" pitchFamily="18" charset="0"/>
                <a:cs typeface="Times New Roman" panose="02020603050405020304" pitchFamily="18" charset="0"/>
              </a:rPr>
              <a:t>pseudographs</a:t>
            </a:r>
          </a:p>
        </p:txBody>
      </p:sp>
      <p:sp>
        <p:nvSpPr>
          <p:cNvPr id="172041" name="Text Box 9"/>
          <p:cNvSpPr txBox="1">
            <a:spLocks noChangeArrowheads="1"/>
          </p:cNvSpPr>
          <p:nvPr/>
        </p:nvSpPr>
        <p:spPr bwMode="auto">
          <a:xfrm>
            <a:off x="7102529" y="3960169"/>
            <a:ext cx="1912831" cy="461665"/>
          </a:xfrm>
          <a:prstGeom prst="rect">
            <a:avLst/>
          </a:prstGeom>
          <a:noFill/>
          <a:ln w="12700">
            <a:noFill/>
            <a:miter lim="800000"/>
            <a:headEnd/>
            <a:tailEnd/>
          </a:ln>
          <a:effectLst/>
        </p:spPr>
        <p:txBody>
          <a:bodyPr wrap="none" anchor="ctr">
            <a:spAutoFit/>
          </a:bodyPr>
          <a:lstStyle/>
          <a:p>
            <a:pPr algn="ctr">
              <a:spcBef>
                <a:spcPct val="50000"/>
              </a:spcBef>
            </a:pPr>
            <a:r>
              <a:rPr lang="en-US" sz="2400">
                <a:latin typeface="Times New Roman" panose="02020603050405020304" pitchFamily="18" charset="0"/>
                <a:cs typeface="Times New Roman" panose="02020603050405020304" pitchFamily="18" charset="0"/>
              </a:rPr>
              <a:t>simple graphs</a:t>
            </a:r>
            <a:endParaRPr lang="en-US" sz="1400">
              <a:latin typeface="Times New Roman" panose="02020603050405020304" pitchFamily="18" charset="0"/>
              <a:cs typeface="Times New Roman" panose="02020603050405020304" pitchFamily="18" charset="0"/>
            </a:endParaRPr>
          </a:p>
        </p:txBody>
      </p:sp>
      <p:sp>
        <p:nvSpPr>
          <p:cNvPr id="172042" name="Text Box 10"/>
          <p:cNvSpPr txBox="1">
            <a:spLocks noChangeArrowheads="1"/>
          </p:cNvSpPr>
          <p:nvPr/>
        </p:nvSpPr>
        <p:spPr bwMode="auto">
          <a:xfrm>
            <a:off x="4894686" y="3609332"/>
            <a:ext cx="1672381" cy="461665"/>
          </a:xfrm>
          <a:prstGeom prst="rect">
            <a:avLst/>
          </a:prstGeom>
          <a:noFill/>
          <a:ln w="12700">
            <a:noFill/>
            <a:miter lim="800000"/>
            <a:headEnd/>
            <a:tailEnd/>
          </a:ln>
          <a:effectLst/>
        </p:spPr>
        <p:txBody>
          <a:bodyPr wrap="none" anchor="ctr">
            <a:spAutoFit/>
          </a:bodyPr>
          <a:lstStyle/>
          <a:p>
            <a:pPr algn="ctr">
              <a:spcBef>
                <a:spcPct val="50000"/>
              </a:spcBef>
            </a:pPr>
            <a:r>
              <a:rPr lang="en-US" sz="2400">
                <a:latin typeface="Times New Roman" panose="02020603050405020304" pitchFamily="18" charset="0"/>
                <a:cs typeface="Times New Roman" panose="02020603050405020304" pitchFamily="18" charset="0"/>
              </a:rPr>
              <a:t>multigraphs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A653A7D3-53C1-47A9-AFCE-44D1B593447B}" type="slidenum">
              <a:rPr lang="en-US">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
        <p:nvSpPr>
          <p:cNvPr id="158722" name="Rectangle 2"/>
          <p:cNvSpPr>
            <a:spLocks noGrp="1" noChangeArrowheads="1"/>
          </p:cNvSpPr>
          <p:nvPr>
            <p:ph type="title"/>
          </p:nvPr>
        </p:nvSpPr>
        <p:spPr>
          <a:xfrm>
            <a:off x="2114550" y="209550"/>
            <a:ext cx="7848600" cy="1143000"/>
          </a:xfrm>
          <a:noFill/>
          <a:ln/>
        </p:spPr>
        <p:txBody>
          <a:bodyPr/>
          <a:lstStyle/>
          <a:p>
            <a:r>
              <a:rPr lang="en-US" dirty="0">
                <a:latin typeface="Times New Roman" panose="02020603050405020304" pitchFamily="18" charset="0"/>
                <a:cs typeface="Times New Roman" panose="02020603050405020304" pitchFamily="18" charset="0"/>
              </a:rPr>
              <a:t>A simple graph</a:t>
            </a:r>
          </a:p>
        </p:txBody>
      </p:sp>
      <p:grpSp>
        <p:nvGrpSpPr>
          <p:cNvPr id="2" name="Group 3"/>
          <p:cNvGrpSpPr>
            <a:grpSpLocks/>
          </p:cNvGrpSpPr>
          <p:nvPr/>
        </p:nvGrpSpPr>
        <p:grpSpPr bwMode="auto">
          <a:xfrm rot="-1545137">
            <a:off x="2438400" y="3352800"/>
            <a:ext cx="228600" cy="1219200"/>
            <a:chOff x="576" y="1248"/>
            <a:chExt cx="144" cy="768"/>
          </a:xfrm>
        </p:grpSpPr>
        <p:sp>
          <p:nvSpPr>
            <p:cNvPr id="158724" name="Oval 4"/>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58725" name="Line 5"/>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58726" name="Oval 6"/>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grpSp>
      <p:grpSp>
        <p:nvGrpSpPr>
          <p:cNvPr id="3" name="Group 11"/>
          <p:cNvGrpSpPr>
            <a:grpSpLocks/>
          </p:cNvGrpSpPr>
          <p:nvPr/>
        </p:nvGrpSpPr>
        <p:grpSpPr bwMode="auto">
          <a:xfrm rot="3320065">
            <a:off x="7124700" y="2400300"/>
            <a:ext cx="228600" cy="1219200"/>
            <a:chOff x="576" y="1248"/>
            <a:chExt cx="144" cy="768"/>
          </a:xfrm>
        </p:grpSpPr>
        <p:sp>
          <p:nvSpPr>
            <p:cNvPr id="158732" name="Oval 12"/>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a:effectLst/>
          </p:spPr>
          <p:txBody>
            <a:bodyPr rot="10800000" vert="eaVert"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58733" name="Line 13"/>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58734" name="Oval 14"/>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a:effectLst/>
          </p:spPr>
          <p:txBody>
            <a:bodyPr rot="10800000" vert="eaVert" wrap="none" anchor="ctr"/>
            <a:lstStyle/>
            <a:p>
              <a:pPr algn="ctr"/>
              <a:endParaRPr lang="en-US" sz="2400">
                <a:latin typeface="Times New Roman" panose="02020603050405020304" pitchFamily="18" charset="0"/>
                <a:cs typeface="Times New Roman" panose="02020603050405020304" pitchFamily="18" charset="0"/>
              </a:endParaRPr>
            </a:p>
          </p:txBody>
        </p:sp>
      </p:grpSp>
      <p:sp>
        <p:nvSpPr>
          <p:cNvPr id="158735" name="Line 15"/>
          <p:cNvSpPr>
            <a:spLocks noChangeShapeType="1"/>
          </p:cNvSpPr>
          <p:nvPr/>
        </p:nvSpPr>
        <p:spPr bwMode="auto">
          <a:xfrm>
            <a:off x="2438400" y="3505200"/>
            <a:ext cx="2133600" cy="3048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58736" name="Line 16"/>
          <p:cNvSpPr>
            <a:spLocks noChangeShapeType="1"/>
          </p:cNvSpPr>
          <p:nvPr/>
        </p:nvSpPr>
        <p:spPr bwMode="auto">
          <a:xfrm flipH="1">
            <a:off x="2743200" y="3810000"/>
            <a:ext cx="1752600" cy="6858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58749" name="Line 29"/>
          <p:cNvSpPr>
            <a:spLocks noChangeShapeType="1"/>
          </p:cNvSpPr>
          <p:nvPr/>
        </p:nvSpPr>
        <p:spPr bwMode="auto">
          <a:xfrm rot="-1638921">
            <a:off x="7781925" y="2319338"/>
            <a:ext cx="1295400" cy="10668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58751" name="Line 31"/>
          <p:cNvSpPr>
            <a:spLocks noChangeShapeType="1"/>
          </p:cNvSpPr>
          <p:nvPr/>
        </p:nvSpPr>
        <p:spPr bwMode="auto">
          <a:xfrm flipV="1">
            <a:off x="6781800" y="3124200"/>
            <a:ext cx="2362200" cy="1524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58752" name="Oval 32"/>
          <p:cNvSpPr>
            <a:spLocks noChangeArrowheads="1"/>
          </p:cNvSpPr>
          <p:nvPr/>
        </p:nvSpPr>
        <p:spPr bwMode="auto">
          <a:xfrm>
            <a:off x="8534400" y="3657600"/>
            <a:ext cx="228600" cy="228600"/>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58763" name="Line 43"/>
          <p:cNvSpPr>
            <a:spLocks noChangeShapeType="1"/>
          </p:cNvSpPr>
          <p:nvPr/>
        </p:nvSpPr>
        <p:spPr bwMode="auto">
          <a:xfrm>
            <a:off x="6781800" y="3352800"/>
            <a:ext cx="1905000" cy="4572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58764" name="Line 44"/>
          <p:cNvSpPr>
            <a:spLocks noChangeShapeType="1"/>
          </p:cNvSpPr>
          <p:nvPr/>
        </p:nvSpPr>
        <p:spPr bwMode="auto">
          <a:xfrm flipH="1">
            <a:off x="4572000" y="3276600"/>
            <a:ext cx="2209800" cy="4572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58769" name="Line 49"/>
          <p:cNvSpPr>
            <a:spLocks noChangeShapeType="1"/>
          </p:cNvSpPr>
          <p:nvPr/>
        </p:nvSpPr>
        <p:spPr bwMode="auto">
          <a:xfrm rot="2112640" flipH="1">
            <a:off x="8905875" y="3019425"/>
            <a:ext cx="76200" cy="9144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58770" name="Oval 50"/>
          <p:cNvSpPr>
            <a:spLocks noChangeArrowheads="1"/>
          </p:cNvSpPr>
          <p:nvPr/>
        </p:nvSpPr>
        <p:spPr bwMode="auto">
          <a:xfrm rot="2112640">
            <a:off x="9144000" y="2971801"/>
            <a:ext cx="228600" cy="257175"/>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58773" name="Text Box 53"/>
          <p:cNvSpPr txBox="1">
            <a:spLocks noChangeArrowheads="1"/>
          </p:cNvSpPr>
          <p:nvPr/>
        </p:nvSpPr>
        <p:spPr bwMode="auto">
          <a:xfrm>
            <a:off x="1752600" y="2943225"/>
            <a:ext cx="148630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San Francisco</a:t>
            </a:r>
            <a:endParaRPr lang="en-US" sz="2400">
              <a:latin typeface="Times New Roman" panose="02020603050405020304" pitchFamily="18" charset="0"/>
              <a:cs typeface="Times New Roman" panose="02020603050405020304" pitchFamily="18" charset="0"/>
            </a:endParaRPr>
          </a:p>
        </p:txBody>
      </p:sp>
      <p:sp>
        <p:nvSpPr>
          <p:cNvPr id="158774" name="Text Box 54"/>
          <p:cNvSpPr txBox="1">
            <a:spLocks noChangeArrowheads="1"/>
          </p:cNvSpPr>
          <p:nvPr/>
        </p:nvSpPr>
        <p:spPr bwMode="auto">
          <a:xfrm>
            <a:off x="4495800" y="4010025"/>
            <a:ext cx="858248"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Denver</a:t>
            </a:r>
          </a:p>
        </p:txBody>
      </p:sp>
      <p:sp>
        <p:nvSpPr>
          <p:cNvPr id="158775" name="Text Box 55"/>
          <p:cNvSpPr txBox="1">
            <a:spLocks noChangeArrowheads="1"/>
          </p:cNvSpPr>
          <p:nvPr/>
        </p:nvSpPr>
        <p:spPr bwMode="auto">
          <a:xfrm>
            <a:off x="1905000" y="4695825"/>
            <a:ext cx="1332481"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Los Angeles</a:t>
            </a:r>
            <a:endParaRPr lang="en-US" sz="2400">
              <a:latin typeface="Times New Roman" panose="02020603050405020304" pitchFamily="18" charset="0"/>
              <a:cs typeface="Times New Roman" panose="02020603050405020304" pitchFamily="18" charset="0"/>
            </a:endParaRPr>
          </a:p>
        </p:txBody>
      </p:sp>
      <p:sp>
        <p:nvSpPr>
          <p:cNvPr id="158776" name="Text Box 56"/>
          <p:cNvSpPr txBox="1">
            <a:spLocks noChangeArrowheads="1"/>
          </p:cNvSpPr>
          <p:nvPr/>
        </p:nvSpPr>
        <p:spPr bwMode="auto">
          <a:xfrm>
            <a:off x="9067800" y="2438400"/>
            <a:ext cx="112120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New York</a:t>
            </a:r>
          </a:p>
        </p:txBody>
      </p:sp>
      <p:sp>
        <p:nvSpPr>
          <p:cNvPr id="158777" name="Text Box 57"/>
          <p:cNvSpPr txBox="1">
            <a:spLocks noChangeArrowheads="1"/>
          </p:cNvSpPr>
          <p:nvPr/>
        </p:nvSpPr>
        <p:spPr bwMode="auto">
          <a:xfrm>
            <a:off x="6172201" y="3581400"/>
            <a:ext cx="954107"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Chicago</a:t>
            </a:r>
          </a:p>
        </p:txBody>
      </p:sp>
      <p:sp>
        <p:nvSpPr>
          <p:cNvPr id="158778" name="Text Box 58"/>
          <p:cNvSpPr txBox="1">
            <a:spLocks noChangeArrowheads="1"/>
          </p:cNvSpPr>
          <p:nvPr/>
        </p:nvSpPr>
        <p:spPr bwMode="auto">
          <a:xfrm>
            <a:off x="8153400" y="4114800"/>
            <a:ext cx="130266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Washington</a:t>
            </a:r>
          </a:p>
        </p:txBody>
      </p:sp>
      <p:sp>
        <p:nvSpPr>
          <p:cNvPr id="158779" name="Text Box 59"/>
          <p:cNvSpPr txBox="1">
            <a:spLocks noChangeArrowheads="1"/>
          </p:cNvSpPr>
          <p:nvPr/>
        </p:nvSpPr>
        <p:spPr bwMode="auto">
          <a:xfrm>
            <a:off x="7239000" y="2133600"/>
            <a:ext cx="846578"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Detroit</a:t>
            </a:r>
          </a:p>
        </p:txBody>
      </p:sp>
      <p:sp>
        <p:nvSpPr>
          <p:cNvPr id="158780" name="Text Box 60"/>
          <p:cNvSpPr txBox="1">
            <a:spLocks noChangeArrowheads="1"/>
          </p:cNvSpPr>
          <p:nvPr/>
        </p:nvSpPr>
        <p:spPr bwMode="auto">
          <a:xfrm>
            <a:off x="975169" y="5654892"/>
            <a:ext cx="3890680" cy="369332"/>
          </a:xfrm>
          <a:prstGeom prst="rect">
            <a:avLst/>
          </a:prstGeom>
          <a:noFill/>
          <a:ln w="12700">
            <a:noFill/>
            <a:miter lim="800000"/>
            <a:headEnd type="none" w="sm" len="sm"/>
            <a:tailEnd type="none" w="sm" len="sm"/>
          </a:ln>
          <a:effectLst/>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How many vertices?  How many edges?</a:t>
            </a:r>
          </a:p>
        </p:txBody>
      </p:sp>
      <p:sp>
        <p:nvSpPr>
          <p:cNvPr id="158781" name="Oval 61"/>
          <p:cNvSpPr>
            <a:spLocks noChangeArrowheads="1"/>
          </p:cNvSpPr>
          <p:nvPr/>
        </p:nvSpPr>
        <p:spPr bwMode="auto">
          <a:xfrm>
            <a:off x="4343400" y="3657600"/>
            <a:ext cx="228600" cy="228600"/>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31" name="Slide Number Placeholder 5">
            <a:extLst>
              <a:ext uri="{FF2B5EF4-FFF2-40B4-BE49-F238E27FC236}">
                <a16:creationId xmlns="" xmlns:a16="http://schemas.microsoft.com/office/drawing/2014/main" id="{1A89398F-8F99-4FEA-8CCE-0AB3BC76666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6FF58EB-3647-4A59-8976-652F222B462A}"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
        <p:nvSpPr>
          <p:cNvPr id="32" name="Rectangle 2">
            <a:extLst>
              <a:ext uri="{FF2B5EF4-FFF2-40B4-BE49-F238E27FC236}">
                <a16:creationId xmlns="" xmlns:a16="http://schemas.microsoft.com/office/drawing/2014/main" id="{E375582B-1062-4AE1-9303-7D6F5845A694}"/>
              </a:ext>
            </a:extLst>
          </p:cNvPr>
          <p:cNvSpPr txBox="1">
            <a:spLocks noChangeArrowheads="1"/>
          </p:cNvSpPr>
          <p:nvPr/>
        </p:nvSpPr>
        <p:spPr>
          <a:xfrm>
            <a:off x="2114550" y="209550"/>
            <a:ext cx="7848600" cy="1143000"/>
          </a:xfrm>
          <a:prstGeom prst="rect">
            <a:avLst/>
          </a:prstGeom>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A simple graph</a:t>
            </a:r>
          </a:p>
        </p:txBody>
      </p:sp>
      <p:sp>
        <p:nvSpPr>
          <p:cNvPr id="33" name="Text Box 21">
            <a:extLst>
              <a:ext uri="{FF2B5EF4-FFF2-40B4-BE49-F238E27FC236}">
                <a16:creationId xmlns="" xmlns:a16="http://schemas.microsoft.com/office/drawing/2014/main" id="{CDCEA595-8A1F-43DF-A07A-67763EACD1BE}"/>
              </a:ext>
            </a:extLst>
          </p:cNvPr>
          <p:cNvSpPr txBox="1">
            <a:spLocks noChangeArrowheads="1"/>
          </p:cNvSpPr>
          <p:nvPr/>
        </p:nvSpPr>
        <p:spPr bwMode="auto">
          <a:xfrm>
            <a:off x="7382338" y="353028"/>
            <a:ext cx="4492127" cy="825098"/>
          </a:xfrm>
          <a:prstGeom prst="rect">
            <a:avLst/>
          </a:prstGeom>
          <a:noFill/>
          <a:ln w="12700">
            <a:noFill/>
            <a:miter lim="800000"/>
            <a:headEnd type="none" w="sm" len="sm"/>
            <a:tailEnd type="none" w="sm" len="sm"/>
          </a:ln>
          <a:effectLst/>
        </p:spPr>
        <p:txBody>
          <a:bodyPr wrap="none">
            <a:spAutoFit/>
          </a:bodyPr>
          <a:lstStyle/>
          <a:p>
            <a:pPr>
              <a:lnSpc>
                <a:spcPct val="140000"/>
              </a:lnSpc>
            </a:pPr>
            <a:r>
              <a:rPr lang="en-US" dirty="0">
                <a:latin typeface="Times New Roman" panose="02020603050405020304" pitchFamily="18" charset="0"/>
                <a:cs typeface="Times New Roman" panose="02020603050405020304" pitchFamily="18" charset="0"/>
              </a:rPr>
              <a:t>V = { Chicago, Denver, Detroit, Los Angeles, </a:t>
            </a:r>
          </a:p>
          <a:p>
            <a:pPr>
              <a:lnSpc>
                <a:spcPct val="140000"/>
              </a:lnSpc>
            </a:pPr>
            <a:r>
              <a:rPr lang="en-US" dirty="0">
                <a:latin typeface="Times New Roman" panose="02020603050405020304" pitchFamily="18" charset="0"/>
                <a:cs typeface="Times New Roman" panose="02020603050405020304" pitchFamily="18" charset="0"/>
              </a:rPr>
              <a:t>         New York, San Francisco,  Washington }</a:t>
            </a:r>
          </a:p>
        </p:txBody>
      </p:sp>
      <p:sp>
        <p:nvSpPr>
          <p:cNvPr id="34" name="Text Box 28">
            <a:extLst>
              <a:ext uri="{FF2B5EF4-FFF2-40B4-BE49-F238E27FC236}">
                <a16:creationId xmlns="" xmlns:a16="http://schemas.microsoft.com/office/drawing/2014/main" id="{CE2312F7-C995-4108-9B45-18193663F8A0}"/>
              </a:ext>
            </a:extLst>
          </p:cNvPr>
          <p:cNvSpPr txBox="1">
            <a:spLocks noChangeArrowheads="1"/>
          </p:cNvSpPr>
          <p:nvPr/>
        </p:nvSpPr>
        <p:spPr bwMode="auto">
          <a:xfrm>
            <a:off x="7425408" y="5483"/>
            <a:ext cx="2086084" cy="369332"/>
          </a:xfrm>
          <a:prstGeom prst="rect">
            <a:avLst/>
          </a:prstGeom>
          <a:noFill/>
          <a:ln w="12700">
            <a:noFill/>
            <a:miter lim="800000"/>
            <a:headEnd type="none" w="sm" len="sm"/>
            <a:tailEnd type="none" w="sm" len="sm"/>
          </a:ln>
          <a:effectLst/>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SET OF VERTICES</a:t>
            </a:r>
          </a:p>
        </p:txBody>
      </p:sp>
      <p:sp>
        <p:nvSpPr>
          <p:cNvPr id="35" name="Text Box 29">
            <a:extLst>
              <a:ext uri="{FF2B5EF4-FFF2-40B4-BE49-F238E27FC236}">
                <a16:creationId xmlns="" xmlns:a16="http://schemas.microsoft.com/office/drawing/2014/main" id="{7AF42CCB-4CBE-469B-BE1B-D399B3B39D87}"/>
              </a:ext>
            </a:extLst>
          </p:cNvPr>
          <p:cNvSpPr txBox="1">
            <a:spLocks noChangeArrowheads="1"/>
          </p:cNvSpPr>
          <p:nvPr/>
        </p:nvSpPr>
        <p:spPr bwMode="auto">
          <a:xfrm>
            <a:off x="6033830" y="4961015"/>
            <a:ext cx="6189580" cy="1856919"/>
          </a:xfrm>
          <a:prstGeom prst="rect">
            <a:avLst/>
          </a:prstGeom>
          <a:noFill/>
          <a:ln w="12700">
            <a:noFill/>
            <a:miter lim="800000"/>
            <a:headEnd type="none" w="sm" len="sm"/>
            <a:tailEnd type="none" w="sm" len="sm"/>
          </a:ln>
          <a:effectLst/>
        </p:spPr>
        <p:txBody>
          <a:bodyPr wrap="none">
            <a:spAutoFit/>
          </a:bodyPr>
          <a:lstStyle/>
          <a:p>
            <a:pPr>
              <a:lnSpc>
                <a:spcPct val="130000"/>
              </a:lnSpc>
            </a:pPr>
            <a:r>
              <a:rPr lang="en-US" dirty="0">
                <a:latin typeface="Times New Roman" panose="02020603050405020304" pitchFamily="18" charset="0"/>
                <a:cs typeface="Times New Roman" panose="02020603050405020304" pitchFamily="18" charset="0"/>
              </a:rPr>
              <a:t>E = {  {San Francisco, Los Angeles},  {San Francisco, Denver}, </a:t>
            </a:r>
          </a:p>
          <a:p>
            <a:pPr>
              <a:lnSpc>
                <a:spcPct val="130000"/>
              </a:lnSpc>
            </a:pPr>
            <a:r>
              <a:rPr lang="en-US" dirty="0">
                <a:latin typeface="Times New Roman" panose="02020603050405020304" pitchFamily="18" charset="0"/>
                <a:cs typeface="Times New Roman" panose="02020603050405020304" pitchFamily="18" charset="0"/>
              </a:rPr>
              <a:t>          {Los Angeles, Denver},  {Denver, Chicago}, </a:t>
            </a:r>
          </a:p>
          <a:p>
            <a:pPr>
              <a:lnSpc>
                <a:spcPct val="130000"/>
              </a:lnSpc>
            </a:pPr>
            <a:r>
              <a:rPr lang="en-US" dirty="0">
                <a:latin typeface="Times New Roman" panose="02020603050405020304" pitchFamily="18" charset="0"/>
                <a:cs typeface="Times New Roman" panose="02020603050405020304" pitchFamily="18" charset="0"/>
              </a:rPr>
              <a:t>          {Chicago, Detroit},  {Detroit, New York},</a:t>
            </a:r>
          </a:p>
          <a:p>
            <a:pPr>
              <a:lnSpc>
                <a:spcPct val="130000"/>
              </a:lnSpc>
            </a:pPr>
            <a:r>
              <a:rPr lang="en-US" dirty="0">
                <a:latin typeface="Times New Roman" panose="02020603050405020304" pitchFamily="18" charset="0"/>
                <a:cs typeface="Times New Roman" panose="02020603050405020304" pitchFamily="18" charset="0"/>
              </a:rPr>
              <a:t>          {New York, Washington},  {Chicago, Washington},</a:t>
            </a:r>
          </a:p>
          <a:p>
            <a:pPr>
              <a:lnSpc>
                <a:spcPct val="130000"/>
              </a:lnSpc>
            </a:pPr>
            <a:r>
              <a:rPr lang="en-US" dirty="0">
                <a:latin typeface="Times New Roman" panose="02020603050405020304" pitchFamily="18" charset="0"/>
                <a:cs typeface="Times New Roman" panose="02020603050405020304" pitchFamily="18" charset="0"/>
              </a:rPr>
              <a:t>          {Chicago, New York}  }</a:t>
            </a:r>
          </a:p>
        </p:txBody>
      </p:sp>
      <p:sp>
        <p:nvSpPr>
          <p:cNvPr id="36" name="Text Box 30">
            <a:extLst>
              <a:ext uri="{FF2B5EF4-FFF2-40B4-BE49-F238E27FC236}">
                <a16:creationId xmlns="" xmlns:a16="http://schemas.microsoft.com/office/drawing/2014/main" id="{4A955AEA-9A2B-424D-878D-6BD3CF68BE9C}"/>
              </a:ext>
            </a:extLst>
          </p:cNvPr>
          <p:cNvSpPr txBox="1">
            <a:spLocks noChangeArrowheads="1"/>
          </p:cNvSpPr>
          <p:nvPr/>
        </p:nvSpPr>
        <p:spPr bwMode="auto">
          <a:xfrm>
            <a:off x="6020447" y="4605985"/>
            <a:ext cx="1745029" cy="369332"/>
          </a:xfrm>
          <a:prstGeom prst="rect">
            <a:avLst/>
          </a:prstGeom>
          <a:noFill/>
          <a:ln w="12700">
            <a:noFill/>
            <a:miter lim="800000"/>
            <a:headEnd type="none" w="sm" len="sm"/>
            <a:tailEnd type="none" w="sm" len="sm"/>
          </a:ln>
          <a:effectLst/>
        </p:spPr>
        <p:txBody>
          <a:bodyPr wrap="none">
            <a:spAutoFit/>
          </a:bodyPr>
          <a:lstStyle/>
          <a:p>
            <a:r>
              <a:rPr lang="en-US" dirty="0">
                <a:solidFill>
                  <a:srgbClr val="FF0000"/>
                </a:solidFill>
                <a:latin typeface="Times New Roman" panose="02020603050405020304" pitchFamily="18" charset="0"/>
                <a:cs typeface="Times New Roman" panose="02020603050405020304" pitchFamily="18" charset="0"/>
              </a:rPr>
              <a:t>SET OF EDGES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1A088A1A-D04F-41E3-848E-4098909980B8}" type="slidenum">
              <a:rPr lang="en-US">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
        <p:nvSpPr>
          <p:cNvPr id="160770" name="Rectangle 2"/>
          <p:cNvSpPr>
            <a:spLocks noGrp="1" noChangeArrowheads="1"/>
          </p:cNvSpPr>
          <p:nvPr>
            <p:ph type="title"/>
          </p:nvPr>
        </p:nvSpPr>
        <p:spPr>
          <a:xfrm>
            <a:off x="396876" y="88171"/>
            <a:ext cx="7848600" cy="1143000"/>
          </a:xfrm>
          <a:noFill/>
          <a:ln/>
        </p:spPr>
        <p:txBody>
          <a:bodyPr/>
          <a:lstStyle/>
          <a:p>
            <a:r>
              <a:rPr lang="en-US" dirty="0">
                <a:solidFill>
                  <a:srgbClr val="FF0000"/>
                </a:solidFill>
                <a:latin typeface="Times New Roman" panose="02020603050405020304" pitchFamily="18" charset="0"/>
                <a:cs typeface="Times New Roman" panose="02020603050405020304" pitchFamily="18" charset="0"/>
              </a:rPr>
              <a:t>A simple graph</a:t>
            </a:r>
          </a:p>
        </p:txBody>
      </p:sp>
      <p:grpSp>
        <p:nvGrpSpPr>
          <p:cNvPr id="2" name="Group 3"/>
          <p:cNvGrpSpPr>
            <a:grpSpLocks noChangeAspect="1"/>
          </p:cNvGrpSpPr>
          <p:nvPr/>
        </p:nvGrpSpPr>
        <p:grpSpPr bwMode="auto">
          <a:xfrm rot="-1545137">
            <a:off x="2379664" y="2559050"/>
            <a:ext cx="136525" cy="730250"/>
            <a:chOff x="576" y="1248"/>
            <a:chExt cx="144" cy="768"/>
          </a:xfrm>
        </p:grpSpPr>
        <p:sp>
          <p:nvSpPr>
            <p:cNvPr id="160772" name="Oval 4"/>
            <p:cNvSpPr>
              <a:spLocks noChangeAspect="1"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60773" name="Line 5"/>
            <p:cNvSpPr>
              <a:spLocks noChangeAspect="1" noChangeShapeType="1"/>
            </p:cNvSpPr>
            <p:nvPr/>
          </p:nvSpPr>
          <p:spPr bwMode="auto">
            <a:xfrm>
              <a:off x="624" y="1392"/>
              <a:ext cx="0" cy="48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0774" name="Oval 6"/>
            <p:cNvSpPr>
              <a:spLocks noChangeAspect="1"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grpSp>
      <p:grpSp>
        <p:nvGrpSpPr>
          <p:cNvPr id="3" name="Group 7"/>
          <p:cNvGrpSpPr>
            <a:grpSpLocks noChangeAspect="1"/>
          </p:cNvGrpSpPr>
          <p:nvPr/>
        </p:nvGrpSpPr>
        <p:grpSpPr bwMode="auto">
          <a:xfrm rot="3320065">
            <a:off x="5188745" y="1988345"/>
            <a:ext cx="136525" cy="731837"/>
            <a:chOff x="576" y="1248"/>
            <a:chExt cx="144" cy="768"/>
          </a:xfrm>
        </p:grpSpPr>
        <p:sp>
          <p:nvSpPr>
            <p:cNvPr id="160776" name="Oval 8"/>
            <p:cNvSpPr>
              <a:spLocks noChangeAspect="1"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a:effectLst/>
          </p:spPr>
          <p:txBody>
            <a:bodyPr rot="10800000" vert="eaVert"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60777" name="Line 9"/>
            <p:cNvSpPr>
              <a:spLocks noChangeAspect="1" noChangeShapeType="1"/>
            </p:cNvSpPr>
            <p:nvPr/>
          </p:nvSpPr>
          <p:spPr bwMode="auto">
            <a:xfrm>
              <a:off x="624" y="1392"/>
              <a:ext cx="0" cy="48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0778" name="Oval 10"/>
            <p:cNvSpPr>
              <a:spLocks noChangeAspect="1"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a:effectLst/>
          </p:spPr>
          <p:txBody>
            <a:bodyPr rot="10800000" vert="eaVert" wrap="none" anchor="ctr"/>
            <a:lstStyle/>
            <a:p>
              <a:pPr algn="ctr"/>
              <a:endParaRPr lang="en-US" sz="2400">
                <a:latin typeface="Times New Roman" panose="02020603050405020304" pitchFamily="18" charset="0"/>
                <a:cs typeface="Times New Roman" panose="02020603050405020304" pitchFamily="18" charset="0"/>
              </a:endParaRPr>
            </a:p>
          </p:txBody>
        </p:sp>
      </p:grpSp>
      <p:sp>
        <p:nvSpPr>
          <p:cNvPr id="160779" name="Line 11"/>
          <p:cNvSpPr>
            <a:spLocks noChangeAspect="1" noChangeShapeType="1"/>
          </p:cNvSpPr>
          <p:nvPr/>
        </p:nvSpPr>
        <p:spPr bwMode="auto">
          <a:xfrm>
            <a:off x="2379664" y="2651126"/>
            <a:ext cx="1279525" cy="182563"/>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0780" name="Line 12"/>
          <p:cNvSpPr>
            <a:spLocks noChangeAspect="1" noChangeShapeType="1"/>
          </p:cNvSpPr>
          <p:nvPr/>
        </p:nvSpPr>
        <p:spPr bwMode="auto">
          <a:xfrm flipH="1">
            <a:off x="2562226" y="2833688"/>
            <a:ext cx="1050925" cy="411162"/>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0781" name="Line 13"/>
          <p:cNvSpPr>
            <a:spLocks noChangeAspect="1" noChangeShapeType="1"/>
          </p:cNvSpPr>
          <p:nvPr/>
        </p:nvSpPr>
        <p:spPr bwMode="auto">
          <a:xfrm rot="-1638921">
            <a:off x="5583239" y="1939926"/>
            <a:ext cx="776287" cy="639763"/>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0782" name="Line 14"/>
          <p:cNvSpPr>
            <a:spLocks noChangeAspect="1" noChangeShapeType="1"/>
          </p:cNvSpPr>
          <p:nvPr/>
        </p:nvSpPr>
        <p:spPr bwMode="auto">
          <a:xfrm flipV="1">
            <a:off x="4983163" y="2422525"/>
            <a:ext cx="1416050" cy="90488"/>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0783" name="Oval 15"/>
          <p:cNvSpPr>
            <a:spLocks noChangeAspect="1" noChangeArrowheads="1"/>
          </p:cNvSpPr>
          <p:nvPr/>
        </p:nvSpPr>
        <p:spPr bwMode="auto">
          <a:xfrm>
            <a:off x="6034089" y="2741613"/>
            <a:ext cx="136525" cy="138112"/>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60784" name="Line 16"/>
          <p:cNvSpPr>
            <a:spLocks noChangeAspect="1" noChangeShapeType="1"/>
          </p:cNvSpPr>
          <p:nvPr/>
        </p:nvSpPr>
        <p:spPr bwMode="auto">
          <a:xfrm>
            <a:off x="4983163" y="2559050"/>
            <a:ext cx="1141412" cy="274638"/>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0785" name="Line 17"/>
          <p:cNvSpPr>
            <a:spLocks noChangeAspect="1" noChangeShapeType="1"/>
          </p:cNvSpPr>
          <p:nvPr/>
        </p:nvSpPr>
        <p:spPr bwMode="auto">
          <a:xfrm flipH="1">
            <a:off x="3659189" y="2513014"/>
            <a:ext cx="1323975" cy="274637"/>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0786" name="Line 18"/>
          <p:cNvSpPr>
            <a:spLocks noChangeAspect="1" noChangeShapeType="1"/>
          </p:cNvSpPr>
          <p:nvPr/>
        </p:nvSpPr>
        <p:spPr bwMode="auto">
          <a:xfrm rot="2112640" flipH="1">
            <a:off x="6256339" y="2359026"/>
            <a:ext cx="46037" cy="549275"/>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0787" name="Oval 19"/>
          <p:cNvSpPr>
            <a:spLocks noChangeAspect="1" noChangeArrowheads="1"/>
          </p:cNvSpPr>
          <p:nvPr/>
        </p:nvSpPr>
        <p:spPr bwMode="auto">
          <a:xfrm rot="2112640">
            <a:off x="6399214" y="2330450"/>
            <a:ext cx="136525" cy="153988"/>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60788" name="Oval 20"/>
          <p:cNvSpPr>
            <a:spLocks noChangeAspect="1" noChangeArrowheads="1"/>
          </p:cNvSpPr>
          <p:nvPr/>
        </p:nvSpPr>
        <p:spPr bwMode="auto">
          <a:xfrm rot="19487360" flipH="1">
            <a:off x="3521076" y="2741613"/>
            <a:ext cx="176213" cy="157162"/>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60789" name="Text Box 21"/>
          <p:cNvSpPr txBox="1">
            <a:spLocks noChangeAspect="1" noChangeArrowheads="1"/>
          </p:cNvSpPr>
          <p:nvPr/>
        </p:nvSpPr>
        <p:spPr bwMode="auto">
          <a:xfrm>
            <a:off x="1905000" y="2209800"/>
            <a:ext cx="148630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San Francisco</a:t>
            </a:r>
            <a:endParaRPr lang="en-US" sz="2400">
              <a:latin typeface="Times New Roman" panose="02020603050405020304" pitchFamily="18" charset="0"/>
              <a:cs typeface="Times New Roman" panose="02020603050405020304" pitchFamily="18" charset="0"/>
            </a:endParaRPr>
          </a:p>
        </p:txBody>
      </p:sp>
      <p:sp>
        <p:nvSpPr>
          <p:cNvPr id="160790" name="Text Box 22"/>
          <p:cNvSpPr txBox="1">
            <a:spLocks noChangeAspect="1" noChangeArrowheads="1"/>
          </p:cNvSpPr>
          <p:nvPr/>
        </p:nvSpPr>
        <p:spPr bwMode="auto">
          <a:xfrm>
            <a:off x="3505200" y="2895600"/>
            <a:ext cx="858248"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Denver</a:t>
            </a:r>
          </a:p>
        </p:txBody>
      </p:sp>
      <p:sp>
        <p:nvSpPr>
          <p:cNvPr id="160791" name="Text Box 23"/>
          <p:cNvSpPr txBox="1">
            <a:spLocks noChangeAspect="1" noChangeArrowheads="1"/>
          </p:cNvSpPr>
          <p:nvPr/>
        </p:nvSpPr>
        <p:spPr bwMode="auto">
          <a:xfrm>
            <a:off x="1905000" y="3352800"/>
            <a:ext cx="1332481"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Los Angeles</a:t>
            </a:r>
            <a:endParaRPr lang="en-US" sz="2400">
              <a:latin typeface="Times New Roman" panose="02020603050405020304" pitchFamily="18" charset="0"/>
              <a:cs typeface="Times New Roman" panose="02020603050405020304" pitchFamily="18" charset="0"/>
            </a:endParaRPr>
          </a:p>
        </p:txBody>
      </p:sp>
      <p:sp>
        <p:nvSpPr>
          <p:cNvPr id="160792" name="Text Box 24"/>
          <p:cNvSpPr txBox="1">
            <a:spLocks noChangeAspect="1" noChangeArrowheads="1"/>
          </p:cNvSpPr>
          <p:nvPr/>
        </p:nvSpPr>
        <p:spPr bwMode="auto">
          <a:xfrm>
            <a:off x="6354763" y="2011363"/>
            <a:ext cx="112120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New York</a:t>
            </a:r>
          </a:p>
        </p:txBody>
      </p:sp>
      <p:sp>
        <p:nvSpPr>
          <p:cNvPr id="160793" name="Text Box 25"/>
          <p:cNvSpPr txBox="1">
            <a:spLocks noChangeAspect="1" noChangeArrowheads="1"/>
          </p:cNvSpPr>
          <p:nvPr/>
        </p:nvSpPr>
        <p:spPr bwMode="auto">
          <a:xfrm>
            <a:off x="4618039" y="2697163"/>
            <a:ext cx="954107"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Chicago</a:t>
            </a:r>
          </a:p>
        </p:txBody>
      </p:sp>
      <p:sp>
        <p:nvSpPr>
          <p:cNvPr id="160794" name="Text Box 26"/>
          <p:cNvSpPr txBox="1">
            <a:spLocks noChangeAspect="1" noChangeArrowheads="1"/>
          </p:cNvSpPr>
          <p:nvPr/>
        </p:nvSpPr>
        <p:spPr bwMode="auto">
          <a:xfrm>
            <a:off x="5807075" y="2971800"/>
            <a:ext cx="130266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Washington</a:t>
            </a:r>
          </a:p>
        </p:txBody>
      </p:sp>
      <p:sp>
        <p:nvSpPr>
          <p:cNvPr id="160795" name="Text Box 27"/>
          <p:cNvSpPr txBox="1">
            <a:spLocks noChangeAspect="1" noChangeArrowheads="1"/>
          </p:cNvSpPr>
          <p:nvPr/>
        </p:nvSpPr>
        <p:spPr bwMode="auto">
          <a:xfrm>
            <a:off x="5029200" y="1676400"/>
            <a:ext cx="846578"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Detroit</a:t>
            </a:r>
          </a:p>
        </p:txBody>
      </p:sp>
      <p:sp>
        <p:nvSpPr>
          <p:cNvPr id="160796" name="Text Box 28"/>
          <p:cNvSpPr txBox="1">
            <a:spLocks noChangeArrowheads="1"/>
          </p:cNvSpPr>
          <p:nvPr/>
        </p:nvSpPr>
        <p:spPr bwMode="auto">
          <a:xfrm>
            <a:off x="3975652" y="4062679"/>
            <a:ext cx="7951306" cy="2308324"/>
          </a:xfrm>
          <a:prstGeom prst="rect">
            <a:avLst/>
          </a:prstGeom>
          <a:noFill/>
          <a:ln w="12700">
            <a:noFill/>
            <a:miter lim="800000"/>
            <a:headEnd type="none" w="sm" len="sm"/>
            <a:tailEnd type="none" w="sm" len="sm"/>
          </a:ln>
          <a:effectLst/>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The network is made up of computers and telephone lines between computers.  </a:t>
            </a:r>
          </a:p>
          <a:p>
            <a:r>
              <a:rPr lang="en-US" dirty="0">
                <a:latin typeface="Times New Roman" panose="02020603050405020304" pitchFamily="18" charset="0"/>
                <a:cs typeface="Times New Roman" panose="02020603050405020304" pitchFamily="18" charset="0"/>
              </a:rPr>
              <a:t>There is at most 1 telephone line  between 2 computers in the network. </a:t>
            </a:r>
          </a:p>
          <a:p>
            <a:r>
              <a:rPr lang="en-US" dirty="0">
                <a:latin typeface="Times New Roman" panose="02020603050405020304" pitchFamily="18" charset="0"/>
                <a:cs typeface="Times New Roman" panose="02020603050405020304" pitchFamily="18" charset="0"/>
              </a:rPr>
              <a:t> Each line operates in both directions. </a:t>
            </a:r>
          </a:p>
          <a:p>
            <a:r>
              <a:rPr lang="en-US" dirty="0">
                <a:latin typeface="Times New Roman" panose="02020603050405020304" pitchFamily="18" charset="0"/>
                <a:cs typeface="Times New Roman" panose="02020603050405020304" pitchFamily="18" charset="0"/>
              </a:rPr>
              <a:t> No computer has a telephone line to itself. </a:t>
            </a:r>
          </a:p>
          <a:p>
            <a:endParaRPr lang="en-US"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These are undirected edges, </a:t>
            </a:r>
          </a:p>
          <a:p>
            <a:r>
              <a:rPr lang="en-US" dirty="0">
                <a:latin typeface="Times New Roman" panose="02020603050405020304" pitchFamily="18" charset="0"/>
                <a:cs typeface="Times New Roman" panose="02020603050405020304" pitchFamily="18" charset="0"/>
              </a:rPr>
              <a:t>each of which connects two distinct vertices, and  no two edges connect the same pair of vertices.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798E4B67-DC6C-40B3-AB76-A4D692BA8C83}" type="slidenum">
              <a:rPr lang="en-US">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
        <p:nvSpPr>
          <p:cNvPr id="165890" name="Rectangle 2"/>
          <p:cNvSpPr>
            <a:spLocks noGrp="1" noChangeArrowheads="1"/>
          </p:cNvSpPr>
          <p:nvPr>
            <p:ph type="title"/>
          </p:nvPr>
        </p:nvSpPr>
        <p:spPr>
          <a:xfrm>
            <a:off x="2171700" y="513305"/>
            <a:ext cx="7848600" cy="1143000"/>
          </a:xfrm>
          <a:noFill/>
          <a:ln/>
        </p:spPr>
        <p:txBody>
          <a:bodyPr/>
          <a:lstStyle/>
          <a:p>
            <a:r>
              <a:rPr lang="en-US" dirty="0">
                <a:latin typeface="Times New Roman" panose="02020603050405020304" pitchFamily="18" charset="0"/>
                <a:cs typeface="Times New Roman" panose="02020603050405020304" pitchFamily="18" charset="0"/>
              </a:rPr>
              <a:t>Multiple Graph</a:t>
            </a:r>
          </a:p>
        </p:txBody>
      </p:sp>
      <p:grpSp>
        <p:nvGrpSpPr>
          <p:cNvPr id="2" name="Group 5"/>
          <p:cNvGrpSpPr>
            <a:grpSpLocks noChangeAspect="1"/>
          </p:cNvGrpSpPr>
          <p:nvPr/>
        </p:nvGrpSpPr>
        <p:grpSpPr bwMode="auto">
          <a:xfrm rot="-1545137">
            <a:off x="2757488" y="3032126"/>
            <a:ext cx="182562" cy="974725"/>
            <a:chOff x="576" y="1248"/>
            <a:chExt cx="144" cy="768"/>
          </a:xfrm>
        </p:grpSpPr>
        <p:sp>
          <p:nvSpPr>
            <p:cNvPr id="165894" name="Oval 6"/>
            <p:cNvSpPr>
              <a:spLocks noChangeAspect="1"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65895" name="Line 7"/>
            <p:cNvSpPr>
              <a:spLocks noChangeAspect="1" noChangeShapeType="1"/>
            </p:cNvSpPr>
            <p:nvPr/>
          </p:nvSpPr>
          <p:spPr bwMode="auto">
            <a:xfrm>
              <a:off x="624" y="1392"/>
              <a:ext cx="0" cy="48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5896" name="Oval 8"/>
            <p:cNvSpPr>
              <a:spLocks noChangeAspect="1"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grpSp>
      <p:sp>
        <p:nvSpPr>
          <p:cNvPr id="165898" name="Oval 10"/>
          <p:cNvSpPr>
            <a:spLocks noChangeAspect="1" noChangeArrowheads="1"/>
          </p:cNvSpPr>
          <p:nvPr/>
        </p:nvSpPr>
        <p:spPr bwMode="auto">
          <a:xfrm rot="3320065">
            <a:off x="6827838" y="2441576"/>
            <a:ext cx="182563" cy="182562"/>
          </a:xfrm>
          <a:prstGeom prst="ellipse">
            <a:avLst/>
          </a:prstGeom>
          <a:solidFill>
            <a:schemeClr val="tx1"/>
          </a:solidFill>
          <a:ln w="28575">
            <a:solidFill>
              <a:schemeClr val="tx1"/>
            </a:solidFill>
            <a:round/>
            <a:headEnd type="none" w="sm" len="sm"/>
            <a:tailEnd type="none" w="sm" len="sm"/>
          </a:ln>
          <a:effectLst/>
        </p:spPr>
        <p:txBody>
          <a:bodyPr rot="10800000" vert="eaVert"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65899" name="Line 11"/>
          <p:cNvSpPr>
            <a:spLocks noChangeAspect="1" noChangeShapeType="1"/>
          </p:cNvSpPr>
          <p:nvPr/>
        </p:nvSpPr>
        <p:spPr bwMode="auto">
          <a:xfrm rot="3320065">
            <a:off x="6576219" y="2428082"/>
            <a:ext cx="0" cy="608012"/>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5901" name="Line 13"/>
          <p:cNvSpPr>
            <a:spLocks noChangeAspect="1" noChangeShapeType="1"/>
          </p:cNvSpPr>
          <p:nvPr/>
        </p:nvSpPr>
        <p:spPr bwMode="auto">
          <a:xfrm>
            <a:off x="2757488" y="3152776"/>
            <a:ext cx="1706562" cy="244475"/>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5902" name="Line 14"/>
          <p:cNvSpPr>
            <a:spLocks noChangeAspect="1" noChangeShapeType="1"/>
          </p:cNvSpPr>
          <p:nvPr/>
        </p:nvSpPr>
        <p:spPr bwMode="auto">
          <a:xfrm flipH="1">
            <a:off x="3001964" y="3397250"/>
            <a:ext cx="1400175" cy="547688"/>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5903" name="Line 15"/>
          <p:cNvSpPr>
            <a:spLocks noChangeAspect="1" noChangeShapeType="1"/>
          </p:cNvSpPr>
          <p:nvPr/>
        </p:nvSpPr>
        <p:spPr bwMode="auto">
          <a:xfrm rot="-1638921">
            <a:off x="7029450" y="2206625"/>
            <a:ext cx="1035050" cy="852488"/>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5904" name="Line 16"/>
          <p:cNvSpPr>
            <a:spLocks noChangeAspect="1" noChangeShapeType="1"/>
          </p:cNvSpPr>
          <p:nvPr/>
        </p:nvSpPr>
        <p:spPr bwMode="auto">
          <a:xfrm flipV="1">
            <a:off x="6229351" y="2787651"/>
            <a:ext cx="2009775" cy="182563"/>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5905" name="Oval 17"/>
          <p:cNvSpPr>
            <a:spLocks noChangeAspect="1" noChangeArrowheads="1"/>
          </p:cNvSpPr>
          <p:nvPr/>
        </p:nvSpPr>
        <p:spPr bwMode="auto">
          <a:xfrm>
            <a:off x="7631113" y="3275013"/>
            <a:ext cx="182562" cy="182562"/>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65906" name="Line 18"/>
          <p:cNvSpPr>
            <a:spLocks noChangeAspect="1" noChangeShapeType="1"/>
          </p:cNvSpPr>
          <p:nvPr/>
        </p:nvSpPr>
        <p:spPr bwMode="auto">
          <a:xfrm>
            <a:off x="6248401" y="3036888"/>
            <a:ext cx="1503363" cy="360362"/>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5907" name="Line 19"/>
          <p:cNvSpPr>
            <a:spLocks noChangeAspect="1" noChangeShapeType="1"/>
          </p:cNvSpPr>
          <p:nvPr/>
        </p:nvSpPr>
        <p:spPr bwMode="auto">
          <a:xfrm flipH="1">
            <a:off x="4464050" y="2970213"/>
            <a:ext cx="1765300" cy="366712"/>
          </a:xfrm>
          <a:prstGeom prst="line">
            <a:avLst/>
          </a:prstGeom>
          <a:noFill/>
          <a:ln w="28575">
            <a:solidFill>
              <a:srgbClr val="CC0000"/>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5908" name="Oval 20"/>
          <p:cNvSpPr>
            <a:spLocks noChangeAspect="1" noChangeArrowheads="1"/>
          </p:cNvSpPr>
          <p:nvPr/>
        </p:nvSpPr>
        <p:spPr bwMode="auto">
          <a:xfrm rot="2112640">
            <a:off x="8118476" y="2727325"/>
            <a:ext cx="182563" cy="204788"/>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65910" name="Text Box 22"/>
          <p:cNvSpPr txBox="1">
            <a:spLocks noChangeAspect="1" noChangeArrowheads="1"/>
          </p:cNvSpPr>
          <p:nvPr/>
        </p:nvSpPr>
        <p:spPr bwMode="auto">
          <a:xfrm>
            <a:off x="2209800" y="2705100"/>
            <a:ext cx="148630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San Francisco</a:t>
            </a:r>
            <a:endParaRPr lang="en-US" sz="2400">
              <a:latin typeface="Times New Roman" panose="02020603050405020304" pitchFamily="18" charset="0"/>
              <a:cs typeface="Times New Roman" panose="02020603050405020304" pitchFamily="18" charset="0"/>
            </a:endParaRPr>
          </a:p>
        </p:txBody>
      </p:sp>
      <p:sp>
        <p:nvSpPr>
          <p:cNvPr id="165911" name="Text Box 23"/>
          <p:cNvSpPr txBox="1">
            <a:spLocks noChangeAspect="1" noChangeArrowheads="1"/>
          </p:cNvSpPr>
          <p:nvPr/>
        </p:nvSpPr>
        <p:spPr bwMode="auto">
          <a:xfrm>
            <a:off x="4402138" y="3557588"/>
            <a:ext cx="858248"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Denver</a:t>
            </a:r>
          </a:p>
        </p:txBody>
      </p:sp>
      <p:sp>
        <p:nvSpPr>
          <p:cNvPr id="165912" name="Text Box 24"/>
          <p:cNvSpPr txBox="1">
            <a:spLocks noChangeAspect="1" noChangeArrowheads="1"/>
          </p:cNvSpPr>
          <p:nvPr/>
        </p:nvSpPr>
        <p:spPr bwMode="auto">
          <a:xfrm>
            <a:off x="2332038" y="4105275"/>
            <a:ext cx="1332481"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Los Angeles</a:t>
            </a:r>
            <a:endParaRPr lang="en-US" sz="2400">
              <a:latin typeface="Times New Roman" panose="02020603050405020304" pitchFamily="18" charset="0"/>
              <a:cs typeface="Times New Roman" panose="02020603050405020304" pitchFamily="18" charset="0"/>
            </a:endParaRPr>
          </a:p>
        </p:txBody>
      </p:sp>
      <p:sp>
        <p:nvSpPr>
          <p:cNvPr id="165913" name="Text Box 25"/>
          <p:cNvSpPr txBox="1">
            <a:spLocks noChangeAspect="1" noChangeArrowheads="1"/>
          </p:cNvSpPr>
          <p:nvPr/>
        </p:nvSpPr>
        <p:spPr bwMode="auto">
          <a:xfrm>
            <a:off x="8058150" y="2300288"/>
            <a:ext cx="112120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New York</a:t>
            </a:r>
          </a:p>
        </p:txBody>
      </p:sp>
      <p:sp>
        <p:nvSpPr>
          <p:cNvPr id="165914" name="Text Box 26"/>
          <p:cNvSpPr txBox="1">
            <a:spLocks noChangeAspect="1" noChangeArrowheads="1"/>
          </p:cNvSpPr>
          <p:nvPr/>
        </p:nvSpPr>
        <p:spPr bwMode="auto">
          <a:xfrm>
            <a:off x="5889626" y="3214688"/>
            <a:ext cx="954107"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Chicago</a:t>
            </a:r>
          </a:p>
        </p:txBody>
      </p:sp>
      <p:sp>
        <p:nvSpPr>
          <p:cNvPr id="165915" name="Text Box 27"/>
          <p:cNvSpPr txBox="1">
            <a:spLocks noChangeAspect="1" noChangeArrowheads="1"/>
          </p:cNvSpPr>
          <p:nvPr/>
        </p:nvSpPr>
        <p:spPr bwMode="auto">
          <a:xfrm>
            <a:off x="7143750" y="3567113"/>
            <a:ext cx="130266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Washington</a:t>
            </a:r>
          </a:p>
        </p:txBody>
      </p:sp>
      <p:sp>
        <p:nvSpPr>
          <p:cNvPr id="165916" name="Text Box 28"/>
          <p:cNvSpPr txBox="1">
            <a:spLocks noChangeAspect="1" noChangeArrowheads="1"/>
          </p:cNvSpPr>
          <p:nvPr/>
        </p:nvSpPr>
        <p:spPr bwMode="auto">
          <a:xfrm>
            <a:off x="6594475" y="2057400"/>
            <a:ext cx="846578"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Detroit</a:t>
            </a:r>
          </a:p>
        </p:txBody>
      </p:sp>
      <p:sp>
        <p:nvSpPr>
          <p:cNvPr id="165917" name="Freeform 29"/>
          <p:cNvSpPr>
            <a:spLocks noChangeAspect="1"/>
          </p:cNvSpPr>
          <p:nvPr/>
        </p:nvSpPr>
        <p:spPr bwMode="auto">
          <a:xfrm>
            <a:off x="3001963" y="3457576"/>
            <a:ext cx="1339850" cy="498475"/>
          </a:xfrm>
          <a:custGeom>
            <a:avLst/>
            <a:gdLst/>
            <a:ahLst/>
            <a:cxnLst>
              <a:cxn ang="0">
                <a:pos x="0" y="336"/>
              </a:cxn>
              <a:cxn ang="0">
                <a:pos x="144" y="384"/>
              </a:cxn>
              <a:cxn ang="0">
                <a:pos x="336" y="384"/>
              </a:cxn>
              <a:cxn ang="0">
                <a:pos x="528" y="336"/>
              </a:cxn>
              <a:cxn ang="0">
                <a:pos x="720" y="240"/>
              </a:cxn>
              <a:cxn ang="0">
                <a:pos x="960" y="96"/>
              </a:cxn>
              <a:cxn ang="0">
                <a:pos x="1056" y="0"/>
              </a:cxn>
            </a:cxnLst>
            <a:rect l="0" t="0" r="r" b="b"/>
            <a:pathLst>
              <a:path w="1056" h="392">
                <a:moveTo>
                  <a:pt x="0" y="336"/>
                </a:moveTo>
                <a:cubicBezTo>
                  <a:pt x="44" y="356"/>
                  <a:pt x="88" y="376"/>
                  <a:pt x="144" y="384"/>
                </a:cubicBezTo>
                <a:cubicBezTo>
                  <a:pt x="200" y="392"/>
                  <a:pt x="272" y="392"/>
                  <a:pt x="336" y="384"/>
                </a:cubicBezTo>
                <a:cubicBezTo>
                  <a:pt x="400" y="376"/>
                  <a:pt x="464" y="360"/>
                  <a:pt x="528" y="336"/>
                </a:cubicBezTo>
                <a:cubicBezTo>
                  <a:pt x="592" y="312"/>
                  <a:pt x="648" y="280"/>
                  <a:pt x="720" y="240"/>
                </a:cubicBezTo>
                <a:cubicBezTo>
                  <a:pt x="792" y="200"/>
                  <a:pt x="904" y="136"/>
                  <a:pt x="960" y="96"/>
                </a:cubicBezTo>
                <a:cubicBezTo>
                  <a:pt x="1016" y="56"/>
                  <a:pt x="1040" y="16"/>
                  <a:pt x="1056" y="0"/>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5918" name="Freeform 30"/>
          <p:cNvSpPr>
            <a:spLocks noChangeAspect="1"/>
          </p:cNvSpPr>
          <p:nvPr/>
        </p:nvSpPr>
        <p:spPr bwMode="auto">
          <a:xfrm>
            <a:off x="4341814" y="2970214"/>
            <a:ext cx="1887537" cy="568325"/>
          </a:xfrm>
          <a:custGeom>
            <a:avLst/>
            <a:gdLst/>
            <a:ahLst/>
            <a:cxnLst>
              <a:cxn ang="0">
                <a:pos x="0" y="336"/>
              </a:cxn>
              <a:cxn ang="0">
                <a:pos x="192" y="432"/>
              </a:cxn>
              <a:cxn ang="0">
                <a:pos x="480" y="432"/>
              </a:cxn>
              <a:cxn ang="0">
                <a:pos x="912" y="336"/>
              </a:cxn>
              <a:cxn ang="0">
                <a:pos x="1200" y="240"/>
              </a:cxn>
              <a:cxn ang="0">
                <a:pos x="1392" y="144"/>
              </a:cxn>
              <a:cxn ang="0">
                <a:pos x="1488" y="0"/>
              </a:cxn>
            </a:cxnLst>
            <a:rect l="0" t="0" r="r" b="b"/>
            <a:pathLst>
              <a:path w="1488" h="448">
                <a:moveTo>
                  <a:pt x="0" y="336"/>
                </a:moveTo>
                <a:cubicBezTo>
                  <a:pt x="56" y="376"/>
                  <a:pt x="112" y="416"/>
                  <a:pt x="192" y="432"/>
                </a:cubicBezTo>
                <a:cubicBezTo>
                  <a:pt x="272" y="448"/>
                  <a:pt x="360" y="448"/>
                  <a:pt x="480" y="432"/>
                </a:cubicBezTo>
                <a:cubicBezTo>
                  <a:pt x="600" y="416"/>
                  <a:pt x="792" y="368"/>
                  <a:pt x="912" y="336"/>
                </a:cubicBezTo>
                <a:cubicBezTo>
                  <a:pt x="1032" y="304"/>
                  <a:pt x="1120" y="272"/>
                  <a:pt x="1200" y="240"/>
                </a:cubicBezTo>
                <a:cubicBezTo>
                  <a:pt x="1280" y="208"/>
                  <a:pt x="1344" y="184"/>
                  <a:pt x="1392" y="144"/>
                </a:cubicBezTo>
                <a:cubicBezTo>
                  <a:pt x="1440" y="104"/>
                  <a:pt x="1472" y="24"/>
                  <a:pt x="1488" y="0"/>
                </a:cubicBezTo>
              </a:path>
            </a:pathLst>
          </a:custGeom>
          <a:noFill/>
          <a:ln w="28575" cap="flat" cmpd="sng">
            <a:solidFill>
              <a:srgbClr val="CC0000"/>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5919" name="Freeform 31"/>
          <p:cNvSpPr>
            <a:spLocks noChangeAspect="1"/>
          </p:cNvSpPr>
          <p:nvPr/>
        </p:nvSpPr>
        <p:spPr bwMode="auto">
          <a:xfrm>
            <a:off x="4402138" y="2849563"/>
            <a:ext cx="1827212" cy="487362"/>
          </a:xfrm>
          <a:custGeom>
            <a:avLst/>
            <a:gdLst/>
            <a:ahLst/>
            <a:cxnLst>
              <a:cxn ang="0">
                <a:pos x="0" y="384"/>
              </a:cxn>
              <a:cxn ang="0">
                <a:pos x="192" y="240"/>
              </a:cxn>
              <a:cxn ang="0">
                <a:pos x="432" y="144"/>
              </a:cxn>
              <a:cxn ang="0">
                <a:pos x="912" y="48"/>
              </a:cxn>
              <a:cxn ang="0">
                <a:pos x="1248" y="0"/>
              </a:cxn>
              <a:cxn ang="0">
                <a:pos x="1440" y="48"/>
              </a:cxn>
            </a:cxnLst>
            <a:rect l="0" t="0" r="r" b="b"/>
            <a:pathLst>
              <a:path w="1440" h="384">
                <a:moveTo>
                  <a:pt x="0" y="384"/>
                </a:moveTo>
                <a:cubicBezTo>
                  <a:pt x="60" y="332"/>
                  <a:pt x="120" y="280"/>
                  <a:pt x="192" y="240"/>
                </a:cubicBezTo>
                <a:cubicBezTo>
                  <a:pt x="264" y="200"/>
                  <a:pt x="312" y="176"/>
                  <a:pt x="432" y="144"/>
                </a:cubicBezTo>
                <a:cubicBezTo>
                  <a:pt x="552" y="112"/>
                  <a:pt x="776" y="72"/>
                  <a:pt x="912" y="48"/>
                </a:cubicBezTo>
                <a:cubicBezTo>
                  <a:pt x="1048" y="24"/>
                  <a:pt x="1160" y="0"/>
                  <a:pt x="1248" y="0"/>
                </a:cubicBezTo>
                <a:cubicBezTo>
                  <a:pt x="1336" y="0"/>
                  <a:pt x="1388" y="24"/>
                  <a:pt x="1440" y="48"/>
                </a:cubicBezTo>
              </a:path>
            </a:pathLst>
          </a:custGeom>
          <a:noFill/>
          <a:ln w="28575" cap="flat" cmpd="sng">
            <a:solidFill>
              <a:srgbClr val="CC0000"/>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5920" name="Freeform 32"/>
          <p:cNvSpPr>
            <a:spLocks noChangeAspect="1"/>
          </p:cNvSpPr>
          <p:nvPr/>
        </p:nvSpPr>
        <p:spPr bwMode="auto">
          <a:xfrm>
            <a:off x="7751763" y="2787650"/>
            <a:ext cx="468312" cy="558800"/>
          </a:xfrm>
          <a:custGeom>
            <a:avLst/>
            <a:gdLst/>
            <a:ahLst/>
            <a:cxnLst>
              <a:cxn ang="0">
                <a:pos x="336" y="0"/>
              </a:cxn>
              <a:cxn ang="0">
                <a:pos x="336" y="192"/>
              </a:cxn>
              <a:cxn ang="0">
                <a:pos x="144" y="384"/>
              </a:cxn>
              <a:cxn ang="0">
                <a:pos x="48" y="432"/>
              </a:cxn>
              <a:cxn ang="0">
                <a:pos x="0" y="432"/>
              </a:cxn>
            </a:cxnLst>
            <a:rect l="0" t="0" r="r" b="b"/>
            <a:pathLst>
              <a:path w="368" h="440">
                <a:moveTo>
                  <a:pt x="336" y="0"/>
                </a:moveTo>
                <a:cubicBezTo>
                  <a:pt x="352" y="64"/>
                  <a:pt x="368" y="128"/>
                  <a:pt x="336" y="192"/>
                </a:cubicBezTo>
                <a:cubicBezTo>
                  <a:pt x="304" y="256"/>
                  <a:pt x="192" y="344"/>
                  <a:pt x="144" y="384"/>
                </a:cubicBezTo>
                <a:cubicBezTo>
                  <a:pt x="96" y="424"/>
                  <a:pt x="72" y="424"/>
                  <a:pt x="48" y="432"/>
                </a:cubicBezTo>
                <a:cubicBezTo>
                  <a:pt x="24" y="440"/>
                  <a:pt x="12" y="436"/>
                  <a:pt x="0" y="432"/>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5921" name="Freeform 33"/>
          <p:cNvSpPr>
            <a:spLocks noChangeAspect="1"/>
          </p:cNvSpPr>
          <p:nvPr/>
        </p:nvSpPr>
        <p:spPr bwMode="auto">
          <a:xfrm>
            <a:off x="6291263" y="2849563"/>
            <a:ext cx="1827212" cy="182562"/>
          </a:xfrm>
          <a:custGeom>
            <a:avLst/>
            <a:gdLst/>
            <a:ahLst/>
            <a:cxnLst>
              <a:cxn ang="0">
                <a:pos x="0" y="96"/>
              </a:cxn>
              <a:cxn ang="0">
                <a:pos x="288" y="144"/>
              </a:cxn>
              <a:cxn ang="0">
                <a:pos x="528" y="144"/>
              </a:cxn>
              <a:cxn ang="0">
                <a:pos x="672" y="144"/>
              </a:cxn>
              <a:cxn ang="0">
                <a:pos x="1056" y="96"/>
              </a:cxn>
              <a:cxn ang="0">
                <a:pos x="1296" y="48"/>
              </a:cxn>
              <a:cxn ang="0">
                <a:pos x="1440" y="0"/>
              </a:cxn>
            </a:cxnLst>
            <a:rect l="0" t="0" r="r" b="b"/>
            <a:pathLst>
              <a:path w="1440" h="152">
                <a:moveTo>
                  <a:pt x="0" y="96"/>
                </a:moveTo>
                <a:cubicBezTo>
                  <a:pt x="100" y="116"/>
                  <a:pt x="200" y="136"/>
                  <a:pt x="288" y="144"/>
                </a:cubicBezTo>
                <a:cubicBezTo>
                  <a:pt x="376" y="152"/>
                  <a:pt x="464" y="144"/>
                  <a:pt x="528" y="144"/>
                </a:cubicBezTo>
                <a:cubicBezTo>
                  <a:pt x="592" y="144"/>
                  <a:pt x="584" y="152"/>
                  <a:pt x="672" y="144"/>
                </a:cubicBezTo>
                <a:cubicBezTo>
                  <a:pt x="760" y="136"/>
                  <a:pt x="952" y="112"/>
                  <a:pt x="1056" y="96"/>
                </a:cubicBezTo>
                <a:cubicBezTo>
                  <a:pt x="1160" y="80"/>
                  <a:pt x="1232" y="64"/>
                  <a:pt x="1296" y="48"/>
                </a:cubicBezTo>
                <a:cubicBezTo>
                  <a:pt x="1360" y="32"/>
                  <a:pt x="1400" y="16"/>
                  <a:pt x="1440" y="0"/>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5922" name="Line 34"/>
          <p:cNvSpPr>
            <a:spLocks noChangeAspect="1" noChangeShapeType="1"/>
          </p:cNvSpPr>
          <p:nvPr/>
        </p:nvSpPr>
        <p:spPr bwMode="auto">
          <a:xfrm flipV="1">
            <a:off x="7751764" y="2849563"/>
            <a:ext cx="427037" cy="487362"/>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5923" name="Text Box 35"/>
          <p:cNvSpPr txBox="1">
            <a:spLocks noChangeArrowheads="1"/>
          </p:cNvSpPr>
          <p:nvPr/>
        </p:nvSpPr>
        <p:spPr bwMode="auto">
          <a:xfrm>
            <a:off x="695594" y="4765412"/>
            <a:ext cx="3028412" cy="1399742"/>
          </a:xfrm>
          <a:prstGeom prst="rect">
            <a:avLst/>
          </a:prstGeom>
          <a:noFill/>
          <a:ln w="12700">
            <a:noFill/>
            <a:miter lim="800000"/>
            <a:headEnd type="none" w="sm" len="sm"/>
            <a:tailEnd type="none" w="sm" len="sm"/>
          </a:ln>
          <a:effectLst/>
        </p:spPr>
        <p:txBody>
          <a:bodyPr wrap="square">
            <a:spAutoFit/>
          </a:bodyPr>
          <a:lstStyle/>
          <a:p>
            <a:pPr>
              <a:lnSpc>
                <a:spcPct val="120000"/>
              </a:lnSpc>
            </a:pPr>
            <a:r>
              <a:rPr lang="en-US" dirty="0">
                <a:latin typeface="Times New Roman" panose="02020603050405020304" pitchFamily="18" charset="0"/>
                <a:cs typeface="Times New Roman" panose="02020603050405020304" pitchFamily="18" charset="0"/>
              </a:rPr>
              <a:t>Two edges are called </a:t>
            </a:r>
            <a:r>
              <a:rPr lang="en-US" i="1" dirty="0">
                <a:latin typeface="Times New Roman" panose="02020603050405020304" pitchFamily="18" charset="0"/>
                <a:cs typeface="Times New Roman" panose="02020603050405020304" pitchFamily="18" charset="0"/>
              </a:rPr>
              <a:t>multiple or parallel edges</a:t>
            </a:r>
            <a:r>
              <a:rPr lang="en-US" dirty="0">
                <a:latin typeface="Times New Roman" panose="02020603050405020304" pitchFamily="18" charset="0"/>
                <a:cs typeface="Times New Roman" panose="02020603050405020304" pitchFamily="18" charset="0"/>
              </a:rPr>
              <a:t> </a:t>
            </a:r>
          </a:p>
          <a:p>
            <a:pPr>
              <a:lnSpc>
                <a:spcPct val="120000"/>
              </a:lnSpc>
            </a:pPr>
            <a:r>
              <a:rPr lang="en-US" dirty="0">
                <a:latin typeface="Times New Roman" panose="02020603050405020304" pitchFamily="18" charset="0"/>
                <a:cs typeface="Times New Roman" panose="02020603050405020304" pitchFamily="18" charset="0"/>
              </a:rPr>
              <a:t>if they connect the same two distinct vertices.</a:t>
            </a:r>
          </a:p>
        </p:txBody>
      </p:sp>
      <p:sp>
        <p:nvSpPr>
          <p:cNvPr id="165909" name="Oval 21"/>
          <p:cNvSpPr>
            <a:spLocks noChangeAspect="1" noChangeArrowheads="1"/>
          </p:cNvSpPr>
          <p:nvPr/>
        </p:nvSpPr>
        <p:spPr bwMode="auto">
          <a:xfrm rot="19487360" flipH="1">
            <a:off x="4281488" y="3275013"/>
            <a:ext cx="233362" cy="209550"/>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65900" name="Oval 12"/>
          <p:cNvSpPr>
            <a:spLocks noChangeAspect="1" noChangeArrowheads="1"/>
          </p:cNvSpPr>
          <p:nvPr/>
        </p:nvSpPr>
        <p:spPr bwMode="auto">
          <a:xfrm rot="3320065">
            <a:off x="6178551" y="2890838"/>
            <a:ext cx="182562" cy="182563"/>
          </a:xfrm>
          <a:prstGeom prst="ellipse">
            <a:avLst/>
          </a:prstGeom>
          <a:solidFill>
            <a:schemeClr val="tx1"/>
          </a:solidFill>
          <a:ln w="28575">
            <a:solidFill>
              <a:schemeClr val="tx1"/>
            </a:solidFill>
            <a:round/>
            <a:headEnd type="none" w="sm" len="sm"/>
            <a:tailEnd type="none" w="sm" len="sm"/>
          </a:ln>
          <a:effectLst/>
        </p:spPr>
        <p:txBody>
          <a:bodyPr rot="10800000" vert="eaVert"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35" name="Rectangle 2">
            <a:extLst>
              <a:ext uri="{FF2B5EF4-FFF2-40B4-BE49-F238E27FC236}">
                <a16:creationId xmlns="" xmlns:a16="http://schemas.microsoft.com/office/drawing/2014/main" id="{3615A234-1104-4254-A637-6E62D3CEE327}"/>
              </a:ext>
            </a:extLst>
          </p:cNvPr>
          <p:cNvSpPr>
            <a:spLocks noGrp="1" noChangeArrowheads="1"/>
          </p:cNvSpPr>
          <p:nvPr>
            <p:ph idx="1"/>
          </p:nvPr>
        </p:nvSpPr>
        <p:spPr>
          <a:xfrm>
            <a:off x="6891558" y="53433"/>
            <a:ext cx="4561678" cy="1163657"/>
          </a:xfrm>
          <a:noFill/>
          <a:ln/>
        </p:spPr>
        <p:txBody>
          <a:bodyPr>
            <a:normAutofit fontScale="62500" lnSpcReduction="20000"/>
          </a:bodyPr>
          <a:lstStyle/>
          <a:p>
            <a:pPr>
              <a:buFont typeface="Monotype Sorts" pitchFamily="2" charset="2"/>
              <a:buNone/>
            </a:pPr>
            <a:endParaRPr lang="en-US" sz="1800" b="1" dirty="0">
              <a:latin typeface="Times New Roman" panose="02020603050405020304" pitchFamily="18" charset="0"/>
              <a:cs typeface="Times New Roman" panose="02020603050405020304" pitchFamily="18" charset="0"/>
            </a:endParaRPr>
          </a:p>
          <a:p>
            <a:pPr>
              <a:lnSpc>
                <a:spcPct val="120000"/>
              </a:lnSpc>
              <a:buFont typeface="Monotype Sorts" pitchFamily="2" charset="2"/>
              <a:buNone/>
            </a:pPr>
            <a:r>
              <a:rPr lang="en-US" b="1" dirty="0">
                <a:solidFill>
                  <a:srgbClr val="003399"/>
                </a:solidFill>
                <a:latin typeface="Times New Roman" panose="02020603050405020304" pitchFamily="18" charset="0"/>
                <a:cs typeface="Times New Roman" panose="02020603050405020304" pitchFamily="18" charset="0"/>
              </a:rPr>
              <a:t>Definition 2.</a:t>
            </a:r>
            <a:r>
              <a:rPr lang="en-US" b="1" dirty="0">
                <a:latin typeface="Times New Roman" panose="02020603050405020304" pitchFamily="18" charset="0"/>
                <a:cs typeface="Times New Roman" panose="02020603050405020304" pitchFamily="18" charset="0"/>
              </a:rPr>
              <a:t> In a </a:t>
            </a:r>
            <a:r>
              <a:rPr lang="en-US" b="1" dirty="0">
                <a:solidFill>
                  <a:srgbClr val="CC0000"/>
                </a:solidFill>
                <a:latin typeface="Times New Roman" panose="02020603050405020304" pitchFamily="18" charset="0"/>
                <a:cs typeface="Times New Roman" panose="02020603050405020304" pitchFamily="18" charset="0"/>
              </a:rPr>
              <a:t>multigraph</a:t>
            </a:r>
            <a:r>
              <a:rPr lang="en-US" b="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G = (V, E)</a:t>
            </a:r>
            <a:r>
              <a:rPr lang="en-US" b="1" dirty="0">
                <a:latin typeface="Times New Roman" panose="02020603050405020304" pitchFamily="18" charset="0"/>
                <a:cs typeface="Times New Roman" panose="02020603050405020304" pitchFamily="18" charset="0"/>
              </a:rPr>
              <a:t> two or more edges may connect the same pair of vertices.  </a:t>
            </a:r>
            <a:endParaRPr lang="en-US" sz="2400" b="1" dirty="0">
              <a:latin typeface="Times New Roman" panose="02020603050405020304" pitchFamily="18" charset="0"/>
              <a:cs typeface="Times New Roman" panose="02020603050405020304" pitchFamily="18" charset="0"/>
            </a:endParaRPr>
          </a:p>
        </p:txBody>
      </p:sp>
      <p:sp>
        <p:nvSpPr>
          <p:cNvPr id="36" name="Slide Number Placeholder 5">
            <a:extLst>
              <a:ext uri="{FF2B5EF4-FFF2-40B4-BE49-F238E27FC236}">
                <a16:creationId xmlns="" xmlns:a16="http://schemas.microsoft.com/office/drawing/2014/main" id="{61D5CD82-9E6D-47BC-B99A-7E4F3B110997}"/>
              </a:ext>
            </a:extLst>
          </p:cNvPr>
          <p:cNvSpPr txBox="1">
            <a:spLocks/>
          </p:cNvSpPr>
          <p:nvPr/>
        </p:nvSpPr>
        <p:spPr>
          <a:xfrm>
            <a:off x="8412162" y="7246938"/>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1D5F4FC-8C54-450D-B591-6FCFCEB1DE87}"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
        <p:nvSpPr>
          <p:cNvPr id="37" name="Rectangle 3">
            <a:extLst>
              <a:ext uri="{FF2B5EF4-FFF2-40B4-BE49-F238E27FC236}">
                <a16:creationId xmlns="" xmlns:a16="http://schemas.microsoft.com/office/drawing/2014/main" id="{4492899D-C324-48F0-9456-08FE4C9350FB}"/>
              </a:ext>
            </a:extLst>
          </p:cNvPr>
          <p:cNvSpPr txBox="1">
            <a:spLocks noChangeArrowheads="1"/>
          </p:cNvSpPr>
          <p:nvPr/>
        </p:nvSpPr>
        <p:spPr>
          <a:xfrm>
            <a:off x="553414" y="-15730"/>
            <a:ext cx="8001000" cy="990600"/>
          </a:xfrm>
          <a:prstGeom prst="rect">
            <a:avLst/>
          </a:prstGeom>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A Non-Simple Graph</a:t>
            </a:r>
          </a:p>
        </p:txBody>
      </p:sp>
      <p:sp>
        <p:nvSpPr>
          <p:cNvPr id="38" name="Text Box 46">
            <a:extLst>
              <a:ext uri="{FF2B5EF4-FFF2-40B4-BE49-F238E27FC236}">
                <a16:creationId xmlns="" xmlns:a16="http://schemas.microsoft.com/office/drawing/2014/main" id="{1CE1CB90-1889-43BD-87D9-BAC6D8384793}"/>
              </a:ext>
            </a:extLst>
          </p:cNvPr>
          <p:cNvSpPr txBox="1">
            <a:spLocks noChangeArrowheads="1"/>
          </p:cNvSpPr>
          <p:nvPr/>
        </p:nvSpPr>
        <p:spPr bwMode="auto">
          <a:xfrm>
            <a:off x="6912162" y="4701261"/>
            <a:ext cx="5382884" cy="728148"/>
          </a:xfrm>
          <a:prstGeom prst="rect">
            <a:avLst/>
          </a:prstGeom>
          <a:noFill/>
          <a:ln w="12700">
            <a:noFill/>
            <a:miter lim="800000"/>
            <a:headEnd type="none" w="sm" len="sm"/>
            <a:tailEnd type="none" w="sm" len="sm"/>
          </a:ln>
          <a:effectLst/>
        </p:spPr>
        <p:txBody>
          <a:bodyPr wrap="none">
            <a:spAutoFit/>
          </a:bodyPr>
          <a:lstStyle/>
          <a:p>
            <a:pPr>
              <a:lnSpc>
                <a:spcPct val="120000"/>
              </a:lnSpc>
            </a:pPr>
            <a:r>
              <a:rPr lang="en-US" dirty="0">
                <a:latin typeface="Times New Roman" panose="02020603050405020304" pitchFamily="18" charset="0"/>
                <a:cs typeface="Times New Roman" panose="02020603050405020304" pitchFamily="18" charset="0"/>
              </a:rPr>
              <a:t>THERE CAN BE MULTIPLE TELEPHONE LINES </a:t>
            </a:r>
          </a:p>
          <a:p>
            <a:pPr>
              <a:lnSpc>
                <a:spcPct val="120000"/>
              </a:lnSpc>
            </a:pPr>
            <a:r>
              <a:rPr lang="en-US" dirty="0">
                <a:latin typeface="Times New Roman" panose="02020603050405020304" pitchFamily="18" charset="0"/>
                <a:cs typeface="Times New Roman" panose="02020603050405020304" pitchFamily="18" charset="0"/>
              </a:rPr>
              <a:t>BETWEEN TWO COMPUTERS IN THE NETWORK.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5"/>
          <p:cNvSpPr>
            <a:spLocks noGrp="1"/>
          </p:cNvSpPr>
          <p:nvPr>
            <p:ph type="sldNum" sz="quarter" idx="12"/>
          </p:nvPr>
        </p:nvSpPr>
        <p:spPr/>
        <p:txBody>
          <a:bodyPr/>
          <a:lstStyle/>
          <a:p>
            <a:fld id="{99A4DBCD-29E4-4F06-8C42-43D3A7A2A815}" type="slidenum">
              <a:rPr lang="en-US">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
        <p:nvSpPr>
          <p:cNvPr id="171010" name="Rectangle 2"/>
          <p:cNvSpPr>
            <a:spLocks noGrp="1" noChangeArrowheads="1"/>
          </p:cNvSpPr>
          <p:nvPr>
            <p:ph type="title"/>
          </p:nvPr>
        </p:nvSpPr>
        <p:spPr>
          <a:xfrm>
            <a:off x="2114550" y="209550"/>
            <a:ext cx="7848600" cy="1143000"/>
          </a:xfrm>
          <a:noFill/>
          <a:ln/>
        </p:spPr>
        <p:txBody>
          <a:bodyPr/>
          <a:lstStyle/>
          <a:p>
            <a:r>
              <a:rPr lang="en-US" dirty="0">
                <a:latin typeface="Times New Roman" panose="02020603050405020304" pitchFamily="18" charset="0"/>
                <a:cs typeface="Times New Roman" panose="02020603050405020304" pitchFamily="18" charset="0"/>
              </a:rPr>
              <a:t>Loops</a:t>
            </a:r>
          </a:p>
        </p:txBody>
      </p:sp>
      <p:grpSp>
        <p:nvGrpSpPr>
          <p:cNvPr id="2" name="Group 3"/>
          <p:cNvGrpSpPr>
            <a:grpSpLocks noChangeAspect="1"/>
          </p:cNvGrpSpPr>
          <p:nvPr/>
        </p:nvGrpSpPr>
        <p:grpSpPr bwMode="auto">
          <a:xfrm rot="-1545137">
            <a:off x="2636838" y="3209926"/>
            <a:ext cx="182562" cy="974725"/>
            <a:chOff x="576" y="1248"/>
            <a:chExt cx="144" cy="768"/>
          </a:xfrm>
        </p:grpSpPr>
        <p:sp>
          <p:nvSpPr>
            <p:cNvPr id="171012" name="Oval 4"/>
            <p:cNvSpPr>
              <a:spLocks noChangeAspect="1"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71013" name="Line 5"/>
            <p:cNvSpPr>
              <a:spLocks noChangeAspect="1" noChangeShapeType="1"/>
            </p:cNvSpPr>
            <p:nvPr/>
          </p:nvSpPr>
          <p:spPr bwMode="auto">
            <a:xfrm>
              <a:off x="624" y="1392"/>
              <a:ext cx="0" cy="48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14" name="Oval 6"/>
            <p:cNvSpPr>
              <a:spLocks noChangeAspect="1"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grpSp>
      <p:sp>
        <p:nvSpPr>
          <p:cNvPr id="171015" name="Oval 7"/>
          <p:cNvSpPr>
            <a:spLocks noChangeAspect="1" noChangeArrowheads="1"/>
          </p:cNvSpPr>
          <p:nvPr/>
        </p:nvSpPr>
        <p:spPr bwMode="auto">
          <a:xfrm rot="3320065">
            <a:off x="6709569" y="2618582"/>
            <a:ext cx="184150" cy="182562"/>
          </a:xfrm>
          <a:prstGeom prst="ellipse">
            <a:avLst/>
          </a:prstGeom>
          <a:solidFill>
            <a:schemeClr val="tx1"/>
          </a:solidFill>
          <a:ln w="28575">
            <a:solidFill>
              <a:schemeClr val="tx1"/>
            </a:solidFill>
            <a:round/>
            <a:headEnd type="none" w="sm" len="sm"/>
            <a:tailEnd type="none" w="sm" len="sm"/>
          </a:ln>
          <a:effectLst/>
        </p:spPr>
        <p:txBody>
          <a:bodyPr rot="10800000" vert="eaVert"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71016" name="Line 8"/>
          <p:cNvSpPr>
            <a:spLocks noChangeAspect="1" noChangeShapeType="1"/>
          </p:cNvSpPr>
          <p:nvPr/>
        </p:nvSpPr>
        <p:spPr bwMode="auto">
          <a:xfrm rot="3320065">
            <a:off x="6510339" y="2532064"/>
            <a:ext cx="7937" cy="776287"/>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17" name="Oval 9"/>
          <p:cNvSpPr>
            <a:spLocks noChangeAspect="1" noChangeArrowheads="1"/>
          </p:cNvSpPr>
          <p:nvPr/>
        </p:nvSpPr>
        <p:spPr bwMode="auto">
          <a:xfrm rot="3320065">
            <a:off x="6059488" y="3068638"/>
            <a:ext cx="182562" cy="182562"/>
          </a:xfrm>
          <a:prstGeom prst="ellipse">
            <a:avLst/>
          </a:prstGeom>
          <a:solidFill>
            <a:schemeClr val="tx1"/>
          </a:solidFill>
          <a:ln w="28575">
            <a:solidFill>
              <a:schemeClr val="tx1"/>
            </a:solidFill>
            <a:round/>
            <a:headEnd type="none" w="sm" len="sm"/>
            <a:tailEnd type="none" w="sm" len="sm"/>
          </a:ln>
          <a:effectLst/>
        </p:spPr>
        <p:txBody>
          <a:bodyPr rot="10800000" vert="eaVert"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71018" name="Line 10"/>
          <p:cNvSpPr>
            <a:spLocks noChangeAspect="1" noChangeShapeType="1"/>
          </p:cNvSpPr>
          <p:nvPr/>
        </p:nvSpPr>
        <p:spPr bwMode="auto">
          <a:xfrm>
            <a:off x="2636838" y="3332164"/>
            <a:ext cx="1706562" cy="242887"/>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19" name="Line 11"/>
          <p:cNvSpPr>
            <a:spLocks noChangeAspect="1" noChangeShapeType="1"/>
          </p:cNvSpPr>
          <p:nvPr/>
        </p:nvSpPr>
        <p:spPr bwMode="auto">
          <a:xfrm flipH="1">
            <a:off x="2879726" y="3575051"/>
            <a:ext cx="1401763" cy="549275"/>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20" name="Line 12"/>
          <p:cNvSpPr>
            <a:spLocks noChangeAspect="1" noChangeShapeType="1"/>
          </p:cNvSpPr>
          <p:nvPr/>
        </p:nvSpPr>
        <p:spPr bwMode="auto">
          <a:xfrm rot="-1638921">
            <a:off x="6911975" y="2382839"/>
            <a:ext cx="1035050" cy="854075"/>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21" name="Line 13"/>
          <p:cNvSpPr>
            <a:spLocks noChangeAspect="1" noChangeShapeType="1"/>
          </p:cNvSpPr>
          <p:nvPr/>
        </p:nvSpPr>
        <p:spPr bwMode="auto">
          <a:xfrm flipV="1">
            <a:off x="6111876" y="2967038"/>
            <a:ext cx="2011363" cy="182562"/>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22" name="Oval 14"/>
          <p:cNvSpPr>
            <a:spLocks noChangeAspect="1" noChangeArrowheads="1"/>
          </p:cNvSpPr>
          <p:nvPr/>
        </p:nvSpPr>
        <p:spPr bwMode="auto">
          <a:xfrm>
            <a:off x="7513638" y="3454401"/>
            <a:ext cx="182562" cy="182563"/>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71023" name="Line 15"/>
          <p:cNvSpPr>
            <a:spLocks noChangeAspect="1" noChangeShapeType="1"/>
          </p:cNvSpPr>
          <p:nvPr/>
        </p:nvSpPr>
        <p:spPr bwMode="auto">
          <a:xfrm>
            <a:off x="6111875" y="3209926"/>
            <a:ext cx="1524000" cy="365125"/>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24" name="Line 16"/>
          <p:cNvSpPr>
            <a:spLocks noChangeAspect="1" noChangeShapeType="1"/>
          </p:cNvSpPr>
          <p:nvPr/>
        </p:nvSpPr>
        <p:spPr bwMode="auto">
          <a:xfrm flipH="1">
            <a:off x="4343401" y="3200401"/>
            <a:ext cx="1768475" cy="314325"/>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25" name="Oval 17"/>
          <p:cNvSpPr>
            <a:spLocks noChangeAspect="1" noChangeArrowheads="1"/>
          </p:cNvSpPr>
          <p:nvPr/>
        </p:nvSpPr>
        <p:spPr bwMode="auto">
          <a:xfrm rot="2112640">
            <a:off x="8001001" y="2905126"/>
            <a:ext cx="182563" cy="206375"/>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71027" name="Text Box 19"/>
          <p:cNvSpPr txBox="1">
            <a:spLocks noChangeAspect="1" noChangeArrowheads="1"/>
          </p:cNvSpPr>
          <p:nvPr/>
        </p:nvSpPr>
        <p:spPr bwMode="auto">
          <a:xfrm>
            <a:off x="2087563" y="2590800"/>
            <a:ext cx="148630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San Francisco</a:t>
            </a:r>
            <a:endParaRPr lang="en-US" sz="2400">
              <a:latin typeface="Times New Roman" panose="02020603050405020304" pitchFamily="18" charset="0"/>
              <a:cs typeface="Times New Roman" panose="02020603050405020304" pitchFamily="18" charset="0"/>
            </a:endParaRPr>
          </a:p>
        </p:txBody>
      </p:sp>
      <p:sp>
        <p:nvSpPr>
          <p:cNvPr id="171028" name="Text Box 20"/>
          <p:cNvSpPr txBox="1">
            <a:spLocks noChangeAspect="1" noChangeArrowheads="1"/>
          </p:cNvSpPr>
          <p:nvPr/>
        </p:nvSpPr>
        <p:spPr bwMode="auto">
          <a:xfrm>
            <a:off x="4160838" y="3748088"/>
            <a:ext cx="858248"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Denver</a:t>
            </a:r>
          </a:p>
        </p:txBody>
      </p:sp>
      <p:sp>
        <p:nvSpPr>
          <p:cNvPr id="171029" name="Text Box 21"/>
          <p:cNvSpPr txBox="1">
            <a:spLocks noChangeAspect="1" noChangeArrowheads="1"/>
          </p:cNvSpPr>
          <p:nvPr/>
        </p:nvSpPr>
        <p:spPr bwMode="auto">
          <a:xfrm>
            <a:off x="2316163" y="4479925"/>
            <a:ext cx="1332481"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Los Angeles</a:t>
            </a:r>
            <a:endParaRPr lang="en-US" sz="2400">
              <a:latin typeface="Times New Roman" panose="02020603050405020304" pitchFamily="18" charset="0"/>
              <a:cs typeface="Times New Roman" panose="02020603050405020304" pitchFamily="18" charset="0"/>
            </a:endParaRPr>
          </a:p>
        </p:txBody>
      </p:sp>
      <p:sp>
        <p:nvSpPr>
          <p:cNvPr id="171030" name="Text Box 22"/>
          <p:cNvSpPr txBox="1">
            <a:spLocks noChangeAspect="1" noChangeArrowheads="1"/>
          </p:cNvSpPr>
          <p:nvPr/>
        </p:nvSpPr>
        <p:spPr bwMode="auto">
          <a:xfrm>
            <a:off x="7878763" y="2333625"/>
            <a:ext cx="112120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New York</a:t>
            </a:r>
          </a:p>
        </p:txBody>
      </p:sp>
      <p:sp>
        <p:nvSpPr>
          <p:cNvPr id="171031" name="Text Box 23"/>
          <p:cNvSpPr txBox="1">
            <a:spLocks noChangeAspect="1" noChangeArrowheads="1"/>
          </p:cNvSpPr>
          <p:nvPr/>
        </p:nvSpPr>
        <p:spPr bwMode="auto">
          <a:xfrm>
            <a:off x="5832476" y="3443288"/>
            <a:ext cx="954107"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Chicago</a:t>
            </a:r>
          </a:p>
        </p:txBody>
      </p:sp>
      <p:sp>
        <p:nvSpPr>
          <p:cNvPr id="171032" name="Text Box 24"/>
          <p:cNvSpPr txBox="1">
            <a:spLocks noChangeAspect="1" noChangeArrowheads="1"/>
          </p:cNvSpPr>
          <p:nvPr/>
        </p:nvSpPr>
        <p:spPr bwMode="auto">
          <a:xfrm>
            <a:off x="7210425" y="3992563"/>
            <a:ext cx="130266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Washington</a:t>
            </a:r>
          </a:p>
        </p:txBody>
      </p:sp>
      <p:sp>
        <p:nvSpPr>
          <p:cNvPr id="171033" name="Text Box 25"/>
          <p:cNvSpPr txBox="1">
            <a:spLocks noChangeAspect="1" noChangeArrowheads="1"/>
          </p:cNvSpPr>
          <p:nvPr/>
        </p:nvSpPr>
        <p:spPr bwMode="auto">
          <a:xfrm>
            <a:off x="6477000" y="1981200"/>
            <a:ext cx="846578"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Detroit</a:t>
            </a:r>
          </a:p>
        </p:txBody>
      </p:sp>
      <p:sp>
        <p:nvSpPr>
          <p:cNvPr id="171034" name="Freeform 26"/>
          <p:cNvSpPr>
            <a:spLocks noChangeAspect="1"/>
          </p:cNvSpPr>
          <p:nvPr/>
        </p:nvSpPr>
        <p:spPr bwMode="auto">
          <a:xfrm>
            <a:off x="2879725" y="3636964"/>
            <a:ext cx="1341438" cy="496887"/>
          </a:xfrm>
          <a:custGeom>
            <a:avLst/>
            <a:gdLst/>
            <a:ahLst/>
            <a:cxnLst>
              <a:cxn ang="0">
                <a:pos x="0" y="336"/>
              </a:cxn>
              <a:cxn ang="0">
                <a:pos x="144" y="384"/>
              </a:cxn>
              <a:cxn ang="0">
                <a:pos x="336" y="384"/>
              </a:cxn>
              <a:cxn ang="0">
                <a:pos x="528" y="336"/>
              </a:cxn>
              <a:cxn ang="0">
                <a:pos x="720" y="240"/>
              </a:cxn>
              <a:cxn ang="0">
                <a:pos x="960" y="96"/>
              </a:cxn>
              <a:cxn ang="0">
                <a:pos x="1056" y="0"/>
              </a:cxn>
            </a:cxnLst>
            <a:rect l="0" t="0" r="r" b="b"/>
            <a:pathLst>
              <a:path w="1056" h="392">
                <a:moveTo>
                  <a:pt x="0" y="336"/>
                </a:moveTo>
                <a:cubicBezTo>
                  <a:pt x="44" y="356"/>
                  <a:pt x="88" y="376"/>
                  <a:pt x="144" y="384"/>
                </a:cubicBezTo>
                <a:cubicBezTo>
                  <a:pt x="200" y="392"/>
                  <a:pt x="272" y="392"/>
                  <a:pt x="336" y="384"/>
                </a:cubicBezTo>
                <a:cubicBezTo>
                  <a:pt x="400" y="376"/>
                  <a:pt x="464" y="360"/>
                  <a:pt x="528" y="336"/>
                </a:cubicBezTo>
                <a:cubicBezTo>
                  <a:pt x="592" y="312"/>
                  <a:pt x="648" y="280"/>
                  <a:pt x="720" y="240"/>
                </a:cubicBezTo>
                <a:cubicBezTo>
                  <a:pt x="792" y="200"/>
                  <a:pt x="904" y="136"/>
                  <a:pt x="960" y="96"/>
                </a:cubicBezTo>
                <a:cubicBezTo>
                  <a:pt x="1016" y="56"/>
                  <a:pt x="1040" y="16"/>
                  <a:pt x="1056" y="0"/>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35" name="Freeform 27"/>
          <p:cNvSpPr>
            <a:spLocks noChangeAspect="1"/>
          </p:cNvSpPr>
          <p:nvPr/>
        </p:nvSpPr>
        <p:spPr bwMode="auto">
          <a:xfrm>
            <a:off x="4281488" y="3209926"/>
            <a:ext cx="1890712" cy="415925"/>
          </a:xfrm>
          <a:custGeom>
            <a:avLst/>
            <a:gdLst/>
            <a:ahLst/>
            <a:cxnLst>
              <a:cxn ang="0">
                <a:pos x="0" y="336"/>
              </a:cxn>
              <a:cxn ang="0">
                <a:pos x="192" y="432"/>
              </a:cxn>
              <a:cxn ang="0">
                <a:pos x="480" y="432"/>
              </a:cxn>
              <a:cxn ang="0">
                <a:pos x="912" y="336"/>
              </a:cxn>
              <a:cxn ang="0">
                <a:pos x="1200" y="240"/>
              </a:cxn>
              <a:cxn ang="0">
                <a:pos x="1392" y="144"/>
              </a:cxn>
              <a:cxn ang="0">
                <a:pos x="1488" y="0"/>
              </a:cxn>
            </a:cxnLst>
            <a:rect l="0" t="0" r="r" b="b"/>
            <a:pathLst>
              <a:path w="1488" h="448">
                <a:moveTo>
                  <a:pt x="0" y="336"/>
                </a:moveTo>
                <a:cubicBezTo>
                  <a:pt x="56" y="376"/>
                  <a:pt x="112" y="416"/>
                  <a:pt x="192" y="432"/>
                </a:cubicBezTo>
                <a:cubicBezTo>
                  <a:pt x="272" y="448"/>
                  <a:pt x="360" y="448"/>
                  <a:pt x="480" y="432"/>
                </a:cubicBezTo>
                <a:cubicBezTo>
                  <a:pt x="600" y="416"/>
                  <a:pt x="792" y="368"/>
                  <a:pt x="912" y="336"/>
                </a:cubicBezTo>
                <a:cubicBezTo>
                  <a:pt x="1032" y="304"/>
                  <a:pt x="1120" y="272"/>
                  <a:pt x="1200" y="240"/>
                </a:cubicBezTo>
                <a:cubicBezTo>
                  <a:pt x="1280" y="208"/>
                  <a:pt x="1344" y="184"/>
                  <a:pt x="1392" y="144"/>
                </a:cubicBezTo>
                <a:cubicBezTo>
                  <a:pt x="1440" y="104"/>
                  <a:pt x="1472" y="24"/>
                  <a:pt x="1488" y="0"/>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36" name="Freeform 28"/>
          <p:cNvSpPr>
            <a:spLocks noChangeAspect="1"/>
          </p:cNvSpPr>
          <p:nvPr/>
        </p:nvSpPr>
        <p:spPr bwMode="auto">
          <a:xfrm>
            <a:off x="4281489" y="3138489"/>
            <a:ext cx="1830387" cy="376237"/>
          </a:xfrm>
          <a:custGeom>
            <a:avLst/>
            <a:gdLst/>
            <a:ahLst/>
            <a:cxnLst>
              <a:cxn ang="0">
                <a:pos x="0" y="384"/>
              </a:cxn>
              <a:cxn ang="0">
                <a:pos x="192" y="240"/>
              </a:cxn>
              <a:cxn ang="0">
                <a:pos x="432" y="144"/>
              </a:cxn>
              <a:cxn ang="0">
                <a:pos x="912" y="48"/>
              </a:cxn>
              <a:cxn ang="0">
                <a:pos x="1248" y="0"/>
              </a:cxn>
              <a:cxn ang="0">
                <a:pos x="1440" y="48"/>
              </a:cxn>
            </a:cxnLst>
            <a:rect l="0" t="0" r="r" b="b"/>
            <a:pathLst>
              <a:path w="1440" h="384">
                <a:moveTo>
                  <a:pt x="0" y="384"/>
                </a:moveTo>
                <a:cubicBezTo>
                  <a:pt x="60" y="332"/>
                  <a:pt x="120" y="280"/>
                  <a:pt x="192" y="240"/>
                </a:cubicBezTo>
                <a:cubicBezTo>
                  <a:pt x="264" y="200"/>
                  <a:pt x="312" y="176"/>
                  <a:pt x="432" y="144"/>
                </a:cubicBezTo>
                <a:cubicBezTo>
                  <a:pt x="552" y="112"/>
                  <a:pt x="776" y="72"/>
                  <a:pt x="912" y="48"/>
                </a:cubicBezTo>
                <a:cubicBezTo>
                  <a:pt x="1048" y="24"/>
                  <a:pt x="1160" y="0"/>
                  <a:pt x="1248" y="0"/>
                </a:cubicBezTo>
                <a:cubicBezTo>
                  <a:pt x="1336" y="0"/>
                  <a:pt x="1388" y="24"/>
                  <a:pt x="1440" y="48"/>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37" name="Freeform 29"/>
          <p:cNvSpPr>
            <a:spLocks noChangeAspect="1"/>
          </p:cNvSpPr>
          <p:nvPr/>
        </p:nvSpPr>
        <p:spPr bwMode="auto">
          <a:xfrm>
            <a:off x="7635876" y="2967038"/>
            <a:ext cx="466725" cy="557212"/>
          </a:xfrm>
          <a:custGeom>
            <a:avLst/>
            <a:gdLst/>
            <a:ahLst/>
            <a:cxnLst>
              <a:cxn ang="0">
                <a:pos x="336" y="0"/>
              </a:cxn>
              <a:cxn ang="0">
                <a:pos x="336" y="192"/>
              </a:cxn>
              <a:cxn ang="0">
                <a:pos x="144" y="384"/>
              </a:cxn>
              <a:cxn ang="0">
                <a:pos x="48" y="432"/>
              </a:cxn>
              <a:cxn ang="0">
                <a:pos x="0" y="432"/>
              </a:cxn>
            </a:cxnLst>
            <a:rect l="0" t="0" r="r" b="b"/>
            <a:pathLst>
              <a:path w="368" h="440">
                <a:moveTo>
                  <a:pt x="336" y="0"/>
                </a:moveTo>
                <a:cubicBezTo>
                  <a:pt x="352" y="64"/>
                  <a:pt x="368" y="128"/>
                  <a:pt x="336" y="192"/>
                </a:cubicBezTo>
                <a:cubicBezTo>
                  <a:pt x="304" y="256"/>
                  <a:pt x="192" y="344"/>
                  <a:pt x="144" y="384"/>
                </a:cubicBezTo>
                <a:cubicBezTo>
                  <a:pt x="96" y="424"/>
                  <a:pt x="72" y="424"/>
                  <a:pt x="48" y="432"/>
                </a:cubicBezTo>
                <a:cubicBezTo>
                  <a:pt x="24" y="440"/>
                  <a:pt x="12" y="436"/>
                  <a:pt x="0" y="432"/>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38" name="Freeform 30"/>
          <p:cNvSpPr>
            <a:spLocks noChangeAspect="1"/>
          </p:cNvSpPr>
          <p:nvPr/>
        </p:nvSpPr>
        <p:spPr bwMode="auto">
          <a:xfrm>
            <a:off x="6172200" y="3027363"/>
            <a:ext cx="1828800" cy="182562"/>
          </a:xfrm>
          <a:custGeom>
            <a:avLst/>
            <a:gdLst/>
            <a:ahLst/>
            <a:cxnLst>
              <a:cxn ang="0">
                <a:pos x="0" y="96"/>
              </a:cxn>
              <a:cxn ang="0">
                <a:pos x="288" y="144"/>
              </a:cxn>
              <a:cxn ang="0">
                <a:pos x="528" y="144"/>
              </a:cxn>
              <a:cxn ang="0">
                <a:pos x="672" y="144"/>
              </a:cxn>
              <a:cxn ang="0">
                <a:pos x="1056" y="96"/>
              </a:cxn>
              <a:cxn ang="0">
                <a:pos x="1296" y="48"/>
              </a:cxn>
              <a:cxn ang="0">
                <a:pos x="1440" y="0"/>
              </a:cxn>
            </a:cxnLst>
            <a:rect l="0" t="0" r="r" b="b"/>
            <a:pathLst>
              <a:path w="1440" h="152">
                <a:moveTo>
                  <a:pt x="0" y="96"/>
                </a:moveTo>
                <a:cubicBezTo>
                  <a:pt x="100" y="116"/>
                  <a:pt x="200" y="136"/>
                  <a:pt x="288" y="144"/>
                </a:cubicBezTo>
                <a:cubicBezTo>
                  <a:pt x="376" y="152"/>
                  <a:pt x="464" y="144"/>
                  <a:pt x="528" y="144"/>
                </a:cubicBezTo>
                <a:cubicBezTo>
                  <a:pt x="592" y="144"/>
                  <a:pt x="584" y="152"/>
                  <a:pt x="672" y="144"/>
                </a:cubicBezTo>
                <a:cubicBezTo>
                  <a:pt x="760" y="136"/>
                  <a:pt x="952" y="112"/>
                  <a:pt x="1056" y="96"/>
                </a:cubicBezTo>
                <a:cubicBezTo>
                  <a:pt x="1160" y="80"/>
                  <a:pt x="1232" y="64"/>
                  <a:pt x="1296" y="48"/>
                </a:cubicBezTo>
                <a:cubicBezTo>
                  <a:pt x="1360" y="32"/>
                  <a:pt x="1400" y="16"/>
                  <a:pt x="1440" y="0"/>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39" name="Line 31"/>
          <p:cNvSpPr>
            <a:spLocks noChangeAspect="1" noChangeShapeType="1"/>
          </p:cNvSpPr>
          <p:nvPr/>
        </p:nvSpPr>
        <p:spPr bwMode="auto">
          <a:xfrm flipV="1">
            <a:off x="7635875" y="3027363"/>
            <a:ext cx="425450" cy="487362"/>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41" name="Oval 33"/>
          <p:cNvSpPr>
            <a:spLocks noChangeAspect="1" noChangeArrowheads="1"/>
          </p:cNvSpPr>
          <p:nvPr/>
        </p:nvSpPr>
        <p:spPr bwMode="auto">
          <a:xfrm>
            <a:off x="7451726" y="3565526"/>
            <a:ext cx="366713" cy="365125"/>
          </a:xfrm>
          <a:prstGeom prst="ellips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42" name="Oval 34"/>
          <p:cNvSpPr>
            <a:spLocks noChangeAspect="1" noChangeArrowheads="1"/>
          </p:cNvSpPr>
          <p:nvPr/>
        </p:nvSpPr>
        <p:spPr bwMode="auto">
          <a:xfrm>
            <a:off x="6599239" y="2346326"/>
            <a:ext cx="365125" cy="366713"/>
          </a:xfrm>
          <a:prstGeom prst="ellips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43" name="Oval 35"/>
          <p:cNvSpPr>
            <a:spLocks noChangeAspect="1" noChangeArrowheads="1"/>
          </p:cNvSpPr>
          <p:nvPr/>
        </p:nvSpPr>
        <p:spPr bwMode="auto">
          <a:xfrm>
            <a:off x="8123239" y="2773364"/>
            <a:ext cx="365125" cy="365125"/>
          </a:xfrm>
          <a:prstGeom prst="ellips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44" name="Oval 36"/>
          <p:cNvSpPr>
            <a:spLocks noChangeAspect="1" noChangeArrowheads="1"/>
          </p:cNvSpPr>
          <p:nvPr/>
        </p:nvSpPr>
        <p:spPr bwMode="auto">
          <a:xfrm>
            <a:off x="2332039" y="2955926"/>
            <a:ext cx="365125" cy="365125"/>
          </a:xfrm>
          <a:prstGeom prst="ellips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45" name="Oval 37"/>
          <p:cNvSpPr>
            <a:spLocks noChangeAspect="1" noChangeArrowheads="1"/>
          </p:cNvSpPr>
          <p:nvPr/>
        </p:nvSpPr>
        <p:spPr bwMode="auto">
          <a:xfrm>
            <a:off x="2636839" y="4052889"/>
            <a:ext cx="365125" cy="365125"/>
          </a:xfrm>
          <a:prstGeom prst="ellips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46" name="Oval 38"/>
          <p:cNvSpPr>
            <a:spLocks noChangeAspect="1" noChangeArrowheads="1"/>
          </p:cNvSpPr>
          <p:nvPr/>
        </p:nvSpPr>
        <p:spPr bwMode="auto">
          <a:xfrm>
            <a:off x="5927726" y="2773364"/>
            <a:ext cx="366713" cy="365125"/>
          </a:xfrm>
          <a:prstGeom prst="ellips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47" name="Oval 39"/>
          <p:cNvSpPr>
            <a:spLocks noChangeAspect="1" noChangeArrowheads="1"/>
          </p:cNvSpPr>
          <p:nvPr/>
        </p:nvSpPr>
        <p:spPr bwMode="auto">
          <a:xfrm>
            <a:off x="4010026" y="3143251"/>
            <a:ext cx="365125" cy="366713"/>
          </a:xfrm>
          <a:prstGeom prst="ellipse">
            <a:avLst/>
          </a:prstGeom>
          <a:noFill/>
          <a:ln w="28575">
            <a:solidFill>
              <a:srgbClr val="CC0000"/>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1049" name="Text Box 41"/>
          <p:cNvSpPr txBox="1">
            <a:spLocks noChangeArrowheads="1"/>
          </p:cNvSpPr>
          <p:nvPr/>
        </p:nvSpPr>
        <p:spPr bwMode="auto">
          <a:xfrm>
            <a:off x="5556251" y="5121276"/>
            <a:ext cx="2987869" cy="734945"/>
          </a:xfrm>
          <a:prstGeom prst="rect">
            <a:avLst/>
          </a:prstGeom>
          <a:noFill/>
          <a:ln w="12700">
            <a:noFill/>
            <a:miter lim="800000"/>
            <a:headEnd type="none" w="sm" len="sm"/>
            <a:tailEnd type="none" w="sm" len="sm"/>
          </a:ln>
          <a:effectLst/>
        </p:spPr>
        <p:txBody>
          <a:bodyPr wrap="none">
            <a:spAutoFit/>
          </a:bodyPr>
          <a:lstStyle/>
          <a:p>
            <a:pPr>
              <a:lnSpc>
                <a:spcPct val="120000"/>
              </a:lnSpc>
            </a:pPr>
            <a:r>
              <a:rPr lang="en-US">
                <a:latin typeface="Times New Roman" panose="02020603050405020304" pitchFamily="18" charset="0"/>
                <a:cs typeface="Times New Roman" panose="02020603050405020304" pitchFamily="18" charset="0"/>
              </a:rPr>
              <a:t>An edge is called a </a:t>
            </a:r>
            <a:r>
              <a:rPr lang="en-US" i="1">
                <a:latin typeface="Times New Roman" panose="02020603050405020304" pitchFamily="18" charset="0"/>
                <a:cs typeface="Times New Roman" panose="02020603050405020304" pitchFamily="18" charset="0"/>
              </a:rPr>
              <a:t>loop</a:t>
            </a:r>
            <a:r>
              <a:rPr lang="en-US">
                <a:latin typeface="Times New Roman" panose="02020603050405020304" pitchFamily="18" charset="0"/>
                <a:cs typeface="Times New Roman" panose="02020603050405020304" pitchFamily="18" charset="0"/>
              </a:rPr>
              <a:t> </a:t>
            </a:r>
          </a:p>
          <a:p>
            <a:pPr>
              <a:lnSpc>
                <a:spcPct val="120000"/>
              </a:lnSpc>
            </a:pPr>
            <a:r>
              <a:rPr lang="en-US">
                <a:latin typeface="Times New Roman" panose="02020603050405020304" pitchFamily="18" charset="0"/>
                <a:cs typeface="Times New Roman" panose="02020603050405020304" pitchFamily="18" charset="0"/>
              </a:rPr>
              <a:t>if it connects a vertex to itself.</a:t>
            </a:r>
          </a:p>
        </p:txBody>
      </p:sp>
      <p:sp>
        <p:nvSpPr>
          <p:cNvPr id="171026" name="Oval 18"/>
          <p:cNvSpPr>
            <a:spLocks noChangeAspect="1" noChangeArrowheads="1"/>
          </p:cNvSpPr>
          <p:nvPr/>
        </p:nvSpPr>
        <p:spPr bwMode="auto">
          <a:xfrm rot="19487360" flipH="1">
            <a:off x="4160838" y="3454400"/>
            <a:ext cx="234950" cy="209550"/>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5"/>
          <p:cNvSpPr>
            <a:spLocks noGrp="1"/>
          </p:cNvSpPr>
          <p:nvPr>
            <p:ph type="sldNum" sz="quarter" idx="12"/>
          </p:nvPr>
        </p:nvSpPr>
        <p:spPr/>
        <p:txBody>
          <a:bodyPr/>
          <a:lstStyle/>
          <a:p>
            <a:fld id="{1CA9A93E-4BD9-4A39-9AD1-628BE5F00C50}" type="slidenum">
              <a:rPr lang="en-US">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
        <p:nvSpPr>
          <p:cNvPr id="168962" name="Rectangle 2"/>
          <p:cNvSpPr>
            <a:spLocks noGrp="1" noChangeArrowheads="1"/>
          </p:cNvSpPr>
          <p:nvPr>
            <p:ph type="title"/>
          </p:nvPr>
        </p:nvSpPr>
        <p:spPr>
          <a:xfrm>
            <a:off x="2114550" y="209550"/>
            <a:ext cx="7848600" cy="1143000"/>
          </a:xfrm>
          <a:noFill/>
          <a:ln/>
        </p:spPr>
        <p:txBody>
          <a:bodyPr/>
          <a:lstStyle/>
          <a:p>
            <a:r>
              <a:rPr lang="en-US" dirty="0">
                <a:latin typeface="Times New Roman" panose="02020603050405020304" pitchFamily="18" charset="0"/>
                <a:cs typeface="Times New Roman" panose="02020603050405020304" pitchFamily="18" charset="0"/>
              </a:rPr>
              <a:t>A Pseudograph</a:t>
            </a:r>
          </a:p>
        </p:txBody>
      </p:sp>
      <p:grpSp>
        <p:nvGrpSpPr>
          <p:cNvPr id="2" name="Group 4"/>
          <p:cNvGrpSpPr>
            <a:grpSpLocks/>
          </p:cNvGrpSpPr>
          <p:nvPr/>
        </p:nvGrpSpPr>
        <p:grpSpPr bwMode="auto">
          <a:xfrm rot="-1545137">
            <a:off x="2438400" y="4416425"/>
            <a:ext cx="228600" cy="1219200"/>
            <a:chOff x="576" y="1248"/>
            <a:chExt cx="144" cy="768"/>
          </a:xfrm>
        </p:grpSpPr>
        <p:sp>
          <p:nvSpPr>
            <p:cNvPr id="168965" name="Oval 5"/>
            <p:cNvSpPr>
              <a:spLocks noChangeArrowheads="1"/>
            </p:cNvSpPr>
            <p:nvPr/>
          </p:nvSpPr>
          <p:spPr bwMode="auto">
            <a:xfrm>
              <a:off x="576" y="1248"/>
              <a:ext cx="144" cy="144"/>
            </a:xfrm>
            <a:prstGeom prst="ellipse">
              <a:avLst/>
            </a:prstGeom>
            <a:solidFill>
              <a:schemeClr val="tx1"/>
            </a:solidFill>
            <a:ln w="28575">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68966" name="Line 6"/>
            <p:cNvSpPr>
              <a:spLocks noChangeShapeType="1"/>
            </p:cNvSpPr>
            <p:nvPr/>
          </p:nvSpPr>
          <p:spPr bwMode="auto">
            <a:xfrm>
              <a:off x="624" y="1392"/>
              <a:ext cx="0" cy="48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8967" name="Oval 7"/>
            <p:cNvSpPr>
              <a:spLocks noChangeArrowheads="1"/>
            </p:cNvSpPr>
            <p:nvPr/>
          </p:nvSpPr>
          <p:spPr bwMode="auto">
            <a:xfrm>
              <a:off x="576" y="1872"/>
              <a:ext cx="144" cy="144"/>
            </a:xfrm>
            <a:prstGeom prst="ellipse">
              <a:avLst/>
            </a:prstGeom>
            <a:solidFill>
              <a:schemeClr val="tx1"/>
            </a:solidFill>
            <a:ln w="28575">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grpSp>
      <p:sp>
        <p:nvSpPr>
          <p:cNvPr id="168969" name="Oval 9"/>
          <p:cNvSpPr>
            <a:spLocks noChangeArrowheads="1"/>
          </p:cNvSpPr>
          <p:nvPr/>
        </p:nvSpPr>
        <p:spPr bwMode="auto">
          <a:xfrm rot="3320065">
            <a:off x="7531100" y="3676650"/>
            <a:ext cx="228600" cy="228600"/>
          </a:xfrm>
          <a:prstGeom prst="ellipse">
            <a:avLst/>
          </a:prstGeom>
          <a:solidFill>
            <a:schemeClr val="tx1"/>
          </a:solidFill>
          <a:ln w="28575">
            <a:solidFill>
              <a:schemeClr val="tx1"/>
            </a:solidFill>
            <a:round/>
            <a:headEnd type="none" w="sm" len="sm"/>
            <a:tailEnd type="none" w="sm" len="sm"/>
          </a:ln>
          <a:effectLst/>
        </p:spPr>
        <p:txBody>
          <a:bodyPr rot="10800000" vert="eaVert"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68970" name="Line 10"/>
          <p:cNvSpPr>
            <a:spLocks noChangeShapeType="1"/>
          </p:cNvSpPr>
          <p:nvPr/>
        </p:nvSpPr>
        <p:spPr bwMode="auto">
          <a:xfrm rot="3320065">
            <a:off x="7281070" y="3569495"/>
            <a:ext cx="9525" cy="969963"/>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8971" name="Oval 11"/>
          <p:cNvSpPr>
            <a:spLocks noChangeArrowheads="1"/>
          </p:cNvSpPr>
          <p:nvPr/>
        </p:nvSpPr>
        <p:spPr bwMode="auto">
          <a:xfrm rot="3320065">
            <a:off x="6716713" y="4240213"/>
            <a:ext cx="228600" cy="228600"/>
          </a:xfrm>
          <a:prstGeom prst="ellipse">
            <a:avLst/>
          </a:prstGeom>
          <a:solidFill>
            <a:schemeClr val="tx1"/>
          </a:solidFill>
          <a:ln w="28575">
            <a:solidFill>
              <a:schemeClr val="tx1"/>
            </a:solidFill>
            <a:round/>
            <a:headEnd type="none" w="sm" len="sm"/>
            <a:tailEnd type="none" w="sm" len="sm"/>
          </a:ln>
          <a:effectLst/>
        </p:spPr>
        <p:txBody>
          <a:bodyPr rot="10800000" vert="eaVert"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68972" name="Line 12"/>
          <p:cNvSpPr>
            <a:spLocks noChangeShapeType="1"/>
          </p:cNvSpPr>
          <p:nvPr/>
        </p:nvSpPr>
        <p:spPr bwMode="auto">
          <a:xfrm>
            <a:off x="2438400" y="4568825"/>
            <a:ext cx="2133600" cy="3048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8973" name="Line 13"/>
          <p:cNvSpPr>
            <a:spLocks noChangeShapeType="1"/>
          </p:cNvSpPr>
          <p:nvPr/>
        </p:nvSpPr>
        <p:spPr bwMode="auto">
          <a:xfrm flipH="1">
            <a:off x="2743200" y="4873625"/>
            <a:ext cx="1752600" cy="6858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8974" name="Line 14"/>
          <p:cNvSpPr>
            <a:spLocks noChangeShapeType="1"/>
          </p:cNvSpPr>
          <p:nvPr/>
        </p:nvSpPr>
        <p:spPr bwMode="auto">
          <a:xfrm rot="-1638921">
            <a:off x="7781925" y="3382963"/>
            <a:ext cx="1295400" cy="10668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8975" name="Line 15"/>
          <p:cNvSpPr>
            <a:spLocks noChangeShapeType="1"/>
          </p:cNvSpPr>
          <p:nvPr/>
        </p:nvSpPr>
        <p:spPr bwMode="auto">
          <a:xfrm flipV="1">
            <a:off x="6781800" y="4111625"/>
            <a:ext cx="2514600" cy="2286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8976" name="Oval 16"/>
          <p:cNvSpPr>
            <a:spLocks noChangeArrowheads="1"/>
          </p:cNvSpPr>
          <p:nvPr/>
        </p:nvSpPr>
        <p:spPr bwMode="auto">
          <a:xfrm>
            <a:off x="8534400" y="4721225"/>
            <a:ext cx="228600" cy="228600"/>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68977" name="Line 17"/>
          <p:cNvSpPr>
            <a:spLocks noChangeShapeType="1"/>
          </p:cNvSpPr>
          <p:nvPr/>
        </p:nvSpPr>
        <p:spPr bwMode="auto">
          <a:xfrm>
            <a:off x="6781800" y="4416425"/>
            <a:ext cx="1905000" cy="4572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8978" name="Line 18"/>
          <p:cNvSpPr>
            <a:spLocks noChangeShapeType="1"/>
          </p:cNvSpPr>
          <p:nvPr/>
        </p:nvSpPr>
        <p:spPr bwMode="auto">
          <a:xfrm flipH="1">
            <a:off x="4572000" y="4403725"/>
            <a:ext cx="2209800" cy="3937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8979" name="Oval 19"/>
          <p:cNvSpPr>
            <a:spLocks noChangeArrowheads="1"/>
          </p:cNvSpPr>
          <p:nvPr/>
        </p:nvSpPr>
        <p:spPr bwMode="auto">
          <a:xfrm rot="2112640">
            <a:off x="9144000" y="4035426"/>
            <a:ext cx="228600" cy="257175"/>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68981" name="Text Box 21"/>
          <p:cNvSpPr txBox="1">
            <a:spLocks noChangeArrowheads="1"/>
          </p:cNvSpPr>
          <p:nvPr/>
        </p:nvSpPr>
        <p:spPr bwMode="auto">
          <a:xfrm>
            <a:off x="1752600" y="3641725"/>
            <a:ext cx="148630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San Francisco</a:t>
            </a:r>
            <a:endParaRPr lang="en-US" sz="2400">
              <a:latin typeface="Times New Roman" panose="02020603050405020304" pitchFamily="18" charset="0"/>
              <a:cs typeface="Times New Roman" panose="02020603050405020304" pitchFamily="18" charset="0"/>
            </a:endParaRPr>
          </a:p>
        </p:txBody>
      </p:sp>
      <p:sp>
        <p:nvSpPr>
          <p:cNvPr id="168982" name="Text Box 22"/>
          <p:cNvSpPr txBox="1">
            <a:spLocks noChangeArrowheads="1"/>
          </p:cNvSpPr>
          <p:nvPr/>
        </p:nvSpPr>
        <p:spPr bwMode="auto">
          <a:xfrm>
            <a:off x="4343400" y="5089525"/>
            <a:ext cx="858248"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Denver</a:t>
            </a:r>
          </a:p>
        </p:txBody>
      </p:sp>
      <p:sp>
        <p:nvSpPr>
          <p:cNvPr id="168983" name="Text Box 23"/>
          <p:cNvSpPr txBox="1">
            <a:spLocks noChangeArrowheads="1"/>
          </p:cNvSpPr>
          <p:nvPr/>
        </p:nvSpPr>
        <p:spPr bwMode="auto">
          <a:xfrm>
            <a:off x="2038350" y="6003925"/>
            <a:ext cx="1332481"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Los Angeles</a:t>
            </a:r>
            <a:endParaRPr lang="en-US" sz="2400">
              <a:latin typeface="Times New Roman" panose="02020603050405020304" pitchFamily="18" charset="0"/>
              <a:cs typeface="Times New Roman" panose="02020603050405020304" pitchFamily="18" charset="0"/>
            </a:endParaRPr>
          </a:p>
        </p:txBody>
      </p:sp>
      <p:sp>
        <p:nvSpPr>
          <p:cNvPr id="168984" name="Text Box 24"/>
          <p:cNvSpPr txBox="1">
            <a:spLocks noChangeArrowheads="1"/>
          </p:cNvSpPr>
          <p:nvPr/>
        </p:nvSpPr>
        <p:spPr bwMode="auto">
          <a:xfrm>
            <a:off x="8991600" y="3321050"/>
            <a:ext cx="112120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New York</a:t>
            </a:r>
          </a:p>
        </p:txBody>
      </p:sp>
      <p:sp>
        <p:nvSpPr>
          <p:cNvPr id="168985" name="Text Box 25"/>
          <p:cNvSpPr txBox="1">
            <a:spLocks noChangeArrowheads="1"/>
          </p:cNvSpPr>
          <p:nvPr/>
        </p:nvSpPr>
        <p:spPr bwMode="auto">
          <a:xfrm>
            <a:off x="6432551" y="4708525"/>
            <a:ext cx="954107"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Chicago</a:t>
            </a:r>
          </a:p>
        </p:txBody>
      </p:sp>
      <p:sp>
        <p:nvSpPr>
          <p:cNvPr id="168986" name="Text Box 26"/>
          <p:cNvSpPr txBox="1">
            <a:spLocks noChangeArrowheads="1"/>
          </p:cNvSpPr>
          <p:nvPr/>
        </p:nvSpPr>
        <p:spPr bwMode="auto">
          <a:xfrm>
            <a:off x="8153400" y="5394325"/>
            <a:ext cx="130266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Washington</a:t>
            </a:r>
          </a:p>
        </p:txBody>
      </p:sp>
      <p:sp>
        <p:nvSpPr>
          <p:cNvPr id="168987" name="Text Box 27"/>
          <p:cNvSpPr txBox="1">
            <a:spLocks noChangeArrowheads="1"/>
          </p:cNvSpPr>
          <p:nvPr/>
        </p:nvSpPr>
        <p:spPr bwMode="auto">
          <a:xfrm>
            <a:off x="7086600" y="2879725"/>
            <a:ext cx="846578"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Detroit</a:t>
            </a:r>
          </a:p>
        </p:txBody>
      </p:sp>
      <p:sp>
        <p:nvSpPr>
          <p:cNvPr id="168988" name="Freeform 28"/>
          <p:cNvSpPr>
            <a:spLocks/>
          </p:cNvSpPr>
          <p:nvPr/>
        </p:nvSpPr>
        <p:spPr bwMode="auto">
          <a:xfrm>
            <a:off x="2743200" y="4949825"/>
            <a:ext cx="1676400" cy="622300"/>
          </a:xfrm>
          <a:custGeom>
            <a:avLst/>
            <a:gdLst/>
            <a:ahLst/>
            <a:cxnLst>
              <a:cxn ang="0">
                <a:pos x="0" y="336"/>
              </a:cxn>
              <a:cxn ang="0">
                <a:pos x="144" y="384"/>
              </a:cxn>
              <a:cxn ang="0">
                <a:pos x="336" y="384"/>
              </a:cxn>
              <a:cxn ang="0">
                <a:pos x="528" y="336"/>
              </a:cxn>
              <a:cxn ang="0">
                <a:pos x="720" y="240"/>
              </a:cxn>
              <a:cxn ang="0">
                <a:pos x="960" y="96"/>
              </a:cxn>
              <a:cxn ang="0">
                <a:pos x="1056" y="0"/>
              </a:cxn>
            </a:cxnLst>
            <a:rect l="0" t="0" r="r" b="b"/>
            <a:pathLst>
              <a:path w="1056" h="392">
                <a:moveTo>
                  <a:pt x="0" y="336"/>
                </a:moveTo>
                <a:cubicBezTo>
                  <a:pt x="44" y="356"/>
                  <a:pt x="88" y="376"/>
                  <a:pt x="144" y="384"/>
                </a:cubicBezTo>
                <a:cubicBezTo>
                  <a:pt x="200" y="392"/>
                  <a:pt x="272" y="392"/>
                  <a:pt x="336" y="384"/>
                </a:cubicBezTo>
                <a:cubicBezTo>
                  <a:pt x="400" y="376"/>
                  <a:pt x="464" y="360"/>
                  <a:pt x="528" y="336"/>
                </a:cubicBezTo>
                <a:cubicBezTo>
                  <a:pt x="592" y="312"/>
                  <a:pt x="648" y="280"/>
                  <a:pt x="720" y="240"/>
                </a:cubicBezTo>
                <a:cubicBezTo>
                  <a:pt x="792" y="200"/>
                  <a:pt x="904" y="136"/>
                  <a:pt x="960" y="96"/>
                </a:cubicBezTo>
                <a:cubicBezTo>
                  <a:pt x="1016" y="56"/>
                  <a:pt x="1040" y="16"/>
                  <a:pt x="1056" y="0"/>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8989" name="Freeform 29"/>
          <p:cNvSpPr>
            <a:spLocks/>
          </p:cNvSpPr>
          <p:nvPr/>
        </p:nvSpPr>
        <p:spPr bwMode="auto">
          <a:xfrm>
            <a:off x="4495800" y="4416425"/>
            <a:ext cx="2362200" cy="520700"/>
          </a:xfrm>
          <a:custGeom>
            <a:avLst/>
            <a:gdLst/>
            <a:ahLst/>
            <a:cxnLst>
              <a:cxn ang="0">
                <a:pos x="0" y="336"/>
              </a:cxn>
              <a:cxn ang="0">
                <a:pos x="192" y="432"/>
              </a:cxn>
              <a:cxn ang="0">
                <a:pos x="480" y="432"/>
              </a:cxn>
              <a:cxn ang="0">
                <a:pos x="912" y="336"/>
              </a:cxn>
              <a:cxn ang="0">
                <a:pos x="1200" y="240"/>
              </a:cxn>
              <a:cxn ang="0">
                <a:pos x="1392" y="144"/>
              </a:cxn>
              <a:cxn ang="0">
                <a:pos x="1488" y="0"/>
              </a:cxn>
            </a:cxnLst>
            <a:rect l="0" t="0" r="r" b="b"/>
            <a:pathLst>
              <a:path w="1488" h="448">
                <a:moveTo>
                  <a:pt x="0" y="336"/>
                </a:moveTo>
                <a:cubicBezTo>
                  <a:pt x="56" y="376"/>
                  <a:pt x="112" y="416"/>
                  <a:pt x="192" y="432"/>
                </a:cubicBezTo>
                <a:cubicBezTo>
                  <a:pt x="272" y="448"/>
                  <a:pt x="360" y="448"/>
                  <a:pt x="480" y="432"/>
                </a:cubicBezTo>
                <a:cubicBezTo>
                  <a:pt x="600" y="416"/>
                  <a:pt x="792" y="368"/>
                  <a:pt x="912" y="336"/>
                </a:cubicBezTo>
                <a:cubicBezTo>
                  <a:pt x="1032" y="304"/>
                  <a:pt x="1120" y="272"/>
                  <a:pt x="1200" y="240"/>
                </a:cubicBezTo>
                <a:cubicBezTo>
                  <a:pt x="1280" y="208"/>
                  <a:pt x="1344" y="184"/>
                  <a:pt x="1392" y="144"/>
                </a:cubicBezTo>
                <a:cubicBezTo>
                  <a:pt x="1440" y="104"/>
                  <a:pt x="1472" y="24"/>
                  <a:pt x="1488" y="0"/>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8990" name="Freeform 30"/>
          <p:cNvSpPr>
            <a:spLocks/>
          </p:cNvSpPr>
          <p:nvPr/>
        </p:nvSpPr>
        <p:spPr bwMode="auto">
          <a:xfrm>
            <a:off x="4495800" y="4327525"/>
            <a:ext cx="2286000" cy="469900"/>
          </a:xfrm>
          <a:custGeom>
            <a:avLst/>
            <a:gdLst/>
            <a:ahLst/>
            <a:cxnLst>
              <a:cxn ang="0">
                <a:pos x="0" y="384"/>
              </a:cxn>
              <a:cxn ang="0">
                <a:pos x="192" y="240"/>
              </a:cxn>
              <a:cxn ang="0">
                <a:pos x="432" y="144"/>
              </a:cxn>
              <a:cxn ang="0">
                <a:pos x="912" y="48"/>
              </a:cxn>
              <a:cxn ang="0">
                <a:pos x="1248" y="0"/>
              </a:cxn>
              <a:cxn ang="0">
                <a:pos x="1440" y="48"/>
              </a:cxn>
            </a:cxnLst>
            <a:rect l="0" t="0" r="r" b="b"/>
            <a:pathLst>
              <a:path w="1440" h="384">
                <a:moveTo>
                  <a:pt x="0" y="384"/>
                </a:moveTo>
                <a:cubicBezTo>
                  <a:pt x="60" y="332"/>
                  <a:pt x="120" y="280"/>
                  <a:pt x="192" y="240"/>
                </a:cubicBezTo>
                <a:cubicBezTo>
                  <a:pt x="264" y="200"/>
                  <a:pt x="312" y="176"/>
                  <a:pt x="432" y="144"/>
                </a:cubicBezTo>
                <a:cubicBezTo>
                  <a:pt x="552" y="112"/>
                  <a:pt x="776" y="72"/>
                  <a:pt x="912" y="48"/>
                </a:cubicBezTo>
                <a:cubicBezTo>
                  <a:pt x="1048" y="24"/>
                  <a:pt x="1160" y="0"/>
                  <a:pt x="1248" y="0"/>
                </a:cubicBezTo>
                <a:cubicBezTo>
                  <a:pt x="1336" y="0"/>
                  <a:pt x="1388" y="24"/>
                  <a:pt x="1440" y="48"/>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8991" name="Freeform 31"/>
          <p:cNvSpPr>
            <a:spLocks/>
          </p:cNvSpPr>
          <p:nvPr/>
        </p:nvSpPr>
        <p:spPr bwMode="auto">
          <a:xfrm>
            <a:off x="8686800" y="4111625"/>
            <a:ext cx="584200" cy="698500"/>
          </a:xfrm>
          <a:custGeom>
            <a:avLst/>
            <a:gdLst/>
            <a:ahLst/>
            <a:cxnLst>
              <a:cxn ang="0">
                <a:pos x="336" y="0"/>
              </a:cxn>
              <a:cxn ang="0">
                <a:pos x="336" y="192"/>
              </a:cxn>
              <a:cxn ang="0">
                <a:pos x="144" y="384"/>
              </a:cxn>
              <a:cxn ang="0">
                <a:pos x="48" y="432"/>
              </a:cxn>
              <a:cxn ang="0">
                <a:pos x="0" y="432"/>
              </a:cxn>
            </a:cxnLst>
            <a:rect l="0" t="0" r="r" b="b"/>
            <a:pathLst>
              <a:path w="368" h="440">
                <a:moveTo>
                  <a:pt x="336" y="0"/>
                </a:moveTo>
                <a:cubicBezTo>
                  <a:pt x="352" y="64"/>
                  <a:pt x="368" y="128"/>
                  <a:pt x="336" y="192"/>
                </a:cubicBezTo>
                <a:cubicBezTo>
                  <a:pt x="304" y="256"/>
                  <a:pt x="192" y="344"/>
                  <a:pt x="144" y="384"/>
                </a:cubicBezTo>
                <a:cubicBezTo>
                  <a:pt x="96" y="424"/>
                  <a:pt x="72" y="424"/>
                  <a:pt x="48" y="432"/>
                </a:cubicBezTo>
                <a:cubicBezTo>
                  <a:pt x="24" y="440"/>
                  <a:pt x="12" y="436"/>
                  <a:pt x="0" y="432"/>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8992" name="Freeform 32"/>
          <p:cNvSpPr>
            <a:spLocks/>
          </p:cNvSpPr>
          <p:nvPr/>
        </p:nvSpPr>
        <p:spPr bwMode="auto">
          <a:xfrm>
            <a:off x="6858000" y="4187825"/>
            <a:ext cx="2286000" cy="228600"/>
          </a:xfrm>
          <a:custGeom>
            <a:avLst/>
            <a:gdLst/>
            <a:ahLst/>
            <a:cxnLst>
              <a:cxn ang="0">
                <a:pos x="0" y="96"/>
              </a:cxn>
              <a:cxn ang="0">
                <a:pos x="288" y="144"/>
              </a:cxn>
              <a:cxn ang="0">
                <a:pos x="528" y="144"/>
              </a:cxn>
              <a:cxn ang="0">
                <a:pos x="672" y="144"/>
              </a:cxn>
              <a:cxn ang="0">
                <a:pos x="1056" y="96"/>
              </a:cxn>
              <a:cxn ang="0">
                <a:pos x="1296" y="48"/>
              </a:cxn>
              <a:cxn ang="0">
                <a:pos x="1440" y="0"/>
              </a:cxn>
            </a:cxnLst>
            <a:rect l="0" t="0" r="r" b="b"/>
            <a:pathLst>
              <a:path w="1440" h="152">
                <a:moveTo>
                  <a:pt x="0" y="96"/>
                </a:moveTo>
                <a:cubicBezTo>
                  <a:pt x="100" y="116"/>
                  <a:pt x="200" y="136"/>
                  <a:pt x="288" y="144"/>
                </a:cubicBezTo>
                <a:cubicBezTo>
                  <a:pt x="376" y="152"/>
                  <a:pt x="464" y="144"/>
                  <a:pt x="528" y="144"/>
                </a:cubicBezTo>
                <a:cubicBezTo>
                  <a:pt x="592" y="144"/>
                  <a:pt x="584" y="152"/>
                  <a:pt x="672" y="144"/>
                </a:cubicBezTo>
                <a:cubicBezTo>
                  <a:pt x="760" y="136"/>
                  <a:pt x="952" y="112"/>
                  <a:pt x="1056" y="96"/>
                </a:cubicBezTo>
                <a:cubicBezTo>
                  <a:pt x="1160" y="80"/>
                  <a:pt x="1232" y="64"/>
                  <a:pt x="1296" y="48"/>
                </a:cubicBezTo>
                <a:cubicBezTo>
                  <a:pt x="1360" y="32"/>
                  <a:pt x="1400" y="16"/>
                  <a:pt x="1440" y="0"/>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8993" name="Line 33"/>
          <p:cNvSpPr>
            <a:spLocks noChangeShapeType="1"/>
          </p:cNvSpPr>
          <p:nvPr/>
        </p:nvSpPr>
        <p:spPr bwMode="auto">
          <a:xfrm flipV="1">
            <a:off x="8686800" y="4187825"/>
            <a:ext cx="533400" cy="6096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8994" name="Text Box 34"/>
          <p:cNvSpPr txBox="1">
            <a:spLocks noChangeArrowheads="1"/>
          </p:cNvSpPr>
          <p:nvPr/>
        </p:nvSpPr>
        <p:spPr bwMode="auto">
          <a:xfrm>
            <a:off x="1960564" y="1844676"/>
            <a:ext cx="5940729" cy="728148"/>
          </a:xfrm>
          <a:prstGeom prst="rect">
            <a:avLst/>
          </a:prstGeom>
          <a:noFill/>
          <a:ln w="12700">
            <a:noFill/>
            <a:miter lim="800000"/>
            <a:headEnd type="none" w="sm" len="sm"/>
            <a:tailEnd type="none" w="sm" len="sm"/>
          </a:ln>
          <a:effectLst/>
        </p:spPr>
        <p:txBody>
          <a:bodyPr wrap="none">
            <a:spAutoFit/>
          </a:bodyPr>
          <a:lstStyle/>
          <a:p>
            <a:pPr>
              <a:lnSpc>
                <a:spcPct val="120000"/>
              </a:lnSpc>
            </a:pPr>
            <a:r>
              <a:rPr lang="en-US">
                <a:latin typeface="Times New Roman" panose="02020603050405020304" pitchFamily="18" charset="0"/>
                <a:cs typeface="Times New Roman" panose="02020603050405020304" pitchFamily="18" charset="0"/>
              </a:rPr>
              <a:t>THERE CAN BE TELEPHONE LINES IN THE NETWORK</a:t>
            </a:r>
          </a:p>
          <a:p>
            <a:pPr>
              <a:lnSpc>
                <a:spcPct val="120000"/>
              </a:lnSpc>
            </a:pPr>
            <a:r>
              <a:rPr lang="en-US">
                <a:latin typeface="Times New Roman" panose="02020603050405020304" pitchFamily="18" charset="0"/>
                <a:cs typeface="Times New Roman" panose="02020603050405020304" pitchFamily="18" charset="0"/>
              </a:rPr>
              <a:t>FROM A COMPUTER TO ITSELF (for diagnostic use).</a:t>
            </a:r>
          </a:p>
        </p:txBody>
      </p:sp>
      <p:sp>
        <p:nvSpPr>
          <p:cNvPr id="168995" name="Oval 35"/>
          <p:cNvSpPr>
            <a:spLocks noChangeArrowheads="1"/>
          </p:cNvSpPr>
          <p:nvPr/>
        </p:nvSpPr>
        <p:spPr bwMode="auto">
          <a:xfrm>
            <a:off x="8458200" y="4860925"/>
            <a:ext cx="457200" cy="457200"/>
          </a:xfrm>
          <a:prstGeom prst="ellips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8996" name="Oval 36"/>
          <p:cNvSpPr>
            <a:spLocks noChangeArrowheads="1"/>
          </p:cNvSpPr>
          <p:nvPr/>
        </p:nvSpPr>
        <p:spPr bwMode="auto">
          <a:xfrm>
            <a:off x="7391400" y="3336925"/>
            <a:ext cx="457200" cy="457200"/>
          </a:xfrm>
          <a:prstGeom prst="ellips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8997" name="Oval 37"/>
          <p:cNvSpPr>
            <a:spLocks noChangeArrowheads="1"/>
          </p:cNvSpPr>
          <p:nvPr/>
        </p:nvSpPr>
        <p:spPr bwMode="auto">
          <a:xfrm>
            <a:off x="9296400" y="3870325"/>
            <a:ext cx="457200" cy="457200"/>
          </a:xfrm>
          <a:prstGeom prst="ellips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8998" name="Oval 38"/>
          <p:cNvSpPr>
            <a:spLocks noChangeArrowheads="1"/>
          </p:cNvSpPr>
          <p:nvPr/>
        </p:nvSpPr>
        <p:spPr bwMode="auto">
          <a:xfrm>
            <a:off x="2057400" y="4098925"/>
            <a:ext cx="457200" cy="457200"/>
          </a:xfrm>
          <a:prstGeom prst="ellips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8999" name="Oval 39"/>
          <p:cNvSpPr>
            <a:spLocks noChangeArrowheads="1"/>
          </p:cNvSpPr>
          <p:nvPr/>
        </p:nvSpPr>
        <p:spPr bwMode="auto">
          <a:xfrm>
            <a:off x="2438400" y="5470525"/>
            <a:ext cx="457200" cy="457200"/>
          </a:xfrm>
          <a:prstGeom prst="ellips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9000" name="Oval 40"/>
          <p:cNvSpPr>
            <a:spLocks noChangeArrowheads="1"/>
          </p:cNvSpPr>
          <p:nvPr/>
        </p:nvSpPr>
        <p:spPr bwMode="auto">
          <a:xfrm>
            <a:off x="6553200" y="3870325"/>
            <a:ext cx="457200" cy="457200"/>
          </a:xfrm>
          <a:prstGeom prst="ellips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9001" name="Oval 41"/>
          <p:cNvSpPr>
            <a:spLocks noChangeArrowheads="1"/>
          </p:cNvSpPr>
          <p:nvPr/>
        </p:nvSpPr>
        <p:spPr bwMode="auto">
          <a:xfrm>
            <a:off x="4191000" y="4327525"/>
            <a:ext cx="457200" cy="457200"/>
          </a:xfrm>
          <a:prstGeom prst="ellipse">
            <a:avLst/>
          </a:prstGeom>
          <a:noFill/>
          <a:ln w="28575">
            <a:solidFill>
              <a:srgbClr val="CC0000"/>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69002" name="Oval 42"/>
          <p:cNvSpPr>
            <a:spLocks noChangeArrowheads="1"/>
          </p:cNvSpPr>
          <p:nvPr/>
        </p:nvSpPr>
        <p:spPr bwMode="auto">
          <a:xfrm>
            <a:off x="4343400" y="4724400"/>
            <a:ext cx="228600" cy="228600"/>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42" name="Rectangle 2">
            <a:extLst>
              <a:ext uri="{FF2B5EF4-FFF2-40B4-BE49-F238E27FC236}">
                <a16:creationId xmlns="" xmlns:a16="http://schemas.microsoft.com/office/drawing/2014/main" id="{3B0B8140-A916-47C3-9496-EE0747A825CD}"/>
              </a:ext>
            </a:extLst>
          </p:cNvPr>
          <p:cNvSpPr>
            <a:spLocks noGrp="1" noChangeArrowheads="1"/>
          </p:cNvSpPr>
          <p:nvPr>
            <p:ph idx="1"/>
          </p:nvPr>
        </p:nvSpPr>
        <p:spPr>
          <a:xfrm>
            <a:off x="7307635" y="0"/>
            <a:ext cx="4891929" cy="1745883"/>
          </a:xfrm>
          <a:noFill/>
          <a:ln/>
        </p:spPr>
        <p:txBody>
          <a:bodyPr>
            <a:normAutofit fontScale="55000" lnSpcReduction="20000"/>
          </a:bodyPr>
          <a:lstStyle/>
          <a:p>
            <a:pPr>
              <a:buFont typeface="Monotype Sorts" pitchFamily="2" charset="2"/>
              <a:buNone/>
            </a:pPr>
            <a:endParaRPr lang="en-US" sz="1800" b="1" dirty="0">
              <a:latin typeface="Times New Roman" panose="02020603050405020304" pitchFamily="18" charset="0"/>
              <a:cs typeface="Times New Roman" panose="02020603050405020304" pitchFamily="18" charset="0"/>
            </a:endParaRPr>
          </a:p>
          <a:p>
            <a:pPr>
              <a:lnSpc>
                <a:spcPct val="120000"/>
              </a:lnSpc>
              <a:buFont typeface="Monotype Sorts" pitchFamily="2" charset="2"/>
              <a:buNone/>
            </a:pPr>
            <a:r>
              <a:rPr lang="en-US" b="1" dirty="0">
                <a:solidFill>
                  <a:srgbClr val="003399"/>
                </a:solidFill>
                <a:latin typeface="Times New Roman" panose="02020603050405020304" pitchFamily="18" charset="0"/>
                <a:cs typeface="Times New Roman" panose="02020603050405020304" pitchFamily="18" charset="0"/>
              </a:rPr>
              <a:t>Definition 3.</a:t>
            </a:r>
            <a:r>
              <a:rPr lang="en-US" b="1" dirty="0">
                <a:latin typeface="Times New Roman" panose="02020603050405020304" pitchFamily="18" charset="0"/>
                <a:cs typeface="Times New Roman" panose="02020603050405020304" pitchFamily="18" charset="0"/>
              </a:rPr>
              <a:t> In a </a:t>
            </a:r>
            <a:r>
              <a:rPr lang="en-US" b="1" dirty="0">
                <a:solidFill>
                  <a:srgbClr val="CC0000"/>
                </a:solidFill>
                <a:latin typeface="Times New Roman" panose="02020603050405020304" pitchFamily="18" charset="0"/>
                <a:cs typeface="Times New Roman" panose="02020603050405020304" pitchFamily="18" charset="0"/>
              </a:rPr>
              <a:t>pseudograph</a:t>
            </a:r>
            <a:r>
              <a:rPr lang="en-US" b="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G = (V, E)</a:t>
            </a:r>
            <a:r>
              <a:rPr lang="en-US" b="1" dirty="0">
                <a:latin typeface="Times New Roman" panose="02020603050405020304" pitchFamily="18" charset="0"/>
                <a:cs typeface="Times New Roman" panose="02020603050405020304" pitchFamily="18" charset="0"/>
              </a:rPr>
              <a:t> two or more edges may connect the same pair of vertices, and in addition, an edge may connect a vertex to itself. </a:t>
            </a:r>
          </a:p>
          <a:p>
            <a:pPr>
              <a:lnSpc>
                <a:spcPct val="120000"/>
              </a:lnSpc>
              <a:buFont typeface="Monotype Sorts" pitchFamily="2" charset="2"/>
              <a:buNone/>
            </a:pPr>
            <a:r>
              <a:rPr lang="en-US"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43" name="Slide Number Placeholder 5">
            <a:extLst>
              <a:ext uri="{FF2B5EF4-FFF2-40B4-BE49-F238E27FC236}">
                <a16:creationId xmlns="" xmlns:a16="http://schemas.microsoft.com/office/drawing/2014/main" id="{F0776DD7-AF3A-4B99-9833-59443C872D2B}"/>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21031B-972B-4839-9214-EED54D5DB399}"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
        <p:nvSpPr>
          <p:cNvPr id="44" name="Rectangle 3">
            <a:extLst>
              <a:ext uri="{FF2B5EF4-FFF2-40B4-BE49-F238E27FC236}">
                <a16:creationId xmlns="" xmlns:a16="http://schemas.microsoft.com/office/drawing/2014/main" id="{FED90886-17D0-4411-B6B7-89EE34B99DDB}"/>
              </a:ext>
            </a:extLst>
          </p:cNvPr>
          <p:cNvSpPr txBox="1">
            <a:spLocks noChangeArrowheads="1"/>
          </p:cNvSpPr>
          <p:nvPr/>
        </p:nvSpPr>
        <p:spPr>
          <a:xfrm>
            <a:off x="190500" y="115614"/>
            <a:ext cx="8001000" cy="555832"/>
          </a:xfrm>
          <a:prstGeom prst="rect">
            <a:avLst/>
          </a:prstGeom>
          <a:noFill/>
          <a:ln/>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cs typeface="Times New Roman" panose="02020603050405020304" pitchFamily="18" charset="0"/>
              </a:rPr>
              <a:t>Another Non-Simple Graph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lide Number Placeholder 5"/>
          <p:cNvSpPr>
            <a:spLocks noGrp="1"/>
          </p:cNvSpPr>
          <p:nvPr>
            <p:ph type="sldNum" sz="quarter" idx="12"/>
          </p:nvPr>
        </p:nvSpPr>
        <p:spPr/>
        <p:txBody>
          <a:bodyPr/>
          <a:lstStyle/>
          <a:p>
            <a:fld id="{CEAF334B-1946-42BF-926E-7243B50ED66B}" type="slidenum">
              <a:rPr lang="en-US">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sp>
        <p:nvSpPr>
          <p:cNvPr id="175106" name="Rectangle 2"/>
          <p:cNvSpPr>
            <a:spLocks noGrp="1" noChangeArrowheads="1"/>
          </p:cNvSpPr>
          <p:nvPr>
            <p:ph type="title"/>
          </p:nvPr>
        </p:nvSpPr>
        <p:spPr>
          <a:xfrm>
            <a:off x="2114550" y="209550"/>
            <a:ext cx="7848600" cy="1143000"/>
          </a:xfrm>
          <a:noFill/>
          <a:ln/>
        </p:spPr>
        <p:txBody>
          <a:bodyPr/>
          <a:lstStyle/>
          <a:p>
            <a:r>
              <a:rPr lang="en-US">
                <a:latin typeface="Times New Roman" panose="02020603050405020304" pitchFamily="18" charset="0"/>
                <a:cs typeface="Times New Roman" panose="02020603050405020304" pitchFamily="18" charset="0"/>
              </a:rPr>
              <a:t>A Directed Graph</a:t>
            </a:r>
          </a:p>
        </p:txBody>
      </p:sp>
      <p:sp>
        <p:nvSpPr>
          <p:cNvPr id="175109" name="Oval 5"/>
          <p:cNvSpPr>
            <a:spLocks noChangeArrowheads="1"/>
          </p:cNvSpPr>
          <p:nvPr/>
        </p:nvSpPr>
        <p:spPr bwMode="auto">
          <a:xfrm rot="-1545137">
            <a:off x="2252663" y="4467225"/>
            <a:ext cx="228600" cy="228600"/>
          </a:xfrm>
          <a:prstGeom prst="ellipse">
            <a:avLst/>
          </a:prstGeom>
          <a:solidFill>
            <a:schemeClr val="tx1"/>
          </a:solidFill>
          <a:ln w="28575">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75111" name="Oval 7"/>
          <p:cNvSpPr>
            <a:spLocks noChangeArrowheads="1"/>
          </p:cNvSpPr>
          <p:nvPr/>
        </p:nvSpPr>
        <p:spPr bwMode="auto">
          <a:xfrm rot="-1545137">
            <a:off x="2682875" y="5360988"/>
            <a:ext cx="228600" cy="228600"/>
          </a:xfrm>
          <a:prstGeom prst="ellipse">
            <a:avLst/>
          </a:prstGeom>
          <a:solidFill>
            <a:schemeClr val="tx1"/>
          </a:solidFill>
          <a:ln w="28575">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75113" name="Oval 9"/>
          <p:cNvSpPr>
            <a:spLocks noChangeArrowheads="1"/>
          </p:cNvSpPr>
          <p:nvPr/>
        </p:nvSpPr>
        <p:spPr bwMode="auto">
          <a:xfrm rot="3320065">
            <a:off x="7561263" y="3679825"/>
            <a:ext cx="228600" cy="228600"/>
          </a:xfrm>
          <a:prstGeom prst="ellipse">
            <a:avLst/>
          </a:prstGeom>
          <a:solidFill>
            <a:schemeClr val="tx1"/>
          </a:solidFill>
          <a:ln w="28575">
            <a:solidFill>
              <a:schemeClr val="tx1"/>
            </a:solidFill>
            <a:round/>
            <a:headEnd type="none" w="sm" len="sm"/>
            <a:tailEnd type="none" w="sm" len="sm"/>
          </a:ln>
          <a:effectLst/>
        </p:spPr>
        <p:txBody>
          <a:bodyPr rot="10800000" vert="eaVert"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75120" name="Oval 16"/>
          <p:cNvSpPr>
            <a:spLocks noChangeArrowheads="1"/>
          </p:cNvSpPr>
          <p:nvPr/>
        </p:nvSpPr>
        <p:spPr bwMode="auto">
          <a:xfrm>
            <a:off x="8564563" y="4724400"/>
            <a:ext cx="228600" cy="228600"/>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75123" name="Oval 19"/>
          <p:cNvSpPr>
            <a:spLocks noChangeArrowheads="1"/>
          </p:cNvSpPr>
          <p:nvPr/>
        </p:nvSpPr>
        <p:spPr bwMode="auto">
          <a:xfrm rot="2112640">
            <a:off x="9174163" y="4038601"/>
            <a:ext cx="228600" cy="257175"/>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75125" name="Text Box 21"/>
          <p:cNvSpPr txBox="1">
            <a:spLocks noChangeArrowheads="1"/>
          </p:cNvSpPr>
          <p:nvPr/>
        </p:nvSpPr>
        <p:spPr bwMode="auto">
          <a:xfrm>
            <a:off x="1782763" y="4010025"/>
            <a:ext cx="148630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San Francisco</a:t>
            </a:r>
            <a:endParaRPr lang="en-US" sz="2400">
              <a:latin typeface="Times New Roman" panose="02020603050405020304" pitchFamily="18" charset="0"/>
              <a:cs typeface="Times New Roman" panose="02020603050405020304" pitchFamily="18" charset="0"/>
            </a:endParaRPr>
          </a:p>
        </p:txBody>
      </p:sp>
      <p:sp>
        <p:nvSpPr>
          <p:cNvPr id="175126" name="Text Box 22"/>
          <p:cNvSpPr txBox="1">
            <a:spLocks noChangeArrowheads="1"/>
          </p:cNvSpPr>
          <p:nvPr/>
        </p:nvSpPr>
        <p:spPr bwMode="auto">
          <a:xfrm>
            <a:off x="4525963" y="5076825"/>
            <a:ext cx="858248"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Denver</a:t>
            </a:r>
          </a:p>
        </p:txBody>
      </p:sp>
      <p:sp>
        <p:nvSpPr>
          <p:cNvPr id="175127" name="Text Box 23"/>
          <p:cNvSpPr txBox="1">
            <a:spLocks noChangeArrowheads="1"/>
          </p:cNvSpPr>
          <p:nvPr/>
        </p:nvSpPr>
        <p:spPr bwMode="auto">
          <a:xfrm>
            <a:off x="1935163" y="5762625"/>
            <a:ext cx="1332481"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Los Angeles</a:t>
            </a:r>
            <a:endParaRPr lang="en-US" sz="2400">
              <a:latin typeface="Times New Roman" panose="02020603050405020304" pitchFamily="18" charset="0"/>
              <a:cs typeface="Times New Roman" panose="02020603050405020304" pitchFamily="18" charset="0"/>
            </a:endParaRPr>
          </a:p>
        </p:txBody>
      </p:sp>
      <p:sp>
        <p:nvSpPr>
          <p:cNvPr id="175128" name="Text Box 24"/>
          <p:cNvSpPr txBox="1">
            <a:spLocks noChangeArrowheads="1"/>
          </p:cNvSpPr>
          <p:nvPr/>
        </p:nvSpPr>
        <p:spPr bwMode="auto">
          <a:xfrm>
            <a:off x="9097963" y="3505200"/>
            <a:ext cx="112120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New York</a:t>
            </a:r>
          </a:p>
        </p:txBody>
      </p:sp>
      <p:sp>
        <p:nvSpPr>
          <p:cNvPr id="175129" name="Text Box 25"/>
          <p:cNvSpPr txBox="1">
            <a:spLocks noChangeArrowheads="1"/>
          </p:cNvSpPr>
          <p:nvPr/>
        </p:nvSpPr>
        <p:spPr bwMode="auto">
          <a:xfrm>
            <a:off x="5638801" y="3810000"/>
            <a:ext cx="954107"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Chicago</a:t>
            </a:r>
          </a:p>
        </p:txBody>
      </p:sp>
      <p:sp>
        <p:nvSpPr>
          <p:cNvPr id="175130" name="Text Box 26"/>
          <p:cNvSpPr txBox="1">
            <a:spLocks noChangeArrowheads="1"/>
          </p:cNvSpPr>
          <p:nvPr/>
        </p:nvSpPr>
        <p:spPr bwMode="auto">
          <a:xfrm>
            <a:off x="7954963" y="5089525"/>
            <a:ext cx="1302664"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Washington</a:t>
            </a:r>
          </a:p>
        </p:txBody>
      </p:sp>
      <p:sp>
        <p:nvSpPr>
          <p:cNvPr id="175131" name="Text Box 27"/>
          <p:cNvSpPr txBox="1">
            <a:spLocks noChangeArrowheads="1"/>
          </p:cNvSpPr>
          <p:nvPr/>
        </p:nvSpPr>
        <p:spPr bwMode="auto">
          <a:xfrm>
            <a:off x="7269163" y="3200400"/>
            <a:ext cx="846578" cy="369332"/>
          </a:xfrm>
          <a:prstGeom prst="rect">
            <a:avLst/>
          </a:prstGeom>
          <a:noFill/>
          <a:ln w="12700">
            <a:noFill/>
            <a:miter lim="800000"/>
            <a:headEnd type="none" w="sm" len="sm"/>
            <a:tailEnd type="none" w="sm" len="sm"/>
          </a:ln>
          <a:effectLst/>
        </p:spPr>
        <p:txBody>
          <a:bodyPr wrap="none">
            <a:spAutoFit/>
          </a:bodyPr>
          <a:lstStyle/>
          <a:p>
            <a:r>
              <a:rPr lang="en-US">
                <a:latin typeface="Times New Roman" panose="02020603050405020304" pitchFamily="18" charset="0"/>
                <a:cs typeface="Times New Roman" panose="02020603050405020304" pitchFamily="18" charset="0"/>
              </a:rPr>
              <a:t>Detroit</a:t>
            </a:r>
          </a:p>
        </p:txBody>
      </p:sp>
      <p:sp>
        <p:nvSpPr>
          <p:cNvPr id="175138" name="Text Box 34"/>
          <p:cNvSpPr txBox="1">
            <a:spLocks noChangeArrowheads="1"/>
          </p:cNvSpPr>
          <p:nvPr/>
        </p:nvSpPr>
        <p:spPr bwMode="auto">
          <a:xfrm>
            <a:off x="1955800" y="1676400"/>
            <a:ext cx="5197448" cy="1399742"/>
          </a:xfrm>
          <a:prstGeom prst="rect">
            <a:avLst/>
          </a:prstGeom>
          <a:noFill/>
          <a:ln w="12700">
            <a:noFill/>
            <a:miter lim="800000"/>
            <a:headEnd type="none" w="sm" len="sm"/>
            <a:tailEnd type="none" w="sm" len="sm"/>
          </a:ln>
          <a:effectLst/>
        </p:spPr>
        <p:txBody>
          <a:bodyPr wrap="none">
            <a:spAutoFit/>
          </a:bodyPr>
          <a:lstStyle/>
          <a:p>
            <a:pPr>
              <a:lnSpc>
                <a:spcPct val="120000"/>
              </a:lnSpc>
            </a:pPr>
            <a:r>
              <a:rPr lang="en-US">
                <a:latin typeface="Times New Roman" panose="02020603050405020304" pitchFamily="18" charset="0"/>
                <a:cs typeface="Times New Roman" panose="02020603050405020304" pitchFamily="18" charset="0"/>
              </a:rPr>
              <a:t>SOME TELEPHONE LINES IN THE NETWORK</a:t>
            </a:r>
          </a:p>
          <a:p>
            <a:pPr>
              <a:lnSpc>
                <a:spcPct val="120000"/>
              </a:lnSpc>
            </a:pPr>
            <a:r>
              <a:rPr lang="en-US">
                <a:latin typeface="Times New Roman" panose="02020603050405020304" pitchFamily="18" charset="0"/>
                <a:cs typeface="Times New Roman" panose="02020603050405020304" pitchFamily="18" charset="0"/>
              </a:rPr>
              <a:t>MAY OPERATE IN ONLY ONE DIRECTION .  </a:t>
            </a:r>
          </a:p>
          <a:p>
            <a:pPr>
              <a:lnSpc>
                <a:spcPct val="120000"/>
              </a:lnSpc>
            </a:pPr>
            <a:r>
              <a:rPr lang="en-US">
                <a:latin typeface="Times New Roman" panose="02020603050405020304" pitchFamily="18" charset="0"/>
                <a:cs typeface="Times New Roman" panose="02020603050405020304" pitchFamily="18" charset="0"/>
              </a:rPr>
              <a:t>Those that operate in two directions are represented </a:t>
            </a:r>
          </a:p>
          <a:p>
            <a:pPr>
              <a:lnSpc>
                <a:spcPct val="120000"/>
              </a:lnSpc>
            </a:pPr>
            <a:r>
              <a:rPr lang="en-US">
                <a:latin typeface="Times New Roman" panose="02020603050405020304" pitchFamily="18" charset="0"/>
                <a:cs typeface="Times New Roman" panose="02020603050405020304" pitchFamily="18" charset="0"/>
              </a:rPr>
              <a:t>by pairs of edges in opposite directions.</a:t>
            </a:r>
          </a:p>
        </p:txBody>
      </p:sp>
      <p:grpSp>
        <p:nvGrpSpPr>
          <p:cNvPr id="2" name="Group 40"/>
          <p:cNvGrpSpPr>
            <a:grpSpLocks/>
          </p:cNvGrpSpPr>
          <p:nvPr/>
        </p:nvGrpSpPr>
        <p:grpSpPr bwMode="auto">
          <a:xfrm>
            <a:off x="2468563" y="4572000"/>
            <a:ext cx="1981200" cy="292100"/>
            <a:chOff x="576" y="2744"/>
            <a:chExt cx="1248" cy="184"/>
          </a:xfrm>
        </p:grpSpPr>
        <p:sp>
          <p:nvSpPr>
            <p:cNvPr id="175116" name="Line 12"/>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5140" name="Line 36"/>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3" name="Group 39"/>
          <p:cNvGrpSpPr>
            <a:grpSpLocks/>
          </p:cNvGrpSpPr>
          <p:nvPr/>
        </p:nvGrpSpPr>
        <p:grpSpPr bwMode="auto">
          <a:xfrm flipV="1">
            <a:off x="8716963" y="4178300"/>
            <a:ext cx="609600" cy="609600"/>
            <a:chOff x="672" y="2840"/>
            <a:chExt cx="1248" cy="184"/>
          </a:xfrm>
        </p:grpSpPr>
        <p:sp>
          <p:nvSpPr>
            <p:cNvPr id="175141" name="Line 37"/>
            <p:cNvSpPr>
              <a:spLocks noChangeShapeType="1"/>
            </p:cNvSpPr>
            <p:nvPr/>
          </p:nvSpPr>
          <p:spPr bwMode="auto">
            <a:xfrm>
              <a:off x="672" y="2840"/>
              <a:ext cx="672" cy="88"/>
            </a:xfrm>
            <a:prstGeom prst="line">
              <a:avLst/>
            </a:prstGeom>
            <a:noFill/>
            <a:ln w="28575">
              <a:solidFill>
                <a:schemeClr val="tx1"/>
              </a:solidFill>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5142" name="Line 38"/>
            <p:cNvSpPr>
              <a:spLocks noChangeShapeType="1"/>
            </p:cNvSpPr>
            <p:nvPr/>
          </p:nvSpPr>
          <p:spPr bwMode="auto">
            <a:xfrm>
              <a:off x="1296" y="2928"/>
              <a:ext cx="624" cy="96"/>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4" name="Group 41"/>
          <p:cNvGrpSpPr>
            <a:grpSpLocks/>
          </p:cNvGrpSpPr>
          <p:nvPr/>
        </p:nvGrpSpPr>
        <p:grpSpPr bwMode="auto">
          <a:xfrm flipV="1">
            <a:off x="6888163" y="4102100"/>
            <a:ext cx="2362200" cy="228600"/>
            <a:chOff x="576" y="2744"/>
            <a:chExt cx="1248" cy="184"/>
          </a:xfrm>
        </p:grpSpPr>
        <p:sp>
          <p:nvSpPr>
            <p:cNvPr id="175146" name="Line 42"/>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5147" name="Line 43"/>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5" name="Group 44"/>
          <p:cNvGrpSpPr>
            <a:grpSpLocks/>
          </p:cNvGrpSpPr>
          <p:nvPr/>
        </p:nvGrpSpPr>
        <p:grpSpPr bwMode="auto">
          <a:xfrm flipV="1">
            <a:off x="2849564" y="4876800"/>
            <a:ext cx="1646237" cy="596900"/>
            <a:chOff x="576" y="2744"/>
            <a:chExt cx="1248" cy="184"/>
          </a:xfrm>
        </p:grpSpPr>
        <p:sp>
          <p:nvSpPr>
            <p:cNvPr id="175149" name="Line 45"/>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5150" name="Line 46"/>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175155" name="Line 51"/>
          <p:cNvSpPr>
            <a:spLocks noChangeShapeType="1"/>
          </p:cNvSpPr>
          <p:nvPr/>
        </p:nvSpPr>
        <p:spPr bwMode="auto">
          <a:xfrm>
            <a:off x="2316163" y="4559300"/>
            <a:ext cx="228600" cy="457200"/>
          </a:xfrm>
          <a:prstGeom prst="line">
            <a:avLst/>
          </a:prstGeom>
          <a:noFill/>
          <a:ln w="28575">
            <a:solidFill>
              <a:schemeClr val="tx1"/>
            </a:solidFill>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5156" name="Line 52"/>
          <p:cNvSpPr>
            <a:spLocks noChangeShapeType="1"/>
          </p:cNvSpPr>
          <p:nvPr/>
        </p:nvSpPr>
        <p:spPr bwMode="auto">
          <a:xfrm>
            <a:off x="2468563" y="4864100"/>
            <a:ext cx="304800" cy="609600"/>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nvGrpSpPr>
          <p:cNvPr id="6" name="Group 58"/>
          <p:cNvGrpSpPr>
            <a:grpSpLocks/>
          </p:cNvGrpSpPr>
          <p:nvPr/>
        </p:nvGrpSpPr>
        <p:grpSpPr bwMode="auto">
          <a:xfrm>
            <a:off x="2849563" y="4864100"/>
            <a:ext cx="1752600" cy="711200"/>
            <a:chOff x="816" y="2928"/>
            <a:chExt cx="1104" cy="448"/>
          </a:xfrm>
        </p:grpSpPr>
        <p:sp>
          <p:nvSpPr>
            <p:cNvPr id="175157" name="Freeform 53"/>
            <p:cNvSpPr>
              <a:spLocks/>
            </p:cNvSpPr>
            <p:nvPr/>
          </p:nvSpPr>
          <p:spPr bwMode="auto">
            <a:xfrm>
              <a:off x="1344" y="2928"/>
              <a:ext cx="576" cy="336"/>
            </a:xfrm>
            <a:custGeom>
              <a:avLst/>
              <a:gdLst/>
              <a:ahLst/>
              <a:cxnLst>
                <a:cxn ang="0">
                  <a:pos x="576" y="0"/>
                </a:cxn>
                <a:cxn ang="0">
                  <a:pos x="192" y="240"/>
                </a:cxn>
                <a:cxn ang="0">
                  <a:pos x="0" y="336"/>
                </a:cxn>
              </a:cxnLst>
              <a:rect l="0" t="0" r="r" b="b"/>
              <a:pathLst>
                <a:path w="576" h="336">
                  <a:moveTo>
                    <a:pt x="576" y="0"/>
                  </a:moveTo>
                  <a:cubicBezTo>
                    <a:pt x="432" y="92"/>
                    <a:pt x="288" y="184"/>
                    <a:pt x="192" y="240"/>
                  </a:cubicBezTo>
                  <a:cubicBezTo>
                    <a:pt x="96" y="296"/>
                    <a:pt x="32" y="320"/>
                    <a:pt x="0" y="336"/>
                  </a:cubicBezTo>
                </a:path>
              </a:pathLst>
            </a:custGeom>
            <a:noFill/>
            <a:ln w="28575" cap="flat" cmpd="sng">
              <a:solidFill>
                <a:schemeClr val="tx1"/>
              </a:solidFill>
              <a:prstDash val="solid"/>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5161" name="Freeform 57"/>
            <p:cNvSpPr>
              <a:spLocks/>
            </p:cNvSpPr>
            <p:nvPr/>
          </p:nvSpPr>
          <p:spPr bwMode="auto">
            <a:xfrm>
              <a:off x="816" y="3264"/>
              <a:ext cx="528" cy="112"/>
            </a:xfrm>
            <a:custGeom>
              <a:avLst/>
              <a:gdLst/>
              <a:ahLst/>
              <a:cxnLst>
                <a:cxn ang="0">
                  <a:pos x="528" y="0"/>
                </a:cxn>
                <a:cxn ang="0">
                  <a:pos x="192" y="96"/>
                </a:cxn>
                <a:cxn ang="0">
                  <a:pos x="0" y="96"/>
                </a:cxn>
              </a:cxnLst>
              <a:rect l="0" t="0" r="r" b="b"/>
              <a:pathLst>
                <a:path w="528" h="112">
                  <a:moveTo>
                    <a:pt x="528" y="0"/>
                  </a:moveTo>
                  <a:cubicBezTo>
                    <a:pt x="404" y="40"/>
                    <a:pt x="280" y="80"/>
                    <a:pt x="192" y="96"/>
                  </a:cubicBezTo>
                  <a:cubicBezTo>
                    <a:pt x="104" y="112"/>
                    <a:pt x="32" y="96"/>
                    <a:pt x="0" y="96"/>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7" name="Group 59"/>
          <p:cNvGrpSpPr>
            <a:grpSpLocks/>
          </p:cNvGrpSpPr>
          <p:nvPr/>
        </p:nvGrpSpPr>
        <p:grpSpPr bwMode="auto">
          <a:xfrm rot="727094">
            <a:off x="4678363" y="4178300"/>
            <a:ext cx="2133600" cy="939800"/>
            <a:chOff x="816" y="2928"/>
            <a:chExt cx="1104" cy="448"/>
          </a:xfrm>
        </p:grpSpPr>
        <p:sp>
          <p:nvSpPr>
            <p:cNvPr id="175164" name="Freeform 60"/>
            <p:cNvSpPr>
              <a:spLocks/>
            </p:cNvSpPr>
            <p:nvPr/>
          </p:nvSpPr>
          <p:spPr bwMode="auto">
            <a:xfrm>
              <a:off x="1344" y="2928"/>
              <a:ext cx="576" cy="336"/>
            </a:xfrm>
            <a:custGeom>
              <a:avLst/>
              <a:gdLst/>
              <a:ahLst/>
              <a:cxnLst>
                <a:cxn ang="0">
                  <a:pos x="576" y="0"/>
                </a:cxn>
                <a:cxn ang="0">
                  <a:pos x="192" y="240"/>
                </a:cxn>
                <a:cxn ang="0">
                  <a:pos x="0" y="336"/>
                </a:cxn>
              </a:cxnLst>
              <a:rect l="0" t="0" r="r" b="b"/>
              <a:pathLst>
                <a:path w="576" h="336">
                  <a:moveTo>
                    <a:pt x="576" y="0"/>
                  </a:moveTo>
                  <a:cubicBezTo>
                    <a:pt x="432" y="92"/>
                    <a:pt x="288" y="184"/>
                    <a:pt x="192" y="240"/>
                  </a:cubicBezTo>
                  <a:cubicBezTo>
                    <a:pt x="96" y="296"/>
                    <a:pt x="32" y="320"/>
                    <a:pt x="0" y="336"/>
                  </a:cubicBezTo>
                </a:path>
              </a:pathLst>
            </a:custGeom>
            <a:noFill/>
            <a:ln w="28575" cap="flat" cmpd="sng">
              <a:solidFill>
                <a:srgbClr val="CC0000"/>
              </a:solidFill>
              <a:prstDash val="solid"/>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5165" name="Freeform 61"/>
            <p:cNvSpPr>
              <a:spLocks/>
            </p:cNvSpPr>
            <p:nvPr/>
          </p:nvSpPr>
          <p:spPr bwMode="auto">
            <a:xfrm>
              <a:off x="816" y="3264"/>
              <a:ext cx="528" cy="112"/>
            </a:xfrm>
            <a:custGeom>
              <a:avLst/>
              <a:gdLst/>
              <a:ahLst/>
              <a:cxnLst>
                <a:cxn ang="0">
                  <a:pos x="528" y="0"/>
                </a:cxn>
                <a:cxn ang="0">
                  <a:pos x="192" y="96"/>
                </a:cxn>
                <a:cxn ang="0">
                  <a:pos x="0" y="96"/>
                </a:cxn>
              </a:cxnLst>
              <a:rect l="0" t="0" r="r" b="b"/>
              <a:pathLst>
                <a:path w="528" h="112">
                  <a:moveTo>
                    <a:pt x="528" y="0"/>
                  </a:moveTo>
                  <a:cubicBezTo>
                    <a:pt x="404" y="40"/>
                    <a:pt x="280" y="80"/>
                    <a:pt x="192" y="96"/>
                  </a:cubicBezTo>
                  <a:cubicBezTo>
                    <a:pt x="104" y="112"/>
                    <a:pt x="32" y="96"/>
                    <a:pt x="0" y="96"/>
                  </a:cubicBezTo>
                </a:path>
              </a:pathLst>
            </a:custGeom>
            <a:noFill/>
            <a:ln w="28575" cap="flat" cmpd="sng">
              <a:solidFill>
                <a:srgbClr val="CC0000"/>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175173" name="Line 69"/>
          <p:cNvSpPr>
            <a:spLocks noChangeShapeType="1"/>
          </p:cNvSpPr>
          <p:nvPr/>
        </p:nvSpPr>
        <p:spPr bwMode="auto">
          <a:xfrm flipV="1">
            <a:off x="6888163" y="4075114"/>
            <a:ext cx="450850" cy="255587"/>
          </a:xfrm>
          <a:prstGeom prst="line">
            <a:avLst/>
          </a:prstGeom>
          <a:noFill/>
          <a:ln w="28575">
            <a:solidFill>
              <a:schemeClr val="tx1"/>
            </a:solidFill>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5174" name="Line 70"/>
          <p:cNvSpPr>
            <a:spLocks noChangeShapeType="1"/>
          </p:cNvSpPr>
          <p:nvPr/>
        </p:nvSpPr>
        <p:spPr bwMode="auto">
          <a:xfrm flipV="1">
            <a:off x="7307263" y="3797301"/>
            <a:ext cx="419100" cy="277813"/>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nvGrpSpPr>
          <p:cNvPr id="8" name="Group 71"/>
          <p:cNvGrpSpPr>
            <a:grpSpLocks/>
          </p:cNvGrpSpPr>
          <p:nvPr/>
        </p:nvGrpSpPr>
        <p:grpSpPr bwMode="auto">
          <a:xfrm>
            <a:off x="7650163" y="3733800"/>
            <a:ext cx="1676400" cy="368300"/>
            <a:chOff x="576" y="2744"/>
            <a:chExt cx="1248" cy="184"/>
          </a:xfrm>
        </p:grpSpPr>
        <p:sp>
          <p:nvSpPr>
            <p:cNvPr id="175176" name="Line 72"/>
            <p:cNvSpPr>
              <a:spLocks noChangeShapeType="1"/>
            </p:cNvSpPr>
            <p:nvPr/>
          </p:nvSpPr>
          <p:spPr bwMode="auto">
            <a:xfrm>
              <a:off x="576" y="2744"/>
              <a:ext cx="672" cy="88"/>
            </a:xfrm>
            <a:prstGeom prst="line">
              <a:avLst/>
            </a:prstGeom>
            <a:noFill/>
            <a:ln w="28575">
              <a:solidFill>
                <a:schemeClr val="tx1"/>
              </a:solidFill>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5177" name="Line 73"/>
            <p:cNvSpPr>
              <a:spLocks noChangeShapeType="1"/>
            </p:cNvSpPr>
            <p:nvPr/>
          </p:nvSpPr>
          <p:spPr bwMode="auto">
            <a:xfrm>
              <a:off x="1200" y="2832"/>
              <a:ext cx="624" cy="96"/>
            </a:xfrm>
            <a:prstGeom prst="lin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grpSp>
        <p:nvGrpSpPr>
          <p:cNvPr id="9" name="Group 74"/>
          <p:cNvGrpSpPr>
            <a:grpSpLocks/>
          </p:cNvGrpSpPr>
          <p:nvPr/>
        </p:nvGrpSpPr>
        <p:grpSpPr bwMode="auto">
          <a:xfrm rot="70023" flipV="1">
            <a:off x="6884989" y="4406900"/>
            <a:ext cx="1830387" cy="457200"/>
            <a:chOff x="816" y="2928"/>
            <a:chExt cx="1104" cy="448"/>
          </a:xfrm>
        </p:grpSpPr>
        <p:sp>
          <p:nvSpPr>
            <p:cNvPr id="175179" name="Freeform 75"/>
            <p:cNvSpPr>
              <a:spLocks/>
            </p:cNvSpPr>
            <p:nvPr/>
          </p:nvSpPr>
          <p:spPr bwMode="auto">
            <a:xfrm>
              <a:off x="1344" y="2928"/>
              <a:ext cx="576" cy="336"/>
            </a:xfrm>
            <a:custGeom>
              <a:avLst/>
              <a:gdLst/>
              <a:ahLst/>
              <a:cxnLst>
                <a:cxn ang="0">
                  <a:pos x="576" y="0"/>
                </a:cxn>
                <a:cxn ang="0">
                  <a:pos x="192" y="240"/>
                </a:cxn>
                <a:cxn ang="0">
                  <a:pos x="0" y="336"/>
                </a:cxn>
              </a:cxnLst>
              <a:rect l="0" t="0" r="r" b="b"/>
              <a:pathLst>
                <a:path w="576" h="336">
                  <a:moveTo>
                    <a:pt x="576" y="0"/>
                  </a:moveTo>
                  <a:cubicBezTo>
                    <a:pt x="432" y="92"/>
                    <a:pt x="288" y="184"/>
                    <a:pt x="192" y="240"/>
                  </a:cubicBezTo>
                  <a:cubicBezTo>
                    <a:pt x="96" y="296"/>
                    <a:pt x="32" y="320"/>
                    <a:pt x="0" y="336"/>
                  </a:cubicBezTo>
                </a:path>
              </a:pathLst>
            </a:custGeom>
            <a:noFill/>
            <a:ln w="28575" cap="flat" cmpd="sng">
              <a:solidFill>
                <a:schemeClr val="tx1"/>
              </a:solidFill>
              <a:prstDash val="solid"/>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5180" name="Freeform 76"/>
            <p:cNvSpPr>
              <a:spLocks/>
            </p:cNvSpPr>
            <p:nvPr/>
          </p:nvSpPr>
          <p:spPr bwMode="auto">
            <a:xfrm>
              <a:off x="816" y="3264"/>
              <a:ext cx="528" cy="112"/>
            </a:xfrm>
            <a:custGeom>
              <a:avLst/>
              <a:gdLst/>
              <a:ahLst/>
              <a:cxnLst>
                <a:cxn ang="0">
                  <a:pos x="528" y="0"/>
                </a:cxn>
                <a:cxn ang="0">
                  <a:pos x="192" y="96"/>
                </a:cxn>
                <a:cxn ang="0">
                  <a:pos x="0" y="96"/>
                </a:cxn>
              </a:cxnLst>
              <a:rect l="0" t="0" r="r" b="b"/>
              <a:pathLst>
                <a:path w="528" h="112">
                  <a:moveTo>
                    <a:pt x="528" y="0"/>
                  </a:moveTo>
                  <a:cubicBezTo>
                    <a:pt x="404" y="40"/>
                    <a:pt x="280" y="80"/>
                    <a:pt x="192" y="96"/>
                  </a:cubicBezTo>
                  <a:cubicBezTo>
                    <a:pt x="104" y="112"/>
                    <a:pt x="32" y="96"/>
                    <a:pt x="0" y="96"/>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175185" name="Freeform 81"/>
          <p:cNvSpPr>
            <a:spLocks/>
          </p:cNvSpPr>
          <p:nvPr/>
        </p:nvSpPr>
        <p:spPr bwMode="auto">
          <a:xfrm rot="-61568276">
            <a:off x="7669213" y="4429125"/>
            <a:ext cx="755650" cy="800100"/>
          </a:xfrm>
          <a:custGeom>
            <a:avLst/>
            <a:gdLst/>
            <a:ahLst/>
            <a:cxnLst>
              <a:cxn ang="0">
                <a:pos x="576" y="0"/>
              </a:cxn>
              <a:cxn ang="0">
                <a:pos x="192" y="240"/>
              </a:cxn>
              <a:cxn ang="0">
                <a:pos x="0" y="336"/>
              </a:cxn>
            </a:cxnLst>
            <a:rect l="0" t="0" r="r" b="b"/>
            <a:pathLst>
              <a:path w="576" h="336">
                <a:moveTo>
                  <a:pt x="576" y="0"/>
                </a:moveTo>
                <a:cubicBezTo>
                  <a:pt x="432" y="92"/>
                  <a:pt x="288" y="184"/>
                  <a:pt x="192" y="240"/>
                </a:cubicBezTo>
                <a:cubicBezTo>
                  <a:pt x="96" y="296"/>
                  <a:pt x="32" y="320"/>
                  <a:pt x="0" y="336"/>
                </a:cubicBezTo>
              </a:path>
            </a:pathLst>
          </a:custGeom>
          <a:noFill/>
          <a:ln w="28575" cap="flat" cmpd="sng">
            <a:solidFill>
              <a:schemeClr val="tx1"/>
            </a:solidFill>
            <a:prstDash val="solid"/>
            <a:round/>
            <a:headEnd type="none" w="sm" len="sm"/>
            <a:tailEnd type="non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5186" name="Freeform 82"/>
          <p:cNvSpPr>
            <a:spLocks/>
          </p:cNvSpPr>
          <p:nvPr/>
        </p:nvSpPr>
        <p:spPr bwMode="auto">
          <a:xfrm rot="-61568276">
            <a:off x="6843713" y="4425950"/>
            <a:ext cx="692150" cy="266700"/>
          </a:xfrm>
          <a:custGeom>
            <a:avLst/>
            <a:gdLst/>
            <a:ahLst/>
            <a:cxnLst>
              <a:cxn ang="0">
                <a:pos x="528" y="0"/>
              </a:cxn>
              <a:cxn ang="0">
                <a:pos x="192" y="96"/>
              </a:cxn>
              <a:cxn ang="0">
                <a:pos x="0" y="96"/>
              </a:cxn>
            </a:cxnLst>
            <a:rect l="0" t="0" r="r" b="b"/>
            <a:pathLst>
              <a:path w="528" h="112">
                <a:moveTo>
                  <a:pt x="528" y="0"/>
                </a:moveTo>
                <a:cubicBezTo>
                  <a:pt x="404" y="40"/>
                  <a:pt x="280" y="80"/>
                  <a:pt x="192" y="96"/>
                </a:cubicBezTo>
                <a:cubicBezTo>
                  <a:pt x="104" y="112"/>
                  <a:pt x="32" y="96"/>
                  <a:pt x="0" y="96"/>
                </a:cubicBezTo>
              </a:path>
            </a:pathLst>
          </a:custGeom>
          <a:noFill/>
          <a:ln w="28575" cap="flat" cmpd="sng">
            <a:solidFill>
              <a:schemeClr val="tx1"/>
            </a:solidFill>
            <a:prstDash val="solid"/>
            <a:round/>
            <a:headEnd type="triangle" w="med" len="med"/>
            <a:tailEnd type="non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5192" name="Freeform 88"/>
          <p:cNvSpPr>
            <a:spLocks/>
          </p:cNvSpPr>
          <p:nvPr/>
        </p:nvSpPr>
        <p:spPr bwMode="auto">
          <a:xfrm>
            <a:off x="7116763" y="3721100"/>
            <a:ext cx="533400" cy="228600"/>
          </a:xfrm>
          <a:custGeom>
            <a:avLst/>
            <a:gdLst/>
            <a:ahLst/>
            <a:cxnLst>
              <a:cxn ang="0">
                <a:pos x="336" y="0"/>
              </a:cxn>
              <a:cxn ang="0">
                <a:pos x="0" y="144"/>
              </a:cxn>
            </a:cxnLst>
            <a:rect l="0" t="0" r="r" b="b"/>
            <a:pathLst>
              <a:path w="336" h="144">
                <a:moveTo>
                  <a:pt x="336" y="0"/>
                </a:moveTo>
                <a:cubicBezTo>
                  <a:pt x="196" y="60"/>
                  <a:pt x="56" y="120"/>
                  <a:pt x="0" y="144"/>
                </a:cubicBezTo>
              </a:path>
            </a:pathLst>
          </a:custGeom>
          <a:noFill/>
          <a:ln w="28575" cap="flat" cmpd="sng">
            <a:solidFill>
              <a:schemeClr val="tx1"/>
            </a:solidFill>
            <a:prstDash val="solid"/>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5194" name="Freeform 90"/>
          <p:cNvSpPr>
            <a:spLocks/>
          </p:cNvSpPr>
          <p:nvPr/>
        </p:nvSpPr>
        <p:spPr bwMode="auto">
          <a:xfrm>
            <a:off x="6811963" y="3949700"/>
            <a:ext cx="304800" cy="457200"/>
          </a:xfrm>
          <a:custGeom>
            <a:avLst/>
            <a:gdLst/>
            <a:ahLst/>
            <a:cxnLst>
              <a:cxn ang="0">
                <a:pos x="192" y="0"/>
              </a:cxn>
              <a:cxn ang="0">
                <a:pos x="48" y="96"/>
              </a:cxn>
              <a:cxn ang="0">
                <a:pos x="0" y="240"/>
              </a:cxn>
            </a:cxnLst>
            <a:rect l="0" t="0" r="r" b="b"/>
            <a:pathLst>
              <a:path w="192" h="240">
                <a:moveTo>
                  <a:pt x="192" y="0"/>
                </a:moveTo>
                <a:cubicBezTo>
                  <a:pt x="136" y="28"/>
                  <a:pt x="80" y="56"/>
                  <a:pt x="48" y="96"/>
                </a:cubicBezTo>
                <a:cubicBezTo>
                  <a:pt x="16" y="136"/>
                  <a:pt x="8" y="216"/>
                  <a:pt x="0" y="240"/>
                </a:cubicBezTo>
              </a:path>
            </a:pathLst>
          </a:custGeom>
          <a:noFill/>
          <a:ln w="28575" cap="flat" cmpd="sng">
            <a:solidFill>
              <a:schemeClr val="tx1"/>
            </a:solidFill>
            <a:prstDash val="solid"/>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5196" name="Oval 92"/>
          <p:cNvSpPr>
            <a:spLocks noChangeArrowheads="1"/>
          </p:cNvSpPr>
          <p:nvPr/>
        </p:nvSpPr>
        <p:spPr bwMode="auto">
          <a:xfrm>
            <a:off x="4267200" y="4327525"/>
            <a:ext cx="457200" cy="457200"/>
          </a:xfrm>
          <a:prstGeom prst="ellipse">
            <a:avLst/>
          </a:prstGeom>
          <a:noFill/>
          <a:ln w="28575">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5202" name="Line 98"/>
          <p:cNvSpPr>
            <a:spLocks noChangeShapeType="1"/>
          </p:cNvSpPr>
          <p:nvPr/>
        </p:nvSpPr>
        <p:spPr bwMode="auto">
          <a:xfrm rot="5400000" flipH="1" flipV="1">
            <a:off x="4533900" y="4229100"/>
            <a:ext cx="0" cy="228600"/>
          </a:xfrm>
          <a:prstGeom prst="line">
            <a:avLst/>
          </a:prstGeom>
          <a:noFill/>
          <a:ln w="28575">
            <a:solidFill>
              <a:schemeClr val="tx1"/>
            </a:solidFill>
            <a:round/>
            <a:headEnd type="none" w="sm" len="sm"/>
            <a:tailEnd type="triangl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nvGrpSpPr>
          <p:cNvPr id="10" name="Group 83"/>
          <p:cNvGrpSpPr>
            <a:grpSpLocks/>
          </p:cNvGrpSpPr>
          <p:nvPr/>
        </p:nvGrpSpPr>
        <p:grpSpPr bwMode="auto">
          <a:xfrm>
            <a:off x="4495800" y="4483100"/>
            <a:ext cx="2281238" cy="241300"/>
            <a:chOff x="1790" y="2431"/>
            <a:chExt cx="1514" cy="160"/>
          </a:xfrm>
        </p:grpSpPr>
        <p:sp>
          <p:nvSpPr>
            <p:cNvPr id="175170" name="Freeform 66"/>
            <p:cNvSpPr>
              <a:spLocks/>
            </p:cNvSpPr>
            <p:nvPr/>
          </p:nvSpPr>
          <p:spPr bwMode="auto">
            <a:xfrm rot="20872906" flipV="1">
              <a:off x="2508" y="2431"/>
              <a:ext cx="796" cy="35"/>
            </a:xfrm>
            <a:custGeom>
              <a:avLst/>
              <a:gdLst/>
              <a:ahLst/>
              <a:cxnLst>
                <a:cxn ang="0">
                  <a:pos x="576" y="0"/>
                </a:cxn>
                <a:cxn ang="0">
                  <a:pos x="192" y="240"/>
                </a:cxn>
                <a:cxn ang="0">
                  <a:pos x="0" y="336"/>
                </a:cxn>
              </a:cxnLst>
              <a:rect l="0" t="0" r="r" b="b"/>
              <a:pathLst>
                <a:path w="576" h="336">
                  <a:moveTo>
                    <a:pt x="576" y="0"/>
                  </a:moveTo>
                  <a:cubicBezTo>
                    <a:pt x="432" y="92"/>
                    <a:pt x="288" y="184"/>
                    <a:pt x="192" y="240"/>
                  </a:cubicBezTo>
                  <a:cubicBezTo>
                    <a:pt x="96" y="296"/>
                    <a:pt x="32" y="320"/>
                    <a:pt x="0" y="336"/>
                  </a:cubicBezTo>
                </a:path>
              </a:pathLst>
            </a:custGeom>
            <a:noFill/>
            <a:ln w="28575" cap="flat" cmpd="sng">
              <a:solidFill>
                <a:srgbClr val="CC0000"/>
              </a:solidFill>
              <a:prstDash val="solid"/>
              <a:round/>
              <a:headEnd type="none" w="med" len="med"/>
              <a:tailEnd type="none" w="med" len="med"/>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75171" name="Freeform 67"/>
            <p:cNvSpPr>
              <a:spLocks/>
            </p:cNvSpPr>
            <p:nvPr/>
          </p:nvSpPr>
          <p:spPr bwMode="auto">
            <a:xfrm rot="20872906" flipV="1">
              <a:off x="1790" y="2579"/>
              <a:ext cx="730" cy="12"/>
            </a:xfrm>
            <a:custGeom>
              <a:avLst/>
              <a:gdLst/>
              <a:ahLst/>
              <a:cxnLst>
                <a:cxn ang="0">
                  <a:pos x="528" y="0"/>
                </a:cxn>
                <a:cxn ang="0">
                  <a:pos x="192" y="96"/>
                </a:cxn>
                <a:cxn ang="0">
                  <a:pos x="0" y="96"/>
                </a:cxn>
              </a:cxnLst>
              <a:rect l="0" t="0" r="r" b="b"/>
              <a:pathLst>
                <a:path w="528" h="112">
                  <a:moveTo>
                    <a:pt x="528" y="0"/>
                  </a:moveTo>
                  <a:cubicBezTo>
                    <a:pt x="404" y="40"/>
                    <a:pt x="280" y="80"/>
                    <a:pt x="192" y="96"/>
                  </a:cubicBezTo>
                  <a:cubicBezTo>
                    <a:pt x="104" y="112"/>
                    <a:pt x="32" y="96"/>
                    <a:pt x="0" y="96"/>
                  </a:cubicBezTo>
                </a:path>
              </a:pathLst>
            </a:custGeom>
            <a:noFill/>
            <a:ln w="28575" cap="flat" cmpd="sng">
              <a:solidFill>
                <a:srgbClr val="CC0000"/>
              </a:solidFill>
              <a:prstDash val="solid"/>
              <a:round/>
              <a:headEnd type="triangle" w="med" len="med"/>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grpSp>
      <p:sp>
        <p:nvSpPr>
          <p:cNvPr id="175195" name="Oval 91"/>
          <p:cNvSpPr>
            <a:spLocks noChangeArrowheads="1"/>
          </p:cNvSpPr>
          <p:nvPr/>
        </p:nvSpPr>
        <p:spPr bwMode="auto">
          <a:xfrm>
            <a:off x="4419600" y="4724400"/>
            <a:ext cx="228600" cy="228600"/>
          </a:xfrm>
          <a:prstGeom prst="ellipse">
            <a:avLst/>
          </a:prstGeom>
          <a:solidFill>
            <a:schemeClr val="tx1"/>
          </a:solidFill>
          <a:ln w="12700">
            <a:solidFill>
              <a:schemeClr val="tx1"/>
            </a:solidFill>
            <a:round/>
            <a:headEnd type="none" w="sm" len="sm"/>
            <a:tailEnd type="none" w="sm" len="sm"/>
          </a:ln>
          <a:effectLst/>
        </p:spPr>
        <p:txBody>
          <a:bodyPr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175115" name="Oval 11"/>
          <p:cNvSpPr>
            <a:spLocks noChangeArrowheads="1"/>
          </p:cNvSpPr>
          <p:nvPr/>
        </p:nvSpPr>
        <p:spPr bwMode="auto">
          <a:xfrm rot="3320065">
            <a:off x="6705600" y="4243388"/>
            <a:ext cx="228600" cy="228600"/>
          </a:xfrm>
          <a:prstGeom prst="ellipse">
            <a:avLst/>
          </a:prstGeom>
          <a:solidFill>
            <a:schemeClr val="tx1"/>
          </a:solidFill>
          <a:ln w="28575">
            <a:solidFill>
              <a:schemeClr val="tx1"/>
            </a:solidFill>
            <a:round/>
            <a:headEnd type="none" w="sm" len="sm"/>
            <a:tailEnd type="none" w="sm" len="sm"/>
          </a:ln>
          <a:effectLst/>
        </p:spPr>
        <p:txBody>
          <a:bodyPr rot="10800000" vert="eaVert" wrap="none" anchor="ctr"/>
          <a:lstStyle/>
          <a:p>
            <a:pPr algn="ctr"/>
            <a:endParaRPr lang="en-US" sz="2400">
              <a:latin typeface="Times New Roman" panose="02020603050405020304" pitchFamily="18" charset="0"/>
              <a:cs typeface="Times New Roman" panose="02020603050405020304" pitchFamily="18" charset="0"/>
            </a:endParaRPr>
          </a:p>
        </p:txBody>
      </p:sp>
      <p:sp>
        <p:nvSpPr>
          <p:cNvPr id="57" name="Rectangle 2">
            <a:extLst>
              <a:ext uri="{FF2B5EF4-FFF2-40B4-BE49-F238E27FC236}">
                <a16:creationId xmlns="" xmlns:a16="http://schemas.microsoft.com/office/drawing/2014/main" id="{0943A4F2-6A1C-4497-B364-928AAD52A359}"/>
              </a:ext>
            </a:extLst>
          </p:cNvPr>
          <p:cNvSpPr>
            <a:spLocks noGrp="1" noChangeArrowheads="1"/>
          </p:cNvSpPr>
          <p:nvPr>
            <p:ph idx="1"/>
          </p:nvPr>
        </p:nvSpPr>
        <p:spPr>
          <a:xfrm>
            <a:off x="8069263" y="121815"/>
            <a:ext cx="3966492" cy="1060388"/>
          </a:xfrm>
          <a:noFill/>
          <a:ln/>
        </p:spPr>
        <p:txBody>
          <a:bodyPr>
            <a:normAutofit fontScale="55000" lnSpcReduction="20000"/>
          </a:bodyPr>
          <a:lstStyle/>
          <a:p>
            <a:pPr>
              <a:buFont typeface="Monotype Sorts" pitchFamily="2" charset="2"/>
              <a:buNone/>
            </a:pPr>
            <a:endParaRPr lang="en-US" sz="1800" b="1" dirty="0">
              <a:latin typeface="Times New Roman" panose="02020603050405020304" pitchFamily="18" charset="0"/>
              <a:cs typeface="Times New Roman" panose="02020603050405020304" pitchFamily="18" charset="0"/>
            </a:endParaRPr>
          </a:p>
          <a:p>
            <a:pPr>
              <a:lnSpc>
                <a:spcPct val="120000"/>
              </a:lnSpc>
              <a:buFont typeface="Monotype Sorts" pitchFamily="2" charset="2"/>
              <a:buNone/>
            </a:pPr>
            <a:r>
              <a:rPr lang="en-US" b="1" dirty="0">
                <a:solidFill>
                  <a:srgbClr val="003399"/>
                </a:solidFill>
                <a:latin typeface="Times New Roman" panose="02020603050405020304" pitchFamily="18" charset="0"/>
                <a:cs typeface="Times New Roman" panose="02020603050405020304" pitchFamily="18" charset="0"/>
              </a:rPr>
              <a:t>Definition 4.</a:t>
            </a:r>
            <a:r>
              <a:rPr lang="en-US" b="1" dirty="0">
                <a:latin typeface="Times New Roman" panose="02020603050405020304" pitchFamily="18" charset="0"/>
                <a:cs typeface="Times New Roman" panose="02020603050405020304" pitchFamily="18" charset="0"/>
              </a:rPr>
              <a:t> In a </a:t>
            </a:r>
            <a:r>
              <a:rPr lang="en-US" b="1" dirty="0">
                <a:solidFill>
                  <a:srgbClr val="CC0000"/>
                </a:solidFill>
                <a:latin typeface="Times New Roman" panose="02020603050405020304" pitchFamily="18" charset="0"/>
                <a:cs typeface="Times New Roman" panose="02020603050405020304" pitchFamily="18" charset="0"/>
              </a:rPr>
              <a:t>directed graph</a:t>
            </a:r>
            <a:r>
              <a:rPr lang="en-US" b="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G = (V, E)</a:t>
            </a:r>
            <a:r>
              <a:rPr lang="en-US" b="1" dirty="0">
                <a:latin typeface="Times New Roman" panose="02020603050405020304" pitchFamily="18" charset="0"/>
                <a:cs typeface="Times New Roman" panose="02020603050405020304" pitchFamily="18" charset="0"/>
              </a:rPr>
              <a:t> the edges are ordered pairs of (not necessarily distinct) vertices.  </a:t>
            </a: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1347</TotalTime>
  <Words>1322</Words>
  <Application>Microsoft Office PowerPoint</Application>
  <PresentationFormat>Custom</PresentationFormat>
  <Paragraphs>233</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GRAPH </vt:lpstr>
      <vt:lpstr>PowerPoint Presentation</vt:lpstr>
      <vt:lpstr>Undirected Graphs</vt:lpstr>
      <vt:lpstr>A simple graph</vt:lpstr>
      <vt:lpstr>A simple graph</vt:lpstr>
      <vt:lpstr>Multiple Graph</vt:lpstr>
      <vt:lpstr>Loops</vt:lpstr>
      <vt:lpstr>A Pseudograph</vt:lpstr>
      <vt:lpstr>A Directed Graph</vt:lpstr>
      <vt:lpstr>A Directed Multigraph</vt:lpstr>
      <vt:lpstr>Types of Graphs</vt:lpstr>
      <vt:lpstr>PowerPoint Presentation</vt:lpstr>
      <vt:lpstr>PowerPoint Presentation</vt:lpstr>
      <vt:lpstr>PowerPoint Presentation</vt:lpstr>
      <vt:lpstr>PowerPoint Presentation</vt:lpstr>
      <vt:lpstr>Handshaking Theorem</vt:lpstr>
      <vt:lpstr>PowerPoint Presentation</vt:lpstr>
      <vt:lpstr>PowerPoint Presentation</vt:lpstr>
      <vt:lpstr>PowerPoint Presentation</vt:lpstr>
      <vt:lpstr>C5 is a subgraph of K5</vt:lpstr>
      <vt:lpstr>W5 is the union of S5 and C5</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dc:title>
  <dc:creator>Saima Ashraf</dc:creator>
  <cp:lastModifiedBy>R.C</cp:lastModifiedBy>
  <cp:revision>40</cp:revision>
  <dcterms:created xsi:type="dcterms:W3CDTF">2020-12-25T22:36:08Z</dcterms:created>
  <dcterms:modified xsi:type="dcterms:W3CDTF">2022-04-11T05:35:48Z</dcterms:modified>
</cp:coreProperties>
</file>