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1" r:id="rId3"/>
    <p:sldId id="302" r:id="rId4"/>
    <p:sldId id="303" r:id="rId5"/>
    <p:sldId id="304" r:id="rId6"/>
    <p:sldId id="259" r:id="rId7"/>
    <p:sldId id="306" r:id="rId8"/>
    <p:sldId id="307" r:id="rId9"/>
    <p:sldId id="308" r:id="rId10"/>
    <p:sldId id="309" r:id="rId11"/>
    <p:sldId id="269" r:id="rId12"/>
    <p:sldId id="272" r:id="rId13"/>
    <p:sldId id="273" r:id="rId14"/>
    <p:sldId id="281" r:id="rId15"/>
    <p:sldId id="339" r:id="rId16"/>
    <p:sldId id="331" r:id="rId17"/>
    <p:sldId id="313" r:id="rId18"/>
    <p:sldId id="314" r:id="rId19"/>
    <p:sldId id="340" r:id="rId20"/>
    <p:sldId id="3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318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E45CA-D195-421F-9F9E-A08AB200C3BC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CC21-81AA-4766-930E-1B7BEF6C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E0693071-2B35-42E8-978E-BABAD4A3A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49FC6-6D04-43F3-811D-7856FEDF11E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798600C1-2653-4235-9734-C565A2A8D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30D22265-6425-4C36-BEF8-A7E77BC02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8A05D-DF6D-4E35-8E4B-D32A1916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C88303-19C4-4A42-AF5A-E3A1CA989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18387C-27C7-4E7D-A4CF-FA008C56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3EB204-BB42-4099-8A25-439D9FFF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8FC14E-15A8-43C5-93D1-35EB0915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EAE28D-22D6-4AAD-A35A-B7F69EDE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D0324F-F011-4C68-B08E-536B74D4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E9C954-07F8-4B6B-97A8-C254F956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C3B2D3-487B-45B9-A131-2922533C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2448CB-3AF0-4D2C-BF86-A0B5FF5D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05B3AB-09EB-46C9-9F28-478DD534D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C85095-217F-4061-ACF9-F66FC383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A88E55-EE9A-41C5-9375-0361AFF0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05B6E1-732A-4CFC-9623-263B9109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37DA93-18BB-4F3F-AEE2-A24A926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23B4D-E224-44A2-99D8-2D01A4F0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="" xmlns:a16="http://schemas.microsoft.com/office/drawing/2014/main" id="{906132D3-5A26-4796-A191-4CE3AB267216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EC6734-D62A-4C3E-AA84-13F91744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901789-1370-455E-9BE7-89FDD27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DECD68-15BF-43CE-8692-2C38E919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52C13D8-0669-4341-AF77-DA7A744C25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0129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CED018-1ED7-4279-9368-1031B23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853178-82BA-4D84-95A9-8398AFD510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56D23AB-F3F7-446E-9E4E-CB8711A02AF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5D78129-6F21-4E43-B5AA-8CC4758FF9F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A678BFE0-7CDD-4D49-8CAA-BADDC903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619A7C9-3E2B-4855-B20F-CC50AA27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06B04DF-EC6D-4A42-B5F6-58618783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1363FC9-4D3B-4DAB-92A3-8513FC657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2327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F92090-5465-413A-908B-BCF2477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59315A-B01E-4D7A-8022-DF7D579B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5E2F419-90FC-49FC-BBFF-3BBF555FC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E4632B-85A8-4C15-8428-0DF2E5E5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E9DBBB-3B91-4E41-9A78-EF13770D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7B2880-7314-4D55-8FB1-D1A346FA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0FC03D8-CE66-4B0A-A54C-FFD56B3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1162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A5B0D-F31E-49D4-A042-2A34EF5D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84FCA1-28F5-4DCC-A152-D1F9B72C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05E2B8-5DFE-42B4-B186-A5BDD419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4490AD-8E23-4E8B-887E-59C2F90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92C28-7C44-4F71-891B-7494BD03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B253B8-D20D-4243-961A-C83696F9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DAA420-EFD2-48A3-9076-ACC7A4F9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913493-F1FE-4937-A1B4-9A8E19F8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C61186-3C96-432A-BA43-42788E06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00BBF3-C967-47DB-8BF9-6E5A55FE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76CEBE-2E60-4D98-8227-9FA5588D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A1E80B-B246-4529-9D06-3B185A23F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AC566D-41A8-4117-84BF-89D753333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5996B78-ED2E-4E0B-B4C3-A78103E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F6F2C6-F284-4D0A-9B83-9E15833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8B325F-02A7-477D-9FFF-540873D7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3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2D56C6-95F2-4557-A0E2-4702DEAF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C3666BA-5A8E-4055-841F-8444AA0E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60592E4-CD8A-4BA4-A85A-6EC56000E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597BF78-E1B9-4D08-8326-CA37CC2BB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DA440ED-6B73-4D9A-944F-1EABFCE9A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B53FC00-02BC-4A87-92E8-5E1CDE33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38A3CA2-CF90-430B-B82F-CFAFB9AD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7274B1-9321-4207-9304-8708625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FA72B-0C9C-40EC-AD0D-32A6A8D0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6478FA7-486D-409C-9777-1976F215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FE5CDB-DB19-44E6-9E69-C6BBBFE0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809469-E7D9-4A13-8547-0C5E28B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07FCA4A-8977-4A19-A16D-50D79CE8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5BFC6CB-8860-42D1-96CD-F3298588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EB0C22D-B37E-40B1-9E8D-1ED827EA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9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1AC20A-6DEA-4566-BC47-55841ABA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628206-521F-4389-A4EA-BA0B9530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841BF6-48C3-4253-AC7C-B6C117D3E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AE8D8C-E2B7-4399-89B6-7597C688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E0C8FFE-87E7-4D73-8529-3B16D883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832063-D76A-413A-ABB1-2B4C5560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2CE8FF-46D4-46B1-8658-8DB84698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3B3E5-CB28-495C-8627-3F6D46474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CB3404B-0364-4961-97B0-B21E94018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2DDDB1-17DA-4AFE-A44C-DD5B8E12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FE82D9-EB2C-485F-A621-E07B3F91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AB3A65-E59C-4375-8B36-6DC8CCC7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8741FCA-09E1-481F-ACF5-9EA54733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64345F4-6DF6-4D66-AB74-255E3F8C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6824EB-416F-4A21-AF16-9F11D06DC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A998-6F84-4AE6-B21B-107B20ECFA28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0EE227-9F71-4ACA-AEA4-B0A2DB882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D82729-88A5-49E4-ABBA-99AD0340A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32E2C-ED3D-4620-8C1E-15DEA20C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6" r:id="rId13"/>
    <p:sldLayoutId id="21474836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15B2D-6E99-4020-B540-F49C19A9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A3D4C3-4E31-4258-9256-8457CB40E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14454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2BFB46D-D4EA-4B81-BC63-05BBDD1A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4" y="0"/>
            <a:ext cx="9859619" cy="6727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72789" y="862885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Practice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CD1D7609-E71B-4AC1-AD7A-06BCA2B83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7814"/>
            <a:ext cx="10972800" cy="731835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trees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="" xmlns:a16="http://schemas.microsoft.com/office/drawing/2014/main" id="{8DB0BC14-598A-47BC-A17F-3526C75CD4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0452" y="959644"/>
            <a:ext cx="9879496" cy="731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tree where each vertex has zero, one or two children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34" name="Picture 18">
            <a:extLst>
              <a:ext uri="{FF2B5EF4-FFF2-40B4-BE49-F238E27FC236}">
                <a16:creationId xmlns="" xmlns:a16="http://schemas.microsoft.com/office/drawing/2014/main" id="{0428EB15-E70B-4C07-88DA-CC48B5A4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96" y="2373309"/>
            <a:ext cx="3733800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63DBCEA-ABD7-44BA-A5CA-1D67BA3CE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18" y="1444488"/>
            <a:ext cx="4863548" cy="47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568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2DCE9FBE-7A09-4118-8B01-600D6B918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binary tree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="" xmlns:a16="http://schemas.microsoft.com/office/drawing/2014/main" id="{859AAE68-7A41-4392-8AA3-CDCDE34C68D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32814" y="1735137"/>
            <a:ext cx="5554386" cy="3387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is a binary tree in which each vertex has two or no children.</a:t>
            </a:r>
          </a:p>
        </p:txBody>
      </p:sp>
      <p:pic>
        <p:nvPicPr>
          <p:cNvPr id="50185" name="Picture 9">
            <a:extLst>
              <a:ext uri="{FF2B5EF4-FFF2-40B4-BE49-F238E27FC236}">
                <a16:creationId xmlns="" xmlns:a16="http://schemas.microsoft.com/office/drawing/2014/main" id="{E71FA3C4-BF85-4320-B441-A4EE746D2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330993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77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>
            <a:extLst>
              <a:ext uri="{FF2B5EF4-FFF2-40B4-BE49-F238E27FC236}">
                <a16:creationId xmlns="" xmlns:a16="http://schemas.microsoft.com/office/drawing/2014/main" id="{DABF4EA5-5220-4420-AB9A-E57853211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1" y="381000"/>
            <a:ext cx="8537575" cy="10668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binary tree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="" xmlns:a16="http://schemas.microsoft.com/office/drawing/2014/main" id="{954A1126-7453-4C40-A179-670F2F6ACD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3999" y="1828800"/>
            <a:ext cx="6314661" cy="385638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7.5.4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 is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binary tree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k internal vertices, then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has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+ 1 terminal vertices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vertices is 2k + 1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 = 4 internal vertices (a, b, c and f) and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terminal vertices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(d, e, g, h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9 vertices. 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2(4) + 1.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58" name="Picture 10">
            <a:extLst>
              <a:ext uri="{FF2B5EF4-FFF2-40B4-BE49-F238E27FC236}">
                <a16:creationId xmlns="" xmlns:a16="http://schemas.microsoft.com/office/drawing/2014/main" id="{31FE6D70-A2AA-42EB-BA82-8659B79B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2" y="1752600"/>
            <a:ext cx="396322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72789" y="862885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Practice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873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="" xmlns:a16="http://schemas.microsoft.com/office/drawing/2014/main" id="{8AEA48C4-1B04-441C-BD37-DBC6B9BD7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Decision trees</a:t>
            </a:r>
            <a:r>
              <a:rPr lang="en-US" altLang="en-US" dirty="0"/>
              <a:t>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="" xmlns:a16="http://schemas.microsoft.com/office/drawing/2014/main" id="{88CEDDC0-E50E-436C-ABC6-B3CCC4F9E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latin typeface="Arial" panose="020B0604020202020204" pitchFamily="34" charset="0"/>
              </a:rPr>
              <a:t>    A </a:t>
            </a:r>
            <a:r>
              <a:rPr lang="en-US" altLang="en-US" i="1" dirty="0">
                <a:latin typeface="Arial" panose="020B0604020202020204" pitchFamily="34" charset="0"/>
              </a:rPr>
              <a:t>decision tree</a:t>
            </a:r>
            <a:r>
              <a:rPr lang="en-US" altLang="en-US" dirty="0">
                <a:latin typeface="Arial" panose="020B0604020202020204" pitchFamily="34" charset="0"/>
              </a:rPr>
              <a:t> is a binary tree containing an algorithm to decide which course of action to take.</a:t>
            </a:r>
          </a:p>
        </p:txBody>
      </p:sp>
      <p:pic>
        <p:nvPicPr>
          <p:cNvPr id="69643" name="Picture 11">
            <a:extLst>
              <a:ext uri="{FF2B5EF4-FFF2-40B4-BE49-F238E27FC236}">
                <a16:creationId xmlns="" xmlns:a16="http://schemas.microsoft.com/office/drawing/2014/main" id="{6081DD49-E3AA-4B00-94E8-5131BBB9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90801"/>
            <a:ext cx="5791200" cy="33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7322D0-696D-473E-BE0F-36B2CC73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09" y="4278312"/>
            <a:ext cx="4823792" cy="24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0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63992E8-E831-496B-93E3-75F5F7AA28A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2487" y="0"/>
            <a:ext cx="76995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21B9903-6805-489F-9174-341D36EA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03215" cy="29552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72789" y="862885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Practice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2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3CA5D26-8001-4D3C-9D12-F18A7C2EA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" y="0"/>
            <a:ext cx="12152243" cy="68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4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E5EA632-BC85-410B-98BD-450FC72C56F1}"/>
              </a:ext>
            </a:extLst>
          </p:cNvPr>
          <p:cNvSpPr txBox="1"/>
          <p:nvPr/>
        </p:nvSpPr>
        <p:spPr>
          <a:xfrm>
            <a:off x="371060" y="348014"/>
            <a:ext cx="115293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ALGEBRAIC EXPRESSIONS BY BINARY TREES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trees are specially used in computer science to represent algebraic expression with Arbitrary nesting of balanced parentheses.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321613C-1526-4E89-A9DF-77A75BD1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0" y="1958082"/>
            <a:ext cx="2841348" cy="2295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D2627F3-0E42-4A56-BCD4-F06928F27122}"/>
              </a:ext>
            </a:extLst>
          </p:cNvPr>
          <p:cNvSpPr txBox="1"/>
          <p:nvPr/>
        </p:nvSpPr>
        <p:spPr>
          <a:xfrm>
            <a:off x="1245706" y="4581904"/>
            <a:ext cx="3525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represents the expression a/b. Here the operator (/) is the root and b are the left and right children.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F939526-72BB-4ED1-A3E2-6CC9CED0E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35" y="1901760"/>
            <a:ext cx="3117987" cy="2351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553A927-AC67-4C5D-9C42-FB8259A7C9D7}"/>
              </a:ext>
            </a:extLst>
          </p:cNvPr>
          <p:cNvSpPr txBox="1"/>
          <p:nvPr/>
        </p:nvSpPr>
        <p:spPr>
          <a:xfrm>
            <a:off x="6811617" y="4478661"/>
            <a:ext cx="40637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represents the expression a/(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).Here the operator (/) is the root.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terminal vertices are variables (here a, c and d), and the internal vertices are arithmetic operators (+ and /). </a:t>
            </a:r>
          </a:p>
        </p:txBody>
      </p:sp>
    </p:spTree>
    <p:extLst>
      <p:ext uri="{BB962C8B-B14F-4D97-AF65-F5344CB8AC3E}">
        <p14:creationId xmlns:p14="http://schemas.microsoft.com/office/powerpoint/2010/main" val="44303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5C1C0D7-A4DA-489C-8049-CE25687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76" y="568601"/>
            <a:ext cx="10088011" cy="534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2ECBC4F-9B1C-4C35-B155-08B965D5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7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6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3B813DF-32DE-4984-9395-0DB2BF594C1D}"/>
              </a:ext>
            </a:extLst>
          </p:cNvPr>
          <p:cNvSpPr txBox="1"/>
          <p:nvPr/>
        </p:nvSpPr>
        <p:spPr>
          <a:xfrm>
            <a:off x="583096" y="316829"/>
            <a:ext cx="1143662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 APPLICATION AREAS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 are used to solve problems in a wide variety of disciplines. In computer science trees are employed to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efficient algorithms for locating items in a list.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networks with the least expensive set of telephone lines linking distributed computers. 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efficient codes for storing and transmitting data. </a:t>
            </a:r>
          </a:p>
          <a:p>
            <a:pPr marL="342900" indent="-34290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procedures that are carried out using a sequence of decisions, which are valuable in the study of sorting algorithms.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ACA524-6860-45F3-9CC6-373632F2EE9F}"/>
              </a:ext>
            </a:extLst>
          </p:cNvPr>
          <p:cNvSpPr txBox="1"/>
          <p:nvPr/>
        </p:nvSpPr>
        <p:spPr>
          <a:xfrm>
            <a:off x="583096" y="2892432"/>
            <a:ext cx="1143662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is a connected graph that does not contain any non-trivial circuit. (i.e. it is circuit free).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trivial circuit is one that consists of a single vertex.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tree 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D0A025C-6769-4167-BD46-78988C17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76" y="4140514"/>
            <a:ext cx="2972541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AB1BC38-0005-4068-90A2-C013BF8C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95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B0FA5FF-7DA8-42A9-B19E-B6B44F4F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" y="1020417"/>
            <a:ext cx="6387547" cy="5837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EE3F721-3FC6-48E1-AC31-7D700AB3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7" y="1444485"/>
            <a:ext cx="5512904" cy="15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409462B-B5A3-4226-BEA0-44568674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45" y="-82880"/>
            <a:ext cx="6692348" cy="3693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9D99182-EBA4-41E8-A394-80D36FC2D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94" y="901149"/>
            <a:ext cx="4220197" cy="2627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5B16C4-239B-4DC8-95D5-7EC2F5275B62}"/>
              </a:ext>
            </a:extLst>
          </p:cNvPr>
          <p:cNvSpPr txBox="1"/>
          <p:nvPr/>
        </p:nvSpPr>
        <p:spPr>
          <a:xfrm>
            <a:off x="0" y="3676667"/>
            <a:ext cx="322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circuit, so not a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BBE11B2-5ED9-4D28-AFE2-A7EBAAE41B35}"/>
              </a:ext>
            </a:extLst>
          </p:cNvPr>
          <p:cNvSpPr txBox="1"/>
          <p:nvPr/>
        </p:nvSpPr>
        <p:spPr>
          <a:xfrm>
            <a:off x="3750365" y="3560459"/>
            <a:ext cx="3080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no connectedness, so not a tree.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C92EA6E-8772-41FE-8AE3-2CAECD6341A6}"/>
              </a:ext>
            </a:extLst>
          </p:cNvPr>
          <p:cNvSpPr txBox="1"/>
          <p:nvPr/>
        </p:nvSpPr>
        <p:spPr>
          <a:xfrm>
            <a:off x="7683257" y="3610353"/>
            <a:ext cx="347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a circuit (also due to loop), so not a tree (because trees have to be a circuit free). </a:t>
            </a:r>
          </a:p>
        </p:txBody>
      </p:sp>
    </p:spTree>
    <p:extLst>
      <p:ext uri="{BB962C8B-B14F-4D97-AF65-F5344CB8AC3E}">
        <p14:creationId xmlns:p14="http://schemas.microsoft.com/office/powerpoint/2010/main" val="29500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E2DDC7-D698-4EFF-A4A1-75B76285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51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8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2EC1F9E-C4A5-41EF-9386-96038E785135}"/>
              </a:ext>
            </a:extLst>
          </p:cNvPr>
          <p:cNvSpPr txBox="1"/>
          <p:nvPr/>
        </p:nvSpPr>
        <p:spPr>
          <a:xfrm>
            <a:off x="331303" y="267711"/>
            <a:ext cx="116354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TREES: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10ABFA6-D4A6-4ECB-9FC8-19C6BC61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6" y="3715255"/>
            <a:ext cx="6831081" cy="2875034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6348AC2-FB20-43C8-A829-ADFB2075D925}"/>
              </a:ext>
            </a:extLst>
          </p:cNvPr>
          <p:cNvSpPr txBox="1">
            <a:spLocks noChangeArrowheads="1"/>
          </p:cNvSpPr>
          <p:nvPr/>
        </p:nvSpPr>
        <p:spPr>
          <a:xfrm>
            <a:off x="1106556" y="816940"/>
            <a:ext cx="7620000" cy="216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7.2.3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 is a graph with n vertices, the following are equivalent: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a) T is a tree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b) T is connected and acyclic</a:t>
            </a:r>
          </a:p>
          <a:p>
            <a:pPr lvl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(“acyclic” = having no cycles)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c) T is connected and has n-1 edges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d) T is acyclic and has n-1 edges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0507" y="4829606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Practice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7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="" xmlns:a16="http://schemas.microsoft.com/office/drawing/2014/main" id="{1C6DB413-602B-42CA-B8F0-476D23D1B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16998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Example : Tree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3100" dirty="0">
                <a:solidFill>
                  <a:schemeClr val="tx1"/>
                </a:solidFill>
                <a:latin typeface="Arial" panose="020B0604020202020204" pitchFamily="34" charset="0"/>
              </a:rPr>
              <a:t>Organizational charts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="" xmlns:a16="http://schemas.microsoft.com/office/drawing/2014/main" id="{F8DFE993-2F23-4B7C-9E63-BA0FAAE5B4A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2133600"/>
            <a:ext cx="7696200" cy="3962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                 </a:t>
            </a:r>
          </a:p>
        </p:txBody>
      </p:sp>
      <p:pic>
        <p:nvPicPr>
          <p:cNvPr id="15413" name="Picture 53">
            <a:extLst>
              <a:ext uri="{FF2B5EF4-FFF2-40B4-BE49-F238E27FC236}">
                <a16:creationId xmlns="" xmlns:a16="http://schemas.microsoft.com/office/drawing/2014/main" id="{422EBA25-0A0B-4C94-B2CA-664C5B1A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1"/>
            <a:ext cx="81534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62AE060-FE9B-4F60-848E-8BDDAE03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8E82FE8-9548-49EE-A8BA-1373F157CF28}"/>
              </a:ext>
            </a:extLst>
          </p:cNvPr>
          <p:cNvSpPr txBox="1"/>
          <p:nvPr/>
        </p:nvSpPr>
        <p:spPr>
          <a:xfrm>
            <a:off x="666231" y="4389927"/>
            <a:ext cx="11022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node's "uncles" are siblings of that node's parent.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node that is connected to all lower-level nodes is called an 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ancestor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The connected lower-level nodes are 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of the ancestor node.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000E3A5-F210-474B-BA10-75014D70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9" y="228599"/>
            <a:ext cx="10221361" cy="39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B20FC7-78CB-4190-95B7-C983F1A7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38" y="2217667"/>
            <a:ext cx="6584675" cy="4640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E902568-F7B8-4659-AC90-008DE044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51" y="508113"/>
            <a:ext cx="3941901" cy="1573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72789" y="862885"/>
            <a:ext cx="2073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Practice 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521</Words>
  <Application>Microsoft Office PowerPoint</Application>
  <PresentationFormat>Custom</PresentationFormat>
  <Paragraphs>59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# 12</vt:lpstr>
      <vt:lpstr>PowerPoint Presentation</vt:lpstr>
      <vt:lpstr>PowerPoint Presentation</vt:lpstr>
      <vt:lpstr>PowerPoint Presentation</vt:lpstr>
      <vt:lpstr>PowerPoint Presentation</vt:lpstr>
      <vt:lpstr>Example : Tree Organizational charts</vt:lpstr>
      <vt:lpstr>PowerPoint Presentation</vt:lpstr>
      <vt:lpstr>PowerPoint Presentation</vt:lpstr>
      <vt:lpstr>PowerPoint Presentation</vt:lpstr>
      <vt:lpstr>PowerPoint Presentation</vt:lpstr>
      <vt:lpstr>Binary trees</vt:lpstr>
      <vt:lpstr>Full binary tree</vt:lpstr>
      <vt:lpstr>Full binary tree</vt:lpstr>
      <vt:lpstr>Decision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Saima Ashraf</dc:creator>
  <cp:lastModifiedBy>R.C</cp:lastModifiedBy>
  <cp:revision>35</cp:revision>
  <dcterms:created xsi:type="dcterms:W3CDTF">2020-12-28T16:31:04Z</dcterms:created>
  <dcterms:modified xsi:type="dcterms:W3CDTF">2021-11-10T19:51:28Z</dcterms:modified>
</cp:coreProperties>
</file>