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0" r:id="rId4"/>
    <p:sldId id="263" r:id="rId5"/>
    <p:sldId id="266" r:id="rId6"/>
    <p:sldId id="271" r:id="rId7"/>
    <p:sldId id="274" r:id="rId8"/>
    <p:sldId id="275" r:id="rId9"/>
    <p:sldId id="258" r:id="rId10"/>
    <p:sldId id="259" r:id="rId11"/>
    <p:sldId id="268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8" r:id="rId23"/>
    <p:sldId id="292" r:id="rId24"/>
    <p:sldId id="300" r:id="rId25"/>
    <p:sldId id="299" r:id="rId26"/>
    <p:sldId id="304" r:id="rId27"/>
    <p:sldId id="270" r:id="rId28"/>
    <p:sldId id="273" r:id="rId29"/>
    <p:sldId id="305" r:id="rId30"/>
    <p:sldId id="293" r:id="rId31"/>
    <p:sldId id="30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744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7ABC3-8BCF-48D4-AEA9-DC6DAA69EDCD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327E1-434A-40A9-9180-67D86518E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9A3BAE-5F5C-46DE-B813-E2848AA89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2F6651F-14BF-437B-A3E3-07E462B48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02A24A-A059-4DDE-8617-A221B990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E7EA-F048-455A-8232-595AB97A73F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F3AF393-EFED-41C6-B3BE-F445F3C3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A4F9D0-8E01-48E5-B4DA-D1C53192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6561-3AEF-4987-B943-701AA51D1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4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E7388F-978A-4121-9145-0EFB9065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99C4EB3-E6D0-41B2-B260-EA93874CB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B66B96-AB64-4094-8848-42A7D069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E7EA-F048-455A-8232-595AB97A73F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3275FF-2824-4282-9A40-D4926029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2C720C-2286-4398-B01E-A7CDEAE5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6561-3AEF-4987-B943-701AA51D1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0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B4B69BB-5013-4EC8-8FC8-451DFC141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0EEA0DA-A98C-4329-B399-B613384BD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EBA0A2-8379-4BA1-9AB1-5A41A721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E7EA-F048-455A-8232-595AB97A73F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899A56-D618-4FCC-B214-412A3E2D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C6848E6-7347-44A9-95F9-5843CCCC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6561-3AEF-4987-B943-701AA51D1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5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7BDC6C-61BE-4D2B-9179-901699E15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18982C-80E4-468F-BDD2-9D9087995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DA69A4-133B-4A5E-A1A7-516ECB68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E7EA-F048-455A-8232-595AB97A73F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9C3128B-05DB-40B0-BB76-FE52516E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EBF68F-846E-4FBA-B71B-5A3F5852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6561-3AEF-4987-B943-701AA51D1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8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54179F-A817-448E-A734-AFFCEDB0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81EF635-79B8-403C-A6E3-79917712E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DEFA318-E6EC-4EDA-BAC3-48801AFF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E7EA-F048-455A-8232-595AB97A73F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E8B2928-6CFF-40A1-A7CB-AD40FCD6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6AE646-6485-41CF-B419-132C4D70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6561-3AEF-4987-B943-701AA51D1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2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CC56F2-E73B-4FBD-851D-B1FEF9B1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7EC0CD-C1A7-43A7-978A-66BE9EC86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EDE8C22-B9ED-4F4D-AB2B-7E8DD506B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432F3EE-F2CB-4F0A-ACE9-D61F9308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E7EA-F048-455A-8232-595AB97A73F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B36E0CA-7F56-4323-A24E-C17241F6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419E9B5-AE98-4F15-AFEA-346EDC7D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6561-3AEF-4987-B943-701AA51D1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1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289474-FFE6-47F9-88B5-E9326118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05B6E7F-9D21-4E02-9C64-0A3EBF4D3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49DDDEE-60E2-405E-A63D-18C0A7A08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7771A8A-9F35-4412-B8D8-11EC862F8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22A2306-AA40-4973-A3D5-EE2A509D2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41039EE-EF19-43D0-A748-BA332F61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E7EA-F048-455A-8232-595AB97A73F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91B0BA8-7132-40E7-A316-61A2FD5C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38A0DA1-3DCA-4728-9A70-2AD7BD0B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6561-3AEF-4987-B943-701AA51D1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9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3CCC17-FD51-4741-93B7-11E905E2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02DDA8C-76C6-45C3-A328-A393D994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E7EA-F048-455A-8232-595AB97A73F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C5AEA57-0089-4506-90B3-F7775228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3138D99-9799-4F11-802B-89F2FDB8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6561-3AEF-4987-B943-701AA51D1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CA2F273-5938-421F-8EE4-6153B198F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E7EA-F048-455A-8232-595AB97A73F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AFD572E-5985-483A-9B4F-78DF2BAD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683B446-C473-4975-92A1-EEB4DB21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6561-3AEF-4987-B943-701AA51D1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6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E474A3-D3C5-428D-9816-8C643C77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52098B-28F2-493E-B805-C304F21D6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479F5EC-AB8A-4C6A-8605-075A9C6FA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88355FE-41A9-4296-B31C-54C11931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E7EA-F048-455A-8232-595AB97A73F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DD19FAE-A83D-4578-9445-4D1538F3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61C5912-372C-45D7-A4B6-2E48EDC6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6561-3AEF-4987-B943-701AA51D1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5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8C0EF5-6350-4362-84FC-CE3A652E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9B8391F-B0D0-4F17-B32F-45D8E1D97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8742C5A-2FBE-4586-B7AC-939F650B0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846CC8C-32EF-4704-B83C-75F76821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7E7EA-F048-455A-8232-595AB97A73F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E99F2BB-4371-404E-B27E-8336ADD8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C1C0AE8-35F6-4F72-87E1-5D30F14C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6561-3AEF-4987-B943-701AA51D1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6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D278B1-7E45-4432-9433-94EA3421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41C3BB-33FA-4FC7-B547-858925DB5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045BEF-CBCB-4E95-B96D-78ACA833A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7E7EA-F048-455A-8232-595AB97A73F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C6C5CD-83A5-4470-9FA5-4100391C9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9A66D5-7220-4398-83C1-02C1DA9B0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E6561-3AEF-4987-B943-701AA51D1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7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8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9.png"/><Relationship Id="rId10" Type="http://schemas.openxmlformats.org/officeDocument/2006/relationships/image" Target="../media/image31.png"/><Relationship Id="rId4" Type="http://schemas.openxmlformats.org/officeDocument/2006/relationships/image" Target="../media/image20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0.png"/><Relationship Id="rId7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3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0.png"/><Relationship Id="rId7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4CAF26-FB14-46E1-816D-FE5AB28E1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# 7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8ABC128-CD99-4413-A0DE-B1278B257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RELATIONS </a:t>
            </a:r>
          </a:p>
        </p:txBody>
      </p:sp>
    </p:spTree>
    <p:extLst>
      <p:ext uri="{BB962C8B-B14F-4D97-AF65-F5344CB8AC3E}">
        <p14:creationId xmlns:p14="http://schemas.microsoft.com/office/powerpoint/2010/main" val="2029215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309" y="1491742"/>
            <a:ext cx="7433945" cy="34746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569970">
              <a:lnSpc>
                <a:spcPts val="3020"/>
              </a:lnSpc>
              <a:spcBef>
                <a:spcPts val="5"/>
              </a:spcBef>
            </a:pP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reflexive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072254">
              <a:lnSpc>
                <a:spcPts val="3020"/>
              </a:lnSpc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edges, 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 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reflexive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reflexive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relation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reflexive </a:t>
            </a:r>
            <a:r>
              <a:rPr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closure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4275" y="228600"/>
            <a:ext cx="43440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Reflexive</a:t>
            </a:r>
            <a:r>
              <a:rPr sz="3600" spc="-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Closure</a:t>
            </a:r>
            <a:endParaRPr sz="3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0800" y="1522553"/>
            <a:ext cx="4838437" cy="3443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209" y="774234"/>
            <a:ext cx="9897745" cy="13458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>
              <a:lnSpc>
                <a:spcPct val="100000"/>
              </a:lnSpc>
              <a:tabLst>
                <a:tab pos="929640" algn="l"/>
                <a:tab pos="4544060" algn="l"/>
                <a:tab pos="721487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	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	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sz="2000" spc="7" baseline="25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i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	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1885">
              <a:lnSpc>
                <a:spcPct val="100000"/>
              </a:lnSpc>
              <a:spcBef>
                <a:spcPts val="685"/>
              </a:spcBef>
            </a:pP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sz="2000" spc="7" baseline="25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&lt; 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| &lt; 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∈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209" y="2115619"/>
            <a:ext cx="9952990" cy="41017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036319" marR="43180" indent="-986155">
              <a:lnSpc>
                <a:spcPts val="3020"/>
              </a:lnSpc>
              <a:spcBef>
                <a:spcPts val="480"/>
              </a:spcBef>
              <a:tabLst>
                <a:tab pos="2461260" algn="l"/>
                <a:tab pos="4951730" algn="l"/>
                <a:tab pos="7113270" algn="l"/>
              </a:tabLst>
            </a:pP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denoted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7" baseline="25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spc="7" baseline="25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0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7" baseline="25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0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converse	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1309" y="368553"/>
            <a:ext cx="474853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</a:t>
            </a:r>
            <a:r>
              <a:rPr sz="3200" b="1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Closure</a:t>
            </a:r>
            <a:endParaRPr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="" xmlns:a16="http://schemas.microsoft.com/office/drawing/2014/main" id="{9A4598C9-B48E-4218-A0AB-F2263C1106C3}"/>
              </a:ext>
            </a:extLst>
          </p:cNvPr>
          <p:cNvSpPr txBox="1"/>
          <p:nvPr/>
        </p:nvSpPr>
        <p:spPr>
          <a:xfrm>
            <a:off x="483209" y="2525796"/>
            <a:ext cx="10685780" cy="9984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marR="43180">
              <a:lnSpc>
                <a:spcPts val="3050"/>
              </a:lnSpc>
              <a:tabLst>
                <a:tab pos="929640" algn="l"/>
                <a:tab pos="984948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	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sz="2000" b="1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</a:t>
            </a:r>
            <a:r>
              <a:rPr sz="20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closure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denoted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),is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aseline="25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309" y="1491742"/>
            <a:ext cx="10290556" cy="43287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relation</a:t>
            </a:r>
            <a:r>
              <a:rPr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</a:pPr>
            <a:endParaRPr sz="3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559175">
              <a:lnSpc>
                <a:spcPts val="3020"/>
              </a:lnSpc>
              <a:spcBef>
                <a:spcPts val="5"/>
              </a:spcBef>
            </a:pP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058920">
              <a:lnSpc>
                <a:spcPts val="3020"/>
              </a:lnSpc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edges, 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 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relation </a:t>
            </a: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relation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closure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308" y="368553"/>
            <a:ext cx="633669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</a:t>
            </a:r>
            <a:r>
              <a:rPr sz="4800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Closure</a:t>
            </a:r>
            <a:endParaRPr sz="4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86599" y="1592707"/>
            <a:ext cx="4958711" cy="3443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182" y="1506473"/>
            <a:ext cx="8537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connected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vertex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vertex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4182" y="2419350"/>
            <a:ext cx="316674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>
              <a:lnSpc>
                <a:spcPts val="2735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noted start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182" y="3661664"/>
            <a:ext cx="2929255" cy="17227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that starts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ends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≥1</a:t>
            </a:r>
          </a:p>
        </p:txBody>
      </p:sp>
      <p:sp>
        <p:nvSpPr>
          <p:cNvPr id="5" name="object 5"/>
          <p:cNvSpPr/>
          <p:nvPr/>
        </p:nvSpPr>
        <p:spPr>
          <a:xfrm>
            <a:off x="4237482" y="2151888"/>
            <a:ext cx="5687060" cy="45963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03523" y="6325615"/>
            <a:ext cx="799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C000"/>
                </a:solidFill>
                <a:latin typeface="Calibri"/>
                <a:cs typeface="Calibri"/>
              </a:rPr>
              <a:t>Start</a:t>
            </a:r>
            <a:r>
              <a:rPr b="1" spc="-6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C000"/>
                </a:solidFill>
                <a:latin typeface="Calibri"/>
                <a:cs typeface="Calibri"/>
              </a:rPr>
              <a:t>(</a:t>
            </a:r>
            <a:r>
              <a:rPr b="1" i="1" spc="-5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b="1" spc="-5" dirty="0">
                <a:solidFill>
                  <a:srgbClr val="FFC000"/>
                </a:solidFill>
                <a:latin typeface="Calibri"/>
                <a:cs typeface="Calibri"/>
              </a:rPr>
              <a:t>)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08057" y="3949445"/>
            <a:ext cx="697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End</a:t>
            </a:r>
            <a:r>
              <a:rPr b="1" spc="-8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(</a:t>
            </a:r>
            <a:r>
              <a:rPr b="1" i="1" dirty="0">
                <a:solidFill>
                  <a:srgbClr val="FFC000"/>
                </a:solidFill>
                <a:latin typeface="Calibri"/>
                <a:cs typeface="Calibri"/>
              </a:rPr>
              <a:t>b</a:t>
            </a: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)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8809" y="2914015"/>
            <a:ext cx="799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C000"/>
                </a:solidFill>
                <a:latin typeface="Calibri"/>
                <a:cs typeface="Calibri"/>
              </a:rPr>
              <a:t>Start</a:t>
            </a:r>
            <a:r>
              <a:rPr b="1" spc="-7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C000"/>
                </a:solidFill>
                <a:latin typeface="Calibri"/>
                <a:cs typeface="Calibri"/>
              </a:rPr>
              <a:t>(</a:t>
            </a:r>
            <a:r>
              <a:rPr b="1" i="1" spc="-5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b="1" spc="-5" dirty="0">
                <a:solidFill>
                  <a:srgbClr val="FFC000"/>
                </a:solidFill>
                <a:latin typeface="Calibri"/>
                <a:cs typeface="Calibri"/>
              </a:rPr>
              <a:t>)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7809" y="5047564"/>
            <a:ext cx="79946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C000"/>
                </a:solidFill>
                <a:latin typeface="Calibri"/>
                <a:cs typeface="Calibri"/>
              </a:rPr>
              <a:t>Start</a:t>
            </a:r>
            <a:r>
              <a:rPr b="1" spc="-6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C000"/>
                </a:solidFill>
                <a:latin typeface="Calibri"/>
                <a:cs typeface="Calibri"/>
              </a:rPr>
              <a:t>(</a:t>
            </a:r>
            <a:r>
              <a:rPr b="1" i="1" spc="-5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b="1" spc="-5" dirty="0">
                <a:solidFill>
                  <a:srgbClr val="FFC000"/>
                </a:solidFill>
                <a:latin typeface="Calibri"/>
                <a:cs typeface="Calibri"/>
              </a:rPr>
              <a:t>)</a:t>
            </a:r>
            <a:endParaRPr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End</a:t>
            </a:r>
            <a:r>
              <a:rPr b="1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(</a:t>
            </a:r>
            <a:r>
              <a:rPr b="1" i="1" dirty="0">
                <a:solidFill>
                  <a:srgbClr val="FFC000"/>
                </a:solidFill>
                <a:latin typeface="Calibri"/>
                <a:cs typeface="Calibri"/>
              </a:rPr>
              <a:t>b</a:t>
            </a:r>
            <a:r>
              <a:rPr b="1" dirty="0">
                <a:solidFill>
                  <a:srgbClr val="FFC000"/>
                </a:solidFill>
                <a:latin typeface="Calibri"/>
                <a:cs typeface="Calibri"/>
              </a:rPr>
              <a:t>)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1308" y="345694"/>
            <a:ext cx="885129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Paths </a:t>
            </a:r>
            <a:r>
              <a:rPr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480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directed</a:t>
            </a:r>
            <a:r>
              <a:rPr sz="480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309" y="1491742"/>
            <a:ext cx="1077722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927100" marR="5080" indent="-915035">
              <a:lnSpc>
                <a:spcPts val="3020"/>
              </a:lnSpc>
              <a:spcBef>
                <a:spcPts val="480"/>
              </a:spcBef>
              <a:tabLst>
                <a:tab pos="2252980" algn="l"/>
                <a:tab pos="3736975" algn="l"/>
                <a:tab pos="5750560" algn="l"/>
                <a:tab pos="6516370" algn="l"/>
                <a:tab pos="753999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graph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a,b,e,d;	a,e,c,d,b;	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b,a,c,b,a,a,b;	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d,c;	c,b,a;	e,b,a,b,a,b,e?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309" y="368553"/>
            <a:ext cx="420309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0" y="2827020"/>
            <a:ext cx="5713476" cy="3828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1309" y="2303805"/>
            <a:ext cx="6585584" cy="1382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100"/>
              </a:spcBef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lengths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those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paths?  Which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circuits?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90310">
              <a:lnSpc>
                <a:spcPts val="2525"/>
              </a:lnSpc>
            </a:pPr>
            <a:r>
              <a:rPr sz="2800" i="1" spc="-5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09913" y="3264534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FFC000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95861" y="3264534"/>
            <a:ext cx="173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96196" y="6200038"/>
            <a:ext cx="195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4819" y="6225032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728459" y="3713988"/>
            <a:ext cx="4998720" cy="2620010"/>
            <a:chOff x="6728459" y="3713988"/>
            <a:chExt cx="4998720" cy="2620010"/>
          </a:xfrm>
        </p:grpSpPr>
        <p:sp>
          <p:nvSpPr>
            <p:cNvPr id="11" name="object 11"/>
            <p:cNvSpPr/>
            <p:nvPr/>
          </p:nvSpPr>
          <p:spPr>
            <a:xfrm>
              <a:off x="6728459" y="3726180"/>
              <a:ext cx="192024" cy="1920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92767" y="3713988"/>
              <a:ext cx="193548" cy="1920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535155" y="3726180"/>
              <a:ext cx="192024" cy="1920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92767" y="6140195"/>
              <a:ext cx="193548" cy="1920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28459" y="6141720"/>
              <a:ext cx="192024" cy="1920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309" y="1491742"/>
            <a:ext cx="1077722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927100" marR="5080" indent="-915035">
              <a:lnSpc>
                <a:spcPts val="3020"/>
              </a:lnSpc>
              <a:spcBef>
                <a:spcPts val="480"/>
              </a:spcBef>
              <a:tabLst>
                <a:tab pos="2252980" algn="l"/>
                <a:tab pos="3736975" algn="l"/>
                <a:tab pos="5750560" algn="l"/>
                <a:tab pos="6516370" algn="l"/>
                <a:tab pos="753999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graph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a,b,e,d;	a,e,c,d,b;	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b,a,c,b,a,a,b;	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d,c;	c,b,a;	e,b,a,b,a,b,e?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308" y="368553"/>
            <a:ext cx="382209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6096000" y="2827020"/>
            <a:ext cx="5713476" cy="3828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98944" y="3219399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09913" y="3264534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95861" y="3264534"/>
            <a:ext cx="173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96196" y="6200038"/>
            <a:ext cx="195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4819" y="6225032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728459" y="3713988"/>
            <a:ext cx="4998720" cy="2620010"/>
            <a:chOff x="6728459" y="3713988"/>
            <a:chExt cx="4998720" cy="2620010"/>
          </a:xfrm>
        </p:grpSpPr>
        <p:sp>
          <p:nvSpPr>
            <p:cNvPr id="11" name="object 11"/>
            <p:cNvSpPr/>
            <p:nvPr/>
          </p:nvSpPr>
          <p:spPr>
            <a:xfrm>
              <a:off x="6728459" y="3726180"/>
              <a:ext cx="192024" cy="1920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9192767" y="3713988"/>
              <a:ext cx="193548" cy="1920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1535155" y="3726180"/>
              <a:ext cx="192024" cy="1920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9192767" y="6140195"/>
              <a:ext cx="193548" cy="1920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728459" y="6141720"/>
              <a:ext cx="192024" cy="1920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27633" y="3649217"/>
            <a:ext cx="4044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a,b,e,d is a </a:t>
            </a:r>
            <a:r>
              <a:rPr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76288" y="3788664"/>
            <a:ext cx="2549652" cy="26106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309" y="1491742"/>
            <a:ext cx="1077722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927100" marR="5080" indent="-915035">
              <a:lnSpc>
                <a:spcPts val="3020"/>
              </a:lnSpc>
              <a:spcBef>
                <a:spcPts val="480"/>
              </a:spcBef>
              <a:tabLst>
                <a:tab pos="2252980" algn="l"/>
                <a:tab pos="3736975" algn="l"/>
                <a:tab pos="5750560" algn="l"/>
                <a:tab pos="6516370" algn="l"/>
                <a:tab pos="753999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graph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a,b,e,d;	a,e,c,d,b;	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b,a,c,b,a,a,b;	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d,c;	c,b,a;	e,b,a,b,a,b,e?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308" y="368553"/>
            <a:ext cx="336489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6096000" y="2827020"/>
            <a:ext cx="5713476" cy="3828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98944" y="3219399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09913" y="3264534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95861" y="3264534"/>
            <a:ext cx="173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96196" y="6200038"/>
            <a:ext cx="195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4819" y="6225032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82740" y="3668267"/>
            <a:ext cx="5097780" cy="2712720"/>
            <a:chOff x="6682740" y="3668267"/>
            <a:chExt cx="5097780" cy="2712720"/>
          </a:xfrm>
        </p:grpSpPr>
        <p:sp>
          <p:nvSpPr>
            <p:cNvPr id="11" name="object 11"/>
            <p:cNvSpPr/>
            <p:nvPr/>
          </p:nvSpPr>
          <p:spPr>
            <a:xfrm>
              <a:off x="6728460" y="3726179"/>
              <a:ext cx="192024" cy="1920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9241155" y="3750817"/>
              <a:ext cx="2477757" cy="25755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9192768" y="3713987"/>
              <a:ext cx="193548" cy="1920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1535155" y="3726179"/>
              <a:ext cx="192024" cy="1920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010614" y="4970017"/>
              <a:ext cx="1374940" cy="13742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9192768" y="6140195"/>
              <a:ext cx="193548" cy="1920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728460" y="6141719"/>
              <a:ext cx="192024" cy="19202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856984" y="3776891"/>
              <a:ext cx="1388872" cy="13881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688836" y="3674363"/>
              <a:ext cx="5085715" cy="2700655"/>
            </a:xfrm>
            <a:custGeom>
              <a:avLst/>
              <a:gdLst/>
              <a:ahLst/>
              <a:cxnLst/>
              <a:rect l="l" t="t" r="r" b="b"/>
              <a:pathLst>
                <a:path w="5085715" h="2700654">
                  <a:moveTo>
                    <a:pt x="4797552" y="143256"/>
                  </a:moveTo>
                  <a:lnTo>
                    <a:pt x="4804897" y="97974"/>
                  </a:lnTo>
                  <a:lnTo>
                    <a:pt x="4825349" y="58649"/>
                  </a:lnTo>
                  <a:lnTo>
                    <a:pt x="4856530" y="27639"/>
                  </a:lnTo>
                  <a:lnTo>
                    <a:pt x="4896063" y="7303"/>
                  </a:lnTo>
                  <a:lnTo>
                    <a:pt x="4941570" y="0"/>
                  </a:lnTo>
                  <a:lnTo>
                    <a:pt x="4987076" y="7303"/>
                  </a:lnTo>
                  <a:lnTo>
                    <a:pt x="5026609" y="27639"/>
                  </a:lnTo>
                  <a:lnTo>
                    <a:pt x="5057790" y="58649"/>
                  </a:lnTo>
                  <a:lnTo>
                    <a:pt x="5078242" y="97974"/>
                  </a:lnTo>
                  <a:lnTo>
                    <a:pt x="5085588" y="143256"/>
                  </a:lnTo>
                  <a:lnTo>
                    <a:pt x="5078242" y="188537"/>
                  </a:lnTo>
                  <a:lnTo>
                    <a:pt x="5057790" y="227862"/>
                  </a:lnTo>
                  <a:lnTo>
                    <a:pt x="5026609" y="258872"/>
                  </a:lnTo>
                  <a:lnTo>
                    <a:pt x="4987076" y="279208"/>
                  </a:lnTo>
                  <a:lnTo>
                    <a:pt x="4941570" y="286512"/>
                  </a:lnTo>
                  <a:lnTo>
                    <a:pt x="4896063" y="279208"/>
                  </a:lnTo>
                  <a:lnTo>
                    <a:pt x="4856530" y="258872"/>
                  </a:lnTo>
                  <a:lnTo>
                    <a:pt x="4825349" y="227862"/>
                  </a:lnTo>
                  <a:lnTo>
                    <a:pt x="4804897" y="188537"/>
                  </a:lnTo>
                  <a:lnTo>
                    <a:pt x="4797552" y="143256"/>
                  </a:lnTo>
                  <a:close/>
                </a:path>
                <a:path w="5085715" h="2700654">
                  <a:moveTo>
                    <a:pt x="0" y="2556510"/>
                  </a:moveTo>
                  <a:lnTo>
                    <a:pt x="7345" y="2510988"/>
                  </a:lnTo>
                  <a:lnTo>
                    <a:pt x="27797" y="2471454"/>
                  </a:lnTo>
                  <a:lnTo>
                    <a:pt x="58978" y="2440278"/>
                  </a:lnTo>
                  <a:lnTo>
                    <a:pt x="98511" y="2419834"/>
                  </a:lnTo>
                  <a:lnTo>
                    <a:pt x="144018" y="2412492"/>
                  </a:lnTo>
                  <a:lnTo>
                    <a:pt x="189524" y="2419834"/>
                  </a:lnTo>
                  <a:lnTo>
                    <a:pt x="229057" y="2440278"/>
                  </a:lnTo>
                  <a:lnTo>
                    <a:pt x="260238" y="2471454"/>
                  </a:lnTo>
                  <a:lnTo>
                    <a:pt x="280690" y="2510988"/>
                  </a:lnTo>
                  <a:lnTo>
                    <a:pt x="288036" y="2556510"/>
                  </a:lnTo>
                  <a:lnTo>
                    <a:pt x="280690" y="2602031"/>
                  </a:lnTo>
                  <a:lnTo>
                    <a:pt x="260238" y="2641565"/>
                  </a:lnTo>
                  <a:lnTo>
                    <a:pt x="229057" y="2672741"/>
                  </a:lnTo>
                  <a:lnTo>
                    <a:pt x="189524" y="2693185"/>
                  </a:lnTo>
                  <a:lnTo>
                    <a:pt x="144018" y="2700528"/>
                  </a:lnTo>
                  <a:lnTo>
                    <a:pt x="98511" y="2693185"/>
                  </a:lnTo>
                  <a:lnTo>
                    <a:pt x="58978" y="2672741"/>
                  </a:lnTo>
                  <a:lnTo>
                    <a:pt x="27797" y="2641565"/>
                  </a:lnTo>
                  <a:lnTo>
                    <a:pt x="7345" y="2602031"/>
                  </a:lnTo>
                  <a:lnTo>
                    <a:pt x="0" y="2556510"/>
                  </a:lnTo>
                  <a:close/>
                </a:path>
              </a:pathLst>
            </a:custGeom>
            <a:ln w="1219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27633" y="3649217"/>
            <a:ext cx="40259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a,b,e,d is 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a,e,c,d,b is 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</a:t>
            </a:r>
            <a:r>
              <a:rPr sz="28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309" y="1491742"/>
            <a:ext cx="1077722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927100" marR="5080" indent="-915035">
              <a:lnSpc>
                <a:spcPts val="3020"/>
              </a:lnSpc>
              <a:spcBef>
                <a:spcPts val="480"/>
              </a:spcBef>
              <a:tabLst>
                <a:tab pos="2252980" algn="l"/>
                <a:tab pos="3736975" algn="l"/>
                <a:tab pos="5750560" algn="l"/>
                <a:tab pos="6516370" algn="l"/>
                <a:tab pos="753999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graph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a,b,e,d;	a,e,c,d,b;	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b,a,c,b,a,a,b;	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d,c;	c,b,a;	e,b,a,b,a,b,e?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308" y="368553"/>
            <a:ext cx="389829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6096000" y="2827020"/>
            <a:ext cx="5713476" cy="3828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98944" y="3219399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09913" y="3264534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95861" y="3264534"/>
            <a:ext cx="173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96196" y="6200038"/>
            <a:ext cx="195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02096" y="2825495"/>
            <a:ext cx="5713476" cy="909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4819" y="6225032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28459" y="3439667"/>
            <a:ext cx="5116195" cy="2894330"/>
            <a:chOff x="6728459" y="3439667"/>
            <a:chExt cx="5116195" cy="2894330"/>
          </a:xfrm>
        </p:grpSpPr>
        <p:sp>
          <p:nvSpPr>
            <p:cNvPr id="12" name="object 12"/>
            <p:cNvSpPr/>
            <p:nvPr/>
          </p:nvSpPr>
          <p:spPr>
            <a:xfrm>
              <a:off x="6728459" y="3726179"/>
              <a:ext cx="192024" cy="1920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9294875" y="3721607"/>
              <a:ext cx="2549652" cy="2453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9192767" y="3713987"/>
              <a:ext cx="193548" cy="1920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1535155" y="3726179"/>
              <a:ext cx="192024" cy="1920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9192767" y="6140195"/>
              <a:ext cx="193548" cy="1920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728459" y="6141719"/>
              <a:ext cx="192024" cy="19202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854951" y="3439667"/>
              <a:ext cx="2400300" cy="72999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27633" y="3649217"/>
            <a:ext cx="481266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a,b,e,d is 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a,e,c,d,b is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path.  b,a,c,b,a,a,b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sz="28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99047" y="2825495"/>
            <a:ext cx="736092" cy="15209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309" y="1491742"/>
            <a:ext cx="1077722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927100" marR="5080" indent="-915035">
              <a:lnSpc>
                <a:spcPts val="3020"/>
              </a:lnSpc>
              <a:spcBef>
                <a:spcPts val="480"/>
              </a:spcBef>
              <a:tabLst>
                <a:tab pos="2252980" algn="l"/>
                <a:tab pos="3736975" algn="l"/>
                <a:tab pos="5750560" algn="l"/>
                <a:tab pos="6516370" algn="l"/>
                <a:tab pos="753999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graph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a,b,e,d;	a,e,c,d,b;	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b,a,c,b,a,a,b;	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d,c;	c,b,a;	e,b,a,b,a,b,e?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308" y="368553"/>
            <a:ext cx="374589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6096000" y="2827020"/>
            <a:ext cx="5713476" cy="3828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98944" y="3219399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09913" y="3264534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95861" y="3264534"/>
            <a:ext cx="173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96196" y="6200038"/>
            <a:ext cx="195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4819" y="6225032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728459" y="3689350"/>
            <a:ext cx="4998720" cy="2644775"/>
            <a:chOff x="6728459" y="3689350"/>
            <a:chExt cx="4998720" cy="2644775"/>
          </a:xfrm>
        </p:grpSpPr>
        <p:sp>
          <p:nvSpPr>
            <p:cNvPr id="11" name="object 11"/>
            <p:cNvSpPr/>
            <p:nvPr/>
          </p:nvSpPr>
          <p:spPr>
            <a:xfrm>
              <a:off x="6728459" y="3726180"/>
              <a:ext cx="192024" cy="1920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9192767" y="3713988"/>
              <a:ext cx="193548" cy="1920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1535155" y="3726180"/>
              <a:ext cx="192024" cy="1920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9192767" y="6140195"/>
              <a:ext cx="193548" cy="1920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728459" y="6141720"/>
              <a:ext cx="192024" cy="1920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9425685" y="3689350"/>
              <a:ext cx="2268423" cy="13608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821296" y="4640580"/>
              <a:ext cx="2972119" cy="16723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27633" y="3649217"/>
            <a:ext cx="479552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a,b,e,d is 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a,e,c,d,b is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path.  b,a,c,b,a,a,b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d,c is a </a:t>
            </a:r>
            <a:r>
              <a:rPr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309" y="1491742"/>
            <a:ext cx="1077722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927100" marR="5080" indent="-915035">
              <a:lnSpc>
                <a:spcPts val="3020"/>
              </a:lnSpc>
              <a:spcBef>
                <a:spcPts val="480"/>
              </a:spcBef>
              <a:tabLst>
                <a:tab pos="2252980" algn="l"/>
                <a:tab pos="3736975" algn="l"/>
                <a:tab pos="5750560" algn="l"/>
                <a:tab pos="6516370" algn="l"/>
                <a:tab pos="753999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graph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a,b,e,d;	a,e,c,d,b;	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b,a,c,b,a,a,b;	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d,c;	c,b,a;	e,b,a,b,a,b,e?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308" y="368553"/>
            <a:ext cx="382209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6096000" y="2827020"/>
            <a:ext cx="5713476" cy="3828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98944" y="3219399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09913" y="3264534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95861" y="3264534"/>
            <a:ext cx="173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96196" y="6200038"/>
            <a:ext cx="195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4819" y="6225032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728459" y="3713988"/>
            <a:ext cx="5116195" cy="2620010"/>
            <a:chOff x="6728459" y="3713988"/>
            <a:chExt cx="5116195" cy="2620010"/>
          </a:xfrm>
        </p:grpSpPr>
        <p:sp>
          <p:nvSpPr>
            <p:cNvPr id="11" name="object 11"/>
            <p:cNvSpPr/>
            <p:nvPr/>
          </p:nvSpPr>
          <p:spPr>
            <a:xfrm>
              <a:off x="6728459" y="3726180"/>
              <a:ext cx="192024" cy="1920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9192767" y="3713988"/>
              <a:ext cx="193548" cy="1920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1541251" y="3732276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40" h="180339">
                  <a:moveTo>
                    <a:pt x="89916" y="0"/>
                  </a:moveTo>
                  <a:lnTo>
                    <a:pt x="54917" y="7066"/>
                  </a:lnTo>
                  <a:lnTo>
                    <a:pt x="26336" y="26336"/>
                  </a:lnTo>
                  <a:lnTo>
                    <a:pt x="7066" y="54917"/>
                  </a:lnTo>
                  <a:lnTo>
                    <a:pt x="0" y="89916"/>
                  </a:lnTo>
                  <a:lnTo>
                    <a:pt x="7066" y="124914"/>
                  </a:lnTo>
                  <a:lnTo>
                    <a:pt x="26336" y="153495"/>
                  </a:lnTo>
                  <a:lnTo>
                    <a:pt x="54917" y="172765"/>
                  </a:lnTo>
                  <a:lnTo>
                    <a:pt x="89916" y="179831"/>
                  </a:lnTo>
                  <a:lnTo>
                    <a:pt x="124914" y="172765"/>
                  </a:lnTo>
                  <a:lnTo>
                    <a:pt x="153495" y="153495"/>
                  </a:lnTo>
                  <a:lnTo>
                    <a:pt x="172765" y="124914"/>
                  </a:lnTo>
                  <a:lnTo>
                    <a:pt x="179831" y="89916"/>
                  </a:lnTo>
                  <a:lnTo>
                    <a:pt x="172765" y="54917"/>
                  </a:lnTo>
                  <a:lnTo>
                    <a:pt x="153495" y="26336"/>
                  </a:lnTo>
                  <a:lnTo>
                    <a:pt x="124914" y="7066"/>
                  </a:lnTo>
                  <a:lnTo>
                    <a:pt x="89916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9192767" y="6140195"/>
              <a:ext cx="193548" cy="1920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728459" y="6141720"/>
              <a:ext cx="192024" cy="1920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9294875" y="3721608"/>
              <a:ext cx="2549652" cy="24536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27633" y="3649217"/>
            <a:ext cx="479552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a,b,e,d is 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a,e,c,d,b is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path.  b,a,c,b,a,a,b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d,c is 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sz="2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c,b,a is a </a:t>
            </a:r>
            <a:r>
              <a:rPr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54952" y="3439667"/>
            <a:ext cx="2397252" cy="3764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="" xmlns:a16="http://schemas.microsoft.com/office/drawing/2014/main" id="{C777F173-1D91-4CA5-8852-7DF2DF6A34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5908" y="168037"/>
            <a:ext cx="7772400" cy="1470025"/>
          </a:xfrm>
        </p:spPr>
        <p:txBody>
          <a:bodyPr anchor="ctr">
            <a:normAutofit/>
          </a:bodyPr>
          <a:lstStyle/>
          <a:p>
            <a:r>
              <a:rPr lang="en-GB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GB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GB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Relations and Their Applications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="" xmlns:a16="http://schemas.microsoft.com/office/drawing/2014/main" id="{C821A57A-CAEF-4FFD-A66B-F139D4410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1149350"/>
            <a:ext cx="4904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can have relation between more than just 2 sets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="" xmlns:a16="http://schemas.microsoft.com/office/drawing/2014/main" id="{0F71A580-B60A-4827-B6AC-9FEBBAAF3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054" y="1638061"/>
            <a:ext cx="10187027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binary relation involves 2 sets and can be described by a set of pairs</a:t>
            </a:r>
          </a:p>
          <a:p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ternary relation involves 3 sets and can be described by a set of triples</a:t>
            </a:r>
          </a:p>
          <a:p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n-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 involves n sets and can be described by a set of n-tuples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="" xmlns:a16="http://schemas.microsoft.com/office/drawing/2014/main" id="{F0F68F51-1A64-4ED2-B4AB-0721DE9BA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7431" y="3200658"/>
            <a:ext cx="4891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are used to represent computer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FD065EC-E823-4DBA-811D-DF7CEC47A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3923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1" name="Object 7">
            <a:extLst>
              <a:ext uri="{FF2B5EF4-FFF2-40B4-BE49-F238E27FC236}">
                <a16:creationId xmlns="" xmlns:a16="http://schemas.microsoft.com/office/drawing/2014/main" id="{224FFF94-2B10-421F-BCE5-7C9356BAF6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479640"/>
              </p:ext>
            </p:extLst>
          </p:nvPr>
        </p:nvGraphicFramePr>
        <p:xfrm>
          <a:off x="669750" y="3742612"/>
          <a:ext cx="10187027" cy="2191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4267080" imgH="914400" progId="Equation.3">
                  <p:embed/>
                </p:oleObj>
              </mc:Choice>
              <mc:Fallback>
                <p:oleObj name="Equation" r:id="rId3" imgW="4267080" imgH="914400" progId="Equation.3">
                  <p:embed/>
                  <p:pic>
                    <p:nvPicPr>
                      <p:cNvPr id="4103" name="Object 7">
                        <a:extLst>
                          <a:ext uri="{FF2B5EF4-FFF2-40B4-BE49-F238E27FC236}">
                            <a16:creationId xmlns="" xmlns:a16="http://schemas.microsoft.com/office/drawing/2014/main" id="{7660EBA1-9920-413E-A9BE-FB93F6F8AA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50" y="3742612"/>
                        <a:ext cx="10187027" cy="219168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309" y="1491742"/>
            <a:ext cx="1077722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927100" marR="5080" indent="-915035">
              <a:lnSpc>
                <a:spcPts val="3020"/>
              </a:lnSpc>
              <a:spcBef>
                <a:spcPts val="480"/>
              </a:spcBef>
              <a:tabLst>
                <a:tab pos="2252980" algn="l"/>
                <a:tab pos="3736975" algn="l"/>
                <a:tab pos="5750560" algn="l"/>
                <a:tab pos="6516370" algn="l"/>
                <a:tab pos="753999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graph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a,b,e,d;	a,e,c,d,b;	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b,a,c,b,a,a,b;	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d,c;	c,b,a;	e,b,a,b,a,b,e?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308" y="368553"/>
            <a:ext cx="427929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4" name="object 4"/>
          <p:cNvSpPr/>
          <p:nvPr/>
        </p:nvSpPr>
        <p:spPr>
          <a:xfrm>
            <a:off x="6096000" y="2827020"/>
            <a:ext cx="5713476" cy="3828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98944" y="3219399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09913" y="3264534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95861" y="3264534"/>
            <a:ext cx="173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761" y="6205829"/>
            <a:ext cx="195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4819" y="6225032"/>
            <a:ext cx="2082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728459" y="3439667"/>
            <a:ext cx="4998720" cy="2894330"/>
            <a:chOff x="6728459" y="3439667"/>
            <a:chExt cx="4998720" cy="2894330"/>
          </a:xfrm>
        </p:grpSpPr>
        <p:sp>
          <p:nvSpPr>
            <p:cNvPr id="11" name="object 11"/>
            <p:cNvSpPr/>
            <p:nvPr/>
          </p:nvSpPr>
          <p:spPr>
            <a:xfrm>
              <a:off x="6728459" y="3726179"/>
              <a:ext cx="192024" cy="1920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9192767" y="3713987"/>
              <a:ext cx="193548" cy="1920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1535155" y="3726179"/>
              <a:ext cx="192024" cy="1920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9192767" y="6140195"/>
              <a:ext cx="193548" cy="1920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728459" y="6141719"/>
              <a:ext cx="192024" cy="1920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854951" y="3439667"/>
              <a:ext cx="2400300" cy="7299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27633" y="3649217"/>
            <a:ext cx="484505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397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a,b,e,d is 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a,e,c,d,b is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path.  b,a,c,b,a,a,b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d,c is 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sz="2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c,b,a is 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e,b,a,b,a,b,e is a </a:t>
            </a:r>
            <a:r>
              <a:rPr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sz="2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945880" y="3720084"/>
            <a:ext cx="802005" cy="2687320"/>
            <a:chOff x="8945880" y="3720084"/>
            <a:chExt cx="802005" cy="2687320"/>
          </a:xfrm>
        </p:grpSpPr>
        <p:sp>
          <p:nvSpPr>
            <p:cNvPr id="19" name="object 19"/>
            <p:cNvSpPr/>
            <p:nvPr/>
          </p:nvSpPr>
          <p:spPr>
            <a:xfrm>
              <a:off x="8945880" y="3729228"/>
              <a:ext cx="348996" cy="26776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9322308" y="3720084"/>
              <a:ext cx="425196" cy="26776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24954" y="1894967"/>
            <a:ext cx="4819092" cy="1509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530">
              <a:lnSpc>
                <a:spcPts val="2490"/>
              </a:lnSpc>
            </a:pP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really needed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60680" indent="30480">
              <a:lnSpc>
                <a:spcPct val="90000"/>
              </a:lnSpc>
              <a:spcBef>
                <a:spcPts val="165"/>
              </a:spcBef>
            </a:pP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plications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28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ortest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between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 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91201" y="1090803"/>
            <a:ext cx="5715000" cy="4776597"/>
            <a:chOff x="1705355" y="318515"/>
            <a:chExt cx="10142220" cy="6372225"/>
          </a:xfrm>
        </p:grpSpPr>
        <p:sp>
          <p:nvSpPr>
            <p:cNvPr id="5" name="object 5"/>
            <p:cNvSpPr/>
            <p:nvPr/>
          </p:nvSpPr>
          <p:spPr>
            <a:xfrm>
              <a:off x="5660135" y="1508760"/>
              <a:ext cx="6187440" cy="50307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705355" y="318515"/>
              <a:ext cx="8933688" cy="63718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4908" y="333883"/>
            <a:ext cx="481909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</a:t>
            </a:r>
            <a:r>
              <a:rPr sz="4800" spc="-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endParaRPr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908" y="1452498"/>
            <a:ext cx="10795000" cy="36061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Informal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an 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transitive</a:t>
            </a:r>
            <a:r>
              <a:rPr sz="28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closure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</a:t>
            </a:r>
            <a:r>
              <a:rPr sz="28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marR="168910" lvl="1" indent="-228600">
              <a:lnSpc>
                <a:spcPts val="2590"/>
              </a:lnSpc>
              <a:spcBef>
                <a:spcPts val="56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transitive closure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an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edges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with no</a:t>
            </a:r>
            <a:r>
              <a:rPr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edge!</a:t>
            </a:r>
            <a:endParaRPr lang="en-US" sz="28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transitive</a:t>
            </a:r>
            <a:r>
              <a:rPr lang="en-US" sz="2800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closure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31848" y="5029200"/>
            <a:ext cx="3505200" cy="1219200"/>
            <a:chOff x="1831848" y="5029200"/>
            <a:chExt cx="3505200" cy="1219200"/>
          </a:xfrm>
        </p:grpSpPr>
        <p:sp>
          <p:nvSpPr>
            <p:cNvPr id="4" name="object 4"/>
            <p:cNvSpPr/>
            <p:nvPr/>
          </p:nvSpPr>
          <p:spPr>
            <a:xfrm>
              <a:off x="3595497" y="5106161"/>
              <a:ext cx="1722755" cy="1111885"/>
            </a:xfrm>
            <a:custGeom>
              <a:avLst/>
              <a:gdLst/>
              <a:ahLst/>
              <a:cxnLst/>
              <a:rect l="l" t="t" r="r" b="b"/>
              <a:pathLst>
                <a:path w="1722754" h="1111885">
                  <a:moveTo>
                    <a:pt x="1525905" y="1066800"/>
                  </a:moveTo>
                  <a:lnTo>
                    <a:pt x="1519516" y="1062316"/>
                  </a:lnTo>
                  <a:lnTo>
                    <a:pt x="1407414" y="983526"/>
                  </a:lnTo>
                  <a:lnTo>
                    <a:pt x="1399730" y="1034783"/>
                  </a:lnTo>
                  <a:lnTo>
                    <a:pt x="3810" y="825385"/>
                  </a:lnTo>
                  <a:lnTo>
                    <a:pt x="0" y="851014"/>
                  </a:lnTo>
                  <a:lnTo>
                    <a:pt x="1395895" y="1060411"/>
                  </a:lnTo>
                  <a:lnTo>
                    <a:pt x="1388237" y="1111631"/>
                  </a:lnTo>
                  <a:lnTo>
                    <a:pt x="1525905" y="1066800"/>
                  </a:lnTo>
                  <a:close/>
                </a:path>
                <a:path w="1722754" h="1111885">
                  <a:moveTo>
                    <a:pt x="1722628" y="137922"/>
                  </a:moveTo>
                  <a:lnTo>
                    <a:pt x="1714703" y="113284"/>
                  </a:lnTo>
                  <a:lnTo>
                    <a:pt x="1678305" y="0"/>
                  </a:lnTo>
                  <a:lnTo>
                    <a:pt x="1594612" y="118237"/>
                  </a:lnTo>
                  <a:lnTo>
                    <a:pt x="1645843" y="126123"/>
                  </a:lnTo>
                  <a:lnTo>
                    <a:pt x="1513078" y="988631"/>
                  </a:lnTo>
                  <a:lnTo>
                    <a:pt x="1538732" y="992568"/>
                  </a:lnTo>
                  <a:lnTo>
                    <a:pt x="1671370" y="130048"/>
                  </a:lnTo>
                  <a:lnTo>
                    <a:pt x="1722628" y="137922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84648" y="50292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94662" y="5626862"/>
              <a:ext cx="1526540" cy="356235"/>
            </a:xfrm>
            <a:custGeom>
              <a:avLst/>
              <a:gdLst/>
              <a:ahLst/>
              <a:cxnLst/>
              <a:rect l="l" t="t" r="r" b="b"/>
              <a:pathLst>
                <a:path w="1526539" h="356235">
                  <a:moveTo>
                    <a:pt x="1397000" y="304800"/>
                  </a:moveTo>
                  <a:lnTo>
                    <a:pt x="1386839" y="355612"/>
                  </a:lnTo>
                  <a:lnTo>
                    <a:pt x="1526539" y="317500"/>
                  </a:lnTo>
                  <a:lnTo>
                    <a:pt x="1513479" y="307340"/>
                  </a:lnTo>
                  <a:lnTo>
                    <a:pt x="1409700" y="307340"/>
                  </a:lnTo>
                  <a:lnTo>
                    <a:pt x="1397000" y="304800"/>
                  </a:lnTo>
                  <a:close/>
                </a:path>
                <a:path w="1526539" h="356235">
                  <a:moveTo>
                    <a:pt x="1402081" y="279387"/>
                  </a:moveTo>
                  <a:lnTo>
                    <a:pt x="1397000" y="304800"/>
                  </a:lnTo>
                  <a:lnTo>
                    <a:pt x="1409700" y="307340"/>
                  </a:lnTo>
                  <a:lnTo>
                    <a:pt x="1414779" y="281927"/>
                  </a:lnTo>
                  <a:lnTo>
                    <a:pt x="1402081" y="279387"/>
                  </a:lnTo>
                  <a:close/>
                </a:path>
                <a:path w="1526539" h="356235">
                  <a:moveTo>
                    <a:pt x="1412239" y="228587"/>
                  </a:moveTo>
                  <a:lnTo>
                    <a:pt x="1402081" y="279387"/>
                  </a:lnTo>
                  <a:lnTo>
                    <a:pt x="1414779" y="281927"/>
                  </a:lnTo>
                  <a:lnTo>
                    <a:pt x="1409700" y="307340"/>
                  </a:lnTo>
                  <a:lnTo>
                    <a:pt x="1513479" y="307340"/>
                  </a:lnTo>
                  <a:lnTo>
                    <a:pt x="1412239" y="228587"/>
                  </a:lnTo>
                  <a:close/>
                </a:path>
                <a:path w="1526539" h="356235">
                  <a:moveTo>
                    <a:pt x="5080" y="0"/>
                  </a:moveTo>
                  <a:lnTo>
                    <a:pt x="0" y="25400"/>
                  </a:lnTo>
                  <a:lnTo>
                    <a:pt x="1397000" y="304800"/>
                  </a:lnTo>
                  <a:lnTo>
                    <a:pt x="1402081" y="279387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31848" y="55626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32048" y="5843016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32248" y="60960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31594" y="570534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35222" y="606104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64277" y="603879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16677" y="497136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1594" y="4738496"/>
            <a:ext cx="2797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/>
                <a:cs typeface="Calibri"/>
              </a:rPr>
              <a:t>R </a:t>
            </a:r>
            <a:r>
              <a:rPr sz="2400" dirty="0">
                <a:latin typeface="Calibri"/>
                <a:cs typeface="Calibri"/>
              </a:rPr>
              <a:t>= { </a:t>
            </a:r>
            <a:r>
              <a:rPr sz="2400" spc="-5" dirty="0">
                <a:latin typeface="Calibri"/>
                <a:cs typeface="Calibri"/>
              </a:rPr>
              <a:t>(1,2), (2,3), (3,4)</a:t>
            </a:r>
            <a:r>
              <a:rPr sz="2400" spc="-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}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77304" y="4638547"/>
            <a:ext cx="208216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(1,2) &amp; (2,3) </a:t>
            </a:r>
            <a:r>
              <a:rPr sz="2000" dirty="0">
                <a:latin typeface="Symbol"/>
                <a:cs typeface="Times New Roman" panose="02020603050405020304" pitchFamily="18" charset="0"/>
              </a:rPr>
              <a:t>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(1,3)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(2,3) &amp; (3,4) </a:t>
            </a:r>
            <a:r>
              <a:rPr sz="2000" dirty="0">
                <a:latin typeface="Symbol"/>
                <a:cs typeface="Times New Roman" panose="02020603050405020304" pitchFamily="18" charset="0"/>
              </a:rPr>
              <a:t>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(2,4)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6480047" y="5006340"/>
            <a:ext cx="3505200" cy="1432560"/>
            <a:chOff x="6480047" y="5006340"/>
            <a:chExt cx="3505200" cy="1432560"/>
          </a:xfrm>
        </p:grpSpPr>
        <p:sp>
          <p:nvSpPr>
            <p:cNvPr id="17" name="object 17"/>
            <p:cNvSpPr/>
            <p:nvPr/>
          </p:nvSpPr>
          <p:spPr>
            <a:xfrm>
              <a:off x="6547739" y="5177028"/>
              <a:ext cx="3282950" cy="1261745"/>
            </a:xfrm>
            <a:custGeom>
              <a:avLst/>
              <a:gdLst/>
              <a:ahLst/>
              <a:cxnLst/>
              <a:rect l="l" t="t" r="r" b="b"/>
              <a:pathLst>
                <a:path w="3282950" h="1261745">
                  <a:moveTo>
                    <a:pt x="3130423" y="1071841"/>
                  </a:moveTo>
                  <a:lnTo>
                    <a:pt x="2990723" y="1033513"/>
                  </a:lnTo>
                  <a:lnTo>
                    <a:pt x="3000832" y="1084389"/>
                  </a:lnTo>
                  <a:lnTo>
                    <a:pt x="2680462" y="1149604"/>
                  </a:lnTo>
                  <a:lnTo>
                    <a:pt x="2534285" y="1176032"/>
                  </a:lnTo>
                  <a:lnTo>
                    <a:pt x="2433193" y="1192276"/>
                  </a:lnTo>
                  <a:lnTo>
                    <a:pt x="2330196" y="1206728"/>
                  </a:lnTo>
                  <a:lnTo>
                    <a:pt x="2278126" y="1213078"/>
                  </a:lnTo>
                  <a:lnTo>
                    <a:pt x="2225802" y="1218780"/>
                  </a:lnTo>
                  <a:lnTo>
                    <a:pt x="2173351" y="1223810"/>
                  </a:lnTo>
                  <a:lnTo>
                    <a:pt x="2120646" y="1227988"/>
                  </a:lnTo>
                  <a:lnTo>
                    <a:pt x="2068195" y="1231404"/>
                  </a:lnTo>
                  <a:lnTo>
                    <a:pt x="2015617" y="1233779"/>
                  </a:lnTo>
                  <a:lnTo>
                    <a:pt x="1963293" y="1235202"/>
                  </a:lnTo>
                  <a:lnTo>
                    <a:pt x="1911223" y="1235583"/>
                  </a:lnTo>
                  <a:lnTo>
                    <a:pt x="1859534" y="1234732"/>
                  </a:lnTo>
                  <a:lnTo>
                    <a:pt x="1808099" y="1232750"/>
                  </a:lnTo>
                  <a:lnTo>
                    <a:pt x="1757299" y="1229537"/>
                  </a:lnTo>
                  <a:lnTo>
                    <a:pt x="1707134" y="1224915"/>
                  </a:lnTo>
                  <a:lnTo>
                    <a:pt x="1657604" y="1218869"/>
                  </a:lnTo>
                  <a:lnTo>
                    <a:pt x="1608836" y="1211440"/>
                  </a:lnTo>
                  <a:lnTo>
                    <a:pt x="1511681" y="1192504"/>
                  </a:lnTo>
                  <a:lnTo>
                    <a:pt x="1413891" y="1168920"/>
                  </a:lnTo>
                  <a:lnTo>
                    <a:pt x="1315720" y="1141145"/>
                  </a:lnTo>
                  <a:lnTo>
                    <a:pt x="1217041" y="1109281"/>
                  </a:lnTo>
                  <a:lnTo>
                    <a:pt x="1117981" y="1073785"/>
                  </a:lnTo>
                  <a:lnTo>
                    <a:pt x="1018667" y="1034948"/>
                  </a:lnTo>
                  <a:lnTo>
                    <a:pt x="918972" y="992962"/>
                  </a:lnTo>
                  <a:lnTo>
                    <a:pt x="819023" y="948309"/>
                  </a:lnTo>
                  <a:lnTo>
                    <a:pt x="718820" y="901065"/>
                  </a:lnTo>
                  <a:lnTo>
                    <a:pt x="618363" y="851700"/>
                  </a:lnTo>
                  <a:lnTo>
                    <a:pt x="517779" y="800531"/>
                  </a:lnTo>
                  <a:lnTo>
                    <a:pt x="416941" y="747737"/>
                  </a:lnTo>
                  <a:lnTo>
                    <a:pt x="214884" y="638822"/>
                  </a:lnTo>
                  <a:lnTo>
                    <a:pt x="12433" y="527380"/>
                  </a:lnTo>
                  <a:lnTo>
                    <a:pt x="0" y="550075"/>
                  </a:lnTo>
                  <a:lnTo>
                    <a:pt x="202438" y="661517"/>
                  </a:lnTo>
                  <a:lnTo>
                    <a:pt x="404622" y="770547"/>
                  </a:lnTo>
                  <a:lnTo>
                    <a:pt x="505714" y="823480"/>
                  </a:lnTo>
                  <a:lnTo>
                    <a:pt x="606679" y="874801"/>
                  </a:lnTo>
                  <a:lnTo>
                    <a:pt x="707390" y="924306"/>
                  </a:lnTo>
                  <a:lnTo>
                    <a:pt x="807974" y="971740"/>
                  </a:lnTo>
                  <a:lnTo>
                    <a:pt x="908431" y="1016622"/>
                  </a:lnTo>
                  <a:lnTo>
                    <a:pt x="1008634" y="1058837"/>
                  </a:lnTo>
                  <a:lnTo>
                    <a:pt x="1108583" y="1097915"/>
                  </a:lnTo>
                  <a:lnTo>
                    <a:pt x="1208278" y="1133665"/>
                  </a:lnTo>
                  <a:lnTo>
                    <a:pt x="1307719" y="1165809"/>
                  </a:lnTo>
                  <a:lnTo>
                    <a:pt x="1406779" y="1193850"/>
                  </a:lnTo>
                  <a:lnTo>
                    <a:pt x="1505585" y="1217688"/>
                  </a:lnTo>
                  <a:lnTo>
                    <a:pt x="1603883" y="1236865"/>
                  </a:lnTo>
                  <a:lnTo>
                    <a:pt x="1653667" y="1244485"/>
                  </a:lnTo>
                  <a:lnTo>
                    <a:pt x="1703959" y="1250632"/>
                  </a:lnTo>
                  <a:lnTo>
                    <a:pt x="1755013" y="1255344"/>
                  </a:lnTo>
                  <a:lnTo>
                    <a:pt x="1806448" y="1258608"/>
                  </a:lnTo>
                  <a:lnTo>
                    <a:pt x="1858518" y="1260627"/>
                  </a:lnTo>
                  <a:lnTo>
                    <a:pt x="1910842" y="1261491"/>
                  </a:lnTo>
                  <a:lnTo>
                    <a:pt x="1963547" y="1261110"/>
                  </a:lnTo>
                  <a:lnTo>
                    <a:pt x="2016379" y="1259674"/>
                  </a:lnTo>
                  <a:lnTo>
                    <a:pt x="2069338" y="1257287"/>
                  </a:lnTo>
                  <a:lnTo>
                    <a:pt x="2122424" y="1253845"/>
                  </a:lnTo>
                  <a:lnTo>
                    <a:pt x="2175383" y="1249641"/>
                  </a:lnTo>
                  <a:lnTo>
                    <a:pt x="2228342" y="1244574"/>
                  </a:lnTo>
                  <a:lnTo>
                    <a:pt x="2280920" y="1238834"/>
                  </a:lnTo>
                  <a:lnTo>
                    <a:pt x="2307552" y="1235583"/>
                  </a:lnTo>
                  <a:lnTo>
                    <a:pt x="2333371" y="1232433"/>
                  </a:lnTo>
                  <a:lnTo>
                    <a:pt x="2437003" y="1217917"/>
                  </a:lnTo>
                  <a:lnTo>
                    <a:pt x="2538476" y="1201597"/>
                  </a:lnTo>
                  <a:lnTo>
                    <a:pt x="2685161" y="1175067"/>
                  </a:lnTo>
                  <a:lnTo>
                    <a:pt x="3005886" y="1109802"/>
                  </a:lnTo>
                  <a:lnTo>
                    <a:pt x="3015996" y="1160576"/>
                  </a:lnTo>
                  <a:lnTo>
                    <a:pt x="3117532" y="1081836"/>
                  </a:lnTo>
                  <a:lnTo>
                    <a:pt x="3130423" y="1071841"/>
                  </a:lnTo>
                  <a:close/>
                </a:path>
                <a:path w="3282950" h="1261745">
                  <a:moveTo>
                    <a:pt x="3282823" y="5334"/>
                  </a:moveTo>
                  <a:lnTo>
                    <a:pt x="3138043" y="0"/>
                  </a:lnTo>
                  <a:lnTo>
                    <a:pt x="3159480" y="47167"/>
                  </a:lnTo>
                  <a:lnTo>
                    <a:pt x="1601089" y="755535"/>
                  </a:lnTo>
                  <a:lnTo>
                    <a:pt x="1611757" y="779132"/>
                  </a:lnTo>
                  <a:lnTo>
                    <a:pt x="3170212" y="70764"/>
                  </a:lnTo>
                  <a:lnTo>
                    <a:pt x="3191637" y="117856"/>
                  </a:lnTo>
                  <a:lnTo>
                    <a:pt x="3253282" y="41783"/>
                  </a:lnTo>
                  <a:lnTo>
                    <a:pt x="3282823" y="5334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42849" y="5106162"/>
              <a:ext cx="3323590" cy="1111885"/>
            </a:xfrm>
            <a:custGeom>
              <a:avLst/>
              <a:gdLst/>
              <a:ahLst/>
              <a:cxnLst/>
              <a:rect l="l" t="t" r="r" b="b"/>
              <a:pathLst>
                <a:path w="3323590" h="1111885">
                  <a:moveTo>
                    <a:pt x="1526552" y="838200"/>
                  </a:moveTo>
                  <a:lnTo>
                    <a:pt x="1513484" y="828040"/>
                  </a:lnTo>
                  <a:lnTo>
                    <a:pt x="1412252" y="749287"/>
                  </a:lnTo>
                  <a:lnTo>
                    <a:pt x="1402092" y="800100"/>
                  </a:lnTo>
                  <a:lnTo>
                    <a:pt x="5092" y="520700"/>
                  </a:lnTo>
                  <a:lnTo>
                    <a:pt x="0" y="546100"/>
                  </a:lnTo>
                  <a:lnTo>
                    <a:pt x="1397012" y="825512"/>
                  </a:lnTo>
                  <a:lnTo>
                    <a:pt x="1386852" y="876312"/>
                  </a:lnTo>
                  <a:lnTo>
                    <a:pt x="1526552" y="838200"/>
                  </a:lnTo>
                  <a:close/>
                </a:path>
                <a:path w="3323590" h="1111885">
                  <a:moveTo>
                    <a:pt x="3126752" y="1066800"/>
                  </a:moveTo>
                  <a:lnTo>
                    <a:pt x="3120364" y="1062316"/>
                  </a:lnTo>
                  <a:lnTo>
                    <a:pt x="3008261" y="983526"/>
                  </a:lnTo>
                  <a:lnTo>
                    <a:pt x="3000578" y="1034783"/>
                  </a:lnTo>
                  <a:lnTo>
                    <a:pt x="1604657" y="825385"/>
                  </a:lnTo>
                  <a:lnTo>
                    <a:pt x="1600847" y="851014"/>
                  </a:lnTo>
                  <a:lnTo>
                    <a:pt x="2996742" y="1060411"/>
                  </a:lnTo>
                  <a:lnTo>
                    <a:pt x="2989084" y="1111631"/>
                  </a:lnTo>
                  <a:lnTo>
                    <a:pt x="3126752" y="1066800"/>
                  </a:lnTo>
                  <a:close/>
                </a:path>
                <a:path w="3323590" h="1111885">
                  <a:moveTo>
                    <a:pt x="3323475" y="137922"/>
                  </a:moveTo>
                  <a:lnTo>
                    <a:pt x="3315551" y="113284"/>
                  </a:lnTo>
                  <a:lnTo>
                    <a:pt x="3279152" y="0"/>
                  </a:lnTo>
                  <a:lnTo>
                    <a:pt x="3195459" y="118237"/>
                  </a:lnTo>
                  <a:lnTo>
                    <a:pt x="3246691" y="126123"/>
                  </a:lnTo>
                  <a:lnTo>
                    <a:pt x="3113925" y="988631"/>
                  </a:lnTo>
                  <a:lnTo>
                    <a:pt x="3139579" y="992568"/>
                  </a:lnTo>
                  <a:lnTo>
                    <a:pt x="3272218" y="130048"/>
                  </a:lnTo>
                  <a:lnTo>
                    <a:pt x="3323475" y="137922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832847" y="500634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80047" y="55626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80247" y="58674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680447" y="6096000"/>
              <a:ext cx="15240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480428" y="569437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84057" y="603879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13111" y="603879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065511" y="4971364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401561" y="4953761"/>
            <a:ext cx="3657600" cy="838200"/>
          </a:xfrm>
          <a:custGeom>
            <a:avLst/>
            <a:gdLst/>
            <a:ahLst/>
            <a:cxnLst/>
            <a:rect l="l" t="t" r="r" b="b"/>
            <a:pathLst>
              <a:path w="3657600" h="838200">
                <a:moveTo>
                  <a:pt x="0" y="685800"/>
                </a:moveTo>
                <a:lnTo>
                  <a:pt x="7766" y="637617"/>
                </a:lnTo>
                <a:lnTo>
                  <a:pt x="29394" y="595780"/>
                </a:lnTo>
                <a:lnTo>
                  <a:pt x="62380" y="562794"/>
                </a:lnTo>
                <a:lnTo>
                  <a:pt x="104217" y="541166"/>
                </a:lnTo>
                <a:lnTo>
                  <a:pt x="152399" y="533400"/>
                </a:lnTo>
                <a:lnTo>
                  <a:pt x="200582" y="541166"/>
                </a:lnTo>
                <a:lnTo>
                  <a:pt x="242419" y="562794"/>
                </a:lnTo>
                <a:lnTo>
                  <a:pt x="275405" y="595780"/>
                </a:lnTo>
                <a:lnTo>
                  <a:pt x="297033" y="637617"/>
                </a:lnTo>
                <a:lnTo>
                  <a:pt x="304799" y="685800"/>
                </a:lnTo>
                <a:lnTo>
                  <a:pt x="297033" y="733968"/>
                </a:lnTo>
                <a:lnTo>
                  <a:pt x="275405" y="775803"/>
                </a:lnTo>
                <a:lnTo>
                  <a:pt x="242419" y="808794"/>
                </a:lnTo>
                <a:lnTo>
                  <a:pt x="200582" y="830430"/>
                </a:lnTo>
                <a:lnTo>
                  <a:pt x="152399" y="838200"/>
                </a:lnTo>
                <a:lnTo>
                  <a:pt x="104217" y="830430"/>
                </a:lnTo>
                <a:lnTo>
                  <a:pt x="62380" y="808794"/>
                </a:lnTo>
                <a:lnTo>
                  <a:pt x="29394" y="775803"/>
                </a:lnTo>
                <a:lnTo>
                  <a:pt x="7766" y="733968"/>
                </a:lnTo>
                <a:lnTo>
                  <a:pt x="0" y="685800"/>
                </a:lnTo>
                <a:close/>
              </a:path>
              <a:path w="3657600" h="838200">
                <a:moveTo>
                  <a:pt x="3352799" y="152400"/>
                </a:moveTo>
                <a:lnTo>
                  <a:pt x="3360566" y="104217"/>
                </a:lnTo>
                <a:lnTo>
                  <a:pt x="3382194" y="62380"/>
                </a:lnTo>
                <a:lnTo>
                  <a:pt x="3415180" y="29394"/>
                </a:lnTo>
                <a:lnTo>
                  <a:pt x="3457017" y="7766"/>
                </a:lnTo>
                <a:lnTo>
                  <a:pt x="3505199" y="0"/>
                </a:lnTo>
                <a:lnTo>
                  <a:pt x="3553382" y="7766"/>
                </a:lnTo>
                <a:lnTo>
                  <a:pt x="3595219" y="29394"/>
                </a:lnTo>
                <a:lnTo>
                  <a:pt x="3628205" y="62380"/>
                </a:lnTo>
                <a:lnTo>
                  <a:pt x="3649833" y="104217"/>
                </a:lnTo>
                <a:lnTo>
                  <a:pt x="3657599" y="152400"/>
                </a:lnTo>
                <a:lnTo>
                  <a:pt x="3649833" y="200582"/>
                </a:lnTo>
                <a:lnTo>
                  <a:pt x="3628205" y="242419"/>
                </a:lnTo>
                <a:lnTo>
                  <a:pt x="3595219" y="275405"/>
                </a:lnTo>
                <a:lnTo>
                  <a:pt x="3553382" y="297033"/>
                </a:lnTo>
                <a:lnTo>
                  <a:pt x="3505199" y="304800"/>
                </a:lnTo>
                <a:lnTo>
                  <a:pt x="3457017" y="297033"/>
                </a:lnTo>
                <a:lnTo>
                  <a:pt x="3415180" y="275405"/>
                </a:lnTo>
                <a:lnTo>
                  <a:pt x="3382194" y="242419"/>
                </a:lnTo>
                <a:lnTo>
                  <a:pt x="3360566" y="200582"/>
                </a:lnTo>
                <a:lnTo>
                  <a:pt x="3352799" y="152400"/>
                </a:lnTo>
                <a:close/>
              </a:path>
            </a:pathLst>
          </a:custGeom>
          <a:ln w="25908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514907" y="333883"/>
            <a:ext cx="588665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Transitive</a:t>
            </a:r>
            <a:r>
              <a:rPr sz="4800" spc="-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Closure</a:t>
            </a:r>
            <a:endParaRPr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908" y="1026667"/>
            <a:ext cx="11014075" cy="10225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marR="17780">
              <a:lnSpc>
                <a:spcPts val="3020"/>
              </a:lnSpc>
              <a:spcBef>
                <a:spcPts val="5"/>
              </a:spcBef>
              <a:tabLst>
                <a:tab pos="2532380" algn="l"/>
              </a:tabLst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  <a:r>
              <a:rPr lang="en-US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the </a:t>
            </a:r>
            <a:r>
              <a:rPr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 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closure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denoted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*, is  the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pairs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4908" y="333883"/>
            <a:ext cx="748609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Transitive</a:t>
            </a:r>
            <a:r>
              <a:rPr sz="4800" spc="-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Closure</a:t>
            </a:r>
            <a:endParaRPr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D20B54C-D019-4C34-9010-E6CBA1FA0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4" y="0"/>
            <a:ext cx="2496283" cy="108537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859CAF7-C665-4860-8C75-5E207BAB3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35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E92BD4C-1505-490C-ADCF-B934A7693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564" y="1935637"/>
            <a:ext cx="3248098" cy="4565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9E38598-654B-4BB5-AF99-4CF514F52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576" y="4333582"/>
            <a:ext cx="3865612" cy="179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32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9CA6A62-6484-4421-8BE0-1C479C791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098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7C826E3-3C05-4624-94EB-55FE4FB91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80" y="1456885"/>
            <a:ext cx="7736075" cy="43671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4CF7F36-CCF3-4787-AB32-601AB7A76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047" y="4445391"/>
            <a:ext cx="4870573" cy="149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79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309" y="533400"/>
            <a:ext cx="30441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3600" spc="-7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sz="36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309" y="1583182"/>
            <a:ext cx="11016615" cy="20714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0160" algn="just">
              <a:lnSpc>
                <a:spcPts val="3460"/>
              </a:lnSpc>
            </a:pP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 are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24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ts val="3460"/>
              </a:lnSpc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often used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equivalence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309" y="458800"/>
            <a:ext cx="4445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Equivalence</a:t>
            </a:r>
            <a:r>
              <a:rPr sz="36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209" y="1583182"/>
            <a:ext cx="11093450" cy="33800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105"/>
              </a:spcBef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marR="44450" algn="just">
              <a:lnSpc>
                <a:spcPts val="3460"/>
              </a:lnSpc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of 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  </a:t>
            </a:r>
            <a:r>
              <a:rPr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marR="43180" algn="just">
              <a:lnSpc>
                <a:spcPct val="90000"/>
              </a:lnSpc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equivalence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of a with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denoted by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800" b="1" i="1" baseline="-21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When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under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consideration,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delete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 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equivalence</a:t>
            </a:r>
            <a:r>
              <a:rPr sz="28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392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309" y="458800"/>
            <a:ext cx="21355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0000"/>
                </a:solidFill>
              </a:rPr>
              <a:t>Solution</a:t>
            </a:r>
            <a:endParaRPr sz="480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309" y="1216355"/>
            <a:ext cx="11014710" cy="2506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105"/>
              </a:spcBef>
              <a:tabLst>
                <a:tab pos="6012815" algn="l"/>
              </a:tabLst>
            </a:pPr>
            <a:r>
              <a:rPr sz="3200" spc="-10" dirty="0">
                <a:latin typeface="Calibri"/>
                <a:cs typeface="Calibri"/>
              </a:rPr>
              <a:t>Given  </a:t>
            </a:r>
            <a:r>
              <a:rPr sz="3200" spc="5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equivalence </a:t>
            </a:r>
            <a:r>
              <a:rPr sz="3200" spc="-15" dirty="0">
                <a:latin typeface="Calibri"/>
                <a:cs typeface="Calibri"/>
              </a:rPr>
              <a:t>relation </a:t>
            </a:r>
            <a:endParaRPr lang="en-US" sz="3200" spc="-15" dirty="0">
              <a:latin typeface="Calibri"/>
              <a:cs typeface="Calibri"/>
            </a:endParaRPr>
          </a:p>
          <a:p>
            <a:pPr marL="12700">
              <a:lnSpc>
                <a:spcPts val="3650"/>
              </a:lnSpc>
              <a:spcBef>
                <a:spcPts val="105"/>
              </a:spcBef>
              <a:tabLst>
                <a:tab pos="6012815" algn="l"/>
              </a:tabLst>
            </a:pPr>
            <a:r>
              <a:rPr sz="3200" spc="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R</a:t>
            </a:r>
            <a:r>
              <a:rPr sz="3200" i="1" spc="3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={(1,1), (1,2), </a:t>
            </a:r>
            <a:r>
              <a:rPr sz="3200" spc="-5" dirty="0">
                <a:latin typeface="Calibri"/>
                <a:cs typeface="Calibri"/>
              </a:rPr>
              <a:t>(1,3), (2,1),</a:t>
            </a:r>
            <a:r>
              <a:rPr sz="3200" spc="6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(2,2),</a:t>
            </a:r>
            <a:r>
              <a:rPr sz="3200" spc="-5" dirty="0">
                <a:latin typeface="Calibri"/>
                <a:cs typeface="Calibri"/>
              </a:rPr>
              <a:t>(2,3), (3,1), (3,2), (3,3), (4,4), (5,5)} </a:t>
            </a:r>
            <a:endParaRPr lang="en-US" sz="3200" spc="-5" dirty="0">
              <a:latin typeface="Calibri"/>
              <a:cs typeface="Calibri"/>
            </a:endParaRPr>
          </a:p>
          <a:p>
            <a:pPr marL="12700">
              <a:lnSpc>
                <a:spcPts val="3650"/>
              </a:lnSpc>
              <a:spcBef>
                <a:spcPts val="105"/>
              </a:spcBef>
              <a:tabLst>
                <a:tab pos="6012815" algn="l"/>
              </a:tabLst>
            </a:pPr>
            <a:r>
              <a:rPr sz="3200" dirty="0">
                <a:latin typeface="Calibri"/>
                <a:cs typeface="Calibri"/>
              </a:rPr>
              <a:t>on </a:t>
            </a:r>
            <a:r>
              <a:rPr sz="3200" spc="-10" dirty="0">
                <a:latin typeface="Calibri"/>
                <a:cs typeface="Calibri"/>
              </a:rPr>
              <a:t>set </a:t>
            </a:r>
            <a:r>
              <a:rPr sz="3200" spc="-5" dirty="0">
                <a:latin typeface="Calibri"/>
                <a:cs typeface="Calibri"/>
              </a:rPr>
              <a:t>{1, 2, 3, 4,</a:t>
            </a:r>
            <a:r>
              <a:rPr sz="3200" spc="1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5}.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32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Find </a:t>
            </a:r>
            <a:r>
              <a:rPr sz="32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[1], [2], [3], [4], and</a:t>
            </a:r>
            <a:r>
              <a:rPr sz="3200" spc="6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[5].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23632" y="4484040"/>
            <a:ext cx="1331595" cy="115760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3200" spc="-5" dirty="0">
                <a:latin typeface="Calibri"/>
                <a:cs typeface="Calibri"/>
              </a:rPr>
              <a:t>[4]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{4}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3200" spc="-5" dirty="0">
                <a:latin typeface="Calibri"/>
                <a:cs typeface="Calibri"/>
              </a:rPr>
              <a:t>[5]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{5}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735" y="4359992"/>
            <a:ext cx="2133600" cy="17227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3200" spc="-5" dirty="0">
                <a:latin typeface="Calibri"/>
                <a:cs typeface="Calibri"/>
              </a:rPr>
              <a:t>[1] </a:t>
            </a:r>
            <a:r>
              <a:rPr sz="3200" dirty="0">
                <a:latin typeface="Calibri"/>
                <a:cs typeface="Calibri"/>
              </a:rPr>
              <a:t>= </a:t>
            </a:r>
            <a:r>
              <a:rPr sz="3200" spc="-5" dirty="0">
                <a:latin typeface="Calibri"/>
                <a:cs typeface="Calibri"/>
              </a:rPr>
              <a:t>{1, 2,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3}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3200" spc="-5" dirty="0">
                <a:latin typeface="Calibri"/>
                <a:cs typeface="Calibri"/>
              </a:rPr>
              <a:t>[2] </a:t>
            </a:r>
            <a:r>
              <a:rPr sz="3200" dirty="0">
                <a:latin typeface="Calibri"/>
                <a:cs typeface="Calibri"/>
              </a:rPr>
              <a:t>= </a:t>
            </a:r>
            <a:r>
              <a:rPr sz="3200" spc="-5" dirty="0">
                <a:latin typeface="Calibri"/>
                <a:cs typeface="Calibri"/>
              </a:rPr>
              <a:t>{1, 2, 3}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3200" spc="-5" dirty="0">
                <a:latin typeface="Calibri"/>
                <a:cs typeface="Calibri"/>
              </a:rPr>
              <a:t>[3] </a:t>
            </a:r>
            <a:r>
              <a:rPr sz="3200" dirty="0">
                <a:latin typeface="Calibri"/>
                <a:cs typeface="Calibri"/>
              </a:rPr>
              <a:t>= </a:t>
            </a:r>
            <a:r>
              <a:rPr sz="3200" spc="-5" dirty="0">
                <a:latin typeface="Calibri"/>
                <a:cs typeface="Calibri"/>
              </a:rPr>
              <a:t>{1, 2, 3}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4630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293" y="458800"/>
            <a:ext cx="42900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rgbClr val="FF0000"/>
                </a:solidFill>
              </a:rPr>
              <a:t>Partial</a:t>
            </a:r>
            <a:r>
              <a:rPr sz="4800" spc="-70" dirty="0">
                <a:solidFill>
                  <a:srgbClr val="FF0000"/>
                </a:solidFill>
              </a:rPr>
              <a:t> </a:t>
            </a:r>
            <a:r>
              <a:rPr sz="4800" spc="-5" dirty="0">
                <a:solidFill>
                  <a:srgbClr val="FF0000"/>
                </a:solidFill>
              </a:rPr>
              <a:t>Orderings</a:t>
            </a:r>
            <a:endParaRPr sz="480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309" y="1583182"/>
            <a:ext cx="11016615" cy="4217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Definition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7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3460"/>
              </a:lnSpc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relation </a:t>
            </a:r>
            <a:r>
              <a:rPr sz="3200" i="1" dirty="0">
                <a:latin typeface="Calibri"/>
                <a:cs typeface="Calibri"/>
              </a:rPr>
              <a:t>R </a:t>
            </a:r>
            <a:r>
              <a:rPr sz="3200" dirty="0">
                <a:latin typeface="Calibri"/>
                <a:cs typeface="Calibri"/>
              </a:rPr>
              <a:t>on a </a:t>
            </a:r>
            <a:r>
              <a:rPr sz="3200" spc="-10" dirty="0">
                <a:latin typeface="Calibri"/>
                <a:cs typeface="Calibri"/>
              </a:rPr>
              <a:t>set </a:t>
            </a:r>
            <a:r>
              <a:rPr sz="3200" i="1" dirty="0">
                <a:latin typeface="Calibri"/>
                <a:cs typeface="Calibri"/>
              </a:rPr>
              <a:t>S </a:t>
            </a:r>
            <a:r>
              <a:rPr sz="3200" spc="-5" dirty="0">
                <a:latin typeface="Calibri"/>
                <a:cs typeface="Calibri"/>
              </a:rPr>
              <a:t>is called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i="1" dirty="0">
                <a:latin typeface="Calibri"/>
                <a:cs typeface="Calibri"/>
              </a:rPr>
              <a:t>partial ordering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spc="-5" dirty="0">
                <a:latin typeface="Calibri"/>
                <a:cs typeface="Calibri"/>
              </a:rPr>
              <a:t>partial </a:t>
            </a:r>
            <a:r>
              <a:rPr sz="3200" spc="-10" dirty="0">
                <a:latin typeface="Calibri"/>
                <a:cs typeface="Calibri"/>
              </a:rPr>
              <a:t>order </a:t>
            </a:r>
            <a:r>
              <a:rPr sz="3200" spc="-5" dirty="0">
                <a:latin typeface="Calibri"/>
                <a:cs typeface="Calibri"/>
              </a:rPr>
              <a:t>if  it is </a:t>
            </a:r>
            <a:r>
              <a:rPr sz="3200" spc="-20" dirty="0">
                <a:latin typeface="Calibri"/>
                <a:cs typeface="Calibri"/>
              </a:rPr>
              <a:t>reflexive, </a:t>
            </a:r>
            <a:r>
              <a:rPr sz="3200" spc="-10" dirty="0">
                <a:latin typeface="Calibri"/>
                <a:cs typeface="Calibri"/>
              </a:rPr>
              <a:t>antisymmetric,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transitive.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70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ts val="3460"/>
              </a:lnSpc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set </a:t>
            </a:r>
            <a:r>
              <a:rPr sz="3200" i="1" dirty="0">
                <a:latin typeface="Calibri"/>
                <a:cs typeface="Calibri"/>
              </a:rPr>
              <a:t>S </a:t>
            </a:r>
            <a:r>
              <a:rPr sz="3200" spc="-10" dirty="0">
                <a:latin typeface="Calibri"/>
                <a:cs typeface="Calibri"/>
              </a:rPr>
              <a:t>together </a:t>
            </a:r>
            <a:r>
              <a:rPr sz="3200" dirty="0">
                <a:latin typeface="Calibri"/>
                <a:cs typeface="Calibri"/>
              </a:rPr>
              <a:t>with a </a:t>
            </a:r>
            <a:r>
              <a:rPr sz="3200" spc="-5" dirty="0">
                <a:latin typeface="Calibri"/>
                <a:cs typeface="Calibri"/>
              </a:rPr>
              <a:t>partial </a:t>
            </a:r>
            <a:r>
              <a:rPr sz="3200" spc="-10" dirty="0">
                <a:latin typeface="Calibri"/>
                <a:cs typeface="Calibri"/>
              </a:rPr>
              <a:t>ordering </a:t>
            </a:r>
            <a:r>
              <a:rPr sz="3200" i="1" dirty="0">
                <a:latin typeface="Calibri"/>
                <a:cs typeface="Calibri"/>
              </a:rPr>
              <a:t>R </a:t>
            </a:r>
            <a:r>
              <a:rPr sz="3200" spc="-5" dirty="0">
                <a:latin typeface="Calibri"/>
                <a:cs typeface="Calibri"/>
              </a:rPr>
              <a:t>is called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b="1" i="1" dirty="0">
                <a:latin typeface="Calibri"/>
                <a:cs typeface="Calibri"/>
              </a:rPr>
              <a:t>partially  </a:t>
            </a:r>
            <a:r>
              <a:rPr sz="3200" b="1" i="1" spc="-5" dirty="0">
                <a:latin typeface="Calibri"/>
                <a:cs typeface="Calibri"/>
              </a:rPr>
              <a:t>ordered </a:t>
            </a:r>
            <a:r>
              <a:rPr sz="3200" b="1" i="1" spc="-10" dirty="0">
                <a:latin typeface="Calibri"/>
                <a:cs typeface="Calibri"/>
              </a:rPr>
              <a:t>set</a:t>
            </a:r>
            <a:r>
              <a:rPr sz="3200" spc="-10" dirty="0">
                <a:latin typeface="Calibri"/>
                <a:cs typeface="Calibri"/>
              </a:rPr>
              <a:t>,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b="1" i="1" spc="-5" dirty="0">
                <a:latin typeface="Calibri"/>
                <a:cs typeface="Calibri"/>
              </a:rPr>
              <a:t>poset</a:t>
            </a:r>
            <a:r>
              <a:rPr sz="3200" spc="-5" dirty="0">
                <a:latin typeface="Calibri"/>
                <a:cs typeface="Calibri"/>
              </a:rPr>
              <a:t>, </a:t>
            </a:r>
            <a:r>
              <a:rPr sz="3200" spc="5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denoted by </a:t>
            </a:r>
            <a:r>
              <a:rPr sz="3200" dirty="0">
                <a:latin typeface="Calibri"/>
                <a:cs typeface="Calibri"/>
              </a:rPr>
              <a:t>(</a:t>
            </a:r>
            <a:r>
              <a:rPr sz="3200" i="1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i="1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). </a:t>
            </a:r>
            <a:r>
              <a:rPr sz="3200" spc="-10" dirty="0">
                <a:latin typeface="Calibri"/>
                <a:cs typeface="Calibri"/>
              </a:rPr>
              <a:t>Members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i="1" dirty="0">
                <a:latin typeface="Calibri"/>
                <a:cs typeface="Calibri"/>
              </a:rPr>
              <a:t>S </a:t>
            </a:r>
            <a:r>
              <a:rPr sz="3200" spc="-15" dirty="0">
                <a:latin typeface="Calibri"/>
                <a:cs typeface="Calibri"/>
              </a:rPr>
              <a:t>are  </a:t>
            </a:r>
            <a:r>
              <a:rPr sz="3200" spc="-5" dirty="0">
                <a:latin typeface="Calibri"/>
                <a:cs typeface="Calibri"/>
              </a:rPr>
              <a:t>called </a:t>
            </a:r>
            <a:r>
              <a:rPr sz="3200" i="1" spc="-5" dirty="0">
                <a:latin typeface="Calibri"/>
                <a:cs typeface="Calibri"/>
              </a:rPr>
              <a:t>elements </a:t>
            </a:r>
            <a:r>
              <a:rPr sz="3200" i="1" dirty="0">
                <a:latin typeface="Calibri"/>
                <a:cs typeface="Calibri"/>
              </a:rPr>
              <a:t>of </a:t>
            </a:r>
            <a:r>
              <a:rPr sz="3200" i="1" spc="-5" dirty="0">
                <a:latin typeface="Calibri"/>
                <a:cs typeface="Calibri"/>
              </a:rPr>
              <a:t>the poset</a:t>
            </a:r>
            <a:r>
              <a:rPr sz="3200" spc="-5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>
            <a:extLst>
              <a:ext uri="{FF2B5EF4-FFF2-40B4-BE49-F238E27FC236}">
                <a16:creationId xmlns="" xmlns:a16="http://schemas.microsoft.com/office/drawing/2014/main" id="{59AD094A-8313-463A-8055-8CBE907FF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239" y="0"/>
            <a:ext cx="17556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n-ary Relations</a:t>
            </a:r>
          </a:p>
        </p:txBody>
      </p:sp>
      <p:graphicFrame>
        <p:nvGraphicFramePr>
          <p:cNvPr id="5125" name="Object 5">
            <a:extLst>
              <a:ext uri="{FF2B5EF4-FFF2-40B4-BE49-F238E27FC236}">
                <a16:creationId xmlns="" xmlns:a16="http://schemas.microsoft.com/office/drawing/2014/main" id="{0820814B-3E9A-47D6-BFEE-4643572605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308348"/>
              </p:ext>
            </p:extLst>
          </p:nvPr>
        </p:nvGraphicFramePr>
        <p:xfrm>
          <a:off x="481603" y="790803"/>
          <a:ext cx="662246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3" imgW="3340080" imgH="431640" progId="Equation.3">
                  <p:embed/>
                </p:oleObj>
              </mc:Choice>
              <mc:Fallback>
                <p:oleObj name="Equation" r:id="rId3" imgW="3340080" imgH="431640" progId="Equation.3">
                  <p:embed/>
                  <p:pic>
                    <p:nvPicPr>
                      <p:cNvPr id="5125" name="Object 5">
                        <a:extLst>
                          <a:ext uri="{FF2B5EF4-FFF2-40B4-BE49-F238E27FC236}">
                            <a16:creationId xmlns="" xmlns:a16="http://schemas.microsoft.com/office/drawing/2014/main" id="{0820814B-3E9A-47D6-BFEE-4643572605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03" y="790803"/>
                        <a:ext cx="662246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>
            <a:extLst>
              <a:ext uri="{FF2B5EF4-FFF2-40B4-BE49-F238E27FC236}">
                <a16:creationId xmlns="" xmlns:a16="http://schemas.microsoft.com/office/drawing/2014/main" id="{80F340D1-01AF-4981-9A8E-E845C7BF4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03" y="2275218"/>
            <a:ext cx="52966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N is the set of natural numbers {0,1,2,3,…}</a:t>
            </a:r>
          </a:p>
        </p:txBody>
      </p:sp>
      <p:sp>
        <p:nvSpPr>
          <p:cNvPr id="5127" name="Text Box 7">
            <a:extLst>
              <a:ext uri="{FF2B5EF4-FFF2-40B4-BE49-F238E27FC236}">
                <a16:creationId xmlns="" xmlns:a16="http://schemas.microsoft.com/office/drawing/2014/main" id="{D9792B4A-7EF4-478C-823D-A1B2ABB28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911" y="90477"/>
            <a:ext cx="19062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</a:t>
            </a:r>
          </a:p>
        </p:txBody>
      </p:sp>
      <p:graphicFrame>
        <p:nvGraphicFramePr>
          <p:cNvPr id="5128" name="Object 8">
            <a:extLst>
              <a:ext uri="{FF2B5EF4-FFF2-40B4-BE49-F238E27FC236}">
                <a16:creationId xmlns="" xmlns:a16="http://schemas.microsoft.com/office/drawing/2014/main" id="{6002D51E-E521-42EF-ADC2-13D6BAF0C1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016731"/>
              </p:ext>
            </p:extLst>
          </p:nvPr>
        </p:nvGraphicFramePr>
        <p:xfrm>
          <a:off x="261938" y="3074389"/>
          <a:ext cx="68421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5" imgW="3149280" imgH="203040" progId="Equation.3">
                  <p:embed/>
                </p:oleObj>
              </mc:Choice>
              <mc:Fallback>
                <p:oleObj name="Equation" r:id="rId5" imgW="3149280" imgH="203040" progId="Equation.3">
                  <p:embed/>
                  <p:pic>
                    <p:nvPicPr>
                      <p:cNvPr id="5128" name="Object 8">
                        <a:extLst>
                          <a:ext uri="{FF2B5EF4-FFF2-40B4-BE49-F238E27FC236}">
                            <a16:creationId xmlns="" xmlns:a16="http://schemas.microsoft.com/office/drawing/2014/main" id="{6002D51E-E521-42EF-ADC2-13D6BAF0C1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3074389"/>
                        <a:ext cx="68421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>
            <a:extLst>
              <a:ext uri="{FF2B5EF4-FFF2-40B4-BE49-F238E27FC236}">
                <a16:creationId xmlns="" xmlns:a16="http://schemas.microsoft.com/office/drawing/2014/main" id="{9F349959-97F9-417A-991D-4E25BDDAE7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549104"/>
              </p:ext>
            </p:extLst>
          </p:nvPr>
        </p:nvGraphicFramePr>
        <p:xfrm>
          <a:off x="474433" y="3914775"/>
          <a:ext cx="208756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7" imgW="698400" imgH="203040" progId="Equation.3">
                  <p:embed/>
                </p:oleObj>
              </mc:Choice>
              <mc:Fallback>
                <p:oleObj name="Equation" r:id="rId7" imgW="698400" imgH="203040" progId="Equation.3">
                  <p:embed/>
                  <p:pic>
                    <p:nvPicPr>
                      <p:cNvPr id="5129" name="Object 9">
                        <a:extLst>
                          <a:ext uri="{FF2B5EF4-FFF2-40B4-BE49-F238E27FC236}">
                            <a16:creationId xmlns="" xmlns:a16="http://schemas.microsoft.com/office/drawing/2014/main" id="{9F349959-97F9-417A-991D-4E25BDDAE7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433" y="3914775"/>
                        <a:ext cx="208756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Text Box 11">
            <a:extLst>
              <a:ext uri="{FF2B5EF4-FFF2-40B4-BE49-F238E27FC236}">
                <a16:creationId xmlns="" xmlns:a16="http://schemas.microsoft.com/office/drawing/2014/main" id="{F05608BB-CB05-474B-A14D-E662E049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9924" y="4018726"/>
            <a:ext cx="2773516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 has degree 3</a:t>
            </a:r>
          </a:p>
        </p:txBody>
      </p:sp>
      <p:sp>
        <p:nvSpPr>
          <p:cNvPr id="5132" name="Text Box 12">
            <a:extLst>
              <a:ext uri="{FF2B5EF4-FFF2-40B4-BE49-F238E27FC236}">
                <a16:creationId xmlns="" xmlns:a16="http://schemas.microsoft.com/office/drawing/2014/main" id="{6C9DE2A5-4092-40CF-BF77-A4F6B5F81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03" y="1894885"/>
            <a:ext cx="6112571" cy="3306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domains of the relation are the set of natural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5131" grpId="0" animBg="1"/>
      <p:bldP spid="51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309" y="458800"/>
            <a:ext cx="40081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0000"/>
                </a:solidFill>
              </a:rPr>
              <a:t>Hasse</a:t>
            </a:r>
            <a:r>
              <a:rPr sz="4800" spc="-60" dirty="0">
                <a:solidFill>
                  <a:srgbClr val="FF0000"/>
                </a:solidFill>
              </a:rPr>
              <a:t> </a:t>
            </a:r>
            <a:r>
              <a:rPr sz="4800" spc="-20" dirty="0">
                <a:solidFill>
                  <a:srgbClr val="FF0000"/>
                </a:solidFill>
              </a:rPr>
              <a:t>Diagrams</a:t>
            </a:r>
            <a:endParaRPr sz="480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309" y="1592325"/>
            <a:ext cx="11016615" cy="4194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527685" indent="-515620" algn="just">
              <a:lnSpc>
                <a:spcPct val="100000"/>
              </a:lnSpc>
              <a:buAutoNum type="arabicPeriod"/>
              <a:tabLst>
                <a:tab pos="528320" algn="l"/>
              </a:tabLst>
            </a:pPr>
            <a:r>
              <a:rPr sz="2800" spc="-15" dirty="0">
                <a:latin typeface="Calibri"/>
                <a:cs typeface="Calibri"/>
              </a:rPr>
              <a:t>Start </a:t>
            </a:r>
            <a:r>
              <a:rPr sz="2800" spc="-5" dirty="0">
                <a:latin typeface="Calibri"/>
                <a:cs typeface="Calibri"/>
              </a:rPr>
              <a:t>with the </a:t>
            </a:r>
            <a:r>
              <a:rPr sz="2800" spc="-15" dirty="0">
                <a:latin typeface="Calibri"/>
                <a:cs typeface="Calibri"/>
              </a:rPr>
              <a:t>directed graph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relation</a:t>
            </a:r>
            <a:endParaRPr sz="2800" dirty="0">
              <a:latin typeface="Calibri"/>
              <a:cs typeface="Calibri"/>
            </a:endParaRPr>
          </a:p>
          <a:p>
            <a:pPr marL="527685" marR="5080" indent="-515620" algn="just">
              <a:lnSpc>
                <a:spcPts val="3020"/>
              </a:lnSpc>
              <a:spcBef>
                <a:spcPts val="1045"/>
              </a:spcBef>
              <a:buAutoNum type="arabicPeriod"/>
              <a:tabLst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Because a </a:t>
            </a:r>
            <a:r>
              <a:rPr sz="2800" spc="-10" dirty="0">
                <a:latin typeface="Calibri"/>
                <a:cs typeface="Calibri"/>
              </a:rPr>
              <a:t>partial </a:t>
            </a:r>
            <a:r>
              <a:rPr sz="2800" spc="-15" dirty="0">
                <a:latin typeface="Calibri"/>
                <a:cs typeface="Calibri"/>
              </a:rPr>
              <a:t>ordering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20" dirty="0">
                <a:latin typeface="Calibri"/>
                <a:cs typeface="Calibri"/>
              </a:rPr>
              <a:t>reflexive, </a:t>
            </a:r>
            <a:r>
              <a:rPr sz="2800" spc="-5" dirty="0">
                <a:latin typeface="Calibri"/>
                <a:cs typeface="Calibri"/>
              </a:rPr>
              <a:t>a loop (a, a)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present at </a:t>
            </a:r>
            <a:r>
              <a:rPr sz="2800" spc="-10" dirty="0">
                <a:latin typeface="Calibri"/>
                <a:cs typeface="Calibri"/>
              </a:rPr>
              <a:t>every  </a:t>
            </a:r>
            <a:r>
              <a:rPr sz="2800" spc="-20" dirty="0">
                <a:latin typeface="Calibri"/>
                <a:cs typeface="Calibri"/>
              </a:rPr>
              <a:t>vertex </a:t>
            </a:r>
            <a:r>
              <a:rPr sz="2800" spc="-5" dirty="0">
                <a:latin typeface="Calibri"/>
                <a:cs typeface="Calibri"/>
              </a:rPr>
              <a:t>a. </a:t>
            </a:r>
            <a:r>
              <a:rPr sz="2800" spc="-20" dirty="0">
                <a:latin typeface="Calibri"/>
                <a:cs typeface="Calibri"/>
              </a:rPr>
              <a:t>Remove </a:t>
            </a:r>
            <a:r>
              <a:rPr sz="2800" spc="-5" dirty="0">
                <a:latin typeface="Calibri"/>
                <a:cs typeface="Calibri"/>
              </a:rPr>
              <a:t>these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loops.</a:t>
            </a:r>
            <a:endParaRPr sz="2800" dirty="0">
              <a:latin typeface="Calibri"/>
              <a:cs typeface="Calibri"/>
            </a:endParaRPr>
          </a:p>
          <a:p>
            <a:pPr marL="527685" marR="7620" indent="-515620" algn="just">
              <a:lnSpc>
                <a:spcPts val="3020"/>
              </a:lnSpc>
              <a:spcBef>
                <a:spcPts val="1015"/>
              </a:spcBef>
              <a:buAutoNum type="arabicPeriod"/>
              <a:tabLst>
                <a:tab pos="528320" algn="l"/>
              </a:tabLst>
            </a:pPr>
            <a:r>
              <a:rPr sz="2800" spc="-15" dirty="0">
                <a:latin typeface="Calibri"/>
                <a:cs typeface="Calibri"/>
              </a:rPr>
              <a:t>Next, remove </a:t>
            </a:r>
            <a:r>
              <a:rPr sz="2800" spc="-5" dirty="0">
                <a:latin typeface="Calibri"/>
                <a:cs typeface="Calibri"/>
              </a:rPr>
              <a:t>all edges </a:t>
            </a:r>
            <a:r>
              <a:rPr sz="2800" spc="-10" dirty="0">
                <a:latin typeface="Calibri"/>
                <a:cs typeface="Calibri"/>
              </a:rPr>
              <a:t>that must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partial </a:t>
            </a:r>
            <a:r>
              <a:rPr sz="2800" spc="-15" dirty="0">
                <a:latin typeface="Calibri"/>
                <a:cs typeface="Calibri"/>
              </a:rPr>
              <a:t>ordering </a:t>
            </a:r>
            <a:r>
              <a:rPr sz="2800" spc="-10" dirty="0">
                <a:latin typeface="Calibri"/>
                <a:cs typeface="Calibri"/>
              </a:rPr>
              <a:t>because </a:t>
            </a:r>
            <a:r>
              <a:rPr sz="2800" spc="-5" dirty="0">
                <a:latin typeface="Calibri"/>
                <a:cs typeface="Calibri"/>
              </a:rPr>
              <a:t>of  the </a:t>
            </a:r>
            <a:r>
              <a:rPr sz="2800" spc="-10" dirty="0">
                <a:latin typeface="Calibri"/>
                <a:cs typeface="Calibri"/>
              </a:rPr>
              <a:t>presence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other edges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transitivity.</a:t>
            </a:r>
            <a:endParaRPr sz="2800" dirty="0">
              <a:latin typeface="Calibri"/>
              <a:cs typeface="Calibri"/>
            </a:endParaRPr>
          </a:p>
          <a:p>
            <a:pPr marL="527685" marR="5715" indent="-515620" algn="just">
              <a:lnSpc>
                <a:spcPct val="90000"/>
              </a:lnSpc>
              <a:spcBef>
                <a:spcPts val="955"/>
              </a:spcBef>
              <a:buAutoNum type="arabicPeriod"/>
              <a:tabLst>
                <a:tab pos="528320" algn="l"/>
              </a:tabLst>
            </a:pPr>
            <a:r>
              <a:rPr sz="2800" spc="-35" dirty="0">
                <a:latin typeface="Calibri"/>
                <a:cs typeface="Calibri"/>
              </a:rPr>
              <a:t>Finally, </a:t>
            </a:r>
            <a:r>
              <a:rPr sz="2800" spc="-15" dirty="0">
                <a:latin typeface="Calibri"/>
                <a:cs typeface="Calibri"/>
              </a:rPr>
              <a:t>arrange </a:t>
            </a:r>
            <a:r>
              <a:rPr sz="2800" spc="-5" dirty="0">
                <a:latin typeface="Calibri"/>
                <a:cs typeface="Calibri"/>
              </a:rPr>
              <a:t>each </a:t>
            </a:r>
            <a:r>
              <a:rPr sz="2800" spc="-10" dirty="0">
                <a:latin typeface="Calibri"/>
                <a:cs typeface="Calibri"/>
              </a:rPr>
              <a:t>edge </a:t>
            </a:r>
            <a:r>
              <a:rPr sz="2800" spc="-5" dirty="0">
                <a:latin typeface="Calibri"/>
                <a:cs typeface="Calibri"/>
              </a:rPr>
              <a:t>so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its </a:t>
            </a:r>
            <a:r>
              <a:rPr sz="2800" dirty="0">
                <a:latin typeface="Calibri"/>
                <a:cs typeface="Calibri"/>
              </a:rPr>
              <a:t>initial </a:t>
            </a:r>
            <a:r>
              <a:rPr sz="2800" spc="-20" dirty="0">
                <a:latin typeface="Calibri"/>
                <a:cs typeface="Calibri"/>
              </a:rPr>
              <a:t>vertex </a:t>
            </a:r>
            <a:r>
              <a:rPr sz="2800" spc="-1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below </a:t>
            </a:r>
            <a:r>
              <a:rPr sz="2800" spc="-5" dirty="0">
                <a:latin typeface="Calibri"/>
                <a:cs typeface="Calibri"/>
              </a:rPr>
              <a:t>its </a:t>
            </a:r>
            <a:r>
              <a:rPr sz="2800" spc="-10" dirty="0">
                <a:latin typeface="Calibri"/>
                <a:cs typeface="Calibri"/>
              </a:rPr>
              <a:t>terminal  </a:t>
            </a:r>
            <a:r>
              <a:rPr sz="2800" spc="-20" dirty="0">
                <a:latin typeface="Calibri"/>
                <a:cs typeface="Calibri"/>
              </a:rPr>
              <a:t>vertex. Remove </a:t>
            </a:r>
            <a:r>
              <a:rPr sz="2800" spc="-5" dirty="0">
                <a:latin typeface="Calibri"/>
                <a:cs typeface="Calibri"/>
              </a:rPr>
              <a:t>all the </a:t>
            </a:r>
            <a:r>
              <a:rPr sz="2800" spc="-20" dirty="0">
                <a:latin typeface="Calibri"/>
                <a:cs typeface="Calibri"/>
              </a:rPr>
              <a:t>arrows </a:t>
            </a:r>
            <a:r>
              <a:rPr sz="2800" spc="-5" dirty="0">
                <a:latin typeface="Calibri"/>
                <a:cs typeface="Calibri"/>
              </a:rPr>
              <a:t>on the </a:t>
            </a:r>
            <a:r>
              <a:rPr sz="2800" spc="-15" dirty="0">
                <a:latin typeface="Calibri"/>
                <a:cs typeface="Calibri"/>
              </a:rPr>
              <a:t>directed </a:t>
            </a:r>
            <a:r>
              <a:rPr sz="2800" spc="-10" dirty="0">
                <a:latin typeface="Calibri"/>
                <a:cs typeface="Calibri"/>
              </a:rPr>
              <a:t>edges, because </a:t>
            </a:r>
            <a:r>
              <a:rPr sz="2800" spc="-5" dirty="0">
                <a:latin typeface="Calibri"/>
                <a:cs typeface="Calibri"/>
              </a:rPr>
              <a:t>all </a:t>
            </a:r>
            <a:r>
              <a:rPr sz="2800" spc="-10" dirty="0">
                <a:latin typeface="Calibri"/>
                <a:cs typeface="Calibri"/>
              </a:rPr>
              <a:t>edges  </a:t>
            </a:r>
            <a:r>
              <a:rPr sz="2800" spc="-15" dirty="0">
                <a:latin typeface="Calibri"/>
                <a:cs typeface="Calibri"/>
              </a:rPr>
              <a:t>point “upward” </a:t>
            </a:r>
            <a:r>
              <a:rPr sz="2800" spc="-25" dirty="0">
                <a:latin typeface="Calibri"/>
                <a:cs typeface="Calibri"/>
              </a:rPr>
              <a:t>toward </a:t>
            </a:r>
            <a:r>
              <a:rPr sz="2800" spc="-5" dirty="0">
                <a:latin typeface="Calibri"/>
                <a:cs typeface="Calibri"/>
              </a:rPr>
              <a:t>their </a:t>
            </a:r>
            <a:r>
              <a:rPr sz="2800" spc="-10" dirty="0">
                <a:latin typeface="Calibri"/>
                <a:cs typeface="Calibri"/>
              </a:rPr>
              <a:t>terminal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vertex.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E247056-D38A-42A1-914E-1A38D9E52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571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FDB8592-2937-4CFD-B680-D5AE19507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877" y="2571750"/>
            <a:ext cx="6879101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0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>
            <a:extLst>
              <a:ext uri="{FF2B5EF4-FFF2-40B4-BE49-F238E27FC236}">
                <a16:creationId xmlns="" xmlns:a16="http://schemas.microsoft.com/office/drawing/2014/main" id="{1147A256-056C-4553-BA2A-D8C178CF9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0"/>
            <a:ext cx="2281394" cy="40011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databases</a:t>
            </a:r>
          </a:p>
        </p:txBody>
      </p:sp>
      <p:sp>
        <p:nvSpPr>
          <p:cNvPr id="9221" name="Text Box 5">
            <a:extLst>
              <a:ext uri="{FF2B5EF4-FFF2-40B4-BE49-F238E27FC236}">
                <a16:creationId xmlns="" xmlns:a16="http://schemas.microsoft.com/office/drawing/2014/main" id="{B40045B2-904E-4F64-BF0A-8B2A4485C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467" y="835926"/>
            <a:ext cx="434445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is made up of records.</a:t>
            </a:r>
          </a:p>
          <a:p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operations on a database are </a:t>
            </a:r>
          </a:p>
          <a:p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 records that satisfy a given criteria</a:t>
            </a:r>
          </a:p>
          <a:p>
            <a:pPr>
              <a:buFontTx/>
              <a:buChar char="•"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 records</a:t>
            </a:r>
          </a:p>
          <a:p>
            <a:pPr>
              <a:buFontTx/>
              <a:buChar char="•"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records</a:t>
            </a:r>
          </a:p>
          <a:p>
            <a:pPr>
              <a:buFontTx/>
              <a:buChar char="•"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records</a:t>
            </a:r>
          </a:p>
        </p:txBody>
      </p:sp>
      <p:sp>
        <p:nvSpPr>
          <p:cNvPr id="9222" name="Text Box 6">
            <a:extLst>
              <a:ext uri="{FF2B5EF4-FFF2-40B4-BE49-F238E27FC236}">
                <a16:creationId xmlns="" xmlns:a16="http://schemas.microsoft.com/office/drawing/2014/main" id="{51C42FC6-B770-4D6E-9502-3CF4770E7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78" y="3523675"/>
            <a:ext cx="2816797" cy="2246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everyday databases</a:t>
            </a:r>
          </a:p>
          <a:p>
            <a:pPr>
              <a:buFontTx/>
              <a:buChar char="•"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 records</a:t>
            </a:r>
          </a:p>
          <a:p>
            <a:pPr>
              <a:buFontTx/>
              <a:buChar char="•"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 records</a:t>
            </a:r>
          </a:p>
          <a:p>
            <a:pPr>
              <a:buFontTx/>
              <a:buChar char="•"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tax information</a:t>
            </a:r>
          </a:p>
          <a:p>
            <a:pPr>
              <a:buFontTx/>
              <a:buChar char="•"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telephone directories</a:t>
            </a:r>
          </a:p>
          <a:p>
            <a:pPr>
              <a:buFontTx/>
              <a:buChar char="•"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banking records</a:t>
            </a:r>
          </a:p>
          <a:p>
            <a:pPr>
              <a:buFontTx/>
              <a:buChar char="•"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</a:p>
        </p:txBody>
      </p:sp>
      <p:sp>
        <p:nvSpPr>
          <p:cNvPr id="9223" name="Text Box 7">
            <a:extLst>
              <a:ext uri="{FF2B5EF4-FFF2-40B4-BE49-F238E27FC236}">
                <a16:creationId xmlns="" xmlns:a16="http://schemas.microsoft.com/office/drawing/2014/main" id="{1C067C7D-D2BB-4551-BCA5-32DADEB7F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78" y="5857481"/>
            <a:ext cx="3342582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Databases </a:t>
            </a:r>
            <a:r>
              <a:rPr lang="en-GB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be represented </a:t>
            </a:r>
          </a:p>
          <a:p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using the relational model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="" xmlns:a16="http://schemas.microsoft.com/office/drawing/2014/main" id="{E3150CF7-49FD-4A38-B944-9BF1C54C8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0"/>
            <a:ext cx="2281394" cy="40011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databases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="" xmlns:a16="http://schemas.microsoft.com/office/drawing/2014/main" id="{7D2E0C9D-E53A-426F-8052-67DEF9EF2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75" y="0"/>
            <a:ext cx="28071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relational data model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="" xmlns:a16="http://schemas.microsoft.com/office/drawing/2014/main" id="{41C5B6A1-D7A8-4F43-AB43-1DE8D04CA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013" y="909767"/>
            <a:ext cx="6899902" cy="363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made up of </a:t>
            </a:r>
            <a:r>
              <a:rPr lang="en-GB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they are </a:t>
            </a:r>
            <a:r>
              <a:rPr lang="en-GB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n-tuples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made up of </a:t>
            </a:r>
            <a:r>
              <a:rPr lang="en-GB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="" xmlns:a16="http://schemas.microsoft.com/office/drawing/2014/main" id="{BB2AA74F-4E04-4A9F-B6B9-294C88B66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967" y="1857792"/>
            <a:ext cx="39741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Student record might look as follows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="" xmlns:a16="http://schemas.microsoft.com/office/drawing/2014/main" id="{E20844A2-D3E6-47D3-9474-E6695CA27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7016" y="2806758"/>
            <a:ext cx="31319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name,metricNo,faculty,gpa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="" xmlns:a16="http://schemas.microsoft.com/office/drawing/2014/main" id="{85FCFD70-00CA-41C1-B44E-754C53244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177" y="3756580"/>
            <a:ext cx="3871573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(Jones,200401986,Arts,4.9)</a:t>
            </a:r>
          </a:p>
          <a:p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(Lee,200408972,Science,3.6)</a:t>
            </a:r>
          </a:p>
          <a:p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(Kuhns,200501728,Humanities,5.0)</a:t>
            </a:r>
          </a:p>
          <a:p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(Moore,200308327,Science,5.5)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="" xmlns:a16="http://schemas.microsoft.com/office/drawing/2014/main" id="{EECC6ABE-D7E3-4790-9F58-D85D5B89A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722" y="5429676"/>
            <a:ext cx="41424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relations  (in relDB) also called </a:t>
            </a:r>
            <a:r>
              <a:rPr lang="en-GB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tables 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="" xmlns:a16="http://schemas.microsoft.com/office/drawing/2014/main" id="{09485073-BE68-4514-8BBF-BC3D4E8A1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3326" y="2869761"/>
            <a:ext cx="2010487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gpa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attribute</a:t>
            </a:r>
          </a:p>
        </p:txBody>
      </p:sp>
      <p:sp>
        <p:nvSpPr>
          <p:cNvPr id="14" name="Line 13">
            <a:extLst>
              <a:ext uri="{FF2B5EF4-FFF2-40B4-BE49-F238E27FC236}">
                <a16:creationId xmlns="" xmlns:a16="http://schemas.microsoft.com/office/drawing/2014/main" id="{09992D53-E47D-45BD-A40C-948FB8E618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51876" y="3176587"/>
            <a:ext cx="144145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nimBg="1"/>
      <p:bldP spid="9223" grpId="0" animBg="1"/>
      <p:bldP spid="9" grpId="0"/>
      <p:bldP spid="10" grpId="0"/>
      <p:bldP spid="11" grpId="0" animBg="1"/>
      <p:bldP spid="12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="" xmlns:a16="http://schemas.microsoft.com/office/drawing/2014/main" id="{1161CA3B-9AA4-47AE-9DC5-B33EA982E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0"/>
            <a:ext cx="2114810" cy="36933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Relational databases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="" xmlns:a16="http://schemas.microsoft.com/office/drawing/2014/main" id="{56B5E5BA-2102-4935-9A79-56FC8EAE4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75" y="0"/>
            <a:ext cx="25951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The relational data model</a:t>
            </a:r>
          </a:p>
        </p:txBody>
      </p:sp>
      <p:graphicFrame>
        <p:nvGraphicFramePr>
          <p:cNvPr id="11276" name="Object 12">
            <a:extLst>
              <a:ext uri="{FF2B5EF4-FFF2-40B4-BE49-F238E27FC236}">
                <a16:creationId xmlns="" xmlns:a16="http://schemas.microsoft.com/office/drawing/2014/main" id="{C684489A-4A64-4C76-8856-86B1D286E3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188088"/>
              </p:ext>
            </p:extLst>
          </p:nvPr>
        </p:nvGraphicFramePr>
        <p:xfrm>
          <a:off x="830522" y="620712"/>
          <a:ext cx="5616575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3301920" imgH="1650960" progId="Equation.3">
                  <p:embed/>
                </p:oleObj>
              </mc:Choice>
              <mc:Fallback>
                <p:oleObj name="Equation" r:id="rId3" imgW="3301920" imgH="1650960" progId="Equation.3">
                  <p:embed/>
                  <p:pic>
                    <p:nvPicPr>
                      <p:cNvPr id="11276" name="Object 12">
                        <a:extLst>
                          <a:ext uri="{FF2B5EF4-FFF2-40B4-BE49-F238E27FC236}">
                            <a16:creationId xmlns="" xmlns:a16="http://schemas.microsoft.com/office/drawing/2014/main" id="{C684489A-4A64-4C76-8856-86B1D286E3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22" y="620712"/>
                        <a:ext cx="5616575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Text Box 13">
            <a:extLst>
              <a:ext uri="{FF2B5EF4-FFF2-40B4-BE49-F238E27FC236}">
                <a16:creationId xmlns="" xmlns:a16="http://schemas.microsoft.com/office/drawing/2014/main" id="{6B5036EC-0937-48E6-9667-E3A243ABB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553" y="310356"/>
            <a:ext cx="23728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dirty="0"/>
              <a:t>Example from the book</a:t>
            </a:r>
          </a:p>
        </p:txBody>
      </p:sp>
      <p:sp>
        <p:nvSpPr>
          <p:cNvPr id="11278" name="Text Box 14">
            <a:extLst>
              <a:ext uri="{FF2B5EF4-FFF2-40B4-BE49-F238E27FC236}">
                <a16:creationId xmlns="" xmlns:a16="http://schemas.microsoft.com/office/drawing/2014/main" id="{1A3B4E5F-8EBF-4529-A26F-47943EAD8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046" y="3680380"/>
            <a:ext cx="421006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Attributes: name, metric No, Dept and GPA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="" xmlns:a16="http://schemas.microsoft.com/office/drawing/2014/main" id="{68A05244-F54E-40D9-92B1-C72FD3E63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237" y="4301092"/>
            <a:ext cx="6624638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</a:t>
            </a:r>
          </a:p>
          <a:p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attribute/domain/column is a primary key when</a:t>
            </a:r>
          </a:p>
          <a:p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this attribute uniquely defines tuples</a:t>
            </a:r>
          </a:p>
          <a:p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no two tuples have the same value for that attribute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="" xmlns:a16="http://schemas.microsoft.com/office/drawing/2014/main" id="{2CC3BEA8-A72D-4D62-B238-354695D9E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237" y="5788579"/>
            <a:ext cx="5402184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 cannot be a primary key, neither can Dept or GPS</a:t>
            </a:r>
          </a:p>
          <a:p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metricNo is a primary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8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="" xmlns:a16="http://schemas.microsoft.com/office/drawing/2014/main" id="{E37E1228-8AE2-40E6-8692-16124E25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0"/>
            <a:ext cx="2114810" cy="36933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Relational databases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="" xmlns:a16="http://schemas.microsoft.com/office/drawing/2014/main" id="{7E2108A0-F4E5-4291-83E9-AB3046B2D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825" y="0"/>
            <a:ext cx="29293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Operations on n-ary relations</a:t>
            </a:r>
          </a:p>
        </p:txBody>
      </p:sp>
      <p:graphicFrame>
        <p:nvGraphicFramePr>
          <p:cNvPr id="16388" name="Object 4">
            <a:extLst>
              <a:ext uri="{FF2B5EF4-FFF2-40B4-BE49-F238E27FC236}">
                <a16:creationId xmlns="" xmlns:a16="http://schemas.microsoft.com/office/drawing/2014/main" id="{19E6998F-0762-483C-A1D1-B5B00F5D7C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018351"/>
              </p:ext>
            </p:extLst>
          </p:nvPr>
        </p:nvGraphicFramePr>
        <p:xfrm>
          <a:off x="7362825" y="1861361"/>
          <a:ext cx="446405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3" imgW="3301920" imgH="1650960" progId="Equation.3">
                  <p:embed/>
                </p:oleObj>
              </mc:Choice>
              <mc:Fallback>
                <p:oleObj name="Equation" r:id="rId3" imgW="3301920" imgH="1650960" progId="Equation.3">
                  <p:embed/>
                  <p:pic>
                    <p:nvPicPr>
                      <p:cNvPr id="16388" name="Object 4">
                        <a:extLst>
                          <a:ext uri="{FF2B5EF4-FFF2-40B4-BE49-F238E27FC236}">
                            <a16:creationId xmlns="" xmlns:a16="http://schemas.microsoft.com/office/drawing/2014/main" id="{19E6998F-0762-483C-A1D1-B5B00F5D7C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825" y="1861361"/>
                        <a:ext cx="4464050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>
            <a:extLst>
              <a:ext uri="{FF2B5EF4-FFF2-40B4-BE49-F238E27FC236}">
                <a16:creationId xmlns="" xmlns:a16="http://schemas.microsoft.com/office/drawing/2014/main" id="{C99004B5-7D4E-4084-B431-B11C5B2466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832688"/>
              </p:ext>
            </p:extLst>
          </p:nvPr>
        </p:nvGraphicFramePr>
        <p:xfrm>
          <a:off x="647229" y="789076"/>
          <a:ext cx="7834313" cy="1032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5" imgW="4673520" imgH="660240" progId="Equation.3">
                  <p:embed/>
                </p:oleObj>
              </mc:Choice>
              <mc:Fallback>
                <p:oleObj name="Equation" r:id="rId5" imgW="4673520" imgH="660240" progId="Equation.3">
                  <p:embed/>
                  <p:pic>
                    <p:nvPicPr>
                      <p:cNvPr id="16389" name="Object 5">
                        <a:extLst>
                          <a:ext uri="{FF2B5EF4-FFF2-40B4-BE49-F238E27FC236}">
                            <a16:creationId xmlns="" xmlns:a16="http://schemas.microsoft.com/office/drawing/2014/main" id="{C99004B5-7D4E-4084-B431-B11C5B2466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229" y="789076"/>
                        <a:ext cx="7834313" cy="1032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>
            <a:extLst>
              <a:ext uri="{FF2B5EF4-FFF2-40B4-BE49-F238E27FC236}">
                <a16:creationId xmlns="" xmlns:a16="http://schemas.microsoft.com/office/drawing/2014/main" id="{3092B52C-1D08-44F6-B50C-4B533921C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1" y="0"/>
            <a:ext cx="10454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Selection</a:t>
            </a:r>
          </a:p>
        </p:txBody>
      </p:sp>
      <p:graphicFrame>
        <p:nvGraphicFramePr>
          <p:cNvPr id="16392" name="Object 8">
            <a:extLst>
              <a:ext uri="{FF2B5EF4-FFF2-40B4-BE49-F238E27FC236}">
                <a16:creationId xmlns="" xmlns:a16="http://schemas.microsoft.com/office/drawing/2014/main" id="{2075E8E4-C03C-4FBF-99CD-83C284E87F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120491"/>
              </p:ext>
            </p:extLst>
          </p:nvPr>
        </p:nvGraphicFramePr>
        <p:xfrm>
          <a:off x="3275483" y="3238273"/>
          <a:ext cx="3455988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7" imgW="2260440" imgH="406080" progId="Equation.3">
                  <p:embed/>
                </p:oleObj>
              </mc:Choice>
              <mc:Fallback>
                <p:oleObj name="Equation" r:id="rId7" imgW="2260440" imgH="406080" progId="Equation.3">
                  <p:embed/>
                  <p:pic>
                    <p:nvPicPr>
                      <p:cNvPr id="16392" name="Object 8">
                        <a:extLst>
                          <a:ext uri="{FF2B5EF4-FFF2-40B4-BE49-F238E27FC236}">
                            <a16:creationId xmlns="" xmlns:a16="http://schemas.microsoft.com/office/drawing/2014/main" id="{2075E8E4-C03C-4FBF-99CD-83C284E87F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483" y="3238273"/>
                        <a:ext cx="3455988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>
            <a:extLst>
              <a:ext uri="{FF2B5EF4-FFF2-40B4-BE49-F238E27FC236}">
                <a16:creationId xmlns="" xmlns:a16="http://schemas.microsoft.com/office/drawing/2014/main" id="{E1EE3A3B-A2BC-4781-A577-59F94BA0B1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63875"/>
              </p:ext>
            </p:extLst>
          </p:nvPr>
        </p:nvGraphicFramePr>
        <p:xfrm>
          <a:off x="7507967" y="4451816"/>
          <a:ext cx="446405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9" imgW="3301920" imgH="1650960" progId="Equation.3">
                  <p:embed/>
                </p:oleObj>
              </mc:Choice>
              <mc:Fallback>
                <p:oleObj name="Equation" r:id="rId9" imgW="3301920" imgH="1650960" progId="Equation.3">
                  <p:embed/>
                  <p:pic>
                    <p:nvPicPr>
                      <p:cNvPr id="16394" name="Object 10">
                        <a:extLst>
                          <a:ext uri="{FF2B5EF4-FFF2-40B4-BE49-F238E27FC236}">
                            <a16:creationId xmlns="" xmlns:a16="http://schemas.microsoft.com/office/drawing/2014/main" id="{E1EE3A3B-A2BC-4781-A577-59F94BA0B1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7967" y="4451816"/>
                        <a:ext cx="4464050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Line 11">
            <a:extLst>
              <a:ext uri="{FF2B5EF4-FFF2-40B4-BE49-F238E27FC236}">
                <a16:creationId xmlns="" xmlns:a16="http://schemas.microsoft.com/office/drawing/2014/main" id="{018706D6-868D-4276-82B5-6561F97D6B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8006" y="2472548"/>
            <a:ext cx="10795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96" name="Line 12">
            <a:extLst>
              <a:ext uri="{FF2B5EF4-FFF2-40B4-BE49-F238E27FC236}">
                <a16:creationId xmlns="" xmlns:a16="http://schemas.microsoft.com/office/drawing/2014/main" id="{18915D3D-4AB2-4D0F-9738-FF108A9BC8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288" y="4509771"/>
            <a:ext cx="1150937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="" xmlns:a16="http://schemas.microsoft.com/office/drawing/2014/main" id="{B7CFFC59-F89B-4666-9EB4-E6AD8E250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0"/>
            <a:ext cx="2114810" cy="36933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Relational databases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="" xmlns:a16="http://schemas.microsoft.com/office/drawing/2014/main" id="{0F0BD7C1-33D1-49C9-88C6-DCD9D2397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825" y="0"/>
            <a:ext cx="29293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Operations on n-ary relations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="" xmlns:a16="http://schemas.microsoft.com/office/drawing/2014/main" id="{1CEC8019-29E4-45AA-B72B-C0DDF8542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0"/>
            <a:ext cx="5549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Join</a:t>
            </a:r>
          </a:p>
        </p:txBody>
      </p:sp>
      <p:sp>
        <p:nvSpPr>
          <p:cNvPr id="21511" name="Text Box 7">
            <a:extLst>
              <a:ext uri="{FF2B5EF4-FFF2-40B4-BE49-F238E27FC236}">
                <a16:creationId xmlns="" xmlns:a16="http://schemas.microsoft.com/office/drawing/2014/main" id="{FC03569B-B744-4776-87EF-781C8FF83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4" y="6491288"/>
            <a:ext cx="67233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Joins two tables/relations together, matching up on specific attributes</a:t>
            </a:r>
          </a:p>
        </p:txBody>
      </p:sp>
      <p:graphicFrame>
        <p:nvGraphicFramePr>
          <p:cNvPr id="21512" name="Object 8">
            <a:extLst>
              <a:ext uri="{FF2B5EF4-FFF2-40B4-BE49-F238E27FC236}">
                <a16:creationId xmlns="" xmlns:a16="http://schemas.microsoft.com/office/drawing/2014/main" id="{76FBFA66-D184-46B1-9D5D-2D30C5C4F1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1125538"/>
          <a:ext cx="26289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3" imgW="2628720" imgH="2108160" progId="Equation.3">
                  <p:embed/>
                </p:oleObj>
              </mc:Choice>
              <mc:Fallback>
                <p:oleObj name="Equation" r:id="rId3" imgW="2628720" imgH="2108160" progId="Equation.3">
                  <p:embed/>
                  <p:pic>
                    <p:nvPicPr>
                      <p:cNvPr id="21512" name="Object 8">
                        <a:extLst>
                          <a:ext uri="{FF2B5EF4-FFF2-40B4-BE49-F238E27FC236}">
                            <a16:creationId xmlns="" xmlns:a16="http://schemas.microsoft.com/office/drawing/2014/main" id="{76FBFA66-D184-46B1-9D5D-2D30C5C4F1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125538"/>
                        <a:ext cx="26289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>
            <a:extLst>
              <a:ext uri="{FF2B5EF4-FFF2-40B4-BE49-F238E27FC236}">
                <a16:creationId xmlns="" xmlns:a16="http://schemas.microsoft.com/office/drawing/2014/main" id="{44BD08C9-7E99-4940-A591-733ED242E5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1900" y="1125538"/>
          <a:ext cx="28702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5" imgW="2869920" imgH="2108160" progId="Equation.3">
                  <p:embed/>
                </p:oleObj>
              </mc:Choice>
              <mc:Fallback>
                <p:oleObj name="Equation" r:id="rId5" imgW="2869920" imgH="2108160" progId="Equation.3">
                  <p:embed/>
                  <p:pic>
                    <p:nvPicPr>
                      <p:cNvPr id="21513" name="Object 9">
                        <a:extLst>
                          <a:ext uri="{FF2B5EF4-FFF2-40B4-BE49-F238E27FC236}">
                            <a16:creationId xmlns="" xmlns:a16="http://schemas.microsoft.com/office/drawing/2014/main" id="{44BD08C9-7E99-4940-A591-733ED242E5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1125538"/>
                        <a:ext cx="28702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>
            <a:extLst>
              <a:ext uri="{FF2B5EF4-FFF2-40B4-BE49-F238E27FC236}">
                <a16:creationId xmlns="" xmlns:a16="http://schemas.microsoft.com/office/drawing/2014/main" id="{DBF541CD-5FA6-45A6-B526-C331FEA8D0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6" y="3789363"/>
          <a:ext cx="56165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7" imgW="4622760" imgH="914400" progId="Equation.3">
                  <p:embed/>
                </p:oleObj>
              </mc:Choice>
              <mc:Fallback>
                <p:oleObj name="Equation" r:id="rId7" imgW="4622760" imgH="914400" progId="Equation.3">
                  <p:embed/>
                  <p:pic>
                    <p:nvPicPr>
                      <p:cNvPr id="21514" name="Object 10">
                        <a:extLst>
                          <a:ext uri="{FF2B5EF4-FFF2-40B4-BE49-F238E27FC236}">
                            <a16:creationId xmlns="" xmlns:a16="http://schemas.microsoft.com/office/drawing/2014/main" id="{DBF541CD-5FA6-45A6-B526-C331FEA8D0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3789363"/>
                        <a:ext cx="5616575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="" xmlns:a16="http://schemas.microsoft.com/office/drawing/2014/main" id="{484C8F16-8373-441D-853B-3B2E4E8D9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0"/>
            <a:ext cx="2114810" cy="36933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Relational databases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="" xmlns:a16="http://schemas.microsoft.com/office/drawing/2014/main" id="{5CB1EBAC-11C3-4305-8E5D-0659F2FF8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825" y="0"/>
            <a:ext cx="29293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Operations on n-ary relations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="" xmlns:a16="http://schemas.microsoft.com/office/drawing/2014/main" id="{6A407596-C066-414C-9FFF-4028C775D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0"/>
            <a:ext cx="5549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Join</a:t>
            </a:r>
          </a:p>
        </p:txBody>
      </p:sp>
      <p:graphicFrame>
        <p:nvGraphicFramePr>
          <p:cNvPr id="22534" name="Object 6">
            <a:extLst>
              <a:ext uri="{FF2B5EF4-FFF2-40B4-BE49-F238E27FC236}">
                <a16:creationId xmlns="" xmlns:a16="http://schemas.microsoft.com/office/drawing/2014/main" id="{F318D66C-FD66-4E30-83DB-C479BB74AE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1023938"/>
          <a:ext cx="26289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3" imgW="2628720" imgH="2311200" progId="Equation.3">
                  <p:embed/>
                </p:oleObj>
              </mc:Choice>
              <mc:Fallback>
                <p:oleObj name="Equation" r:id="rId3" imgW="2628720" imgH="2311200" progId="Equation.3">
                  <p:embed/>
                  <p:pic>
                    <p:nvPicPr>
                      <p:cNvPr id="22534" name="Object 6">
                        <a:extLst>
                          <a:ext uri="{FF2B5EF4-FFF2-40B4-BE49-F238E27FC236}">
                            <a16:creationId xmlns="" xmlns:a16="http://schemas.microsoft.com/office/drawing/2014/main" id="{F318D66C-FD66-4E30-83DB-C479BB74AE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023938"/>
                        <a:ext cx="2628900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>
            <a:extLst>
              <a:ext uri="{FF2B5EF4-FFF2-40B4-BE49-F238E27FC236}">
                <a16:creationId xmlns="" xmlns:a16="http://schemas.microsoft.com/office/drawing/2014/main" id="{7A066AAE-7B4E-4CFD-9587-7C65E81220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1900" y="1023938"/>
          <a:ext cx="28702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5" imgW="2869920" imgH="2311200" progId="Equation.3">
                  <p:embed/>
                </p:oleObj>
              </mc:Choice>
              <mc:Fallback>
                <p:oleObj name="Equation" r:id="rId5" imgW="2869920" imgH="2311200" progId="Equation.3">
                  <p:embed/>
                  <p:pic>
                    <p:nvPicPr>
                      <p:cNvPr id="22535" name="Object 7">
                        <a:extLst>
                          <a:ext uri="{FF2B5EF4-FFF2-40B4-BE49-F238E27FC236}">
                            <a16:creationId xmlns="" xmlns:a16="http://schemas.microsoft.com/office/drawing/2014/main" id="{7A066AAE-7B4E-4CFD-9587-7C65E81220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1023938"/>
                        <a:ext cx="2870200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>
            <a:extLst>
              <a:ext uri="{FF2B5EF4-FFF2-40B4-BE49-F238E27FC236}">
                <a16:creationId xmlns="" xmlns:a16="http://schemas.microsoft.com/office/drawing/2014/main" id="{E4AFE114-B84E-4CAE-9F37-F31FF73C5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0" y="3500438"/>
          <a:ext cx="12969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7" imgW="558720" imgH="215640" progId="Equation.3">
                  <p:embed/>
                </p:oleObj>
              </mc:Choice>
              <mc:Fallback>
                <p:oleObj name="Equation" r:id="rId7" imgW="558720" imgH="215640" progId="Equation.3">
                  <p:embed/>
                  <p:pic>
                    <p:nvPicPr>
                      <p:cNvPr id="22537" name="Object 9">
                        <a:extLst>
                          <a:ext uri="{FF2B5EF4-FFF2-40B4-BE49-F238E27FC236}">
                            <a16:creationId xmlns="" xmlns:a16="http://schemas.microsoft.com/office/drawing/2014/main" id="{E4AFE114-B84E-4CAE-9F37-F31FF73C5B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3500438"/>
                        <a:ext cx="12969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>
            <a:extLst>
              <a:ext uri="{FF2B5EF4-FFF2-40B4-BE49-F238E27FC236}">
                <a16:creationId xmlns="" xmlns:a16="http://schemas.microsoft.com/office/drawing/2014/main" id="{63154DB5-1F51-480B-878E-6213533F49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3975" y="4437063"/>
          <a:ext cx="35941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9" imgW="3593880" imgH="1879560" progId="Equation.3">
                  <p:embed/>
                </p:oleObj>
              </mc:Choice>
              <mc:Fallback>
                <p:oleObj name="Equation" r:id="rId9" imgW="3593880" imgH="1879560" progId="Equation.3">
                  <p:embed/>
                  <p:pic>
                    <p:nvPicPr>
                      <p:cNvPr id="22538" name="Object 10">
                        <a:extLst>
                          <a:ext uri="{FF2B5EF4-FFF2-40B4-BE49-F238E27FC236}">
                            <a16:creationId xmlns="" xmlns:a16="http://schemas.microsoft.com/office/drawing/2014/main" id="{63154DB5-1F51-480B-878E-6213533F49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4437063"/>
                        <a:ext cx="35941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Line 11">
            <a:extLst>
              <a:ext uri="{FF2B5EF4-FFF2-40B4-BE49-F238E27FC236}">
                <a16:creationId xmlns="" xmlns:a16="http://schemas.microsoft.com/office/drawing/2014/main" id="{018D19F3-EA91-41FD-8655-25C222D22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1313" y="3213100"/>
            <a:ext cx="5762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12">
            <a:extLst>
              <a:ext uri="{FF2B5EF4-FFF2-40B4-BE49-F238E27FC236}">
                <a16:creationId xmlns="" xmlns:a16="http://schemas.microsoft.com/office/drawing/2014/main" id="{11733131-0714-4414-BF1E-401DF72F47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1900" y="3213100"/>
            <a:ext cx="6477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Line 13">
            <a:extLst>
              <a:ext uri="{FF2B5EF4-FFF2-40B4-BE49-F238E27FC236}">
                <a16:creationId xmlns="" xmlns:a16="http://schemas.microsoft.com/office/drawing/2014/main" id="{65ABE5E6-3453-4FD4-8F51-600D43D6C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4200" y="407670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309" y="61006"/>
            <a:ext cx="19132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Closu</a:t>
            </a:r>
            <a:r>
              <a:rPr sz="3600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375" y="523013"/>
            <a:ext cx="11017250" cy="10932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ts val="3460"/>
              </a:lnSpc>
              <a:spcBef>
                <a:spcPts val="5"/>
              </a:spcBef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closure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</a:t>
            </a:r>
            <a:r>
              <a:rPr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by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the minimum number of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 pairs to </a:t>
            </a:r>
            <a:r>
              <a:rPr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property</a:t>
            </a:r>
            <a:r>
              <a:rPr sz="16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object 2">
            <a:extLst>
              <a:ext uri="{FF2B5EF4-FFF2-40B4-BE49-F238E27FC236}">
                <a16:creationId xmlns="" xmlns:a16="http://schemas.microsoft.com/office/drawing/2014/main" id="{765C7A17-5FB5-49C0-8FBC-1F722A397CAA}"/>
              </a:ext>
            </a:extLst>
          </p:cNvPr>
          <p:cNvSpPr txBox="1"/>
          <p:nvPr/>
        </p:nvSpPr>
        <p:spPr>
          <a:xfrm>
            <a:off x="567055" y="2246230"/>
            <a:ext cx="11037570" cy="12689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ts val="3050"/>
              </a:lnSpc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reﬂexive 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closure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</a:t>
            </a:r>
            <a:r>
              <a:rPr sz="1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1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6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1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sz="16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reflexive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closure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1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∆,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∆ = {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(a,a)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a ∈ </a:t>
            </a:r>
            <a:r>
              <a:rPr sz="1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is the </a:t>
            </a:r>
            <a:r>
              <a:rPr sz="1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diagonal </a:t>
            </a: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6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="" xmlns:a16="http://schemas.microsoft.com/office/drawing/2014/main" id="{AA82055D-4382-43C8-9AAA-0F38461CC721}"/>
              </a:ext>
            </a:extLst>
          </p:cNvPr>
          <p:cNvSpPr txBox="1">
            <a:spLocks/>
          </p:cNvSpPr>
          <p:nvPr/>
        </p:nvSpPr>
        <p:spPr>
          <a:xfrm>
            <a:off x="521309" y="1709390"/>
            <a:ext cx="43440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8000" b="1" i="0">
                <a:solidFill>
                  <a:srgbClr val="FAE4D5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kern="0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Reflexive</a:t>
            </a:r>
            <a:r>
              <a:rPr lang="en-US" sz="2800" kern="0" spc="-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Closure</a:t>
            </a:r>
            <a:endParaRPr lang="en-US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1519</Words>
  <Application>Microsoft Office PowerPoint</Application>
  <PresentationFormat>Custom</PresentationFormat>
  <Paragraphs>222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Equation</vt:lpstr>
      <vt:lpstr>LECTURE # 7 </vt:lpstr>
      <vt:lpstr>n-ary Relations and Their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Closure</vt:lpstr>
      <vt:lpstr>Reflexive Closure</vt:lpstr>
      <vt:lpstr>Symmetric Closure</vt:lpstr>
      <vt:lpstr>Symmetric Closure</vt:lpstr>
      <vt:lpstr>Paths in directed graphs</vt:lpstr>
      <vt:lpstr>Example</vt:lpstr>
      <vt:lpstr>Solution</vt:lpstr>
      <vt:lpstr>Solution</vt:lpstr>
      <vt:lpstr>Solution</vt:lpstr>
      <vt:lpstr>Solution</vt:lpstr>
      <vt:lpstr>Solution</vt:lpstr>
      <vt:lpstr>Solution</vt:lpstr>
      <vt:lpstr>Shortest Path</vt:lpstr>
      <vt:lpstr>Transitive Closure</vt:lpstr>
      <vt:lpstr>Transitive Closure</vt:lpstr>
      <vt:lpstr>PowerPoint Presentation</vt:lpstr>
      <vt:lpstr>PowerPoint Presentation</vt:lpstr>
      <vt:lpstr>Equivalence</vt:lpstr>
      <vt:lpstr>Equivalence Class</vt:lpstr>
      <vt:lpstr>Solution</vt:lpstr>
      <vt:lpstr>Partial Orderings</vt:lpstr>
      <vt:lpstr>Hasse Diagrams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7</dc:title>
  <dc:creator>Saima Ashraf</dc:creator>
  <cp:lastModifiedBy>R.C</cp:lastModifiedBy>
  <cp:revision>21</cp:revision>
  <dcterms:created xsi:type="dcterms:W3CDTF">2020-12-14T23:18:16Z</dcterms:created>
  <dcterms:modified xsi:type="dcterms:W3CDTF">2022-03-30T01:21:23Z</dcterms:modified>
</cp:coreProperties>
</file>