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16" r:id="rId2"/>
  </p:sldMasterIdLst>
  <p:sldIdLst>
    <p:sldId id="256" r:id="rId3"/>
    <p:sldId id="601" r:id="rId4"/>
    <p:sldId id="458" r:id="rId5"/>
    <p:sldId id="602" r:id="rId6"/>
    <p:sldId id="603" r:id="rId7"/>
    <p:sldId id="604" r:id="rId8"/>
    <p:sldId id="609" r:id="rId9"/>
    <p:sldId id="611" r:id="rId10"/>
    <p:sldId id="612" r:id="rId11"/>
    <p:sldId id="459" r:id="rId12"/>
    <p:sldId id="267" r:id="rId13"/>
    <p:sldId id="271" r:id="rId14"/>
    <p:sldId id="275" r:id="rId15"/>
    <p:sldId id="276" r:id="rId16"/>
    <p:sldId id="279" r:id="rId17"/>
    <p:sldId id="280" r:id="rId18"/>
    <p:sldId id="283" r:id="rId19"/>
    <p:sldId id="452" r:id="rId20"/>
    <p:sldId id="453" r:id="rId21"/>
    <p:sldId id="454" r:id="rId22"/>
    <p:sldId id="455" r:id="rId23"/>
    <p:sldId id="456" r:id="rId24"/>
    <p:sldId id="457" r:id="rId25"/>
    <p:sldId id="285" r:id="rId26"/>
    <p:sldId id="287" r:id="rId27"/>
    <p:sldId id="288" r:id="rId28"/>
    <p:sldId id="290" r:id="rId29"/>
    <p:sldId id="292" r:id="rId30"/>
    <p:sldId id="294" r:id="rId31"/>
    <p:sldId id="296" r:id="rId32"/>
    <p:sldId id="298" r:id="rId33"/>
    <p:sldId id="299" r:id="rId34"/>
    <p:sldId id="308" r:id="rId35"/>
    <p:sldId id="309" r:id="rId36"/>
    <p:sldId id="312" r:id="rId37"/>
    <p:sldId id="314" r:id="rId38"/>
    <p:sldId id="316" r:id="rId39"/>
    <p:sldId id="318" r:id="rId40"/>
    <p:sldId id="319" r:id="rId41"/>
    <p:sldId id="320" r:id="rId42"/>
    <p:sldId id="329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49C17A-4EAD-40B5-846E-6C1AC824C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F4F754F-DCAA-4D01-BEDE-C41F13413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B5C6E6E-40D7-4E0B-8095-3CF1B9ED6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6DBDF-C08A-4DD4-8297-D7922BF3600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2145122-782E-4E79-BE4A-FD7685CCC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84E709B-8F48-4565-888F-AC4BC5279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AE70-FF6C-4174-BA51-A43DDC2A2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4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7FB7E7-2576-456F-8A52-14078894E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95450E1-D772-489D-A055-1B3CEECC8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8369459-38F4-4E60-BD81-7ECB4CB55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6DBDF-C08A-4DD4-8297-D7922BF3600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F2C9878-C3E8-4F21-AE84-2B639B60E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086C44D-D891-4A42-BF06-DC6AA6F0B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AE70-FF6C-4174-BA51-A43DDC2A2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65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DC9B67A4-A242-4997-92ED-C17C089510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B25C78A-E13E-49F1-AEAE-357AC0F49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508AC9B-4802-44C2-AED3-EEF917E22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6DBDF-C08A-4DD4-8297-D7922BF3600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4CDB2D4-9243-46B7-90D2-F8A4493F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97E8A43-96B3-4162-AC43-91E061530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AE70-FF6C-4174-BA51-A43DDC2A2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58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807846"/>
            <a:ext cx="1035812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3111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1" i="0">
                <a:solidFill>
                  <a:srgbClr val="F8CAAC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6939" y="1661750"/>
            <a:ext cx="3204845" cy="4641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FF9999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404228" y="2187092"/>
            <a:ext cx="4643755" cy="4116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238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6DBDF-C08A-4DD4-8297-D7922BF3600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AE70-FF6C-4174-BA51-A43DDC2A2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25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6DBDF-C08A-4DD4-8297-D7922BF3600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AE70-FF6C-4174-BA51-A43DDC2A2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25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6DBDF-C08A-4DD4-8297-D7922BF3600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AE70-FF6C-4174-BA51-A43DDC2A2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60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6DBDF-C08A-4DD4-8297-D7922BF3600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AE70-FF6C-4174-BA51-A43DDC2A2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120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6DBDF-C08A-4DD4-8297-D7922BF3600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AE70-FF6C-4174-BA51-A43DDC2A2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518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6DBDF-C08A-4DD4-8297-D7922BF3600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AE70-FF6C-4174-BA51-A43DDC2A2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05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5FA13E-EB95-4E41-989B-3C4A9B4E8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BC18321-1372-43A8-A42D-CFC12D58B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D04A49D-028B-40EF-8A2F-49E6B3331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6DBDF-C08A-4DD4-8297-D7922BF3600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210081F-CD96-434A-A2A5-B1D3EB7D9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BCC35A4-1F6D-4876-AB74-89436C95C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AE70-FF6C-4174-BA51-A43DDC2A2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400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6DBDF-C08A-4DD4-8297-D7922BF3600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AE70-FF6C-4174-BA51-A43DDC2A2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304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6DBDF-C08A-4DD4-8297-D7922BF3600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AE70-FF6C-4174-BA51-A43DDC2A2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602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6DBDF-C08A-4DD4-8297-D7922BF3600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AE70-FF6C-4174-BA51-A43DDC2A2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846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6DBDF-C08A-4DD4-8297-D7922BF3600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AE70-FF6C-4174-BA51-A43DDC2A2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733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6DBDF-C08A-4DD4-8297-D7922BF3600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AE70-FF6C-4174-BA51-A43DDC2A2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716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6DBDF-C08A-4DD4-8297-D7922BF3600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AE70-FF6C-4174-BA51-A43DDC2A2D9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0969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6DBDF-C08A-4DD4-8297-D7922BF3600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AE70-FF6C-4174-BA51-A43DDC2A2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351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6DBDF-C08A-4DD4-8297-D7922BF3600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AE70-FF6C-4174-BA51-A43DDC2A2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163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6DBDF-C08A-4DD4-8297-D7922BF3600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AE70-FF6C-4174-BA51-A43DDC2A2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870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6DBDF-C08A-4DD4-8297-D7922BF3600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AE70-FF6C-4174-BA51-A43DDC2A2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67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862AA1-4283-4A55-AD56-9F3B1409E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7DC0C88-82DA-41D8-B65E-852EEAAB4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9224B42-E029-4A10-A4C6-17448C4B3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6DBDF-C08A-4DD4-8297-D7922BF3600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908D88-A676-463C-8981-C467BDC40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297751E-F02F-4CCB-B162-8A16CF3B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AE70-FF6C-4174-BA51-A43DDC2A2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5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6DBDF-C08A-4DD4-8297-D7922BF3600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AE70-FF6C-4174-BA51-A43DDC2A2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39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00450F-CF0C-4572-A10E-6836C46CF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A729155-1582-4B85-8FD6-E092892D6F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67423F1-A1F1-40D7-8446-5712A543C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D0AF17E-6BFD-449C-A9C2-0C2D57A1B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6DBDF-C08A-4DD4-8297-D7922BF3600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62A9566-A4CE-4A64-A28A-13B1225BF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4BBA654-E244-43FE-B0FF-DEBBCE7C7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AE70-FF6C-4174-BA51-A43DDC2A2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27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79178D-07A5-48E7-892C-5155BAE10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7D74B72-B34A-475F-83F2-A476C6730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8EDC7C8-8B1F-4294-88B0-595E1FAF1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F436AE7-F75A-4775-99FD-3B57C71007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DC9F87E-3A71-4A4F-B3B9-FCA277AD5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ED90668A-67E8-40CF-9F76-9DD93A05E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6DBDF-C08A-4DD4-8297-D7922BF3600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62FBB870-40CC-479D-B66C-F947F5E38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71640DAB-F85D-4572-BEE9-76F26437B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AE70-FF6C-4174-BA51-A43DDC2A2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79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E37BF3-BD0B-41DC-A76B-93A3B3F26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EA1CBE1-DF6E-4734-A1EA-7FE97509A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6DBDF-C08A-4DD4-8297-D7922BF3600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42E440F-BDDF-4C9E-87AC-03D04D461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2510C6C-9288-420E-8EA6-7A9FFED99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AE70-FF6C-4174-BA51-A43DDC2A2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5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83607BE-3020-41E0-A38F-F5917F642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6DBDF-C08A-4DD4-8297-D7922BF3600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A1F2B40-151A-4921-A02E-955829CA0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B364BA9-CBD1-49FE-9798-85D97A22B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AE70-FF6C-4174-BA51-A43DDC2A2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99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E3F6054-5347-4CBC-9805-8453A2BB5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2F5FB2-A65E-4743-84FE-C1DAA7B4E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C45AEAF-A578-4F96-9A86-EB5F7BF13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57C9ACD-EB6D-429E-9FDF-E393E95DA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6DBDF-C08A-4DD4-8297-D7922BF3600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6B9032D-064C-4206-8BEE-2A993B540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14DEFC9-2AE3-4687-B2B8-564026506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AE70-FF6C-4174-BA51-A43DDC2A2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621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4D4B96-5DA7-4B4C-9FD7-060553D0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11ACD5E-767E-4713-837D-5F3A71E4E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F7D0729-F58F-41C9-92F8-A11E833EA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D8C6E3F-2477-4B66-B6FA-CBBF1953B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6DBDF-C08A-4DD4-8297-D7922BF3600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D068A23-FD0C-4077-BAFF-EE4C366AA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038A6E6-FDEB-4C61-B6F3-FA6ED9BA6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7AE70-FF6C-4174-BA51-A43DDC2A2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4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8677852D-7A7F-4764-A140-B1A3BC970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5DC69F7-DE18-46FF-A116-A3C2DE2B1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BE03F59-F784-49AA-A309-FCDE9F8699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6DBDF-C08A-4DD4-8297-D7922BF3600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9D81253-2671-4CD8-80BE-BA5AD36005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4BF4E5C-9E91-4423-9B90-BB46AF45DC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7AE70-FF6C-4174-BA51-A43DDC2A2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1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06DBDF-C08A-4DD4-8297-D7922BF3600C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7AE70-FF6C-4174-BA51-A43DDC2A2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99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42B983-2140-42D7-A050-3319C3B82B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#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D9A11A8-C035-43BA-A47A-928B9FE7DB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# 1</a:t>
            </a:r>
          </a:p>
        </p:txBody>
      </p:sp>
    </p:spTree>
    <p:extLst>
      <p:ext uri="{BB962C8B-B14F-4D97-AF65-F5344CB8AC3E}">
        <p14:creationId xmlns:p14="http://schemas.microsoft.com/office/powerpoint/2010/main" val="3961170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A823AC01-CE28-4FB5-AE29-060FE2C88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204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9B064936-7285-42D1-8FDF-6D2D8105595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81317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45056"/>
            <a:ext cx="10259060" cy="265176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 indent="914400">
              <a:lnSpc>
                <a:spcPts val="3460"/>
              </a:lnSpc>
              <a:spcBef>
                <a:spcPts val="535"/>
              </a:spcBef>
            </a:pPr>
            <a:r>
              <a:rPr sz="3200" spc="-25" dirty="0">
                <a:solidFill>
                  <a:srgbClr val="FFFFFF"/>
                </a:solidFill>
                <a:latin typeface="Carlito"/>
                <a:cs typeface="Carlito"/>
              </a:rPr>
              <a:t>State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which rule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3200" spc="-20" dirty="0">
                <a:solidFill>
                  <a:srgbClr val="FFFFFF"/>
                </a:solidFill>
                <a:latin typeface="Carlito"/>
                <a:cs typeface="Carlito"/>
              </a:rPr>
              <a:t>inference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is the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basis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3200" spc="-15" dirty="0">
                <a:solidFill>
                  <a:srgbClr val="FFFFFF"/>
                </a:solidFill>
                <a:latin typeface="Carlito"/>
                <a:cs typeface="Carlito"/>
              </a:rPr>
              <a:t>following 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argument:</a:t>
            </a:r>
            <a:endParaRPr sz="3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100" dirty="0">
              <a:latin typeface="Carlito"/>
              <a:cs typeface="Carlito"/>
            </a:endParaRPr>
          </a:p>
          <a:p>
            <a:pPr marL="98425" algn="ctr">
              <a:lnSpc>
                <a:spcPct val="100000"/>
              </a:lnSpc>
              <a:spcBef>
                <a:spcPts val="5"/>
              </a:spcBef>
            </a:pPr>
            <a:r>
              <a:rPr sz="3200" spc="275" dirty="0">
                <a:solidFill>
                  <a:srgbClr val="FFFFFF"/>
                </a:solidFill>
                <a:latin typeface="Arial"/>
                <a:cs typeface="Arial"/>
              </a:rPr>
              <a:t>“ </a:t>
            </a:r>
            <a:r>
              <a:rPr sz="3200" i="1" dirty="0">
                <a:solidFill>
                  <a:srgbClr val="FF9999"/>
                </a:solidFill>
                <a:latin typeface="Carlito"/>
                <a:cs typeface="Carlito"/>
              </a:rPr>
              <a:t>It is </a:t>
            </a:r>
            <a:r>
              <a:rPr sz="3200" i="1" spc="-5" dirty="0">
                <a:solidFill>
                  <a:srgbClr val="FF9999"/>
                </a:solidFill>
                <a:latin typeface="Carlito"/>
                <a:cs typeface="Carlito"/>
              </a:rPr>
              <a:t>below </a:t>
            </a:r>
            <a:r>
              <a:rPr sz="3200" i="1" spc="-10" dirty="0">
                <a:solidFill>
                  <a:srgbClr val="FF9999"/>
                </a:solidFill>
                <a:latin typeface="Carlito"/>
                <a:cs typeface="Carlito"/>
              </a:rPr>
              <a:t>freezing</a:t>
            </a:r>
            <a:r>
              <a:rPr sz="3200" i="1" spc="-475" dirty="0">
                <a:solidFill>
                  <a:srgbClr val="FF9999"/>
                </a:solidFill>
                <a:latin typeface="Carlito"/>
                <a:cs typeface="Carlito"/>
              </a:rPr>
              <a:t> </a:t>
            </a:r>
            <a:r>
              <a:rPr sz="3200" i="1" spc="-40" dirty="0">
                <a:solidFill>
                  <a:srgbClr val="FF9999"/>
                </a:solidFill>
                <a:latin typeface="Carlito"/>
                <a:cs typeface="Carlito"/>
              </a:rPr>
              <a:t>now.</a:t>
            </a:r>
            <a:endParaRPr sz="3200" dirty="0">
              <a:latin typeface="Carlito"/>
              <a:cs typeface="Carlito"/>
            </a:endParaRPr>
          </a:p>
          <a:p>
            <a:pPr marL="98425" algn="ctr">
              <a:lnSpc>
                <a:spcPct val="100000"/>
              </a:lnSpc>
              <a:spcBef>
                <a:spcPts val="625"/>
              </a:spcBef>
            </a:pPr>
            <a:r>
              <a:rPr sz="3200" i="1" spc="-5" dirty="0">
                <a:solidFill>
                  <a:srgbClr val="FF9999"/>
                </a:solidFill>
                <a:latin typeface="Carlito"/>
                <a:cs typeface="Carlito"/>
              </a:rPr>
              <a:t>Therefore, </a:t>
            </a:r>
            <a:r>
              <a:rPr sz="3200" i="1" dirty="0">
                <a:solidFill>
                  <a:srgbClr val="FF9999"/>
                </a:solidFill>
                <a:latin typeface="Carlito"/>
                <a:cs typeface="Carlito"/>
              </a:rPr>
              <a:t>it is either </a:t>
            </a:r>
            <a:r>
              <a:rPr sz="3200" i="1" spc="-5" dirty="0">
                <a:solidFill>
                  <a:srgbClr val="FF9999"/>
                </a:solidFill>
                <a:latin typeface="Carlito"/>
                <a:cs typeface="Carlito"/>
              </a:rPr>
              <a:t>below </a:t>
            </a:r>
            <a:r>
              <a:rPr sz="3200" i="1" spc="-10" dirty="0">
                <a:solidFill>
                  <a:srgbClr val="FF9999"/>
                </a:solidFill>
                <a:latin typeface="Carlito"/>
                <a:cs typeface="Carlito"/>
              </a:rPr>
              <a:t>freezing </a:t>
            </a:r>
            <a:r>
              <a:rPr sz="3200" i="1" spc="-5" dirty="0">
                <a:solidFill>
                  <a:srgbClr val="FF9999"/>
                </a:solidFill>
                <a:latin typeface="Carlito"/>
                <a:cs typeface="Carlito"/>
              </a:rPr>
              <a:t>or raining </a:t>
            </a:r>
            <a:r>
              <a:rPr sz="3200" i="1" spc="-20" dirty="0">
                <a:solidFill>
                  <a:srgbClr val="FF9999"/>
                </a:solidFill>
                <a:latin typeface="Carlito"/>
                <a:cs typeface="Carlito"/>
              </a:rPr>
              <a:t>now</a:t>
            </a:r>
            <a:r>
              <a:rPr sz="3200" spc="-2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32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275" dirty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8" y="807846"/>
            <a:ext cx="333700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E</a:t>
            </a:r>
            <a:r>
              <a:rPr sz="4800" spc="-70" dirty="0"/>
              <a:t>x</a:t>
            </a:r>
            <a:r>
              <a:rPr sz="4800" dirty="0"/>
              <a:t>ample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667563"/>
            <a:ext cx="9582150" cy="285559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775335" algn="ctr">
              <a:lnSpc>
                <a:spcPct val="100000"/>
              </a:lnSpc>
              <a:spcBef>
                <a:spcPts val="715"/>
              </a:spcBef>
            </a:pPr>
            <a:r>
              <a:rPr sz="3200" spc="275" dirty="0">
                <a:solidFill>
                  <a:srgbClr val="FFFFFF"/>
                </a:solidFill>
                <a:latin typeface="Arial"/>
                <a:cs typeface="Arial"/>
              </a:rPr>
              <a:t>“ </a:t>
            </a:r>
            <a:r>
              <a:rPr sz="3200" i="1" dirty="0">
                <a:solidFill>
                  <a:srgbClr val="FF9999"/>
                </a:solidFill>
                <a:latin typeface="Carlito"/>
                <a:cs typeface="Carlito"/>
              </a:rPr>
              <a:t>It is </a:t>
            </a:r>
            <a:r>
              <a:rPr sz="3200" i="1" spc="-5" dirty="0">
                <a:solidFill>
                  <a:srgbClr val="FF9999"/>
                </a:solidFill>
                <a:latin typeface="Carlito"/>
                <a:cs typeface="Carlito"/>
              </a:rPr>
              <a:t>below </a:t>
            </a:r>
            <a:r>
              <a:rPr sz="3200" i="1" spc="-10" dirty="0">
                <a:solidFill>
                  <a:srgbClr val="FF9999"/>
                </a:solidFill>
                <a:latin typeface="Carlito"/>
                <a:cs typeface="Carlito"/>
              </a:rPr>
              <a:t>freezing</a:t>
            </a:r>
            <a:r>
              <a:rPr sz="3200" i="1" spc="-475" dirty="0">
                <a:solidFill>
                  <a:srgbClr val="FF9999"/>
                </a:solidFill>
                <a:latin typeface="Carlito"/>
                <a:cs typeface="Carlito"/>
              </a:rPr>
              <a:t> </a:t>
            </a:r>
            <a:r>
              <a:rPr sz="3200" i="1" spc="-40" dirty="0">
                <a:solidFill>
                  <a:srgbClr val="FF9999"/>
                </a:solidFill>
                <a:latin typeface="Carlito"/>
                <a:cs typeface="Carlito"/>
              </a:rPr>
              <a:t>now.</a:t>
            </a:r>
            <a:endParaRPr sz="3200">
              <a:latin typeface="Carlito"/>
              <a:cs typeface="Carlito"/>
            </a:endParaRPr>
          </a:p>
          <a:p>
            <a:pPr marL="775970" algn="ctr">
              <a:lnSpc>
                <a:spcPct val="100000"/>
              </a:lnSpc>
              <a:spcBef>
                <a:spcPts val="615"/>
              </a:spcBef>
            </a:pPr>
            <a:r>
              <a:rPr sz="3200" i="1" spc="-5" dirty="0">
                <a:solidFill>
                  <a:srgbClr val="FF9999"/>
                </a:solidFill>
                <a:latin typeface="Carlito"/>
                <a:cs typeface="Carlito"/>
              </a:rPr>
              <a:t>Therefore, </a:t>
            </a:r>
            <a:r>
              <a:rPr sz="3200" i="1" dirty="0">
                <a:solidFill>
                  <a:srgbClr val="FF9999"/>
                </a:solidFill>
                <a:latin typeface="Carlito"/>
                <a:cs typeface="Carlito"/>
              </a:rPr>
              <a:t>it is either </a:t>
            </a:r>
            <a:r>
              <a:rPr sz="3200" i="1" spc="-5" dirty="0">
                <a:solidFill>
                  <a:srgbClr val="FF9999"/>
                </a:solidFill>
                <a:latin typeface="Carlito"/>
                <a:cs typeface="Carlito"/>
              </a:rPr>
              <a:t>below </a:t>
            </a:r>
            <a:r>
              <a:rPr sz="3200" i="1" spc="-10" dirty="0">
                <a:solidFill>
                  <a:srgbClr val="FF9999"/>
                </a:solidFill>
                <a:latin typeface="Carlito"/>
                <a:cs typeface="Carlito"/>
              </a:rPr>
              <a:t>freezing </a:t>
            </a:r>
            <a:r>
              <a:rPr sz="3200" i="1" spc="-5" dirty="0">
                <a:solidFill>
                  <a:srgbClr val="FF9999"/>
                </a:solidFill>
                <a:latin typeface="Carlito"/>
                <a:cs typeface="Carlito"/>
              </a:rPr>
              <a:t>or raining </a:t>
            </a:r>
            <a:r>
              <a:rPr sz="3200" i="1" spc="-20" dirty="0">
                <a:solidFill>
                  <a:srgbClr val="FF9999"/>
                </a:solidFill>
                <a:latin typeface="Carlito"/>
                <a:cs typeface="Carlito"/>
              </a:rPr>
              <a:t>now</a:t>
            </a:r>
            <a:r>
              <a:rPr sz="3200" spc="-2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32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275" dirty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850">
              <a:latin typeface="Arial"/>
              <a:cs typeface="Arial"/>
            </a:endParaRPr>
          </a:p>
          <a:p>
            <a:pPr marL="12700" marR="1109345">
              <a:lnSpc>
                <a:spcPct val="115999"/>
              </a:lnSpc>
            </a:pPr>
            <a:r>
              <a:rPr sz="3200" spc="-155" dirty="0">
                <a:solidFill>
                  <a:srgbClr val="FFFFFF"/>
                </a:solidFill>
                <a:latin typeface="Arial"/>
                <a:cs typeface="Arial"/>
              </a:rPr>
              <a:t>Let </a:t>
            </a:r>
            <a:r>
              <a:rPr sz="3200" spc="-100" dirty="0">
                <a:solidFill>
                  <a:srgbClr val="FFFFFF"/>
                </a:solidFill>
                <a:latin typeface="Arial"/>
                <a:cs typeface="Arial"/>
              </a:rPr>
              <a:t>p </a:t>
            </a:r>
            <a:r>
              <a:rPr sz="3200" spc="-14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32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200" spc="-70" dirty="0">
                <a:solidFill>
                  <a:srgbClr val="FFFFFF"/>
                </a:solidFill>
                <a:latin typeface="Arial"/>
                <a:cs typeface="Arial"/>
              </a:rPr>
              <a:t>proposition </a:t>
            </a:r>
            <a:r>
              <a:rPr sz="3200" spc="10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3200" i="1" spc="100" dirty="0">
                <a:solidFill>
                  <a:srgbClr val="FF9999"/>
                </a:solidFill>
                <a:latin typeface="Carlito"/>
                <a:cs typeface="Carlito"/>
              </a:rPr>
              <a:t>It </a:t>
            </a:r>
            <a:r>
              <a:rPr sz="3200" i="1" dirty="0">
                <a:solidFill>
                  <a:srgbClr val="FF9999"/>
                </a:solidFill>
                <a:latin typeface="Carlito"/>
                <a:cs typeface="Carlito"/>
              </a:rPr>
              <a:t>is </a:t>
            </a:r>
            <a:r>
              <a:rPr sz="3200" i="1" spc="-5" dirty="0">
                <a:solidFill>
                  <a:srgbClr val="FF9999"/>
                </a:solidFill>
                <a:latin typeface="Carlito"/>
                <a:cs typeface="Carlito"/>
              </a:rPr>
              <a:t>below </a:t>
            </a:r>
            <a:r>
              <a:rPr sz="3200" i="1" spc="-10" dirty="0">
                <a:solidFill>
                  <a:srgbClr val="FF9999"/>
                </a:solidFill>
                <a:latin typeface="Carlito"/>
                <a:cs typeface="Carlito"/>
              </a:rPr>
              <a:t>freezing </a:t>
            </a:r>
            <a:r>
              <a:rPr sz="3200" i="1" spc="-40" dirty="0">
                <a:solidFill>
                  <a:srgbClr val="FF9999"/>
                </a:solidFill>
                <a:latin typeface="Carlito"/>
                <a:cs typeface="Carlito"/>
              </a:rPr>
              <a:t>now.</a:t>
            </a:r>
            <a:r>
              <a:rPr sz="3200" i="1" spc="-409" dirty="0">
                <a:solidFill>
                  <a:srgbClr val="FF9999"/>
                </a:solidFill>
                <a:latin typeface="Carlito"/>
                <a:cs typeface="Carlito"/>
              </a:rPr>
              <a:t> </a:t>
            </a:r>
            <a:r>
              <a:rPr sz="3200" spc="275" dirty="0">
                <a:solidFill>
                  <a:srgbClr val="FFFFFF"/>
                </a:solidFill>
                <a:latin typeface="Arial"/>
                <a:cs typeface="Arial"/>
              </a:rPr>
              <a:t>”  </a:t>
            </a:r>
            <a:r>
              <a:rPr sz="3200" spc="-15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200" spc="-100" dirty="0">
                <a:solidFill>
                  <a:srgbClr val="FFFFFF"/>
                </a:solidFill>
                <a:latin typeface="Arial"/>
                <a:cs typeface="Arial"/>
              </a:rPr>
              <a:t>q </a:t>
            </a:r>
            <a:r>
              <a:rPr sz="3200" spc="-14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32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200" spc="-70" dirty="0">
                <a:solidFill>
                  <a:srgbClr val="FFFFFF"/>
                </a:solidFill>
                <a:latin typeface="Arial"/>
                <a:cs typeface="Arial"/>
              </a:rPr>
              <a:t>proposition </a:t>
            </a:r>
            <a:r>
              <a:rPr sz="3200" spc="95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3200" i="1" spc="95" dirty="0">
                <a:solidFill>
                  <a:srgbClr val="FF9999"/>
                </a:solidFill>
                <a:latin typeface="Carlito"/>
                <a:cs typeface="Carlito"/>
              </a:rPr>
              <a:t>It </a:t>
            </a:r>
            <a:r>
              <a:rPr sz="3200" i="1" dirty="0">
                <a:solidFill>
                  <a:srgbClr val="FF9999"/>
                </a:solidFill>
                <a:latin typeface="Carlito"/>
                <a:cs typeface="Carlito"/>
              </a:rPr>
              <a:t>is </a:t>
            </a:r>
            <a:r>
              <a:rPr sz="3200" i="1" spc="-5" dirty="0">
                <a:solidFill>
                  <a:srgbClr val="FF9999"/>
                </a:solidFill>
                <a:latin typeface="Carlito"/>
                <a:cs typeface="Carlito"/>
              </a:rPr>
              <a:t>raining </a:t>
            </a:r>
            <a:r>
              <a:rPr sz="3200" i="1" spc="-45" dirty="0">
                <a:solidFill>
                  <a:srgbClr val="FF9999"/>
                </a:solidFill>
                <a:latin typeface="Carlito"/>
                <a:cs typeface="Carlito"/>
              </a:rPr>
              <a:t>now.</a:t>
            </a:r>
            <a:r>
              <a:rPr sz="3200" i="1" spc="-370" dirty="0">
                <a:solidFill>
                  <a:srgbClr val="FF9999"/>
                </a:solidFill>
                <a:latin typeface="Carlito"/>
                <a:cs typeface="Carlito"/>
              </a:rPr>
              <a:t> </a:t>
            </a:r>
            <a:r>
              <a:rPr sz="3200" spc="275" dirty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4844291"/>
            <a:ext cx="5560695" cy="115760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Then this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argument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is of the</a:t>
            </a:r>
            <a:r>
              <a:rPr sz="3200" spc="-20" dirty="0">
                <a:solidFill>
                  <a:srgbClr val="FFFFFF"/>
                </a:solidFill>
                <a:latin typeface="Carlito"/>
                <a:cs typeface="Carlito"/>
              </a:rPr>
              <a:t> form</a:t>
            </a:r>
            <a:endParaRPr sz="3200">
              <a:latin typeface="Carlito"/>
              <a:cs typeface="Carlito"/>
            </a:endParaRPr>
          </a:p>
          <a:p>
            <a:pPr marL="1018540">
              <a:lnSpc>
                <a:spcPct val="100000"/>
              </a:lnSpc>
              <a:spcBef>
                <a:spcPts val="615"/>
              </a:spcBef>
            </a:pPr>
            <a:r>
              <a:rPr sz="3200" i="1" dirty="0">
                <a:solidFill>
                  <a:srgbClr val="FFFFFF"/>
                </a:solidFill>
                <a:latin typeface="Carlito"/>
                <a:cs typeface="Carlito"/>
              </a:rPr>
              <a:t>p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8882" y="6056172"/>
            <a:ext cx="12776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0" dirty="0">
                <a:solidFill>
                  <a:srgbClr val="FFFFFF"/>
                </a:solidFill>
                <a:latin typeface="DejaVu Sans"/>
                <a:cs typeface="DejaVu Sans"/>
              </a:rPr>
              <a:t>∴ </a:t>
            </a:r>
            <a:r>
              <a:rPr sz="3200" i="1" dirty="0">
                <a:solidFill>
                  <a:srgbClr val="FFFFFF"/>
                </a:solidFill>
                <a:latin typeface="Carlito"/>
                <a:cs typeface="Carlito"/>
              </a:rPr>
              <a:t>p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V</a:t>
            </a:r>
            <a:r>
              <a:rPr sz="3200" spc="-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i="1" dirty="0">
                <a:solidFill>
                  <a:srgbClr val="FFFFFF"/>
                </a:solidFill>
                <a:latin typeface="Carlito"/>
                <a:cs typeface="Carlito"/>
              </a:rPr>
              <a:t>q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807846"/>
            <a:ext cx="3761078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Solution</a:t>
            </a:r>
          </a:p>
        </p:txBody>
      </p:sp>
      <p:sp>
        <p:nvSpPr>
          <p:cNvPr id="6" name="object 6"/>
          <p:cNvSpPr/>
          <p:nvPr/>
        </p:nvSpPr>
        <p:spPr>
          <a:xfrm>
            <a:off x="1828800" y="6099047"/>
            <a:ext cx="1260475" cy="0"/>
          </a:xfrm>
          <a:custGeom>
            <a:avLst/>
            <a:gdLst/>
            <a:ahLst/>
            <a:cxnLst/>
            <a:rect l="l" t="t" r="r" b="b"/>
            <a:pathLst>
              <a:path w="1260475">
                <a:moveTo>
                  <a:pt x="0" y="0"/>
                </a:moveTo>
                <a:lnTo>
                  <a:pt x="1259967" y="0"/>
                </a:lnTo>
              </a:path>
            </a:pathLst>
          </a:custGeom>
          <a:ln w="12192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465314" y="5424017"/>
            <a:ext cx="401002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is an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argument that 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uses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3200" b="1" dirty="0">
                <a:solidFill>
                  <a:srgbClr val="FF9999"/>
                </a:solidFill>
                <a:latin typeface="Carlito"/>
                <a:cs typeface="Carlito"/>
              </a:rPr>
              <a:t>addition</a:t>
            </a:r>
            <a:r>
              <a:rPr sz="3200" b="1" spc="-60" dirty="0">
                <a:solidFill>
                  <a:srgbClr val="FF9999"/>
                </a:solidFill>
                <a:latin typeface="Carlito"/>
                <a:cs typeface="Carlito"/>
              </a:rPr>
              <a:t> </a:t>
            </a:r>
            <a:r>
              <a:rPr sz="3200" b="1" spc="-5" dirty="0">
                <a:solidFill>
                  <a:srgbClr val="FF9999"/>
                </a:solidFill>
                <a:latin typeface="Carlito"/>
                <a:cs typeface="Carlito"/>
              </a:rPr>
              <a:t>rule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45056"/>
            <a:ext cx="10259060" cy="265176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 indent="914400">
              <a:lnSpc>
                <a:spcPts val="3460"/>
              </a:lnSpc>
              <a:spcBef>
                <a:spcPts val="535"/>
              </a:spcBef>
            </a:pPr>
            <a:r>
              <a:rPr sz="3200" spc="-25" dirty="0">
                <a:solidFill>
                  <a:srgbClr val="FFFFFF"/>
                </a:solidFill>
                <a:latin typeface="Carlito"/>
                <a:cs typeface="Carlito"/>
              </a:rPr>
              <a:t>State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which rule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3200" spc="-20" dirty="0">
                <a:solidFill>
                  <a:srgbClr val="FFFFFF"/>
                </a:solidFill>
                <a:latin typeface="Carlito"/>
                <a:cs typeface="Carlito"/>
              </a:rPr>
              <a:t>inference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is the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basis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3200" spc="-15" dirty="0">
                <a:solidFill>
                  <a:srgbClr val="FFFFFF"/>
                </a:solidFill>
                <a:latin typeface="Carlito"/>
                <a:cs typeface="Carlito"/>
              </a:rPr>
              <a:t>following 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argument:</a:t>
            </a:r>
            <a:endParaRPr sz="3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50" dirty="0">
              <a:latin typeface="Carlito"/>
              <a:cs typeface="Carlito"/>
            </a:endParaRPr>
          </a:p>
          <a:p>
            <a:pPr marL="2165985" marR="1971675" indent="-90170">
              <a:lnSpc>
                <a:spcPct val="116300"/>
              </a:lnSpc>
            </a:pPr>
            <a:r>
              <a:rPr sz="3200" spc="275" dirty="0">
                <a:solidFill>
                  <a:srgbClr val="FFFFFF"/>
                </a:solidFill>
                <a:latin typeface="Arial"/>
                <a:cs typeface="Arial"/>
              </a:rPr>
              <a:t>“ </a:t>
            </a:r>
            <a:r>
              <a:rPr sz="3200" i="1" dirty="0">
                <a:solidFill>
                  <a:srgbClr val="FF9999"/>
                </a:solidFill>
                <a:latin typeface="Carlito"/>
                <a:cs typeface="Carlito"/>
              </a:rPr>
              <a:t>It is </a:t>
            </a:r>
            <a:r>
              <a:rPr sz="3200" i="1" spc="-5" dirty="0">
                <a:solidFill>
                  <a:srgbClr val="FF9999"/>
                </a:solidFill>
                <a:latin typeface="Carlito"/>
                <a:cs typeface="Carlito"/>
              </a:rPr>
              <a:t>below </a:t>
            </a:r>
            <a:r>
              <a:rPr sz="3200" i="1" spc="-10" dirty="0">
                <a:solidFill>
                  <a:srgbClr val="FF9999"/>
                </a:solidFill>
                <a:latin typeface="Carlito"/>
                <a:cs typeface="Carlito"/>
              </a:rPr>
              <a:t>freezing </a:t>
            </a:r>
            <a:r>
              <a:rPr sz="3200" i="1" dirty="0">
                <a:solidFill>
                  <a:srgbClr val="FF9999"/>
                </a:solidFill>
                <a:latin typeface="Carlito"/>
                <a:cs typeface="Carlito"/>
              </a:rPr>
              <a:t>and </a:t>
            </a:r>
            <a:r>
              <a:rPr sz="3200" i="1" spc="-5" dirty="0">
                <a:solidFill>
                  <a:srgbClr val="FF9999"/>
                </a:solidFill>
                <a:latin typeface="Carlito"/>
                <a:cs typeface="Carlito"/>
              </a:rPr>
              <a:t>raining</a:t>
            </a:r>
            <a:r>
              <a:rPr sz="3200" i="1" spc="-470" dirty="0">
                <a:solidFill>
                  <a:srgbClr val="FF9999"/>
                </a:solidFill>
                <a:latin typeface="Carlito"/>
                <a:cs typeface="Carlito"/>
              </a:rPr>
              <a:t> </a:t>
            </a:r>
            <a:r>
              <a:rPr sz="3200" i="1" spc="-40" dirty="0">
                <a:solidFill>
                  <a:srgbClr val="FF9999"/>
                </a:solidFill>
                <a:latin typeface="Carlito"/>
                <a:cs typeface="Carlito"/>
              </a:rPr>
              <a:t>now.  </a:t>
            </a:r>
            <a:r>
              <a:rPr sz="3200" i="1" spc="-5" dirty="0">
                <a:solidFill>
                  <a:srgbClr val="FF9999"/>
                </a:solidFill>
                <a:latin typeface="Carlito"/>
                <a:cs typeface="Carlito"/>
              </a:rPr>
              <a:t>Therefore, </a:t>
            </a:r>
            <a:r>
              <a:rPr sz="3200" i="1" dirty="0">
                <a:solidFill>
                  <a:srgbClr val="FF9999"/>
                </a:solidFill>
                <a:latin typeface="Carlito"/>
                <a:cs typeface="Carlito"/>
              </a:rPr>
              <a:t>it is </a:t>
            </a:r>
            <a:r>
              <a:rPr sz="3200" i="1" spc="-5" dirty="0">
                <a:solidFill>
                  <a:srgbClr val="FF9999"/>
                </a:solidFill>
                <a:latin typeface="Carlito"/>
                <a:cs typeface="Carlito"/>
              </a:rPr>
              <a:t>below </a:t>
            </a:r>
            <a:r>
              <a:rPr sz="3200" i="1" spc="-10" dirty="0">
                <a:solidFill>
                  <a:srgbClr val="FF9999"/>
                </a:solidFill>
                <a:latin typeface="Carlito"/>
                <a:cs typeface="Carlito"/>
              </a:rPr>
              <a:t>freezing </a:t>
            </a:r>
            <a:r>
              <a:rPr sz="3200" i="1" spc="-20" dirty="0">
                <a:solidFill>
                  <a:srgbClr val="FF9999"/>
                </a:solidFill>
                <a:latin typeface="Carlito"/>
                <a:cs typeface="Carlito"/>
              </a:rPr>
              <a:t>now</a:t>
            </a:r>
            <a:r>
              <a:rPr sz="3200" spc="-2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3200" spc="-2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275" dirty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807846"/>
            <a:ext cx="464897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E</a:t>
            </a:r>
            <a:r>
              <a:rPr sz="4800" spc="-70" dirty="0"/>
              <a:t>x</a:t>
            </a:r>
            <a:r>
              <a:rPr sz="4800" dirty="0"/>
              <a:t>ample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3365807"/>
            <a:ext cx="8477250" cy="1157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999"/>
              </a:lnSpc>
              <a:spcBef>
                <a:spcPts val="100"/>
              </a:spcBef>
            </a:pPr>
            <a:r>
              <a:rPr sz="3200" spc="-155" dirty="0">
                <a:solidFill>
                  <a:srgbClr val="FFFFFF"/>
                </a:solidFill>
                <a:latin typeface="Arial"/>
                <a:cs typeface="Arial"/>
              </a:rPr>
              <a:t>Let </a:t>
            </a:r>
            <a:r>
              <a:rPr sz="3200" spc="-100" dirty="0">
                <a:solidFill>
                  <a:srgbClr val="FFFFFF"/>
                </a:solidFill>
                <a:latin typeface="Arial"/>
                <a:cs typeface="Arial"/>
              </a:rPr>
              <a:t>p </a:t>
            </a:r>
            <a:r>
              <a:rPr sz="3200" spc="-14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32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200" spc="-70" dirty="0">
                <a:solidFill>
                  <a:srgbClr val="FFFFFF"/>
                </a:solidFill>
                <a:latin typeface="Arial"/>
                <a:cs typeface="Arial"/>
              </a:rPr>
              <a:t>proposition </a:t>
            </a:r>
            <a:r>
              <a:rPr sz="3200" spc="10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3200" i="1" spc="100" dirty="0">
                <a:solidFill>
                  <a:srgbClr val="FF9999"/>
                </a:solidFill>
                <a:latin typeface="Carlito"/>
                <a:cs typeface="Carlito"/>
              </a:rPr>
              <a:t>It </a:t>
            </a:r>
            <a:r>
              <a:rPr sz="3200" i="1" dirty="0">
                <a:solidFill>
                  <a:srgbClr val="FF9999"/>
                </a:solidFill>
                <a:latin typeface="Carlito"/>
                <a:cs typeface="Carlito"/>
              </a:rPr>
              <a:t>is </a:t>
            </a:r>
            <a:r>
              <a:rPr sz="3200" i="1" spc="-5" dirty="0">
                <a:solidFill>
                  <a:srgbClr val="FF9999"/>
                </a:solidFill>
                <a:latin typeface="Carlito"/>
                <a:cs typeface="Carlito"/>
              </a:rPr>
              <a:t>below </a:t>
            </a:r>
            <a:r>
              <a:rPr sz="3200" i="1" spc="-10" dirty="0">
                <a:solidFill>
                  <a:srgbClr val="FF9999"/>
                </a:solidFill>
                <a:latin typeface="Carlito"/>
                <a:cs typeface="Carlito"/>
              </a:rPr>
              <a:t>freezing </a:t>
            </a:r>
            <a:r>
              <a:rPr sz="3200" i="1" spc="-40" dirty="0">
                <a:solidFill>
                  <a:srgbClr val="FF9999"/>
                </a:solidFill>
                <a:latin typeface="Carlito"/>
                <a:cs typeface="Carlito"/>
              </a:rPr>
              <a:t>now.</a:t>
            </a:r>
            <a:r>
              <a:rPr sz="3200" i="1" spc="-409" dirty="0">
                <a:solidFill>
                  <a:srgbClr val="FF9999"/>
                </a:solidFill>
                <a:latin typeface="Carlito"/>
                <a:cs typeface="Carlito"/>
              </a:rPr>
              <a:t> </a:t>
            </a:r>
            <a:r>
              <a:rPr sz="3200" spc="275" dirty="0">
                <a:solidFill>
                  <a:srgbClr val="FFFFFF"/>
                </a:solidFill>
                <a:latin typeface="Arial"/>
                <a:cs typeface="Arial"/>
              </a:rPr>
              <a:t>”  </a:t>
            </a:r>
            <a:r>
              <a:rPr sz="3200" spc="-15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200" spc="-100" dirty="0">
                <a:solidFill>
                  <a:srgbClr val="FFFFFF"/>
                </a:solidFill>
                <a:latin typeface="Arial"/>
                <a:cs typeface="Arial"/>
              </a:rPr>
              <a:t>q </a:t>
            </a:r>
            <a:r>
              <a:rPr sz="3200" spc="-14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32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200" spc="-70" dirty="0">
                <a:solidFill>
                  <a:srgbClr val="FFFFFF"/>
                </a:solidFill>
                <a:latin typeface="Arial"/>
                <a:cs typeface="Arial"/>
              </a:rPr>
              <a:t>proposition </a:t>
            </a:r>
            <a:r>
              <a:rPr sz="3200" spc="95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3200" i="1" spc="95" dirty="0">
                <a:solidFill>
                  <a:srgbClr val="FF9999"/>
                </a:solidFill>
                <a:latin typeface="Carlito"/>
                <a:cs typeface="Carlito"/>
              </a:rPr>
              <a:t>It </a:t>
            </a:r>
            <a:r>
              <a:rPr sz="3200" i="1" dirty="0">
                <a:solidFill>
                  <a:srgbClr val="FF9999"/>
                </a:solidFill>
                <a:latin typeface="Carlito"/>
                <a:cs typeface="Carlito"/>
              </a:rPr>
              <a:t>is </a:t>
            </a:r>
            <a:r>
              <a:rPr sz="3200" i="1" spc="-5" dirty="0">
                <a:solidFill>
                  <a:srgbClr val="FF9999"/>
                </a:solidFill>
                <a:latin typeface="Carlito"/>
                <a:cs typeface="Carlito"/>
              </a:rPr>
              <a:t>raining </a:t>
            </a:r>
            <a:r>
              <a:rPr sz="3200" i="1" spc="-45" dirty="0">
                <a:solidFill>
                  <a:srgbClr val="FF9999"/>
                </a:solidFill>
                <a:latin typeface="Carlito"/>
                <a:cs typeface="Carlito"/>
              </a:rPr>
              <a:t>now.</a:t>
            </a:r>
            <a:r>
              <a:rPr sz="3200" i="1" spc="-370" dirty="0">
                <a:solidFill>
                  <a:srgbClr val="FF9999"/>
                </a:solidFill>
                <a:latin typeface="Carlito"/>
                <a:cs typeface="Carlito"/>
              </a:rPr>
              <a:t> </a:t>
            </a:r>
            <a:r>
              <a:rPr sz="3200" spc="275" dirty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4841240"/>
            <a:ext cx="5560695" cy="116332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Then this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argument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is of the</a:t>
            </a:r>
            <a:r>
              <a:rPr sz="3200" spc="-20" dirty="0">
                <a:solidFill>
                  <a:srgbClr val="FFFFFF"/>
                </a:solidFill>
                <a:latin typeface="Carlito"/>
                <a:cs typeface="Carlito"/>
              </a:rPr>
              <a:t> form</a:t>
            </a:r>
            <a:endParaRPr sz="3200">
              <a:latin typeface="Carlito"/>
              <a:cs typeface="Carlito"/>
            </a:endParaRPr>
          </a:p>
          <a:p>
            <a:pPr marL="1018540">
              <a:lnSpc>
                <a:spcPct val="100000"/>
              </a:lnSpc>
              <a:spcBef>
                <a:spcPts val="635"/>
              </a:spcBef>
            </a:pPr>
            <a:r>
              <a:rPr sz="3200" i="1" dirty="0">
                <a:solidFill>
                  <a:srgbClr val="FFFFFF"/>
                </a:solidFill>
                <a:latin typeface="Carlito"/>
                <a:cs typeface="Carlito"/>
              </a:rPr>
              <a:t>p </a:t>
            </a:r>
            <a:r>
              <a:rPr sz="3200" spc="-455" dirty="0">
                <a:solidFill>
                  <a:srgbClr val="FFFFFF"/>
                </a:solidFill>
                <a:latin typeface="DejaVu Sans"/>
                <a:cs typeface="DejaVu Sans"/>
              </a:rPr>
              <a:t>∧</a:t>
            </a:r>
            <a:r>
              <a:rPr sz="3200" spc="-29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3200" i="1" dirty="0">
                <a:solidFill>
                  <a:srgbClr val="FFFFFF"/>
                </a:solidFill>
                <a:latin typeface="Carlito"/>
                <a:cs typeface="Carlito"/>
              </a:rPr>
              <a:t>q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8882" y="6056172"/>
            <a:ext cx="6527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0" dirty="0">
                <a:solidFill>
                  <a:srgbClr val="FFFFFF"/>
                </a:solidFill>
                <a:latin typeface="DejaVu Sans"/>
                <a:cs typeface="DejaVu Sans"/>
              </a:rPr>
              <a:t>∴</a:t>
            </a:r>
            <a:r>
              <a:rPr sz="3200" spc="33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3200" i="1" dirty="0">
                <a:solidFill>
                  <a:srgbClr val="FFFFFF"/>
                </a:solidFill>
                <a:latin typeface="Carlito"/>
                <a:cs typeface="Carlito"/>
              </a:rPr>
              <a:t>p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499928"/>
            <a:ext cx="8292465" cy="2325370"/>
          </a:xfrm>
          <a:prstGeom prst="rect">
            <a:avLst/>
          </a:prstGeom>
        </p:spPr>
        <p:txBody>
          <a:bodyPr vert="horz" wrap="square" lIns="0" tIns="320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25"/>
              </a:spcBef>
            </a:pPr>
            <a:r>
              <a:rPr sz="4800" dirty="0"/>
              <a:t>Solution</a:t>
            </a:r>
            <a:endParaRPr sz="4800"/>
          </a:p>
          <a:p>
            <a:pPr marL="2165985" marR="5080" indent="-90170">
              <a:lnSpc>
                <a:spcPct val="115999"/>
              </a:lnSpc>
              <a:spcBef>
                <a:spcPts val="1010"/>
              </a:spcBef>
            </a:pPr>
            <a:r>
              <a:rPr sz="3200" b="0" spc="275" dirty="0">
                <a:solidFill>
                  <a:srgbClr val="FFFFFF"/>
                </a:solidFill>
                <a:latin typeface="Arial"/>
                <a:cs typeface="Arial"/>
              </a:rPr>
              <a:t>“ </a:t>
            </a:r>
            <a:r>
              <a:rPr sz="3200" b="0" i="1" dirty="0">
                <a:solidFill>
                  <a:srgbClr val="FF9999"/>
                </a:solidFill>
                <a:latin typeface="Carlito"/>
                <a:cs typeface="Carlito"/>
              </a:rPr>
              <a:t>It is </a:t>
            </a:r>
            <a:r>
              <a:rPr sz="3200" b="0" i="1" spc="-5" dirty="0">
                <a:solidFill>
                  <a:srgbClr val="FF9999"/>
                </a:solidFill>
                <a:latin typeface="Carlito"/>
                <a:cs typeface="Carlito"/>
              </a:rPr>
              <a:t>below </a:t>
            </a:r>
            <a:r>
              <a:rPr sz="3200" b="0" i="1" spc="-10" dirty="0">
                <a:solidFill>
                  <a:srgbClr val="FF9999"/>
                </a:solidFill>
                <a:latin typeface="Carlito"/>
                <a:cs typeface="Carlito"/>
              </a:rPr>
              <a:t>freezing </a:t>
            </a:r>
            <a:r>
              <a:rPr sz="3200" b="0" i="1" dirty="0">
                <a:solidFill>
                  <a:srgbClr val="FF9999"/>
                </a:solidFill>
                <a:latin typeface="Carlito"/>
                <a:cs typeface="Carlito"/>
              </a:rPr>
              <a:t>and </a:t>
            </a:r>
            <a:r>
              <a:rPr sz="3200" b="0" i="1" spc="-5" dirty="0">
                <a:solidFill>
                  <a:srgbClr val="FF9999"/>
                </a:solidFill>
                <a:latin typeface="Carlito"/>
                <a:cs typeface="Carlito"/>
              </a:rPr>
              <a:t>raining</a:t>
            </a:r>
            <a:r>
              <a:rPr sz="3200" b="0" i="1" spc="-470" dirty="0">
                <a:solidFill>
                  <a:srgbClr val="FF9999"/>
                </a:solidFill>
                <a:latin typeface="Carlito"/>
                <a:cs typeface="Carlito"/>
              </a:rPr>
              <a:t> </a:t>
            </a:r>
            <a:r>
              <a:rPr sz="3200" b="0" i="1" spc="-40" dirty="0">
                <a:solidFill>
                  <a:srgbClr val="FF9999"/>
                </a:solidFill>
                <a:latin typeface="Carlito"/>
                <a:cs typeface="Carlito"/>
              </a:rPr>
              <a:t>now.  </a:t>
            </a:r>
            <a:r>
              <a:rPr sz="3200" b="0" i="1" spc="-5" dirty="0">
                <a:solidFill>
                  <a:srgbClr val="FF9999"/>
                </a:solidFill>
                <a:latin typeface="Carlito"/>
                <a:cs typeface="Carlito"/>
              </a:rPr>
              <a:t>Therefore, </a:t>
            </a:r>
            <a:r>
              <a:rPr sz="3200" b="0" i="1" dirty="0">
                <a:solidFill>
                  <a:srgbClr val="FF9999"/>
                </a:solidFill>
                <a:latin typeface="Carlito"/>
                <a:cs typeface="Carlito"/>
              </a:rPr>
              <a:t>it is </a:t>
            </a:r>
            <a:r>
              <a:rPr sz="3200" b="0" i="1" spc="-5" dirty="0">
                <a:solidFill>
                  <a:srgbClr val="FF9999"/>
                </a:solidFill>
                <a:latin typeface="Carlito"/>
                <a:cs typeface="Carlito"/>
              </a:rPr>
              <a:t>below </a:t>
            </a:r>
            <a:r>
              <a:rPr sz="3200" b="0" i="1" spc="-10" dirty="0">
                <a:solidFill>
                  <a:srgbClr val="FF9999"/>
                </a:solidFill>
                <a:latin typeface="Carlito"/>
                <a:cs typeface="Carlito"/>
              </a:rPr>
              <a:t>freezing </a:t>
            </a:r>
            <a:r>
              <a:rPr sz="3200" b="0" i="1" spc="-20" dirty="0">
                <a:solidFill>
                  <a:srgbClr val="FF9999"/>
                </a:solidFill>
                <a:latin typeface="Carlito"/>
                <a:cs typeface="Carlito"/>
              </a:rPr>
              <a:t>now</a:t>
            </a:r>
            <a:r>
              <a:rPr sz="3200" b="0" spc="-2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3200" b="0" spc="-2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0" spc="275" dirty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28800" y="6099047"/>
            <a:ext cx="1260475" cy="0"/>
          </a:xfrm>
          <a:custGeom>
            <a:avLst/>
            <a:gdLst/>
            <a:ahLst/>
            <a:cxnLst/>
            <a:rect l="l" t="t" r="r" b="b"/>
            <a:pathLst>
              <a:path w="1260475">
                <a:moveTo>
                  <a:pt x="0" y="0"/>
                </a:moveTo>
                <a:lnTo>
                  <a:pt x="1259967" y="0"/>
                </a:lnTo>
              </a:path>
            </a:pathLst>
          </a:custGeom>
          <a:ln w="12192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218933" y="5424017"/>
            <a:ext cx="453453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is an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argument that 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uses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3200" b="1" spc="-5" dirty="0">
                <a:solidFill>
                  <a:srgbClr val="FF9999"/>
                </a:solidFill>
                <a:latin typeface="Carlito"/>
                <a:cs typeface="Carlito"/>
              </a:rPr>
              <a:t>simplification</a:t>
            </a:r>
            <a:r>
              <a:rPr sz="3200" b="1" spc="-90" dirty="0">
                <a:solidFill>
                  <a:srgbClr val="FF9999"/>
                </a:solidFill>
                <a:latin typeface="Carlito"/>
                <a:cs typeface="Carlito"/>
              </a:rPr>
              <a:t> </a:t>
            </a:r>
            <a:r>
              <a:rPr sz="3200" b="1" spc="-5" dirty="0">
                <a:solidFill>
                  <a:srgbClr val="FF9999"/>
                </a:solidFill>
                <a:latin typeface="Carlito"/>
                <a:cs typeface="Carlito"/>
              </a:rPr>
              <a:t>rule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45056"/>
            <a:ext cx="9756140" cy="36556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5"/>
              </a:spcBef>
            </a:pPr>
            <a:r>
              <a:rPr sz="3200" spc="-25" dirty="0">
                <a:solidFill>
                  <a:srgbClr val="FFFFFF"/>
                </a:solidFill>
                <a:latin typeface="Carlito"/>
                <a:cs typeface="Carlito"/>
              </a:rPr>
              <a:t>State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which rule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3200" spc="-20" dirty="0">
                <a:solidFill>
                  <a:srgbClr val="FFFFFF"/>
                </a:solidFill>
                <a:latin typeface="Carlito"/>
                <a:cs typeface="Carlito"/>
              </a:rPr>
              <a:t>inference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used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in the</a:t>
            </a:r>
            <a:r>
              <a:rPr sz="3200" spc="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argument: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41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3200" spc="275" dirty="0">
                <a:solidFill>
                  <a:srgbClr val="FFFFFF"/>
                </a:solidFill>
                <a:latin typeface="Arial"/>
                <a:cs typeface="Arial"/>
              </a:rPr>
              <a:t>“ </a:t>
            </a:r>
            <a:r>
              <a:rPr sz="3200" i="1" dirty="0">
                <a:solidFill>
                  <a:srgbClr val="FF9999"/>
                </a:solidFill>
                <a:latin typeface="Carlito"/>
                <a:cs typeface="Carlito"/>
              </a:rPr>
              <a:t>If it rains </a:t>
            </a:r>
            <a:r>
              <a:rPr sz="3200" i="1" spc="-40" dirty="0">
                <a:solidFill>
                  <a:srgbClr val="FF9999"/>
                </a:solidFill>
                <a:latin typeface="Carlito"/>
                <a:cs typeface="Carlito"/>
              </a:rPr>
              <a:t>today, </a:t>
            </a:r>
            <a:r>
              <a:rPr sz="3200" i="1" dirty="0">
                <a:solidFill>
                  <a:srgbClr val="FF9999"/>
                </a:solidFill>
                <a:latin typeface="Carlito"/>
                <a:cs typeface="Carlito"/>
              </a:rPr>
              <a:t>then we </a:t>
            </a:r>
            <a:r>
              <a:rPr sz="3200" i="1" spc="-5" dirty="0">
                <a:solidFill>
                  <a:srgbClr val="FF9999"/>
                </a:solidFill>
                <a:latin typeface="Carlito"/>
                <a:cs typeface="Carlito"/>
              </a:rPr>
              <a:t>will not have </a:t>
            </a:r>
            <a:r>
              <a:rPr sz="3200" i="1" dirty="0">
                <a:solidFill>
                  <a:srgbClr val="FF9999"/>
                </a:solidFill>
                <a:latin typeface="Carlito"/>
                <a:cs typeface="Carlito"/>
              </a:rPr>
              <a:t>a </a:t>
            </a:r>
            <a:r>
              <a:rPr sz="3200" i="1" spc="-5" dirty="0">
                <a:solidFill>
                  <a:srgbClr val="FF9999"/>
                </a:solidFill>
                <a:latin typeface="Carlito"/>
                <a:cs typeface="Carlito"/>
              </a:rPr>
              <a:t>barbeque</a:t>
            </a:r>
            <a:r>
              <a:rPr sz="3200" i="1" spc="-375" dirty="0">
                <a:solidFill>
                  <a:srgbClr val="FF9999"/>
                </a:solidFill>
                <a:latin typeface="Carlito"/>
                <a:cs typeface="Carlito"/>
              </a:rPr>
              <a:t> </a:t>
            </a:r>
            <a:r>
              <a:rPr sz="3200" i="1" spc="-40" dirty="0">
                <a:solidFill>
                  <a:srgbClr val="FF9999"/>
                </a:solidFill>
                <a:latin typeface="Carlito"/>
                <a:cs typeface="Carlito"/>
              </a:rPr>
              <a:t>today.</a:t>
            </a:r>
            <a:endParaRPr sz="3200">
              <a:latin typeface="Carlito"/>
              <a:cs typeface="Carlito"/>
            </a:endParaRPr>
          </a:p>
          <a:p>
            <a:pPr marL="12700" marR="542925">
              <a:lnSpc>
                <a:spcPts val="3460"/>
              </a:lnSpc>
              <a:spcBef>
                <a:spcPts val="1055"/>
              </a:spcBef>
            </a:pPr>
            <a:r>
              <a:rPr sz="3200" i="1" dirty="0">
                <a:solidFill>
                  <a:srgbClr val="FF9999"/>
                </a:solidFill>
                <a:latin typeface="Carlito"/>
                <a:cs typeface="Carlito"/>
              </a:rPr>
              <a:t>If we do </a:t>
            </a:r>
            <a:r>
              <a:rPr sz="3200" i="1" spc="-5" dirty="0">
                <a:solidFill>
                  <a:srgbClr val="FF9999"/>
                </a:solidFill>
                <a:latin typeface="Carlito"/>
                <a:cs typeface="Carlito"/>
              </a:rPr>
              <a:t>not have </a:t>
            </a:r>
            <a:r>
              <a:rPr sz="3200" i="1" dirty="0">
                <a:solidFill>
                  <a:srgbClr val="FF9999"/>
                </a:solidFill>
                <a:latin typeface="Carlito"/>
                <a:cs typeface="Carlito"/>
              </a:rPr>
              <a:t>a </a:t>
            </a:r>
            <a:r>
              <a:rPr sz="3200" i="1" spc="-5" dirty="0">
                <a:solidFill>
                  <a:srgbClr val="FF9999"/>
                </a:solidFill>
                <a:latin typeface="Carlito"/>
                <a:cs typeface="Carlito"/>
              </a:rPr>
              <a:t>barbeque </a:t>
            </a:r>
            <a:r>
              <a:rPr sz="3200" i="1" spc="-45" dirty="0">
                <a:solidFill>
                  <a:srgbClr val="FF9999"/>
                </a:solidFill>
                <a:latin typeface="Carlito"/>
                <a:cs typeface="Carlito"/>
              </a:rPr>
              <a:t>today, </a:t>
            </a:r>
            <a:r>
              <a:rPr sz="3200" i="1" dirty="0">
                <a:solidFill>
                  <a:srgbClr val="FF9999"/>
                </a:solidFill>
                <a:latin typeface="Carlito"/>
                <a:cs typeface="Carlito"/>
              </a:rPr>
              <a:t>then we </a:t>
            </a:r>
            <a:r>
              <a:rPr sz="3200" i="1" spc="-5" dirty="0">
                <a:solidFill>
                  <a:srgbClr val="FF9999"/>
                </a:solidFill>
                <a:latin typeface="Carlito"/>
                <a:cs typeface="Carlito"/>
              </a:rPr>
              <a:t>will have </a:t>
            </a:r>
            <a:r>
              <a:rPr sz="3200" i="1" dirty="0">
                <a:solidFill>
                  <a:srgbClr val="FF9999"/>
                </a:solidFill>
                <a:latin typeface="Carlito"/>
                <a:cs typeface="Carlito"/>
              </a:rPr>
              <a:t>a  </a:t>
            </a:r>
            <a:r>
              <a:rPr sz="3200" i="1" spc="-5" dirty="0">
                <a:solidFill>
                  <a:srgbClr val="FF9999"/>
                </a:solidFill>
                <a:latin typeface="Carlito"/>
                <a:cs typeface="Carlito"/>
              </a:rPr>
              <a:t>barbecue</a:t>
            </a:r>
            <a:r>
              <a:rPr sz="3200" i="1" dirty="0">
                <a:solidFill>
                  <a:srgbClr val="FF9999"/>
                </a:solidFill>
                <a:latin typeface="Carlito"/>
                <a:cs typeface="Carlito"/>
              </a:rPr>
              <a:t> </a:t>
            </a:r>
            <a:r>
              <a:rPr sz="3200" i="1" spc="-25" dirty="0">
                <a:solidFill>
                  <a:srgbClr val="FF9999"/>
                </a:solidFill>
                <a:latin typeface="Carlito"/>
                <a:cs typeface="Carlito"/>
              </a:rPr>
              <a:t>tomorrow.</a:t>
            </a:r>
            <a:endParaRPr sz="3200">
              <a:latin typeface="Carlito"/>
              <a:cs typeface="Carlito"/>
            </a:endParaRPr>
          </a:p>
          <a:p>
            <a:pPr marL="12700" marR="501650">
              <a:lnSpc>
                <a:spcPts val="3460"/>
              </a:lnSpc>
              <a:spcBef>
                <a:spcPts val="990"/>
              </a:spcBef>
            </a:pPr>
            <a:r>
              <a:rPr sz="3200" i="1" spc="-5" dirty="0">
                <a:solidFill>
                  <a:srgbClr val="FF9999"/>
                </a:solidFill>
                <a:latin typeface="Carlito"/>
                <a:cs typeface="Carlito"/>
              </a:rPr>
              <a:t>Therefore, </a:t>
            </a:r>
            <a:r>
              <a:rPr sz="3200" i="1" dirty="0">
                <a:solidFill>
                  <a:srgbClr val="FF9999"/>
                </a:solidFill>
                <a:latin typeface="Carlito"/>
                <a:cs typeface="Carlito"/>
              </a:rPr>
              <a:t>if it </a:t>
            </a:r>
            <a:r>
              <a:rPr sz="3200" i="1" spc="-5" dirty="0">
                <a:solidFill>
                  <a:srgbClr val="FF9999"/>
                </a:solidFill>
                <a:latin typeface="Carlito"/>
                <a:cs typeface="Carlito"/>
              </a:rPr>
              <a:t>rains </a:t>
            </a:r>
            <a:r>
              <a:rPr sz="3200" i="1" spc="-40" dirty="0">
                <a:solidFill>
                  <a:srgbClr val="FF9999"/>
                </a:solidFill>
                <a:latin typeface="Carlito"/>
                <a:cs typeface="Carlito"/>
              </a:rPr>
              <a:t>today, </a:t>
            </a:r>
            <a:r>
              <a:rPr sz="3200" i="1" dirty="0">
                <a:solidFill>
                  <a:srgbClr val="FF9999"/>
                </a:solidFill>
                <a:latin typeface="Carlito"/>
                <a:cs typeface="Carlito"/>
              </a:rPr>
              <a:t>then we </a:t>
            </a:r>
            <a:r>
              <a:rPr sz="3200" i="1" spc="-5" dirty="0">
                <a:solidFill>
                  <a:srgbClr val="FF9999"/>
                </a:solidFill>
                <a:latin typeface="Carlito"/>
                <a:cs typeface="Carlito"/>
              </a:rPr>
              <a:t>will have </a:t>
            </a:r>
            <a:r>
              <a:rPr sz="3200" i="1" dirty="0">
                <a:solidFill>
                  <a:srgbClr val="FF9999"/>
                </a:solidFill>
                <a:latin typeface="Carlito"/>
                <a:cs typeface="Carlito"/>
              </a:rPr>
              <a:t>a </a:t>
            </a:r>
            <a:r>
              <a:rPr sz="3200" i="1" spc="-5" dirty="0">
                <a:solidFill>
                  <a:srgbClr val="FF9999"/>
                </a:solidFill>
                <a:latin typeface="Carlito"/>
                <a:cs typeface="Carlito"/>
              </a:rPr>
              <a:t>barbecue  </a:t>
            </a:r>
            <a:r>
              <a:rPr sz="3200" i="1" spc="-20" dirty="0">
                <a:solidFill>
                  <a:srgbClr val="FF9999"/>
                </a:solidFill>
                <a:latin typeface="Carlito"/>
                <a:cs typeface="Carlito"/>
              </a:rPr>
              <a:t>tomorrow</a:t>
            </a:r>
            <a:r>
              <a:rPr sz="3200" spc="-2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32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275" dirty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8" y="807846"/>
            <a:ext cx="34960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E</a:t>
            </a:r>
            <a:r>
              <a:rPr sz="4800" spc="-70" dirty="0"/>
              <a:t>x</a:t>
            </a:r>
            <a:r>
              <a:rPr sz="4800" dirty="0"/>
              <a:t>ample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667563"/>
            <a:ext cx="10307955" cy="342074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3200" spc="-155" dirty="0">
                <a:solidFill>
                  <a:srgbClr val="FFFFFF"/>
                </a:solidFill>
                <a:latin typeface="Arial"/>
                <a:cs typeface="Arial"/>
              </a:rPr>
              <a:t>Let </a:t>
            </a:r>
            <a:r>
              <a:rPr sz="3200" spc="-100" dirty="0">
                <a:solidFill>
                  <a:srgbClr val="FFFFFF"/>
                </a:solidFill>
                <a:latin typeface="Arial"/>
                <a:cs typeface="Arial"/>
              </a:rPr>
              <a:t>p </a:t>
            </a:r>
            <a:r>
              <a:rPr sz="3200" spc="-14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32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200" spc="-70" dirty="0">
                <a:solidFill>
                  <a:srgbClr val="FFFFFF"/>
                </a:solidFill>
                <a:latin typeface="Arial"/>
                <a:cs typeface="Arial"/>
              </a:rPr>
              <a:t>proposition </a:t>
            </a:r>
            <a:r>
              <a:rPr sz="3200" spc="10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3200" i="1" spc="100" dirty="0">
                <a:solidFill>
                  <a:srgbClr val="FF9999"/>
                </a:solidFill>
                <a:latin typeface="Carlito"/>
                <a:cs typeface="Carlito"/>
              </a:rPr>
              <a:t>It </a:t>
            </a:r>
            <a:r>
              <a:rPr sz="3200" i="1" dirty="0">
                <a:solidFill>
                  <a:srgbClr val="FF9999"/>
                </a:solidFill>
                <a:latin typeface="Carlito"/>
                <a:cs typeface="Carlito"/>
              </a:rPr>
              <a:t>is </a:t>
            </a:r>
            <a:r>
              <a:rPr sz="3200" i="1" spc="-5" dirty="0">
                <a:solidFill>
                  <a:srgbClr val="FF9999"/>
                </a:solidFill>
                <a:latin typeface="Carlito"/>
                <a:cs typeface="Carlito"/>
              </a:rPr>
              <a:t>raining </a:t>
            </a:r>
            <a:r>
              <a:rPr sz="3200" i="1" spc="-40" dirty="0">
                <a:solidFill>
                  <a:srgbClr val="FF9999"/>
                </a:solidFill>
                <a:latin typeface="Carlito"/>
                <a:cs typeface="Carlito"/>
              </a:rPr>
              <a:t>today.</a:t>
            </a:r>
            <a:r>
              <a:rPr sz="3200" i="1" spc="-375" dirty="0">
                <a:solidFill>
                  <a:srgbClr val="FF9999"/>
                </a:solidFill>
                <a:latin typeface="Carlito"/>
                <a:cs typeface="Carlito"/>
              </a:rPr>
              <a:t> </a:t>
            </a:r>
            <a:r>
              <a:rPr sz="3200" spc="275" dirty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endParaRPr sz="3200">
              <a:latin typeface="Arial"/>
              <a:cs typeface="Arial"/>
            </a:endParaRPr>
          </a:p>
          <a:p>
            <a:pPr marL="12700" marR="5080">
              <a:lnSpc>
                <a:spcPct val="115900"/>
              </a:lnSpc>
              <a:spcBef>
                <a:spcPts val="5"/>
              </a:spcBef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let </a:t>
            </a:r>
            <a:r>
              <a:rPr sz="3200" spc="-100" dirty="0">
                <a:solidFill>
                  <a:srgbClr val="FFFFFF"/>
                </a:solidFill>
                <a:latin typeface="Arial"/>
                <a:cs typeface="Arial"/>
              </a:rPr>
              <a:t>q </a:t>
            </a:r>
            <a:r>
              <a:rPr sz="3200" spc="-14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32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200" spc="-70" dirty="0">
                <a:solidFill>
                  <a:srgbClr val="FFFFFF"/>
                </a:solidFill>
                <a:latin typeface="Arial"/>
                <a:cs typeface="Arial"/>
              </a:rPr>
              <a:t>proposition </a:t>
            </a:r>
            <a:r>
              <a:rPr sz="3200" spc="55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3200" i="1" spc="55" dirty="0">
                <a:solidFill>
                  <a:srgbClr val="FF9999"/>
                </a:solidFill>
                <a:latin typeface="Carlito"/>
                <a:cs typeface="Carlito"/>
              </a:rPr>
              <a:t>We </a:t>
            </a:r>
            <a:r>
              <a:rPr sz="3200" i="1" dirty="0">
                <a:solidFill>
                  <a:srgbClr val="FF9999"/>
                </a:solidFill>
                <a:latin typeface="Carlito"/>
                <a:cs typeface="Carlito"/>
              </a:rPr>
              <a:t>will </a:t>
            </a:r>
            <a:r>
              <a:rPr sz="3200" i="1" spc="-5" dirty="0">
                <a:solidFill>
                  <a:srgbClr val="FF9999"/>
                </a:solidFill>
                <a:latin typeface="Carlito"/>
                <a:cs typeface="Carlito"/>
              </a:rPr>
              <a:t>not have </a:t>
            </a:r>
            <a:r>
              <a:rPr sz="3200" i="1" dirty="0">
                <a:solidFill>
                  <a:srgbClr val="FF9999"/>
                </a:solidFill>
                <a:latin typeface="Carlito"/>
                <a:cs typeface="Carlito"/>
              </a:rPr>
              <a:t>a </a:t>
            </a:r>
            <a:r>
              <a:rPr sz="3200" i="1" spc="-5" dirty="0">
                <a:solidFill>
                  <a:srgbClr val="FF9999"/>
                </a:solidFill>
                <a:latin typeface="Carlito"/>
                <a:cs typeface="Carlito"/>
              </a:rPr>
              <a:t>barbecue </a:t>
            </a:r>
            <a:r>
              <a:rPr sz="3200" i="1" spc="10" dirty="0">
                <a:solidFill>
                  <a:srgbClr val="FF9999"/>
                </a:solidFill>
                <a:latin typeface="Carlito"/>
                <a:cs typeface="Carlito"/>
              </a:rPr>
              <a:t>today.</a:t>
            </a:r>
            <a:r>
              <a:rPr sz="3200" spc="10" dirty="0">
                <a:solidFill>
                  <a:srgbClr val="FFFFFF"/>
                </a:solidFill>
                <a:latin typeface="Arial"/>
                <a:cs typeface="Arial"/>
              </a:rPr>
              <a:t>”  </a:t>
            </a:r>
            <a:r>
              <a:rPr sz="3200" spc="-15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200" spc="50" dirty="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sz="3200" spc="-14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32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200" spc="-70" dirty="0">
                <a:solidFill>
                  <a:srgbClr val="FFFFFF"/>
                </a:solidFill>
                <a:latin typeface="Arial"/>
                <a:cs typeface="Arial"/>
              </a:rPr>
              <a:t>proposition </a:t>
            </a:r>
            <a:r>
              <a:rPr sz="3200" spc="5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3200" i="1" spc="50" dirty="0">
                <a:solidFill>
                  <a:srgbClr val="FF9999"/>
                </a:solidFill>
                <a:latin typeface="Carlito"/>
                <a:cs typeface="Carlito"/>
              </a:rPr>
              <a:t>We</a:t>
            </a:r>
            <a:r>
              <a:rPr sz="3200" i="1" spc="-459" dirty="0">
                <a:solidFill>
                  <a:srgbClr val="FF9999"/>
                </a:solidFill>
                <a:latin typeface="Carlito"/>
                <a:cs typeface="Carlito"/>
              </a:rPr>
              <a:t> </a:t>
            </a:r>
            <a:r>
              <a:rPr sz="3200" i="1" dirty="0">
                <a:solidFill>
                  <a:srgbClr val="FF9999"/>
                </a:solidFill>
                <a:latin typeface="Carlito"/>
                <a:cs typeface="Carlito"/>
              </a:rPr>
              <a:t>will </a:t>
            </a:r>
            <a:r>
              <a:rPr sz="3200" i="1" spc="-5" dirty="0">
                <a:solidFill>
                  <a:srgbClr val="FF9999"/>
                </a:solidFill>
                <a:latin typeface="Carlito"/>
                <a:cs typeface="Carlito"/>
              </a:rPr>
              <a:t>have </a:t>
            </a:r>
            <a:r>
              <a:rPr sz="3200" i="1" dirty="0">
                <a:solidFill>
                  <a:srgbClr val="FF9999"/>
                </a:solidFill>
                <a:latin typeface="Carlito"/>
                <a:cs typeface="Carlito"/>
              </a:rPr>
              <a:t>a </a:t>
            </a:r>
            <a:r>
              <a:rPr sz="3200" i="1" spc="-5" dirty="0">
                <a:solidFill>
                  <a:srgbClr val="FF9999"/>
                </a:solidFill>
                <a:latin typeface="Carlito"/>
                <a:cs typeface="Carlito"/>
              </a:rPr>
              <a:t>barbecue </a:t>
            </a:r>
            <a:r>
              <a:rPr sz="3200" i="1" spc="10" dirty="0">
                <a:solidFill>
                  <a:srgbClr val="FF9999"/>
                </a:solidFill>
                <a:latin typeface="Carlito"/>
                <a:cs typeface="Carlito"/>
              </a:rPr>
              <a:t>tomorrow.</a:t>
            </a:r>
            <a:r>
              <a:rPr sz="3200" spc="10" dirty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Then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argument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is of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given</a:t>
            </a:r>
            <a:r>
              <a:rPr sz="3200" spc="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Carlito"/>
                <a:cs typeface="Carlito"/>
              </a:rPr>
              <a:t>form:</a:t>
            </a:r>
            <a:endParaRPr sz="32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610"/>
              </a:spcBef>
            </a:pPr>
            <a:r>
              <a:rPr sz="3200" i="1" dirty="0">
                <a:solidFill>
                  <a:srgbClr val="FFFFFF"/>
                </a:solidFill>
                <a:latin typeface="Carlito"/>
                <a:cs typeface="Carlito"/>
              </a:rPr>
              <a:t>p →</a:t>
            </a:r>
            <a:r>
              <a:rPr sz="3200" i="1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i="1" dirty="0">
                <a:solidFill>
                  <a:srgbClr val="FFFFFF"/>
                </a:solidFill>
                <a:latin typeface="Carlito"/>
                <a:cs typeface="Carlito"/>
              </a:rPr>
              <a:t>q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31594" y="5141722"/>
            <a:ext cx="9264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solidFill>
                  <a:srgbClr val="FFFFFF"/>
                </a:solidFill>
                <a:latin typeface="Carlito"/>
                <a:cs typeface="Carlito"/>
              </a:rPr>
              <a:t>q →</a:t>
            </a:r>
            <a:r>
              <a:rPr sz="3200" i="1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i="1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8882" y="5710224"/>
            <a:ext cx="13436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0" dirty="0">
                <a:solidFill>
                  <a:srgbClr val="FFFFFF"/>
                </a:solidFill>
                <a:latin typeface="DejaVu Sans"/>
                <a:cs typeface="DejaVu Sans"/>
              </a:rPr>
              <a:t>∴ </a:t>
            </a:r>
            <a:r>
              <a:rPr sz="3200" i="1" dirty="0">
                <a:solidFill>
                  <a:srgbClr val="FFFFFF"/>
                </a:solidFill>
                <a:latin typeface="Carlito"/>
                <a:cs typeface="Carlito"/>
              </a:rPr>
              <a:t>p →</a:t>
            </a:r>
            <a:r>
              <a:rPr sz="3200" i="1" spc="-2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i="1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807846"/>
            <a:ext cx="3747826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Solution</a:t>
            </a:r>
          </a:p>
        </p:txBody>
      </p:sp>
      <p:sp>
        <p:nvSpPr>
          <p:cNvPr id="6" name="object 6"/>
          <p:cNvSpPr/>
          <p:nvPr/>
        </p:nvSpPr>
        <p:spPr>
          <a:xfrm>
            <a:off x="1688592" y="5747003"/>
            <a:ext cx="1260475" cy="0"/>
          </a:xfrm>
          <a:custGeom>
            <a:avLst/>
            <a:gdLst/>
            <a:ahLst/>
            <a:cxnLst/>
            <a:rect l="l" t="t" r="r" b="b"/>
            <a:pathLst>
              <a:path w="1260475">
                <a:moveTo>
                  <a:pt x="0" y="0"/>
                </a:moveTo>
                <a:lnTo>
                  <a:pt x="1259966" y="0"/>
                </a:lnTo>
              </a:path>
            </a:pathLst>
          </a:custGeom>
          <a:ln w="12192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535671" y="5424017"/>
            <a:ext cx="3783965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argument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3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b="1" spc="-10" dirty="0">
                <a:solidFill>
                  <a:srgbClr val="FF9999"/>
                </a:solidFill>
                <a:latin typeface="Carlito"/>
                <a:cs typeface="Carlito"/>
              </a:rPr>
              <a:t>hypothetical</a:t>
            </a:r>
            <a:r>
              <a:rPr sz="3200" b="1" spc="-70" dirty="0">
                <a:solidFill>
                  <a:srgbClr val="FF9999"/>
                </a:solidFill>
                <a:latin typeface="Carlito"/>
                <a:cs typeface="Carlito"/>
              </a:rPr>
              <a:t> </a:t>
            </a:r>
            <a:r>
              <a:rPr sz="3200" b="1" spc="-5" dirty="0">
                <a:solidFill>
                  <a:srgbClr val="FF9999"/>
                </a:solidFill>
                <a:latin typeface="Carlito"/>
                <a:cs typeface="Carlito"/>
              </a:rPr>
              <a:t>syllogism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35A75C2-1451-4AB8-923D-E9CE35D4D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665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9DE2D6E-5B96-40F5-AC1E-E58ACCC90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37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7750" y="1951101"/>
            <a:ext cx="760730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dirty="0">
                <a:solidFill>
                  <a:srgbClr val="FAE4D5"/>
                </a:solidFill>
              </a:rPr>
              <a:t>Rules of</a:t>
            </a:r>
            <a:r>
              <a:rPr sz="8000" spc="-70" dirty="0">
                <a:solidFill>
                  <a:srgbClr val="FAE4D5"/>
                </a:solidFill>
              </a:rPr>
              <a:t> </a:t>
            </a:r>
            <a:r>
              <a:rPr sz="8000" spc="-35" dirty="0">
                <a:solidFill>
                  <a:srgbClr val="FAE4D5"/>
                </a:solidFill>
              </a:rPr>
              <a:t>Inference</a:t>
            </a:r>
            <a:endParaRPr sz="8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7B3419D-E213-4D05-AE7F-5E7629E80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165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4B48C9E-78FD-4883-B72B-1E77E7FA0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685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6EA51F3-3AB8-466A-9DA1-89C744533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219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F9A87D5-98DF-41F6-9419-43F46225C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179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6139" y="1745056"/>
            <a:ext cx="10460355" cy="4533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00" algn="just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Definition</a:t>
            </a:r>
            <a:r>
              <a:rPr sz="3200" spc="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2</a:t>
            </a:r>
            <a:endParaRPr sz="3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450" dirty="0">
              <a:latin typeface="Carlito"/>
              <a:cs typeface="Carlito"/>
            </a:endParaRPr>
          </a:p>
          <a:p>
            <a:pPr marL="63500" marR="55880" algn="just">
              <a:lnSpc>
                <a:spcPct val="90000"/>
              </a:lnSpc>
            </a:pP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3200" b="1" spc="-10" dirty="0">
                <a:solidFill>
                  <a:srgbClr val="FF9999"/>
                </a:solidFill>
                <a:latin typeface="Carlito"/>
                <a:cs typeface="Carlito"/>
              </a:rPr>
              <a:t>formal proof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of a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conclusion </a:t>
            </a:r>
            <a:r>
              <a:rPr sz="3200" i="1" dirty="0">
                <a:solidFill>
                  <a:srgbClr val="FFFFFF"/>
                </a:solidFill>
                <a:latin typeface="Carlito"/>
                <a:cs typeface="Carlito"/>
              </a:rPr>
              <a:t>q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given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hypotheses </a:t>
            </a:r>
            <a:r>
              <a:rPr sz="3200" i="1" spc="5" dirty="0">
                <a:solidFill>
                  <a:srgbClr val="FFFFFF"/>
                </a:solidFill>
                <a:latin typeface="Carlito"/>
                <a:cs typeface="Carlito"/>
              </a:rPr>
              <a:t>p</a:t>
            </a:r>
            <a:r>
              <a:rPr sz="3150" i="1" spc="7" baseline="-21164" dirty="0">
                <a:solidFill>
                  <a:srgbClr val="FFFFFF"/>
                </a:solidFill>
                <a:latin typeface="Carlito"/>
                <a:cs typeface="Carlito"/>
              </a:rPr>
              <a:t>1</a:t>
            </a:r>
            <a:r>
              <a:rPr sz="3200" i="1" spc="5" dirty="0">
                <a:solidFill>
                  <a:srgbClr val="FFFFFF"/>
                </a:solidFill>
                <a:latin typeface="Carlito"/>
                <a:cs typeface="Carlito"/>
              </a:rPr>
              <a:t>, </a:t>
            </a:r>
            <a:r>
              <a:rPr sz="3200" i="1" dirty="0">
                <a:solidFill>
                  <a:srgbClr val="FFFFFF"/>
                </a:solidFill>
                <a:latin typeface="Carlito"/>
                <a:cs typeface="Carlito"/>
              </a:rPr>
              <a:t>p</a:t>
            </a:r>
            <a:r>
              <a:rPr sz="3150" i="1" baseline="-21164" dirty="0">
                <a:solidFill>
                  <a:srgbClr val="FFFFFF"/>
                </a:solidFill>
                <a:latin typeface="Carlito"/>
                <a:cs typeface="Carlito"/>
              </a:rPr>
              <a:t>2</a:t>
            </a:r>
            <a:r>
              <a:rPr sz="3200" i="1" dirty="0">
                <a:solidFill>
                  <a:srgbClr val="FFFFFF"/>
                </a:solidFill>
                <a:latin typeface="Carlito"/>
                <a:cs typeface="Carlito"/>
              </a:rPr>
              <a:t>, . . . ,  </a:t>
            </a:r>
            <a:r>
              <a:rPr sz="3200" i="1" spc="5" dirty="0">
                <a:solidFill>
                  <a:srgbClr val="FFFFFF"/>
                </a:solidFill>
                <a:latin typeface="Carlito"/>
                <a:cs typeface="Carlito"/>
              </a:rPr>
              <a:t>p</a:t>
            </a:r>
            <a:r>
              <a:rPr sz="3150" i="1" spc="7" baseline="-21164" dirty="0">
                <a:solidFill>
                  <a:srgbClr val="FFFFFF"/>
                </a:solidFill>
                <a:latin typeface="Carlito"/>
                <a:cs typeface="Carlito"/>
              </a:rPr>
              <a:t>n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is a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sequence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3200" spc="-15" dirty="0">
                <a:solidFill>
                  <a:srgbClr val="FFFFFF"/>
                </a:solidFill>
                <a:latin typeface="Carlito"/>
                <a:cs typeface="Carlito"/>
              </a:rPr>
              <a:t>steps,</a:t>
            </a:r>
            <a:r>
              <a:rPr sz="3200" spc="6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each of which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applies some  </a:t>
            </a:r>
            <a:r>
              <a:rPr sz="3200" spc="-20" dirty="0">
                <a:solidFill>
                  <a:srgbClr val="FFFFFF"/>
                </a:solidFill>
                <a:latin typeface="Carlito"/>
                <a:cs typeface="Carlito"/>
              </a:rPr>
              <a:t>inference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rule </a:t>
            </a:r>
            <a:r>
              <a:rPr sz="3200" spc="-2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hypotheses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or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previously </a:t>
            </a:r>
            <a:r>
              <a:rPr sz="3200" spc="-20" dirty="0">
                <a:solidFill>
                  <a:srgbClr val="FFFFFF"/>
                </a:solidFill>
                <a:latin typeface="Carlito"/>
                <a:cs typeface="Carlito"/>
              </a:rPr>
              <a:t>proven statements 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(antecedents) </a:t>
            </a:r>
            <a:r>
              <a:rPr sz="3200" spc="-2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yield a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new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true </a:t>
            </a:r>
            <a:r>
              <a:rPr sz="3200" spc="-20" dirty="0">
                <a:solidFill>
                  <a:srgbClr val="FFFFFF"/>
                </a:solidFill>
                <a:latin typeface="Carlito"/>
                <a:cs typeface="Carlito"/>
              </a:rPr>
              <a:t>statement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(the</a:t>
            </a:r>
            <a:r>
              <a:rPr sz="32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consequent).</a:t>
            </a:r>
            <a:endParaRPr sz="3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500" dirty="0">
              <a:latin typeface="Carlito"/>
              <a:cs typeface="Carlito"/>
            </a:endParaRPr>
          </a:p>
          <a:p>
            <a:pPr marL="63500" marR="55244" algn="just">
              <a:lnSpc>
                <a:spcPts val="3460"/>
              </a:lnSpc>
            </a:pP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3200" spc="-15" dirty="0">
                <a:solidFill>
                  <a:srgbClr val="FFFFFF"/>
                </a:solidFill>
                <a:latin typeface="Carlito"/>
                <a:cs typeface="Carlito"/>
              </a:rPr>
              <a:t>formal proof </a:t>
            </a:r>
            <a:r>
              <a:rPr sz="3200" spc="-20" dirty="0">
                <a:solidFill>
                  <a:srgbClr val="FFFFFF"/>
                </a:solidFill>
                <a:latin typeface="Carlito"/>
                <a:cs typeface="Carlito"/>
              </a:rPr>
              <a:t>demonstrates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if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premises </a:t>
            </a:r>
            <a:r>
              <a:rPr sz="3200" spc="-15" dirty="0">
                <a:solidFill>
                  <a:srgbClr val="FFFFFF"/>
                </a:solidFill>
                <a:latin typeface="Carlito"/>
                <a:cs typeface="Carlito"/>
              </a:rPr>
              <a:t>are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true,  then the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conclusion is</a:t>
            </a:r>
            <a:r>
              <a:rPr sz="3200" spc="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true.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5965" y="701829"/>
            <a:ext cx="617297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" dirty="0"/>
              <a:t>Formal</a:t>
            </a:r>
            <a:r>
              <a:rPr sz="4800" spc="-80" dirty="0"/>
              <a:t> </a:t>
            </a:r>
            <a:r>
              <a:rPr sz="4800" spc="-15" dirty="0"/>
              <a:t>Proof</a:t>
            </a:r>
            <a:endParaRPr sz="4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667563"/>
            <a:ext cx="10179685" cy="398843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Show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premises:</a:t>
            </a:r>
            <a:endParaRPr sz="3200" dirty="0">
              <a:latin typeface="Carlito"/>
              <a:cs typeface="Carlito"/>
            </a:endParaRPr>
          </a:p>
          <a:p>
            <a:pPr marL="12700" marR="5080">
              <a:lnSpc>
                <a:spcPct val="115900"/>
              </a:lnSpc>
              <a:spcBef>
                <a:spcPts val="5"/>
              </a:spcBef>
            </a:pPr>
            <a:r>
              <a:rPr sz="3200" spc="9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3200" i="1" spc="9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3200" i="1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3200" i="1" spc="-5" dirty="0">
                <a:solidFill>
                  <a:srgbClr val="FFFFFF"/>
                </a:solidFill>
                <a:latin typeface="Carlito"/>
                <a:cs typeface="Carlito"/>
              </a:rPr>
              <a:t>not </a:t>
            </a:r>
            <a:r>
              <a:rPr sz="3200" i="1" spc="-15" dirty="0">
                <a:solidFill>
                  <a:srgbClr val="FFFFFF"/>
                </a:solidFill>
                <a:latin typeface="Carlito"/>
                <a:cs typeface="Carlito"/>
              </a:rPr>
              <a:t>sunny </a:t>
            </a:r>
            <a:r>
              <a:rPr sz="3200" i="1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3200" i="1" spc="-10" dirty="0">
                <a:solidFill>
                  <a:srgbClr val="FFFFFF"/>
                </a:solidFill>
                <a:latin typeface="Carlito"/>
                <a:cs typeface="Carlito"/>
              </a:rPr>
              <a:t>afternoon </a:t>
            </a:r>
            <a:r>
              <a:rPr sz="3200" i="1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3200" i="1" dirty="0">
                <a:solidFill>
                  <a:srgbClr val="FFFFFF"/>
                </a:solidFill>
                <a:latin typeface="Carlito"/>
                <a:cs typeface="Carlito"/>
              </a:rPr>
              <a:t>it is </a:t>
            </a:r>
            <a:r>
              <a:rPr sz="3200" i="1" spc="-10" dirty="0">
                <a:solidFill>
                  <a:srgbClr val="FFFFFF"/>
                </a:solidFill>
                <a:latin typeface="Carlito"/>
                <a:cs typeface="Carlito"/>
              </a:rPr>
              <a:t>colder </a:t>
            </a:r>
            <a:r>
              <a:rPr sz="3200" i="1" dirty="0">
                <a:solidFill>
                  <a:srgbClr val="FFFFFF"/>
                </a:solidFill>
                <a:latin typeface="Carlito"/>
                <a:cs typeface="Carlito"/>
              </a:rPr>
              <a:t>than </a:t>
            </a:r>
            <a:r>
              <a:rPr sz="3200" i="1" spc="-15" dirty="0">
                <a:solidFill>
                  <a:srgbClr val="FFFFFF"/>
                </a:solidFill>
                <a:latin typeface="Carlito"/>
                <a:cs typeface="Carlito"/>
              </a:rPr>
              <a:t>yesterday</a:t>
            </a:r>
            <a:r>
              <a:rPr sz="3200" spc="-15" dirty="0">
                <a:solidFill>
                  <a:srgbClr val="FFFFFF"/>
                </a:solidFill>
                <a:latin typeface="Arial"/>
                <a:cs typeface="Arial"/>
              </a:rPr>
              <a:t>,”  </a:t>
            </a:r>
            <a:r>
              <a:rPr sz="3200" spc="5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3200" i="1" spc="50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3200" i="1" spc="-5" dirty="0">
                <a:solidFill>
                  <a:srgbClr val="FFFFFF"/>
                </a:solidFill>
                <a:latin typeface="Carlito"/>
                <a:cs typeface="Carlito"/>
              </a:rPr>
              <a:t>will go </a:t>
            </a:r>
            <a:r>
              <a:rPr sz="3200" i="1" dirty="0">
                <a:solidFill>
                  <a:srgbClr val="FFFFFF"/>
                </a:solidFill>
                <a:latin typeface="Carlito"/>
                <a:cs typeface="Carlito"/>
              </a:rPr>
              <a:t>swimming </a:t>
            </a:r>
            <a:r>
              <a:rPr sz="3200" i="1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3200" i="1" dirty="0">
                <a:solidFill>
                  <a:srgbClr val="FFFFFF"/>
                </a:solidFill>
                <a:latin typeface="Carlito"/>
                <a:cs typeface="Carlito"/>
              </a:rPr>
              <a:t>if it is</a:t>
            </a:r>
            <a:r>
              <a:rPr sz="3200" i="1" spc="-20" dirty="0">
                <a:solidFill>
                  <a:srgbClr val="FFFFFF"/>
                </a:solidFill>
                <a:latin typeface="Carlito"/>
                <a:cs typeface="Carlito"/>
              </a:rPr>
              <a:t> sunny</a:t>
            </a:r>
            <a:r>
              <a:rPr sz="3200" spc="-20" dirty="0">
                <a:solidFill>
                  <a:srgbClr val="FFFFFF"/>
                </a:solidFill>
                <a:latin typeface="Arial"/>
                <a:cs typeface="Arial"/>
              </a:rPr>
              <a:t>,”</a:t>
            </a:r>
            <a:endParaRPr sz="3200" dirty="0">
              <a:latin typeface="Arial"/>
              <a:cs typeface="Arial"/>
            </a:endParaRPr>
          </a:p>
          <a:p>
            <a:pPr marL="12700" marR="105410">
              <a:lnSpc>
                <a:spcPct val="115999"/>
              </a:lnSpc>
              <a:spcBef>
                <a:spcPts val="10"/>
              </a:spcBef>
            </a:pPr>
            <a:r>
              <a:rPr sz="3200" spc="9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3200" i="1" spc="90" dirty="0">
                <a:solidFill>
                  <a:srgbClr val="FFFFFF"/>
                </a:solidFill>
                <a:latin typeface="Carlito"/>
                <a:cs typeface="Carlito"/>
              </a:rPr>
              <a:t>If </a:t>
            </a:r>
            <a:r>
              <a:rPr sz="3200" i="1" dirty="0">
                <a:solidFill>
                  <a:srgbClr val="FFFFFF"/>
                </a:solidFill>
                <a:latin typeface="Carlito"/>
                <a:cs typeface="Carlito"/>
              </a:rPr>
              <a:t>we do </a:t>
            </a:r>
            <a:r>
              <a:rPr sz="3200" i="1" spc="-5" dirty="0">
                <a:solidFill>
                  <a:srgbClr val="FFFFFF"/>
                </a:solidFill>
                <a:latin typeface="Carlito"/>
                <a:cs typeface="Carlito"/>
              </a:rPr>
              <a:t>not </a:t>
            </a:r>
            <a:r>
              <a:rPr sz="3200" i="1" dirty="0">
                <a:solidFill>
                  <a:srgbClr val="FFFFFF"/>
                </a:solidFill>
                <a:latin typeface="Carlito"/>
                <a:cs typeface="Carlito"/>
              </a:rPr>
              <a:t>go </a:t>
            </a:r>
            <a:r>
              <a:rPr sz="3200" i="1" spc="-5" dirty="0">
                <a:solidFill>
                  <a:srgbClr val="FFFFFF"/>
                </a:solidFill>
                <a:latin typeface="Carlito"/>
                <a:cs typeface="Carlito"/>
              </a:rPr>
              <a:t>swimming, </a:t>
            </a:r>
            <a:r>
              <a:rPr sz="3200" i="1" dirty="0">
                <a:solidFill>
                  <a:srgbClr val="FFFFFF"/>
                </a:solidFill>
                <a:latin typeface="Carlito"/>
                <a:cs typeface="Carlito"/>
              </a:rPr>
              <a:t>then we will </a:t>
            </a:r>
            <a:r>
              <a:rPr sz="3200" i="1" spc="-45" dirty="0">
                <a:solidFill>
                  <a:srgbClr val="FFFFFF"/>
                </a:solidFill>
                <a:latin typeface="Carlito"/>
                <a:cs typeface="Carlito"/>
              </a:rPr>
              <a:t>take </a:t>
            </a:r>
            <a:r>
              <a:rPr sz="3200" i="1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3200" i="1" spc="-5" dirty="0">
                <a:solidFill>
                  <a:srgbClr val="FFFFFF"/>
                </a:solidFill>
                <a:latin typeface="Carlito"/>
                <a:cs typeface="Carlito"/>
              </a:rPr>
              <a:t>canoe </a:t>
            </a:r>
            <a:r>
              <a:rPr sz="3200" i="1" spc="-10" dirty="0">
                <a:solidFill>
                  <a:srgbClr val="FFFFFF"/>
                </a:solidFill>
                <a:latin typeface="Carlito"/>
                <a:cs typeface="Carlito"/>
              </a:rPr>
              <a:t>trip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,”  </a:t>
            </a:r>
            <a:r>
              <a:rPr sz="3200" spc="-15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200" spc="9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3200" i="1" spc="90" dirty="0">
                <a:solidFill>
                  <a:srgbClr val="FFFFFF"/>
                </a:solidFill>
                <a:latin typeface="Carlito"/>
                <a:cs typeface="Carlito"/>
              </a:rPr>
              <a:t>If </a:t>
            </a:r>
            <a:r>
              <a:rPr sz="3200" i="1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3200" i="1" spc="-45" dirty="0">
                <a:solidFill>
                  <a:srgbClr val="FFFFFF"/>
                </a:solidFill>
                <a:latin typeface="Carlito"/>
                <a:cs typeface="Carlito"/>
              </a:rPr>
              <a:t>take </a:t>
            </a:r>
            <a:r>
              <a:rPr sz="3200" i="1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3200" i="1" spc="-10" dirty="0">
                <a:solidFill>
                  <a:srgbClr val="FFFFFF"/>
                </a:solidFill>
                <a:latin typeface="Carlito"/>
                <a:cs typeface="Carlito"/>
              </a:rPr>
              <a:t>canoe </a:t>
            </a:r>
            <a:r>
              <a:rPr sz="3200" i="1" spc="-5" dirty="0">
                <a:solidFill>
                  <a:srgbClr val="FFFFFF"/>
                </a:solidFill>
                <a:latin typeface="Carlito"/>
                <a:cs typeface="Carlito"/>
              </a:rPr>
              <a:t>trip, </a:t>
            </a:r>
            <a:r>
              <a:rPr sz="3200" i="1" dirty="0">
                <a:solidFill>
                  <a:srgbClr val="FFFFFF"/>
                </a:solidFill>
                <a:latin typeface="Carlito"/>
                <a:cs typeface="Carlito"/>
              </a:rPr>
              <a:t>then we </a:t>
            </a:r>
            <a:r>
              <a:rPr sz="3200" i="1" spc="-5" dirty="0">
                <a:solidFill>
                  <a:srgbClr val="FFFFFF"/>
                </a:solidFill>
                <a:latin typeface="Carlito"/>
                <a:cs typeface="Carlito"/>
              </a:rPr>
              <a:t>will be home </a:t>
            </a:r>
            <a:r>
              <a:rPr sz="3200" i="1" spc="-10" dirty="0">
                <a:solidFill>
                  <a:srgbClr val="FFFFFF"/>
                </a:solidFill>
                <a:latin typeface="Carlito"/>
                <a:cs typeface="Carlito"/>
              </a:rPr>
              <a:t>by</a:t>
            </a:r>
            <a:r>
              <a:rPr sz="3200" i="1" spc="35" dirty="0">
                <a:solidFill>
                  <a:srgbClr val="FFFFFF"/>
                </a:solidFill>
                <a:latin typeface="Carlito"/>
                <a:cs typeface="Carlito"/>
              </a:rPr>
              <a:t> sunset</a:t>
            </a:r>
            <a:r>
              <a:rPr sz="3200" spc="35" dirty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spc="-130" dirty="0">
                <a:solidFill>
                  <a:srgbClr val="FFFFFF"/>
                </a:solidFill>
                <a:latin typeface="Arial"/>
                <a:cs typeface="Arial"/>
              </a:rPr>
              <a:t>lead </a:t>
            </a:r>
            <a:r>
              <a:rPr sz="3200" spc="2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2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200" spc="-135" dirty="0">
                <a:solidFill>
                  <a:srgbClr val="FFFFFF"/>
                </a:solidFill>
                <a:latin typeface="Arial"/>
                <a:cs typeface="Arial"/>
              </a:rPr>
              <a:t>conclusion </a:t>
            </a:r>
            <a:r>
              <a:rPr sz="3200" spc="45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3200" i="1" spc="4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3200" i="1" dirty="0">
                <a:solidFill>
                  <a:srgbClr val="FFFFFF"/>
                </a:solidFill>
                <a:latin typeface="Carlito"/>
                <a:cs typeface="Carlito"/>
              </a:rPr>
              <a:t>will </a:t>
            </a:r>
            <a:r>
              <a:rPr sz="3200" i="1" spc="-5" dirty="0">
                <a:solidFill>
                  <a:srgbClr val="FFFFFF"/>
                </a:solidFill>
                <a:latin typeface="Carlito"/>
                <a:cs typeface="Carlito"/>
              </a:rPr>
              <a:t>be home </a:t>
            </a:r>
            <a:r>
              <a:rPr sz="3200" i="1" spc="-10" dirty="0">
                <a:solidFill>
                  <a:srgbClr val="FFFFFF"/>
                </a:solidFill>
                <a:latin typeface="Carlito"/>
                <a:cs typeface="Carlito"/>
              </a:rPr>
              <a:t>by</a:t>
            </a:r>
            <a:r>
              <a:rPr sz="3200" i="1" spc="-43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i="1" spc="15" dirty="0">
                <a:solidFill>
                  <a:srgbClr val="FFFFFF"/>
                </a:solidFill>
                <a:latin typeface="Carlito"/>
                <a:cs typeface="Carlito"/>
              </a:rPr>
              <a:t>sunse</a:t>
            </a:r>
            <a:r>
              <a:rPr sz="3200" spc="15" dirty="0">
                <a:solidFill>
                  <a:srgbClr val="FFFFFF"/>
                </a:solidFill>
                <a:latin typeface="Arial"/>
                <a:cs typeface="Arial"/>
              </a:rPr>
              <a:t>t.”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8" y="807846"/>
            <a:ext cx="3933357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E</a:t>
            </a:r>
            <a:r>
              <a:rPr sz="4800" spc="-70" dirty="0"/>
              <a:t>x</a:t>
            </a:r>
            <a:r>
              <a:rPr sz="4800" dirty="0"/>
              <a:t>ample</a:t>
            </a:r>
          </a:p>
        </p:txBody>
      </p:sp>
      <p:sp>
        <p:nvSpPr>
          <p:cNvPr id="4" name="object 2">
            <a:extLst>
              <a:ext uri="{FF2B5EF4-FFF2-40B4-BE49-F238E27FC236}">
                <a16:creationId xmlns="" xmlns:a16="http://schemas.microsoft.com/office/drawing/2014/main" id="{2E35E892-6336-4880-9D61-E2C96BE05542}"/>
              </a:ext>
            </a:extLst>
          </p:cNvPr>
          <p:cNvSpPr txBox="1">
            <a:spLocks/>
          </p:cNvSpPr>
          <p:nvPr/>
        </p:nvSpPr>
        <p:spPr>
          <a:xfrm>
            <a:off x="646111" y="0"/>
            <a:ext cx="9404723" cy="889282"/>
          </a:xfrm>
          <a:prstGeom prst="rect">
            <a:avLst/>
          </a:prstGeom>
        </p:spPr>
        <p:txBody>
          <a:bodyPr vert="horz" wrap="square" lIns="0" tIns="200025" rIns="0" bIns="0" rtlCol="0" anchor="t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13485" marR="5080" indent="-807720">
              <a:lnSpc>
                <a:spcPts val="6150"/>
              </a:lnSpc>
              <a:spcBef>
                <a:spcPts val="1575"/>
              </a:spcBef>
            </a:pPr>
            <a:r>
              <a:rPr lang="en-US" sz="3200" spc="-5">
                <a:solidFill>
                  <a:schemeClr val="accent2">
                    <a:lumMod val="75000"/>
                  </a:schemeClr>
                </a:solidFill>
              </a:rPr>
              <a:t>Using Rules of </a:t>
            </a:r>
            <a:r>
              <a:rPr lang="en-US" sz="3200" spc="-30">
                <a:solidFill>
                  <a:schemeClr val="accent2">
                    <a:lumMod val="75000"/>
                  </a:schemeClr>
                </a:solidFill>
              </a:rPr>
              <a:t>Inference  </a:t>
            </a:r>
            <a:r>
              <a:rPr lang="en-US" sz="3200" spc="-35">
                <a:solidFill>
                  <a:schemeClr val="accent2">
                    <a:lumMod val="75000"/>
                  </a:schemeClr>
                </a:solidFill>
              </a:rPr>
              <a:t>to </a:t>
            </a:r>
            <a:r>
              <a:rPr lang="en-US" sz="3200">
                <a:solidFill>
                  <a:schemeClr val="accent2">
                    <a:lumMod val="75000"/>
                  </a:schemeClr>
                </a:solidFill>
              </a:rPr>
              <a:t>Build</a:t>
            </a:r>
            <a:r>
              <a:rPr lang="en-US" sz="3200" spc="4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200" spc="-20">
                <a:solidFill>
                  <a:schemeClr val="accent2">
                    <a:lumMod val="75000"/>
                  </a:schemeClr>
                </a:solidFill>
              </a:rPr>
              <a:t>Arguments</a:t>
            </a:r>
            <a:endParaRPr lang="en-US" sz="3200" spc="-2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667852"/>
            <a:ext cx="7470775" cy="31388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100"/>
              </a:spcBef>
            </a:pPr>
            <a:r>
              <a:rPr sz="2800" spc="-140" dirty="0">
                <a:solidFill>
                  <a:srgbClr val="FFFFFF"/>
                </a:solidFill>
                <a:latin typeface="Arial"/>
                <a:cs typeface="Arial"/>
              </a:rPr>
              <a:t>Let </a:t>
            </a:r>
            <a:endParaRPr lang="en-US" sz="2800" spc="-14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 marR="5080">
              <a:lnSpc>
                <a:spcPct val="120100"/>
              </a:lnSpc>
              <a:spcBef>
                <a:spcPts val="100"/>
              </a:spcBef>
            </a:pP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p </a:t>
            </a:r>
            <a:r>
              <a:rPr sz="2800" spc="-130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800" spc="-4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proposition </a:t>
            </a:r>
            <a:r>
              <a:rPr sz="2800" spc="85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i="1" spc="85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2800" i="1" spc="-15" dirty="0">
                <a:solidFill>
                  <a:srgbClr val="FFFFFF"/>
                </a:solidFill>
                <a:latin typeface="Carlito"/>
                <a:cs typeface="Carlito"/>
              </a:rPr>
              <a:t>sunny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this</a:t>
            </a:r>
            <a:r>
              <a:rPr sz="2800" i="1" spc="-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i="1" spc="-10" dirty="0">
                <a:solidFill>
                  <a:srgbClr val="FFFFFF"/>
                </a:solidFill>
                <a:latin typeface="Carlito"/>
                <a:cs typeface="Carlito"/>
              </a:rPr>
              <a:t>afternoon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,”  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q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proposition </a:t>
            </a:r>
            <a:r>
              <a:rPr sz="2800" spc="85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i="1" spc="85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2800" i="1" spc="-10" dirty="0">
                <a:solidFill>
                  <a:srgbClr val="FFFFFF"/>
                </a:solidFill>
                <a:latin typeface="Carlito"/>
                <a:cs typeface="Carlito"/>
              </a:rPr>
              <a:t>colder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than</a:t>
            </a:r>
            <a:r>
              <a:rPr sz="2800" i="1" spc="-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i="1" spc="-15" dirty="0">
                <a:solidFill>
                  <a:srgbClr val="FFFFFF"/>
                </a:solidFill>
                <a:latin typeface="Carlito"/>
                <a:cs typeface="Carlito"/>
              </a:rPr>
              <a:t>yesterday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,”</a:t>
            </a:r>
            <a:endParaRPr sz="2800" dirty="0">
              <a:latin typeface="Arial"/>
              <a:cs typeface="Arial"/>
            </a:endParaRPr>
          </a:p>
          <a:p>
            <a:pPr marL="93345">
              <a:lnSpc>
                <a:spcPct val="100000"/>
              </a:lnSpc>
              <a:spcBef>
                <a:spcPts val="660"/>
              </a:spcBef>
            </a:pPr>
            <a:r>
              <a:rPr sz="2800" spc="40" dirty="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proposition </a:t>
            </a:r>
            <a:r>
              <a:rPr sz="2800" spc="4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i="1" spc="40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will go</a:t>
            </a:r>
            <a:r>
              <a:rPr sz="2800" i="1" spc="-3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i="1" spc="-10" dirty="0">
                <a:solidFill>
                  <a:srgbClr val="FFFFFF"/>
                </a:solidFill>
                <a:latin typeface="Carlito"/>
                <a:cs typeface="Carlito"/>
              </a:rPr>
              <a:t>swimming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,”</a:t>
            </a:r>
            <a:endParaRPr sz="2800" dirty="0">
              <a:latin typeface="Arial"/>
              <a:cs typeface="Arial"/>
            </a:endParaRPr>
          </a:p>
          <a:p>
            <a:pPr marL="93345">
              <a:lnSpc>
                <a:spcPct val="100000"/>
              </a:lnSpc>
              <a:spcBef>
                <a:spcPts val="660"/>
              </a:spcBef>
            </a:pPr>
            <a:r>
              <a:rPr sz="2800" spc="-310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lang="en-US" sz="2800" spc="-3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proposition </a:t>
            </a:r>
            <a:r>
              <a:rPr sz="2800" spc="4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i="1" spc="40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will </a:t>
            </a:r>
            <a:r>
              <a:rPr sz="2800" i="1" spc="-40" dirty="0">
                <a:solidFill>
                  <a:srgbClr val="FFFFFF"/>
                </a:solidFill>
                <a:latin typeface="Carlito"/>
                <a:cs typeface="Carlito"/>
              </a:rPr>
              <a:t>take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2800" i="1" spc="-10" dirty="0">
                <a:solidFill>
                  <a:srgbClr val="FFFFFF"/>
                </a:solidFill>
                <a:latin typeface="Carlito"/>
                <a:cs typeface="Carlito"/>
              </a:rPr>
              <a:t>canoe</a:t>
            </a:r>
            <a:r>
              <a:rPr sz="2800" i="1" spc="-4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i="1" spc="-10" dirty="0">
                <a:solidFill>
                  <a:srgbClr val="FFFFFF"/>
                </a:solidFill>
                <a:latin typeface="Carlito"/>
                <a:cs typeface="Carlito"/>
              </a:rPr>
              <a:t>trip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,”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13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800" spc="155" dirty="0">
                <a:solidFill>
                  <a:srgbClr val="FFFFFF"/>
                </a:solidFill>
                <a:latin typeface="Arial"/>
                <a:cs typeface="Arial"/>
              </a:rPr>
              <a:t>t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proposition </a:t>
            </a:r>
            <a:r>
              <a:rPr sz="2800" spc="45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i="1" spc="45" dirty="0">
                <a:solidFill>
                  <a:srgbClr val="FFFFFF"/>
                </a:solidFill>
                <a:latin typeface="Carlito"/>
                <a:cs typeface="Carlito"/>
              </a:rPr>
              <a:t>We</a:t>
            </a:r>
            <a:r>
              <a:rPr sz="2800" i="1" spc="-4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will be home </a:t>
            </a:r>
            <a:r>
              <a:rPr sz="2800" i="1" spc="-10" dirty="0">
                <a:solidFill>
                  <a:srgbClr val="FFFFFF"/>
                </a:solidFill>
                <a:latin typeface="Carlito"/>
                <a:cs typeface="Carlito"/>
              </a:rPr>
              <a:t>by sunset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.”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807846"/>
            <a:ext cx="4304418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Solution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667852"/>
            <a:ext cx="10231755" cy="4067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766060">
              <a:lnSpc>
                <a:spcPct val="120100"/>
              </a:lnSpc>
              <a:spcBef>
                <a:spcPts val="100"/>
              </a:spcBef>
            </a:pPr>
            <a:r>
              <a:rPr sz="2800" spc="-140" dirty="0">
                <a:solidFill>
                  <a:srgbClr val="FFFFFF"/>
                </a:solidFill>
                <a:latin typeface="Arial"/>
                <a:cs typeface="Arial"/>
              </a:rPr>
              <a:t>Let 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p </a:t>
            </a:r>
            <a:r>
              <a:rPr sz="2800" spc="-130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800" spc="-4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proposition </a:t>
            </a:r>
            <a:r>
              <a:rPr sz="2800" spc="85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i="1" spc="85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2800" i="1" spc="-15" dirty="0">
                <a:solidFill>
                  <a:srgbClr val="FFFFFF"/>
                </a:solidFill>
                <a:latin typeface="Carlito"/>
                <a:cs typeface="Carlito"/>
              </a:rPr>
              <a:t>sunny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this</a:t>
            </a:r>
            <a:r>
              <a:rPr sz="2800" i="1" spc="-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i="1" spc="-10" dirty="0">
                <a:solidFill>
                  <a:srgbClr val="FFFFFF"/>
                </a:solidFill>
                <a:latin typeface="Carlito"/>
                <a:cs typeface="Carlito"/>
              </a:rPr>
              <a:t>afternoon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,”  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q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proposition </a:t>
            </a:r>
            <a:r>
              <a:rPr sz="2800" spc="85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i="1" spc="85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2800" i="1" spc="-10" dirty="0">
                <a:solidFill>
                  <a:srgbClr val="FFFFFF"/>
                </a:solidFill>
                <a:latin typeface="Carlito"/>
                <a:cs typeface="Carlito"/>
              </a:rPr>
              <a:t>colder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than</a:t>
            </a:r>
            <a:r>
              <a:rPr sz="2800" i="1" spc="-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i="1" spc="-15" dirty="0">
                <a:solidFill>
                  <a:srgbClr val="FFFFFF"/>
                </a:solidFill>
                <a:latin typeface="Carlito"/>
                <a:cs typeface="Carlito"/>
              </a:rPr>
              <a:t>yesterday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,”</a:t>
            </a:r>
            <a:endParaRPr sz="2800" dirty="0">
              <a:latin typeface="Arial"/>
              <a:cs typeface="Arial"/>
            </a:endParaRPr>
          </a:p>
          <a:p>
            <a:pPr marL="93345">
              <a:lnSpc>
                <a:spcPct val="100000"/>
              </a:lnSpc>
              <a:spcBef>
                <a:spcPts val="660"/>
              </a:spcBef>
            </a:pPr>
            <a:r>
              <a:rPr sz="2800" spc="40" dirty="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proposition </a:t>
            </a:r>
            <a:r>
              <a:rPr sz="2800" spc="4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i="1" spc="40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will go</a:t>
            </a:r>
            <a:r>
              <a:rPr sz="2800" i="1" spc="-3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i="1" spc="-10" dirty="0">
                <a:solidFill>
                  <a:srgbClr val="FFFFFF"/>
                </a:solidFill>
                <a:latin typeface="Carlito"/>
                <a:cs typeface="Carlito"/>
              </a:rPr>
              <a:t>swimming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,”</a:t>
            </a:r>
            <a:endParaRPr sz="2800" dirty="0">
              <a:latin typeface="Arial"/>
              <a:cs typeface="Arial"/>
            </a:endParaRPr>
          </a:p>
          <a:p>
            <a:pPr marL="93345">
              <a:lnSpc>
                <a:spcPct val="100000"/>
              </a:lnSpc>
              <a:spcBef>
                <a:spcPts val="660"/>
              </a:spcBef>
            </a:pPr>
            <a:r>
              <a:rPr sz="2800" spc="-310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proposition </a:t>
            </a:r>
            <a:r>
              <a:rPr sz="2800" spc="4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i="1" spc="40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will </a:t>
            </a:r>
            <a:r>
              <a:rPr sz="2800" i="1" spc="-40" dirty="0">
                <a:solidFill>
                  <a:srgbClr val="FFFFFF"/>
                </a:solidFill>
                <a:latin typeface="Carlito"/>
                <a:cs typeface="Carlito"/>
              </a:rPr>
              <a:t>take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2800" i="1" spc="-10" dirty="0">
                <a:solidFill>
                  <a:srgbClr val="FFFFFF"/>
                </a:solidFill>
                <a:latin typeface="Carlito"/>
                <a:cs typeface="Carlito"/>
              </a:rPr>
              <a:t>canoe</a:t>
            </a:r>
            <a:r>
              <a:rPr sz="2800" i="1" spc="-4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i="1" spc="-10" dirty="0">
                <a:solidFill>
                  <a:srgbClr val="FFFFFF"/>
                </a:solidFill>
                <a:latin typeface="Carlito"/>
                <a:cs typeface="Carlito"/>
              </a:rPr>
              <a:t>trip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,”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13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800" spc="155" dirty="0">
                <a:solidFill>
                  <a:srgbClr val="FFFFFF"/>
                </a:solidFill>
                <a:latin typeface="Arial"/>
                <a:cs typeface="Arial"/>
              </a:rPr>
              <a:t>t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proposition </a:t>
            </a:r>
            <a:r>
              <a:rPr sz="2800" spc="45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i="1" spc="45" dirty="0">
                <a:solidFill>
                  <a:srgbClr val="FFFFFF"/>
                </a:solidFill>
                <a:latin typeface="Carlito"/>
                <a:cs typeface="Carlito"/>
              </a:rPr>
              <a:t>We</a:t>
            </a:r>
            <a:r>
              <a:rPr sz="2800" i="1" spc="-4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will be home </a:t>
            </a:r>
            <a:r>
              <a:rPr sz="2800" i="1" spc="-10" dirty="0">
                <a:solidFill>
                  <a:srgbClr val="FFFFFF"/>
                </a:solidFill>
                <a:latin typeface="Carlito"/>
                <a:cs typeface="Carlito"/>
              </a:rPr>
              <a:t>by sunset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.”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50" dirty="0">
              <a:latin typeface="Arial"/>
              <a:cs typeface="Arial"/>
            </a:endParaRPr>
          </a:p>
          <a:p>
            <a:pPr marL="126364" algn="ctr">
              <a:lnSpc>
                <a:spcPct val="100000"/>
              </a:lnSpc>
              <a:spcBef>
                <a:spcPts val="5"/>
              </a:spcBef>
            </a:pPr>
            <a:r>
              <a:rPr sz="3200" spc="9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3200" i="1" spc="90" dirty="0">
                <a:solidFill>
                  <a:srgbClr val="FF9999"/>
                </a:solidFill>
                <a:latin typeface="Carlito"/>
                <a:cs typeface="Carlito"/>
              </a:rPr>
              <a:t>It </a:t>
            </a:r>
            <a:r>
              <a:rPr sz="3200" i="1" dirty="0">
                <a:solidFill>
                  <a:srgbClr val="FF9999"/>
                </a:solidFill>
                <a:latin typeface="Carlito"/>
                <a:cs typeface="Carlito"/>
              </a:rPr>
              <a:t>is </a:t>
            </a:r>
            <a:r>
              <a:rPr sz="3200" i="1" spc="-5" dirty="0">
                <a:solidFill>
                  <a:srgbClr val="FF9999"/>
                </a:solidFill>
                <a:latin typeface="Carlito"/>
                <a:cs typeface="Carlito"/>
              </a:rPr>
              <a:t>not </a:t>
            </a:r>
            <a:r>
              <a:rPr sz="3200" i="1" spc="-15" dirty="0">
                <a:solidFill>
                  <a:srgbClr val="FF9999"/>
                </a:solidFill>
                <a:latin typeface="Carlito"/>
                <a:cs typeface="Carlito"/>
              </a:rPr>
              <a:t>sunny </a:t>
            </a:r>
            <a:r>
              <a:rPr sz="3200" i="1" spc="-5" dirty="0">
                <a:solidFill>
                  <a:srgbClr val="FF9999"/>
                </a:solidFill>
                <a:latin typeface="Carlito"/>
                <a:cs typeface="Carlito"/>
              </a:rPr>
              <a:t>this afternoon </a:t>
            </a:r>
            <a:r>
              <a:rPr sz="3200" i="1" dirty="0">
                <a:solidFill>
                  <a:srgbClr val="FF9999"/>
                </a:solidFill>
                <a:latin typeface="Carlito"/>
                <a:cs typeface="Carlito"/>
              </a:rPr>
              <a:t>and it is </a:t>
            </a:r>
            <a:r>
              <a:rPr sz="3200" i="1" spc="-10" dirty="0">
                <a:solidFill>
                  <a:srgbClr val="FF9999"/>
                </a:solidFill>
                <a:latin typeface="Carlito"/>
                <a:cs typeface="Carlito"/>
              </a:rPr>
              <a:t>colder </a:t>
            </a:r>
            <a:r>
              <a:rPr sz="3200" i="1" spc="-5" dirty="0">
                <a:solidFill>
                  <a:srgbClr val="FF9999"/>
                </a:solidFill>
                <a:latin typeface="Carlito"/>
                <a:cs typeface="Carlito"/>
              </a:rPr>
              <a:t>than</a:t>
            </a:r>
            <a:r>
              <a:rPr sz="3200" i="1" spc="45" dirty="0">
                <a:solidFill>
                  <a:srgbClr val="FF9999"/>
                </a:solidFill>
                <a:latin typeface="Carlito"/>
                <a:cs typeface="Carlito"/>
              </a:rPr>
              <a:t> </a:t>
            </a:r>
            <a:r>
              <a:rPr sz="3200" i="1" spc="15" dirty="0">
                <a:solidFill>
                  <a:srgbClr val="FF9999"/>
                </a:solidFill>
                <a:latin typeface="Carlito"/>
                <a:cs typeface="Carlito"/>
              </a:rPr>
              <a:t>yesterday</a:t>
            </a:r>
            <a:r>
              <a:rPr sz="3200" spc="15" dirty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endParaRPr sz="3200" dirty="0">
              <a:latin typeface="Arial"/>
              <a:cs typeface="Arial"/>
            </a:endParaRPr>
          </a:p>
          <a:p>
            <a:pPr marL="127000" algn="ctr">
              <a:lnSpc>
                <a:spcPct val="100000"/>
              </a:lnSpc>
              <a:spcBef>
                <a:spcPts val="675"/>
              </a:spcBef>
            </a:pPr>
            <a:r>
              <a:rPr sz="3200" spc="5" dirty="0">
                <a:solidFill>
                  <a:srgbClr val="FFFFFF"/>
                </a:solidFill>
                <a:latin typeface="kiloji"/>
                <a:cs typeface="kiloji"/>
              </a:rPr>
              <a:t>￢</a:t>
            </a:r>
            <a:r>
              <a:rPr sz="3200" i="1" spc="5" dirty="0">
                <a:solidFill>
                  <a:srgbClr val="FFFFFF"/>
                </a:solidFill>
                <a:latin typeface="Carlito"/>
                <a:cs typeface="Carlito"/>
              </a:rPr>
              <a:t>p </a:t>
            </a:r>
            <a:r>
              <a:rPr sz="3200" spc="-455" dirty="0">
                <a:solidFill>
                  <a:srgbClr val="FFFFFF"/>
                </a:solidFill>
                <a:latin typeface="DejaVu Sans"/>
                <a:cs typeface="DejaVu Sans"/>
              </a:rPr>
              <a:t>∧</a:t>
            </a:r>
            <a:r>
              <a:rPr sz="3200" spc="-32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3200" i="1" dirty="0">
                <a:solidFill>
                  <a:srgbClr val="FFFFFF"/>
                </a:solidFill>
                <a:latin typeface="Carlito"/>
                <a:cs typeface="Carlito"/>
              </a:rPr>
              <a:t>q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807846"/>
            <a:ext cx="392010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Solution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667852"/>
            <a:ext cx="8561070" cy="4059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95375">
              <a:lnSpc>
                <a:spcPct val="120100"/>
              </a:lnSpc>
              <a:spcBef>
                <a:spcPts val="100"/>
              </a:spcBef>
            </a:pPr>
            <a:r>
              <a:rPr sz="2800" spc="-140" dirty="0">
                <a:solidFill>
                  <a:srgbClr val="FFFFFF"/>
                </a:solidFill>
                <a:latin typeface="Arial"/>
                <a:cs typeface="Arial"/>
              </a:rPr>
              <a:t>Let 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p </a:t>
            </a:r>
            <a:r>
              <a:rPr sz="2800" spc="-130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800" spc="-4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proposition </a:t>
            </a:r>
            <a:r>
              <a:rPr sz="2800" spc="85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i="1" spc="85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2800" i="1" spc="-15" dirty="0">
                <a:solidFill>
                  <a:srgbClr val="FFFFFF"/>
                </a:solidFill>
                <a:latin typeface="Carlito"/>
                <a:cs typeface="Carlito"/>
              </a:rPr>
              <a:t>sunny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this</a:t>
            </a:r>
            <a:r>
              <a:rPr sz="2800" i="1" spc="-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i="1" spc="-10" dirty="0">
                <a:solidFill>
                  <a:srgbClr val="FFFFFF"/>
                </a:solidFill>
                <a:latin typeface="Carlito"/>
                <a:cs typeface="Carlito"/>
              </a:rPr>
              <a:t>afternoon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,”  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q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proposition </a:t>
            </a:r>
            <a:r>
              <a:rPr sz="2800" spc="85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i="1" spc="85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2800" i="1" spc="-10" dirty="0">
                <a:solidFill>
                  <a:srgbClr val="FFFFFF"/>
                </a:solidFill>
                <a:latin typeface="Carlito"/>
                <a:cs typeface="Carlito"/>
              </a:rPr>
              <a:t>colder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than</a:t>
            </a:r>
            <a:r>
              <a:rPr sz="2800" i="1" spc="-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i="1" spc="-15" dirty="0">
                <a:solidFill>
                  <a:srgbClr val="FFFFFF"/>
                </a:solidFill>
                <a:latin typeface="Carlito"/>
                <a:cs typeface="Carlito"/>
              </a:rPr>
              <a:t>yesterday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,”</a:t>
            </a:r>
            <a:endParaRPr sz="2800" dirty="0">
              <a:latin typeface="Arial"/>
              <a:cs typeface="Arial"/>
            </a:endParaRPr>
          </a:p>
          <a:p>
            <a:pPr marL="93345">
              <a:lnSpc>
                <a:spcPct val="100000"/>
              </a:lnSpc>
              <a:spcBef>
                <a:spcPts val="660"/>
              </a:spcBef>
            </a:pPr>
            <a:r>
              <a:rPr sz="2800" spc="40" dirty="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proposition </a:t>
            </a:r>
            <a:r>
              <a:rPr sz="2800" spc="4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i="1" spc="40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will go</a:t>
            </a:r>
            <a:r>
              <a:rPr sz="2800" i="1" spc="-3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i="1" spc="-10" dirty="0">
                <a:solidFill>
                  <a:srgbClr val="FFFFFF"/>
                </a:solidFill>
                <a:latin typeface="Carlito"/>
                <a:cs typeface="Carlito"/>
              </a:rPr>
              <a:t>swimming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,”</a:t>
            </a:r>
            <a:endParaRPr sz="2800" dirty="0">
              <a:latin typeface="Arial"/>
              <a:cs typeface="Arial"/>
            </a:endParaRPr>
          </a:p>
          <a:p>
            <a:pPr marL="93345">
              <a:lnSpc>
                <a:spcPct val="100000"/>
              </a:lnSpc>
              <a:spcBef>
                <a:spcPts val="660"/>
              </a:spcBef>
            </a:pPr>
            <a:r>
              <a:rPr sz="2800" spc="-310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proposition </a:t>
            </a:r>
            <a:r>
              <a:rPr sz="2800" spc="4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i="1" spc="40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will </a:t>
            </a:r>
            <a:r>
              <a:rPr sz="2800" i="1" spc="-40" dirty="0">
                <a:solidFill>
                  <a:srgbClr val="FFFFFF"/>
                </a:solidFill>
                <a:latin typeface="Carlito"/>
                <a:cs typeface="Carlito"/>
              </a:rPr>
              <a:t>take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2800" i="1" spc="-10" dirty="0">
                <a:solidFill>
                  <a:srgbClr val="FFFFFF"/>
                </a:solidFill>
                <a:latin typeface="Carlito"/>
                <a:cs typeface="Carlito"/>
              </a:rPr>
              <a:t>canoe</a:t>
            </a:r>
            <a:r>
              <a:rPr sz="2800" i="1" spc="-4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i="1" spc="-10" dirty="0">
                <a:solidFill>
                  <a:srgbClr val="FFFFFF"/>
                </a:solidFill>
                <a:latin typeface="Carlito"/>
                <a:cs typeface="Carlito"/>
              </a:rPr>
              <a:t>trip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,”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13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800" spc="155" dirty="0">
                <a:solidFill>
                  <a:srgbClr val="FFFFFF"/>
                </a:solidFill>
                <a:latin typeface="Arial"/>
                <a:cs typeface="Arial"/>
              </a:rPr>
              <a:t>t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proposition </a:t>
            </a:r>
            <a:r>
              <a:rPr sz="2800" spc="45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i="1" spc="45" dirty="0">
                <a:solidFill>
                  <a:srgbClr val="FFFFFF"/>
                </a:solidFill>
                <a:latin typeface="Carlito"/>
                <a:cs typeface="Carlito"/>
              </a:rPr>
              <a:t>We</a:t>
            </a:r>
            <a:r>
              <a:rPr sz="2800" i="1" spc="-4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will be home </a:t>
            </a:r>
            <a:r>
              <a:rPr sz="2800" i="1" spc="-10" dirty="0">
                <a:solidFill>
                  <a:srgbClr val="FFFFFF"/>
                </a:solidFill>
                <a:latin typeface="Carlito"/>
                <a:cs typeface="Carlito"/>
              </a:rPr>
              <a:t>by sunset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.”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50" dirty="0">
              <a:latin typeface="Arial"/>
              <a:cs typeface="Arial"/>
            </a:endParaRPr>
          </a:p>
          <a:p>
            <a:pPr marL="4728210" marR="5080" indent="-2919095">
              <a:lnSpc>
                <a:spcPct val="115999"/>
              </a:lnSpc>
            </a:pPr>
            <a:r>
              <a:rPr sz="3200" spc="5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3200" i="1" spc="50" dirty="0">
                <a:solidFill>
                  <a:srgbClr val="FF9999"/>
                </a:solidFill>
                <a:latin typeface="Carlito"/>
                <a:cs typeface="Carlito"/>
              </a:rPr>
              <a:t>We </a:t>
            </a:r>
            <a:r>
              <a:rPr sz="3200" i="1" spc="-5" dirty="0">
                <a:solidFill>
                  <a:srgbClr val="FF9999"/>
                </a:solidFill>
                <a:latin typeface="Carlito"/>
                <a:cs typeface="Carlito"/>
              </a:rPr>
              <a:t>will </a:t>
            </a:r>
            <a:r>
              <a:rPr sz="3200" i="1" dirty="0">
                <a:solidFill>
                  <a:srgbClr val="FF9999"/>
                </a:solidFill>
                <a:latin typeface="Carlito"/>
                <a:cs typeface="Carlito"/>
              </a:rPr>
              <a:t>go </a:t>
            </a:r>
            <a:r>
              <a:rPr sz="3200" i="1" spc="-5" dirty="0">
                <a:solidFill>
                  <a:srgbClr val="FF9999"/>
                </a:solidFill>
                <a:latin typeface="Carlito"/>
                <a:cs typeface="Carlito"/>
              </a:rPr>
              <a:t>swimming only </a:t>
            </a:r>
            <a:r>
              <a:rPr sz="3200" i="1" dirty="0">
                <a:solidFill>
                  <a:srgbClr val="FF9999"/>
                </a:solidFill>
                <a:latin typeface="Carlito"/>
                <a:cs typeface="Carlito"/>
              </a:rPr>
              <a:t>if it is </a:t>
            </a:r>
            <a:r>
              <a:rPr sz="3200" i="1" spc="5" dirty="0">
                <a:solidFill>
                  <a:srgbClr val="FF9999"/>
                </a:solidFill>
                <a:latin typeface="Carlito"/>
                <a:cs typeface="Carlito"/>
              </a:rPr>
              <a:t>sunny.</a:t>
            </a:r>
            <a:r>
              <a:rPr sz="3200" spc="5" dirty="0">
                <a:solidFill>
                  <a:srgbClr val="FFFFFF"/>
                </a:solidFill>
                <a:latin typeface="Arial"/>
                <a:cs typeface="Arial"/>
              </a:rPr>
              <a:t>” 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dirty="0">
                <a:solidFill>
                  <a:srgbClr val="FFFFFF"/>
                </a:solidFill>
                <a:latin typeface="Carlito"/>
                <a:cs typeface="Carlito"/>
              </a:rPr>
              <a:t>r </a:t>
            </a:r>
            <a:r>
              <a:rPr sz="3200" spc="-300" dirty="0">
                <a:solidFill>
                  <a:srgbClr val="FFFFFF"/>
                </a:solidFill>
                <a:latin typeface="Arial"/>
                <a:cs typeface="Arial"/>
              </a:rPr>
              <a:t>→</a:t>
            </a:r>
            <a:r>
              <a:rPr sz="3200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dirty="0">
                <a:solidFill>
                  <a:srgbClr val="FFFFFF"/>
                </a:solidFill>
                <a:latin typeface="Carlito"/>
                <a:cs typeface="Carlito"/>
              </a:rPr>
              <a:t>p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8" y="807846"/>
            <a:ext cx="39863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Solution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667852"/>
            <a:ext cx="10057765" cy="4122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592070">
              <a:lnSpc>
                <a:spcPct val="120100"/>
              </a:lnSpc>
              <a:spcBef>
                <a:spcPts val="100"/>
              </a:spcBef>
            </a:pPr>
            <a:r>
              <a:rPr sz="2800" spc="-140" dirty="0">
                <a:solidFill>
                  <a:srgbClr val="FFFFFF"/>
                </a:solidFill>
                <a:latin typeface="Arial"/>
                <a:cs typeface="Arial"/>
              </a:rPr>
              <a:t>Let 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p </a:t>
            </a:r>
            <a:r>
              <a:rPr sz="2800" spc="-130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800" spc="-4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proposition </a:t>
            </a:r>
            <a:r>
              <a:rPr sz="2800" spc="85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i="1" spc="85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2800" i="1" spc="-15" dirty="0">
                <a:solidFill>
                  <a:srgbClr val="FFFFFF"/>
                </a:solidFill>
                <a:latin typeface="Carlito"/>
                <a:cs typeface="Carlito"/>
              </a:rPr>
              <a:t>sunny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this</a:t>
            </a:r>
            <a:r>
              <a:rPr sz="2800" i="1" spc="-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i="1" spc="-10" dirty="0">
                <a:solidFill>
                  <a:srgbClr val="FFFFFF"/>
                </a:solidFill>
                <a:latin typeface="Carlito"/>
                <a:cs typeface="Carlito"/>
              </a:rPr>
              <a:t>afternoon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,”  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q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proposition </a:t>
            </a:r>
            <a:r>
              <a:rPr sz="2800" spc="85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i="1" spc="85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2800" i="1" spc="-10" dirty="0">
                <a:solidFill>
                  <a:srgbClr val="FFFFFF"/>
                </a:solidFill>
                <a:latin typeface="Carlito"/>
                <a:cs typeface="Carlito"/>
              </a:rPr>
              <a:t>colder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than</a:t>
            </a:r>
            <a:r>
              <a:rPr sz="2800" i="1" spc="-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i="1" spc="-15" dirty="0">
                <a:solidFill>
                  <a:srgbClr val="FFFFFF"/>
                </a:solidFill>
                <a:latin typeface="Carlito"/>
                <a:cs typeface="Carlito"/>
              </a:rPr>
              <a:t>yesterday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,”</a:t>
            </a:r>
            <a:endParaRPr sz="2800" dirty="0">
              <a:latin typeface="Arial"/>
              <a:cs typeface="Arial"/>
            </a:endParaRPr>
          </a:p>
          <a:p>
            <a:pPr marL="93345">
              <a:lnSpc>
                <a:spcPct val="100000"/>
              </a:lnSpc>
              <a:spcBef>
                <a:spcPts val="660"/>
              </a:spcBef>
            </a:pPr>
            <a:r>
              <a:rPr sz="2800" spc="40" dirty="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proposition </a:t>
            </a:r>
            <a:r>
              <a:rPr sz="2800" spc="4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i="1" spc="40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will go</a:t>
            </a:r>
            <a:r>
              <a:rPr sz="2800" i="1" spc="-3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i="1" spc="-10" dirty="0">
                <a:solidFill>
                  <a:srgbClr val="FFFFFF"/>
                </a:solidFill>
                <a:latin typeface="Carlito"/>
                <a:cs typeface="Carlito"/>
              </a:rPr>
              <a:t>swimming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,”</a:t>
            </a:r>
            <a:endParaRPr sz="2800" dirty="0">
              <a:latin typeface="Arial"/>
              <a:cs typeface="Arial"/>
            </a:endParaRPr>
          </a:p>
          <a:p>
            <a:pPr marL="93345">
              <a:lnSpc>
                <a:spcPct val="100000"/>
              </a:lnSpc>
              <a:spcBef>
                <a:spcPts val="660"/>
              </a:spcBef>
            </a:pPr>
            <a:r>
              <a:rPr sz="2800" spc="-310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lang="en-US" sz="2800" spc="-3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proposition </a:t>
            </a:r>
            <a:r>
              <a:rPr sz="2800" spc="4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i="1" spc="40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will </a:t>
            </a:r>
            <a:r>
              <a:rPr sz="2800" i="1" spc="-40" dirty="0">
                <a:solidFill>
                  <a:srgbClr val="FFFFFF"/>
                </a:solidFill>
                <a:latin typeface="Carlito"/>
                <a:cs typeface="Carlito"/>
              </a:rPr>
              <a:t>take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2800" i="1" spc="-10" dirty="0">
                <a:solidFill>
                  <a:srgbClr val="FFFFFF"/>
                </a:solidFill>
                <a:latin typeface="Carlito"/>
                <a:cs typeface="Carlito"/>
              </a:rPr>
              <a:t>canoe</a:t>
            </a:r>
            <a:r>
              <a:rPr sz="2800" i="1" spc="-4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i="1" spc="-10" dirty="0">
                <a:solidFill>
                  <a:srgbClr val="FFFFFF"/>
                </a:solidFill>
                <a:latin typeface="Carlito"/>
                <a:cs typeface="Carlito"/>
              </a:rPr>
              <a:t>trip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,”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13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800" spc="155" dirty="0">
                <a:solidFill>
                  <a:srgbClr val="FFFFFF"/>
                </a:solidFill>
                <a:latin typeface="Arial"/>
                <a:cs typeface="Arial"/>
              </a:rPr>
              <a:t>t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proposition </a:t>
            </a:r>
            <a:r>
              <a:rPr sz="2800" spc="45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i="1" spc="45" dirty="0">
                <a:solidFill>
                  <a:srgbClr val="FFFFFF"/>
                </a:solidFill>
                <a:latin typeface="Carlito"/>
                <a:cs typeface="Carlito"/>
              </a:rPr>
              <a:t>We</a:t>
            </a:r>
            <a:r>
              <a:rPr sz="2800" i="1" spc="-4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will be home </a:t>
            </a:r>
            <a:r>
              <a:rPr sz="2800" i="1" spc="-10" dirty="0">
                <a:solidFill>
                  <a:srgbClr val="FFFFFF"/>
                </a:solidFill>
                <a:latin typeface="Carlito"/>
                <a:cs typeface="Carlito"/>
              </a:rPr>
              <a:t>by sunset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.”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50" dirty="0">
              <a:latin typeface="Arial"/>
              <a:cs typeface="Arial"/>
            </a:endParaRPr>
          </a:p>
          <a:p>
            <a:pPr marL="298450" algn="ctr">
              <a:lnSpc>
                <a:spcPct val="100000"/>
              </a:lnSpc>
              <a:spcBef>
                <a:spcPts val="5"/>
              </a:spcBef>
            </a:pPr>
            <a:r>
              <a:rPr sz="3200" spc="9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3200" i="1" spc="90" dirty="0">
                <a:solidFill>
                  <a:srgbClr val="FF9999"/>
                </a:solidFill>
                <a:latin typeface="Carlito"/>
                <a:cs typeface="Carlito"/>
              </a:rPr>
              <a:t>If </a:t>
            </a:r>
            <a:r>
              <a:rPr sz="3200" i="1" dirty="0">
                <a:solidFill>
                  <a:srgbClr val="FF9999"/>
                </a:solidFill>
                <a:latin typeface="Carlito"/>
                <a:cs typeface="Carlito"/>
              </a:rPr>
              <a:t>we do </a:t>
            </a:r>
            <a:r>
              <a:rPr sz="3200" i="1" spc="-5" dirty="0">
                <a:solidFill>
                  <a:srgbClr val="FF9999"/>
                </a:solidFill>
                <a:latin typeface="Carlito"/>
                <a:cs typeface="Carlito"/>
              </a:rPr>
              <a:t>not </a:t>
            </a:r>
            <a:r>
              <a:rPr sz="3200" i="1" dirty="0">
                <a:solidFill>
                  <a:srgbClr val="FF9999"/>
                </a:solidFill>
                <a:latin typeface="Carlito"/>
                <a:cs typeface="Carlito"/>
              </a:rPr>
              <a:t>go </a:t>
            </a:r>
            <a:r>
              <a:rPr sz="3200" i="1" spc="-5" dirty="0">
                <a:solidFill>
                  <a:srgbClr val="FF9999"/>
                </a:solidFill>
                <a:latin typeface="Carlito"/>
                <a:cs typeface="Carlito"/>
              </a:rPr>
              <a:t>swimming, </a:t>
            </a:r>
            <a:r>
              <a:rPr sz="3200" i="1" dirty="0">
                <a:solidFill>
                  <a:srgbClr val="FF9999"/>
                </a:solidFill>
                <a:latin typeface="Carlito"/>
                <a:cs typeface="Carlito"/>
              </a:rPr>
              <a:t>then we </a:t>
            </a:r>
            <a:r>
              <a:rPr sz="3200" i="1" spc="-5" dirty="0">
                <a:solidFill>
                  <a:srgbClr val="FF9999"/>
                </a:solidFill>
                <a:latin typeface="Carlito"/>
                <a:cs typeface="Carlito"/>
              </a:rPr>
              <a:t>will </a:t>
            </a:r>
            <a:r>
              <a:rPr sz="3200" i="1" spc="-45" dirty="0">
                <a:solidFill>
                  <a:srgbClr val="FF9999"/>
                </a:solidFill>
                <a:latin typeface="Carlito"/>
                <a:cs typeface="Carlito"/>
              </a:rPr>
              <a:t>take </a:t>
            </a:r>
            <a:r>
              <a:rPr sz="3200" i="1" dirty="0">
                <a:solidFill>
                  <a:srgbClr val="FF9999"/>
                </a:solidFill>
                <a:latin typeface="Carlito"/>
                <a:cs typeface="Carlito"/>
              </a:rPr>
              <a:t>a </a:t>
            </a:r>
            <a:r>
              <a:rPr sz="3200" i="1" spc="-5" dirty="0">
                <a:solidFill>
                  <a:srgbClr val="FF9999"/>
                </a:solidFill>
                <a:latin typeface="Carlito"/>
                <a:cs typeface="Carlito"/>
              </a:rPr>
              <a:t>canoe</a:t>
            </a:r>
            <a:r>
              <a:rPr sz="3200" i="1" spc="-20" dirty="0">
                <a:solidFill>
                  <a:srgbClr val="FF9999"/>
                </a:solidFill>
                <a:latin typeface="Carlito"/>
                <a:cs typeface="Carlito"/>
              </a:rPr>
              <a:t> </a:t>
            </a:r>
            <a:r>
              <a:rPr sz="3200" i="1" spc="45" dirty="0">
                <a:solidFill>
                  <a:srgbClr val="FF9999"/>
                </a:solidFill>
                <a:latin typeface="Carlito"/>
                <a:cs typeface="Carlito"/>
              </a:rPr>
              <a:t>trip.</a:t>
            </a:r>
            <a:r>
              <a:rPr sz="3200" spc="45" dirty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endParaRPr sz="3200" dirty="0">
              <a:latin typeface="Arial"/>
              <a:cs typeface="Arial"/>
            </a:endParaRPr>
          </a:p>
          <a:p>
            <a:pPr marL="299085" algn="ctr">
              <a:lnSpc>
                <a:spcPct val="100000"/>
              </a:lnSpc>
              <a:spcBef>
                <a:spcPts val="675"/>
              </a:spcBef>
            </a:pPr>
            <a:r>
              <a:rPr sz="3200" spc="30" dirty="0">
                <a:solidFill>
                  <a:srgbClr val="FFFFFF"/>
                </a:solidFill>
                <a:latin typeface="kiloji"/>
                <a:cs typeface="kiloji"/>
              </a:rPr>
              <a:t>￢</a:t>
            </a:r>
            <a:r>
              <a:rPr sz="3200" spc="30" dirty="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sz="3200" spc="-300" dirty="0">
                <a:solidFill>
                  <a:srgbClr val="FFFFFF"/>
                </a:solidFill>
                <a:latin typeface="Arial"/>
                <a:cs typeface="Arial"/>
              </a:rPr>
              <a:t>→</a:t>
            </a:r>
            <a:r>
              <a:rPr sz="3200" spc="-3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35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8" y="807846"/>
            <a:ext cx="3840591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Solution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37862679-4D99-43E2-9290-412243D7B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939" y="152401"/>
            <a:ext cx="10513061" cy="624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4498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667852"/>
            <a:ext cx="9911715" cy="4059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46020">
              <a:lnSpc>
                <a:spcPct val="120100"/>
              </a:lnSpc>
              <a:spcBef>
                <a:spcPts val="100"/>
              </a:spcBef>
            </a:pPr>
            <a:r>
              <a:rPr sz="2800" spc="-140" dirty="0">
                <a:solidFill>
                  <a:srgbClr val="FFFFFF"/>
                </a:solidFill>
                <a:latin typeface="Arial"/>
                <a:cs typeface="Arial"/>
              </a:rPr>
              <a:t>Let 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p </a:t>
            </a:r>
            <a:r>
              <a:rPr sz="2800" spc="-130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800" spc="-4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proposition </a:t>
            </a:r>
            <a:r>
              <a:rPr sz="2800" spc="85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i="1" spc="85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2800" i="1" spc="-15" dirty="0">
                <a:solidFill>
                  <a:srgbClr val="FFFFFF"/>
                </a:solidFill>
                <a:latin typeface="Carlito"/>
                <a:cs typeface="Carlito"/>
              </a:rPr>
              <a:t>sunny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this</a:t>
            </a:r>
            <a:r>
              <a:rPr sz="2800" i="1" spc="-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i="1" spc="-10" dirty="0">
                <a:solidFill>
                  <a:srgbClr val="FFFFFF"/>
                </a:solidFill>
                <a:latin typeface="Carlito"/>
                <a:cs typeface="Carlito"/>
              </a:rPr>
              <a:t>afternoon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,”  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q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proposition </a:t>
            </a:r>
            <a:r>
              <a:rPr sz="2800" spc="85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i="1" spc="85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2800" i="1" spc="-10" dirty="0">
                <a:solidFill>
                  <a:srgbClr val="FFFFFF"/>
                </a:solidFill>
                <a:latin typeface="Carlito"/>
                <a:cs typeface="Carlito"/>
              </a:rPr>
              <a:t>colder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than</a:t>
            </a:r>
            <a:r>
              <a:rPr sz="2800" i="1" spc="-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i="1" spc="-15" dirty="0">
                <a:solidFill>
                  <a:srgbClr val="FFFFFF"/>
                </a:solidFill>
                <a:latin typeface="Carlito"/>
                <a:cs typeface="Carlito"/>
              </a:rPr>
              <a:t>yesterday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,”</a:t>
            </a:r>
            <a:endParaRPr sz="2800" dirty="0">
              <a:latin typeface="Arial"/>
              <a:cs typeface="Arial"/>
            </a:endParaRPr>
          </a:p>
          <a:p>
            <a:pPr marL="93345">
              <a:lnSpc>
                <a:spcPct val="100000"/>
              </a:lnSpc>
              <a:spcBef>
                <a:spcPts val="660"/>
              </a:spcBef>
            </a:pPr>
            <a:r>
              <a:rPr sz="2800" spc="40" dirty="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proposition </a:t>
            </a:r>
            <a:r>
              <a:rPr sz="2800" spc="4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i="1" spc="40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will go</a:t>
            </a:r>
            <a:r>
              <a:rPr sz="2800" i="1" spc="-3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i="1" spc="-10" dirty="0">
                <a:solidFill>
                  <a:srgbClr val="FFFFFF"/>
                </a:solidFill>
                <a:latin typeface="Carlito"/>
                <a:cs typeface="Carlito"/>
              </a:rPr>
              <a:t>swimming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,”</a:t>
            </a:r>
            <a:endParaRPr sz="2800" dirty="0">
              <a:latin typeface="Arial"/>
              <a:cs typeface="Arial"/>
            </a:endParaRPr>
          </a:p>
          <a:p>
            <a:pPr marL="93345">
              <a:lnSpc>
                <a:spcPct val="100000"/>
              </a:lnSpc>
              <a:spcBef>
                <a:spcPts val="660"/>
              </a:spcBef>
            </a:pPr>
            <a:r>
              <a:rPr sz="2800" spc="-310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proposition </a:t>
            </a:r>
            <a:r>
              <a:rPr sz="2800" spc="4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i="1" spc="40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will </a:t>
            </a:r>
            <a:r>
              <a:rPr sz="2800" i="1" spc="-40" dirty="0">
                <a:solidFill>
                  <a:srgbClr val="FFFFFF"/>
                </a:solidFill>
                <a:latin typeface="Carlito"/>
                <a:cs typeface="Carlito"/>
              </a:rPr>
              <a:t>take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2800" i="1" spc="-10" dirty="0">
                <a:solidFill>
                  <a:srgbClr val="FFFFFF"/>
                </a:solidFill>
                <a:latin typeface="Carlito"/>
                <a:cs typeface="Carlito"/>
              </a:rPr>
              <a:t>canoe</a:t>
            </a:r>
            <a:r>
              <a:rPr sz="2800" i="1" spc="-4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i="1" spc="-10" dirty="0">
                <a:solidFill>
                  <a:srgbClr val="FFFFFF"/>
                </a:solidFill>
                <a:latin typeface="Carlito"/>
                <a:cs typeface="Carlito"/>
              </a:rPr>
              <a:t>trip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,”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13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800" spc="155" dirty="0">
                <a:solidFill>
                  <a:srgbClr val="FFFFFF"/>
                </a:solidFill>
                <a:latin typeface="Arial"/>
                <a:cs typeface="Arial"/>
              </a:rPr>
              <a:t>t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proposition </a:t>
            </a:r>
            <a:r>
              <a:rPr sz="2800" spc="45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i="1" spc="45" dirty="0">
                <a:solidFill>
                  <a:srgbClr val="FFFFFF"/>
                </a:solidFill>
                <a:latin typeface="Carlito"/>
                <a:cs typeface="Carlito"/>
              </a:rPr>
              <a:t>We</a:t>
            </a:r>
            <a:r>
              <a:rPr sz="2800" i="1" spc="-4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will be home </a:t>
            </a:r>
            <a:r>
              <a:rPr sz="2800" i="1" spc="-10" dirty="0">
                <a:solidFill>
                  <a:srgbClr val="FFFFFF"/>
                </a:solidFill>
                <a:latin typeface="Carlito"/>
                <a:cs typeface="Carlito"/>
              </a:rPr>
              <a:t>by sunset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.”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50" dirty="0">
              <a:latin typeface="Arial"/>
              <a:cs typeface="Arial"/>
            </a:endParaRPr>
          </a:p>
          <a:p>
            <a:pPr marL="4754245" marR="5080" indent="-4295140">
              <a:lnSpc>
                <a:spcPct val="115999"/>
              </a:lnSpc>
            </a:pPr>
            <a:r>
              <a:rPr sz="3200" spc="9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3200" i="1" spc="90" dirty="0">
                <a:solidFill>
                  <a:srgbClr val="FF9999"/>
                </a:solidFill>
                <a:latin typeface="Carlito"/>
                <a:cs typeface="Carlito"/>
              </a:rPr>
              <a:t>If </a:t>
            </a:r>
            <a:r>
              <a:rPr sz="3200" i="1" dirty="0">
                <a:solidFill>
                  <a:srgbClr val="FF9999"/>
                </a:solidFill>
                <a:latin typeface="Carlito"/>
                <a:cs typeface="Carlito"/>
              </a:rPr>
              <a:t>we </a:t>
            </a:r>
            <a:r>
              <a:rPr sz="3200" i="1" spc="-45" dirty="0">
                <a:solidFill>
                  <a:srgbClr val="FF9999"/>
                </a:solidFill>
                <a:latin typeface="Carlito"/>
                <a:cs typeface="Carlito"/>
              </a:rPr>
              <a:t>take </a:t>
            </a:r>
            <a:r>
              <a:rPr sz="3200" i="1" dirty="0">
                <a:solidFill>
                  <a:srgbClr val="FF9999"/>
                </a:solidFill>
                <a:latin typeface="Carlito"/>
                <a:cs typeface="Carlito"/>
              </a:rPr>
              <a:t>a </a:t>
            </a:r>
            <a:r>
              <a:rPr sz="3200" i="1" spc="-5" dirty="0">
                <a:solidFill>
                  <a:srgbClr val="FF9999"/>
                </a:solidFill>
                <a:latin typeface="Carlito"/>
                <a:cs typeface="Carlito"/>
              </a:rPr>
              <a:t>canoe trip, </a:t>
            </a:r>
            <a:r>
              <a:rPr sz="3200" i="1" dirty="0">
                <a:solidFill>
                  <a:srgbClr val="FF9999"/>
                </a:solidFill>
                <a:latin typeface="Carlito"/>
                <a:cs typeface="Carlito"/>
              </a:rPr>
              <a:t>then we </a:t>
            </a:r>
            <a:r>
              <a:rPr sz="3200" i="1" spc="-5" dirty="0">
                <a:solidFill>
                  <a:srgbClr val="FF9999"/>
                </a:solidFill>
                <a:latin typeface="Carlito"/>
                <a:cs typeface="Carlito"/>
              </a:rPr>
              <a:t>will </a:t>
            </a:r>
            <a:r>
              <a:rPr sz="3200" i="1" dirty="0">
                <a:solidFill>
                  <a:srgbClr val="FF9999"/>
                </a:solidFill>
                <a:latin typeface="Carlito"/>
                <a:cs typeface="Carlito"/>
              </a:rPr>
              <a:t>be </a:t>
            </a:r>
            <a:r>
              <a:rPr sz="3200" i="1" spc="-5" dirty="0">
                <a:solidFill>
                  <a:srgbClr val="FF9999"/>
                </a:solidFill>
                <a:latin typeface="Carlito"/>
                <a:cs typeface="Carlito"/>
              </a:rPr>
              <a:t>home </a:t>
            </a:r>
            <a:r>
              <a:rPr sz="3200" i="1" spc="-15" dirty="0">
                <a:solidFill>
                  <a:srgbClr val="FF9999"/>
                </a:solidFill>
                <a:latin typeface="Carlito"/>
                <a:cs typeface="Carlito"/>
              </a:rPr>
              <a:t>by </a:t>
            </a:r>
            <a:r>
              <a:rPr sz="3200" i="1" spc="30" dirty="0">
                <a:solidFill>
                  <a:srgbClr val="FF9999"/>
                </a:solidFill>
                <a:latin typeface="Carlito"/>
                <a:cs typeface="Carlito"/>
              </a:rPr>
              <a:t>sunset.</a:t>
            </a:r>
            <a:r>
              <a:rPr sz="3200" spc="30" dirty="0">
                <a:solidFill>
                  <a:srgbClr val="FFFFFF"/>
                </a:solidFill>
                <a:latin typeface="Arial"/>
                <a:cs typeface="Arial"/>
              </a:rPr>
              <a:t>”  </a:t>
            </a:r>
            <a:r>
              <a:rPr sz="3200" spc="-350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3200" spc="-300" dirty="0">
                <a:solidFill>
                  <a:srgbClr val="FFFFFF"/>
                </a:solidFill>
                <a:latin typeface="Arial"/>
                <a:cs typeface="Arial"/>
              </a:rPr>
              <a:t>→</a:t>
            </a:r>
            <a:r>
              <a:rPr sz="3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18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807846"/>
            <a:ext cx="4357426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Solution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667852"/>
            <a:ext cx="8597900" cy="40595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31570">
              <a:lnSpc>
                <a:spcPct val="120100"/>
              </a:lnSpc>
              <a:spcBef>
                <a:spcPts val="100"/>
              </a:spcBef>
            </a:pPr>
            <a:r>
              <a:rPr sz="2800" spc="-140" dirty="0">
                <a:solidFill>
                  <a:srgbClr val="FFFFFF"/>
                </a:solidFill>
                <a:latin typeface="Arial"/>
                <a:cs typeface="Arial"/>
              </a:rPr>
              <a:t>Let 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p </a:t>
            </a:r>
            <a:r>
              <a:rPr sz="2800" spc="-130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800" spc="-4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proposition </a:t>
            </a:r>
            <a:r>
              <a:rPr sz="2800" spc="85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i="1" spc="85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2800" i="1" spc="-15" dirty="0">
                <a:solidFill>
                  <a:srgbClr val="FFFFFF"/>
                </a:solidFill>
                <a:latin typeface="Carlito"/>
                <a:cs typeface="Carlito"/>
              </a:rPr>
              <a:t>sunny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this</a:t>
            </a:r>
            <a:r>
              <a:rPr sz="2800" i="1" spc="-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i="1" spc="-10" dirty="0">
                <a:solidFill>
                  <a:srgbClr val="FFFFFF"/>
                </a:solidFill>
                <a:latin typeface="Carlito"/>
                <a:cs typeface="Carlito"/>
              </a:rPr>
              <a:t>afternoon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,”  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q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proposition </a:t>
            </a:r>
            <a:r>
              <a:rPr sz="2800" spc="85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i="1" spc="85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2800" i="1" spc="-10" dirty="0">
                <a:solidFill>
                  <a:srgbClr val="FFFFFF"/>
                </a:solidFill>
                <a:latin typeface="Carlito"/>
                <a:cs typeface="Carlito"/>
              </a:rPr>
              <a:t>colder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than</a:t>
            </a:r>
            <a:r>
              <a:rPr sz="2800" i="1" spc="-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i="1" spc="-15" dirty="0">
                <a:solidFill>
                  <a:srgbClr val="FFFFFF"/>
                </a:solidFill>
                <a:latin typeface="Carlito"/>
                <a:cs typeface="Carlito"/>
              </a:rPr>
              <a:t>yesterday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,”</a:t>
            </a:r>
            <a:endParaRPr sz="2800" dirty="0">
              <a:latin typeface="Arial"/>
              <a:cs typeface="Arial"/>
            </a:endParaRPr>
          </a:p>
          <a:p>
            <a:pPr marL="93345">
              <a:lnSpc>
                <a:spcPct val="100000"/>
              </a:lnSpc>
              <a:spcBef>
                <a:spcPts val="660"/>
              </a:spcBef>
            </a:pPr>
            <a:r>
              <a:rPr sz="2800" spc="40" dirty="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proposition </a:t>
            </a:r>
            <a:r>
              <a:rPr sz="2800" spc="4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i="1" spc="40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will go</a:t>
            </a:r>
            <a:r>
              <a:rPr sz="2800" i="1" spc="-3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i="1" spc="-10" dirty="0">
                <a:solidFill>
                  <a:srgbClr val="FFFFFF"/>
                </a:solidFill>
                <a:latin typeface="Carlito"/>
                <a:cs typeface="Carlito"/>
              </a:rPr>
              <a:t>swimming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,”</a:t>
            </a:r>
            <a:endParaRPr sz="2800" dirty="0">
              <a:latin typeface="Arial"/>
              <a:cs typeface="Arial"/>
            </a:endParaRPr>
          </a:p>
          <a:p>
            <a:pPr marL="93345">
              <a:lnSpc>
                <a:spcPct val="100000"/>
              </a:lnSpc>
              <a:spcBef>
                <a:spcPts val="660"/>
              </a:spcBef>
            </a:pPr>
            <a:r>
              <a:rPr sz="2800" spc="-310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proposition </a:t>
            </a:r>
            <a:r>
              <a:rPr sz="2800" spc="4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i="1" spc="40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will </a:t>
            </a:r>
            <a:r>
              <a:rPr sz="2800" i="1" spc="-40" dirty="0">
                <a:solidFill>
                  <a:srgbClr val="FFFFFF"/>
                </a:solidFill>
                <a:latin typeface="Carlito"/>
                <a:cs typeface="Carlito"/>
              </a:rPr>
              <a:t>take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2800" i="1" spc="-10" dirty="0">
                <a:solidFill>
                  <a:srgbClr val="FFFFFF"/>
                </a:solidFill>
                <a:latin typeface="Carlito"/>
                <a:cs typeface="Carlito"/>
              </a:rPr>
              <a:t>canoe</a:t>
            </a:r>
            <a:r>
              <a:rPr sz="2800" i="1" spc="-4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i="1" spc="-10" dirty="0">
                <a:solidFill>
                  <a:srgbClr val="FFFFFF"/>
                </a:solidFill>
                <a:latin typeface="Carlito"/>
                <a:cs typeface="Carlito"/>
              </a:rPr>
              <a:t>trip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,”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13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800" spc="155" dirty="0">
                <a:solidFill>
                  <a:srgbClr val="FFFFFF"/>
                </a:solidFill>
                <a:latin typeface="Arial"/>
                <a:cs typeface="Arial"/>
              </a:rPr>
              <a:t>t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proposition </a:t>
            </a:r>
            <a:r>
              <a:rPr sz="2800" spc="45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i="1" spc="45" dirty="0">
                <a:solidFill>
                  <a:srgbClr val="FFFFFF"/>
                </a:solidFill>
                <a:latin typeface="Carlito"/>
                <a:cs typeface="Carlito"/>
              </a:rPr>
              <a:t>We</a:t>
            </a:r>
            <a:r>
              <a:rPr sz="2800" i="1" spc="-4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will be home </a:t>
            </a:r>
            <a:r>
              <a:rPr sz="2800" i="1" spc="-10" dirty="0">
                <a:solidFill>
                  <a:srgbClr val="FFFFFF"/>
                </a:solidFill>
                <a:latin typeface="Carlito"/>
                <a:cs typeface="Carlito"/>
              </a:rPr>
              <a:t>by sunset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.”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50" dirty="0">
              <a:latin typeface="Arial"/>
              <a:cs typeface="Arial"/>
            </a:endParaRPr>
          </a:p>
          <a:p>
            <a:pPr marL="5111115" marR="5080" indent="-3340100">
              <a:lnSpc>
                <a:spcPct val="115999"/>
              </a:lnSpc>
            </a:pPr>
            <a:r>
              <a:rPr sz="3200" spc="-160" dirty="0">
                <a:solidFill>
                  <a:srgbClr val="FFFFFF"/>
                </a:solidFill>
                <a:latin typeface="Arial"/>
                <a:cs typeface="Arial"/>
              </a:rPr>
              <a:t>Conclusion: </a:t>
            </a:r>
            <a:r>
              <a:rPr sz="3200" spc="55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3200" i="1" spc="55" dirty="0">
                <a:solidFill>
                  <a:srgbClr val="FF9999"/>
                </a:solidFill>
                <a:latin typeface="Carlito"/>
                <a:cs typeface="Carlito"/>
              </a:rPr>
              <a:t>We </a:t>
            </a:r>
            <a:r>
              <a:rPr sz="3200" i="1" spc="-5" dirty="0">
                <a:solidFill>
                  <a:srgbClr val="FF9999"/>
                </a:solidFill>
                <a:latin typeface="Carlito"/>
                <a:cs typeface="Carlito"/>
              </a:rPr>
              <a:t>will </a:t>
            </a:r>
            <a:r>
              <a:rPr sz="3200" i="1" dirty="0">
                <a:solidFill>
                  <a:srgbClr val="FF9999"/>
                </a:solidFill>
                <a:latin typeface="Carlito"/>
                <a:cs typeface="Carlito"/>
              </a:rPr>
              <a:t>be </a:t>
            </a:r>
            <a:r>
              <a:rPr sz="3200" i="1" spc="-5" dirty="0">
                <a:solidFill>
                  <a:srgbClr val="FF9999"/>
                </a:solidFill>
                <a:latin typeface="Carlito"/>
                <a:cs typeface="Carlito"/>
              </a:rPr>
              <a:t>home </a:t>
            </a:r>
            <a:r>
              <a:rPr sz="3200" i="1" spc="-10" dirty="0">
                <a:solidFill>
                  <a:srgbClr val="FF9999"/>
                </a:solidFill>
                <a:latin typeface="Carlito"/>
                <a:cs typeface="Carlito"/>
              </a:rPr>
              <a:t>by </a:t>
            </a:r>
            <a:r>
              <a:rPr sz="3200" i="1" spc="30" dirty="0">
                <a:solidFill>
                  <a:srgbClr val="FF9999"/>
                </a:solidFill>
                <a:latin typeface="Carlito"/>
                <a:cs typeface="Carlito"/>
              </a:rPr>
              <a:t>sunset.</a:t>
            </a:r>
            <a:r>
              <a:rPr sz="3200" spc="30" dirty="0">
                <a:solidFill>
                  <a:srgbClr val="FFFFFF"/>
                </a:solidFill>
                <a:latin typeface="Arial"/>
                <a:cs typeface="Arial"/>
              </a:rPr>
              <a:t>” 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8" y="807846"/>
            <a:ext cx="3774331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Solution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661750"/>
            <a:ext cx="3696335" cy="3446779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800" spc="-15" dirty="0">
                <a:solidFill>
                  <a:srgbClr val="FFFFFF"/>
                </a:solidFill>
                <a:latin typeface="Carlito"/>
                <a:cs typeface="Carlito"/>
              </a:rPr>
              <a:t>premises</a:t>
            </a:r>
            <a:r>
              <a:rPr sz="2800" spc="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become</a:t>
            </a:r>
            <a:endParaRPr sz="2800" dirty="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725"/>
              </a:spcBef>
            </a:pPr>
            <a:r>
              <a:rPr sz="2800" dirty="0">
                <a:solidFill>
                  <a:srgbClr val="FFFFFF"/>
                </a:solidFill>
                <a:latin typeface="kiloji"/>
                <a:cs typeface="kiloji"/>
              </a:rPr>
              <a:t>￢</a:t>
            </a:r>
            <a:r>
              <a:rPr sz="2800" i="1" dirty="0">
                <a:solidFill>
                  <a:srgbClr val="FFFFFF"/>
                </a:solidFill>
                <a:latin typeface="Carlito"/>
                <a:cs typeface="Carlito"/>
              </a:rPr>
              <a:t>p </a:t>
            </a:r>
            <a:r>
              <a:rPr sz="2800" spc="-405" dirty="0">
                <a:solidFill>
                  <a:srgbClr val="FFFFFF"/>
                </a:solidFill>
                <a:latin typeface="DejaVu Sans"/>
                <a:cs typeface="DejaVu Sans"/>
              </a:rPr>
              <a:t>∧</a:t>
            </a:r>
            <a:r>
              <a:rPr sz="2800" spc="-27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q</a:t>
            </a:r>
            <a:endParaRPr sz="2800" dirty="0">
              <a:latin typeface="Carlito"/>
              <a:cs typeface="Carlito"/>
            </a:endParaRPr>
          </a:p>
          <a:p>
            <a:pPr marL="1332230">
              <a:lnSpc>
                <a:spcPct val="100000"/>
              </a:lnSpc>
              <a:spcBef>
                <a:spcPts val="610"/>
              </a:spcBef>
            </a:pP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r </a:t>
            </a:r>
            <a:r>
              <a:rPr sz="2800" spc="-270" dirty="0">
                <a:solidFill>
                  <a:srgbClr val="FFFFFF"/>
                </a:solidFill>
                <a:latin typeface="Arial"/>
                <a:cs typeface="Arial"/>
              </a:rPr>
              <a:t>→</a:t>
            </a:r>
            <a:r>
              <a:rPr sz="28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p</a:t>
            </a:r>
            <a:endParaRPr sz="2800" dirty="0">
              <a:latin typeface="Carlito"/>
              <a:cs typeface="Carlito"/>
            </a:endParaRPr>
          </a:p>
          <a:p>
            <a:pPr marL="1250315" marR="1660525" indent="-323215">
              <a:lnSpc>
                <a:spcPct val="118300"/>
              </a:lnSpc>
              <a:spcBef>
                <a:spcPts val="105"/>
              </a:spcBef>
            </a:pPr>
            <a:r>
              <a:rPr sz="2800" dirty="0">
                <a:solidFill>
                  <a:srgbClr val="FFFFFF"/>
                </a:solidFill>
                <a:latin typeface="kiloji"/>
                <a:cs typeface="kiloji"/>
              </a:rPr>
              <a:t>￢</a:t>
            </a:r>
            <a:r>
              <a:rPr sz="2800" i="1" dirty="0">
                <a:solidFill>
                  <a:srgbClr val="FFFFFF"/>
                </a:solidFill>
                <a:latin typeface="Carlito"/>
                <a:cs typeface="Carlito"/>
              </a:rPr>
              <a:t>r </a:t>
            </a:r>
            <a:r>
              <a:rPr sz="2800" spc="-270" dirty="0">
                <a:solidFill>
                  <a:srgbClr val="FFFFFF"/>
                </a:solidFill>
                <a:latin typeface="Arial"/>
                <a:cs typeface="Arial"/>
              </a:rPr>
              <a:t>→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s  s </a:t>
            </a:r>
            <a:r>
              <a:rPr sz="2800" spc="-270" dirty="0">
                <a:solidFill>
                  <a:srgbClr val="FFFFFF"/>
                </a:solidFill>
                <a:latin typeface="Arial"/>
                <a:cs typeface="Arial"/>
              </a:rPr>
              <a:t>→</a:t>
            </a:r>
            <a:r>
              <a:rPr sz="28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endParaRPr sz="2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The conclusion 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simply</a:t>
            </a:r>
            <a:r>
              <a:rPr sz="28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807846"/>
            <a:ext cx="36963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Solution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72793"/>
            <a:ext cx="9825990" cy="1134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construct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argument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show that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premises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lead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desired conclusion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as</a:t>
            </a:r>
            <a:r>
              <a:rPr sz="20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follows.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sz="2000" b="1" spc="-10" dirty="0">
                <a:solidFill>
                  <a:srgbClr val="FF9999"/>
                </a:solidFill>
                <a:latin typeface="Carlito"/>
                <a:cs typeface="Carlito"/>
              </a:rPr>
              <a:t>Step Reason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2884779"/>
            <a:ext cx="219075" cy="3275329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1.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2.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3.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4.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6.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7.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8.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31594" y="2884779"/>
            <a:ext cx="812165" cy="328549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000" spc="5" dirty="0">
                <a:solidFill>
                  <a:srgbClr val="FFFFFF"/>
                </a:solidFill>
                <a:latin typeface="kiloji"/>
                <a:cs typeface="kiloji"/>
              </a:rPr>
              <a:t>￢</a:t>
            </a:r>
            <a:r>
              <a:rPr sz="2000" spc="5" dirty="0">
                <a:solidFill>
                  <a:srgbClr val="FFFFFF"/>
                </a:solidFill>
                <a:latin typeface="Carlito"/>
                <a:cs typeface="Carlito"/>
              </a:rPr>
              <a:t>p </a:t>
            </a:r>
            <a:r>
              <a:rPr sz="2000" spc="-285" dirty="0">
                <a:solidFill>
                  <a:srgbClr val="FFFFFF"/>
                </a:solidFill>
                <a:latin typeface="DejaVu Sans"/>
                <a:cs typeface="DejaVu Sans"/>
              </a:rPr>
              <a:t>∧</a:t>
            </a:r>
            <a:r>
              <a:rPr sz="2000" spc="-30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q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000" spc="5" dirty="0">
                <a:solidFill>
                  <a:srgbClr val="FFFFFF"/>
                </a:solidFill>
                <a:latin typeface="kiloji"/>
                <a:cs typeface="kiloji"/>
              </a:rPr>
              <a:t>￢</a:t>
            </a:r>
            <a:r>
              <a:rPr sz="2000" spc="5" dirty="0">
                <a:solidFill>
                  <a:srgbClr val="FFFFFF"/>
                </a:solidFill>
                <a:latin typeface="Carlito"/>
                <a:cs typeface="Carlito"/>
              </a:rPr>
              <a:t>p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spc="30" dirty="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sz="2000" spc="-190" dirty="0">
                <a:solidFill>
                  <a:srgbClr val="FFFFFF"/>
                </a:solidFill>
                <a:latin typeface="Arial"/>
                <a:cs typeface="Arial"/>
              </a:rPr>
              <a:t>→</a:t>
            </a:r>
            <a:r>
              <a:rPr sz="2000" spc="-2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000" spc="5" dirty="0">
                <a:solidFill>
                  <a:srgbClr val="FFFFFF"/>
                </a:solidFill>
                <a:latin typeface="kiloji"/>
                <a:cs typeface="kiloji"/>
              </a:rPr>
              <a:t>￢</a:t>
            </a:r>
            <a:r>
              <a:rPr sz="2000" spc="5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000" spc="20" dirty="0">
                <a:solidFill>
                  <a:srgbClr val="FFFFFF"/>
                </a:solidFill>
                <a:latin typeface="kiloji"/>
                <a:cs typeface="kiloji"/>
              </a:rPr>
              <a:t>￢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sz="2000" spc="-190" dirty="0">
                <a:solidFill>
                  <a:srgbClr val="FFFFFF"/>
                </a:solidFill>
                <a:latin typeface="Arial"/>
                <a:cs typeface="Arial"/>
              </a:rPr>
              <a:t>→</a:t>
            </a:r>
            <a:r>
              <a:rPr sz="2000" spc="-3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000" spc="-220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2000" spc="-190" dirty="0">
                <a:solidFill>
                  <a:srgbClr val="FFFFFF"/>
                </a:solidFill>
                <a:latin typeface="Arial"/>
                <a:cs typeface="Arial"/>
              </a:rPr>
              <a:t>→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1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400" b="1" dirty="0">
                <a:solidFill>
                  <a:srgbClr val="FF9999"/>
                </a:solidFill>
                <a:latin typeface="Carlito"/>
                <a:cs typeface="Carlito"/>
              </a:rPr>
              <a:t>t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31563" y="2884779"/>
            <a:ext cx="3291204" cy="3275329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Premise</a:t>
            </a:r>
            <a:endParaRPr sz="2000">
              <a:latin typeface="Carlito"/>
              <a:cs typeface="Carlito"/>
            </a:endParaRPr>
          </a:p>
          <a:p>
            <a:pPr marL="12700" marR="924560">
              <a:lnSpc>
                <a:spcPct val="130100"/>
              </a:lnSpc>
              <a:spcBef>
                <a:spcPts val="45"/>
              </a:spcBef>
            </a:pP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Simplification using (1) 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Premise</a:t>
            </a:r>
            <a:endParaRPr sz="2000">
              <a:latin typeface="Carlito"/>
              <a:cs typeface="Carlito"/>
            </a:endParaRPr>
          </a:p>
          <a:p>
            <a:pPr marL="12700" marR="72390">
              <a:lnSpc>
                <a:spcPct val="132000"/>
              </a:lnSpc>
              <a:spcBef>
                <a:spcPts val="25"/>
              </a:spcBef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Modus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tollens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using (2)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and (3) 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Premise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Modus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ponens using (4)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(5)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Premise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Modus ponens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using (6)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2000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(7)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807846"/>
            <a:ext cx="483450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Solution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667563"/>
            <a:ext cx="10011410" cy="473773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Show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premises:</a:t>
            </a:r>
            <a:endParaRPr sz="3200" dirty="0">
              <a:latin typeface="Carlito"/>
              <a:cs typeface="Carlito"/>
            </a:endParaRPr>
          </a:p>
          <a:p>
            <a:pPr marL="12700" marR="207645">
              <a:lnSpc>
                <a:spcPts val="3460"/>
              </a:lnSpc>
              <a:spcBef>
                <a:spcPts val="1045"/>
              </a:spcBef>
            </a:pPr>
            <a:r>
              <a:rPr sz="3200" spc="9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3200" i="1" spc="90" dirty="0">
                <a:solidFill>
                  <a:srgbClr val="FFFFFF"/>
                </a:solidFill>
                <a:latin typeface="Carlito"/>
                <a:cs typeface="Carlito"/>
              </a:rPr>
              <a:t>If </a:t>
            </a:r>
            <a:r>
              <a:rPr sz="3200" i="1" spc="-5" dirty="0">
                <a:solidFill>
                  <a:srgbClr val="FFFFFF"/>
                </a:solidFill>
                <a:latin typeface="Carlito"/>
                <a:cs typeface="Carlito"/>
              </a:rPr>
              <a:t>you </a:t>
            </a:r>
            <a:r>
              <a:rPr sz="3200" i="1" dirty="0">
                <a:solidFill>
                  <a:srgbClr val="FFFFFF"/>
                </a:solidFill>
                <a:latin typeface="Carlito"/>
                <a:cs typeface="Carlito"/>
              </a:rPr>
              <a:t>send me </a:t>
            </a:r>
            <a:r>
              <a:rPr sz="3200" i="1" spc="-5" dirty="0">
                <a:solidFill>
                  <a:srgbClr val="FFFFFF"/>
                </a:solidFill>
                <a:latin typeface="Carlito"/>
                <a:cs typeface="Carlito"/>
              </a:rPr>
              <a:t>an e-mail message, then </a:t>
            </a:r>
            <a:r>
              <a:rPr sz="3200" i="1" dirty="0">
                <a:solidFill>
                  <a:srgbClr val="FFFFFF"/>
                </a:solidFill>
                <a:latin typeface="Carlito"/>
                <a:cs typeface="Carlito"/>
              </a:rPr>
              <a:t>I will </a:t>
            </a:r>
            <a:r>
              <a:rPr sz="3200" i="1" spc="-5" dirty="0">
                <a:solidFill>
                  <a:srgbClr val="FFFFFF"/>
                </a:solidFill>
                <a:latin typeface="Carlito"/>
                <a:cs typeface="Carlito"/>
              </a:rPr>
              <a:t>finish writing  </a:t>
            </a:r>
            <a:r>
              <a:rPr sz="3200" i="1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3200" i="1" spc="-5" dirty="0">
                <a:solidFill>
                  <a:srgbClr val="FFFFFF"/>
                </a:solidFill>
                <a:latin typeface="Carlito"/>
                <a:cs typeface="Carlito"/>
              </a:rPr>
              <a:t> program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,”</a:t>
            </a:r>
            <a:endParaRPr sz="3200" dirty="0">
              <a:latin typeface="Arial"/>
              <a:cs typeface="Arial"/>
            </a:endParaRPr>
          </a:p>
          <a:p>
            <a:pPr marL="12700" marR="352425">
              <a:lnSpc>
                <a:spcPts val="3460"/>
              </a:lnSpc>
              <a:spcBef>
                <a:spcPts val="990"/>
              </a:spcBef>
            </a:pPr>
            <a:r>
              <a:rPr sz="3200" spc="9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3200" i="1" spc="90" dirty="0">
                <a:solidFill>
                  <a:srgbClr val="FFFFFF"/>
                </a:solidFill>
                <a:latin typeface="Carlito"/>
                <a:cs typeface="Carlito"/>
              </a:rPr>
              <a:t>If </a:t>
            </a:r>
            <a:r>
              <a:rPr sz="3200" i="1" spc="-5" dirty="0">
                <a:solidFill>
                  <a:srgbClr val="FFFFFF"/>
                </a:solidFill>
                <a:latin typeface="Carlito"/>
                <a:cs typeface="Carlito"/>
              </a:rPr>
              <a:t>you </a:t>
            </a:r>
            <a:r>
              <a:rPr sz="3200" i="1" dirty="0">
                <a:solidFill>
                  <a:srgbClr val="FFFFFF"/>
                </a:solidFill>
                <a:latin typeface="Carlito"/>
                <a:cs typeface="Carlito"/>
              </a:rPr>
              <a:t>do </a:t>
            </a:r>
            <a:r>
              <a:rPr sz="3200" i="1" spc="-5" dirty="0">
                <a:solidFill>
                  <a:srgbClr val="FFFFFF"/>
                </a:solidFill>
                <a:latin typeface="Carlito"/>
                <a:cs typeface="Carlito"/>
              </a:rPr>
              <a:t>not </a:t>
            </a:r>
            <a:r>
              <a:rPr sz="3200" i="1" dirty="0">
                <a:solidFill>
                  <a:srgbClr val="FFFFFF"/>
                </a:solidFill>
                <a:latin typeface="Carlito"/>
                <a:cs typeface="Carlito"/>
              </a:rPr>
              <a:t>send me an </a:t>
            </a:r>
            <a:r>
              <a:rPr sz="3200" i="1" spc="-5" dirty="0">
                <a:solidFill>
                  <a:srgbClr val="FFFFFF"/>
                </a:solidFill>
                <a:latin typeface="Carlito"/>
                <a:cs typeface="Carlito"/>
              </a:rPr>
              <a:t>e-mail message, then </a:t>
            </a:r>
            <a:r>
              <a:rPr sz="3200" i="1" dirty="0">
                <a:solidFill>
                  <a:srgbClr val="FFFFFF"/>
                </a:solidFill>
                <a:latin typeface="Carlito"/>
                <a:cs typeface="Carlito"/>
              </a:rPr>
              <a:t>I </a:t>
            </a:r>
            <a:r>
              <a:rPr sz="3200" i="1" spc="-5" dirty="0">
                <a:solidFill>
                  <a:srgbClr val="FFFFFF"/>
                </a:solidFill>
                <a:latin typeface="Carlito"/>
                <a:cs typeface="Carlito"/>
              </a:rPr>
              <a:t>will </a:t>
            </a:r>
            <a:r>
              <a:rPr sz="3200" i="1" dirty="0">
                <a:solidFill>
                  <a:srgbClr val="FFFFFF"/>
                </a:solidFill>
                <a:latin typeface="Carlito"/>
                <a:cs typeface="Carlito"/>
              </a:rPr>
              <a:t>go </a:t>
            </a:r>
            <a:r>
              <a:rPr sz="3200" i="1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3200" i="1" spc="-5" dirty="0">
                <a:solidFill>
                  <a:srgbClr val="FFFFFF"/>
                </a:solidFill>
                <a:latin typeface="Carlito"/>
                <a:cs typeface="Carlito"/>
              </a:rPr>
              <a:t>sleep early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,”</a:t>
            </a:r>
            <a:r>
              <a:rPr sz="32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endParaRPr sz="3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3200" spc="9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3200" i="1" spc="90" dirty="0">
                <a:solidFill>
                  <a:srgbClr val="FFFFFF"/>
                </a:solidFill>
                <a:latin typeface="Carlito"/>
                <a:cs typeface="Carlito"/>
              </a:rPr>
              <a:t>If </a:t>
            </a:r>
            <a:r>
              <a:rPr sz="3200" i="1" dirty="0">
                <a:solidFill>
                  <a:srgbClr val="FFFFFF"/>
                </a:solidFill>
                <a:latin typeface="Carlito"/>
                <a:cs typeface="Carlito"/>
              </a:rPr>
              <a:t>I </a:t>
            </a:r>
            <a:r>
              <a:rPr sz="3200" i="1" spc="-5" dirty="0">
                <a:solidFill>
                  <a:srgbClr val="FFFFFF"/>
                </a:solidFill>
                <a:latin typeface="Carlito"/>
                <a:cs typeface="Carlito"/>
              </a:rPr>
              <a:t>go </a:t>
            </a:r>
            <a:r>
              <a:rPr sz="3200" i="1" spc="-20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3200" i="1" spc="-5" dirty="0">
                <a:solidFill>
                  <a:srgbClr val="FFFFFF"/>
                </a:solidFill>
                <a:latin typeface="Carlito"/>
                <a:cs typeface="Carlito"/>
              </a:rPr>
              <a:t>sleep </a:t>
            </a:r>
            <a:r>
              <a:rPr sz="3200" i="1" spc="-30" dirty="0">
                <a:solidFill>
                  <a:srgbClr val="FFFFFF"/>
                </a:solidFill>
                <a:latin typeface="Carlito"/>
                <a:cs typeface="Carlito"/>
              </a:rPr>
              <a:t>early, </a:t>
            </a:r>
            <a:r>
              <a:rPr sz="3200" i="1" dirty="0">
                <a:solidFill>
                  <a:srgbClr val="FFFFFF"/>
                </a:solidFill>
                <a:latin typeface="Carlito"/>
                <a:cs typeface="Carlito"/>
              </a:rPr>
              <a:t>then I will </a:t>
            </a:r>
            <a:r>
              <a:rPr sz="3200" i="1" spc="-30" dirty="0">
                <a:solidFill>
                  <a:srgbClr val="FFFFFF"/>
                </a:solidFill>
                <a:latin typeface="Carlito"/>
                <a:cs typeface="Carlito"/>
              </a:rPr>
              <a:t>wake </a:t>
            </a:r>
            <a:r>
              <a:rPr sz="3200" i="1" spc="-5" dirty="0">
                <a:solidFill>
                  <a:srgbClr val="FFFFFF"/>
                </a:solidFill>
                <a:latin typeface="Carlito"/>
                <a:cs typeface="Carlito"/>
              </a:rPr>
              <a:t>up </a:t>
            </a:r>
            <a:r>
              <a:rPr sz="3200" i="1" spc="-10" dirty="0">
                <a:solidFill>
                  <a:srgbClr val="FFFFFF"/>
                </a:solidFill>
                <a:latin typeface="Carlito"/>
                <a:cs typeface="Carlito"/>
              </a:rPr>
              <a:t>feeling</a:t>
            </a:r>
            <a:r>
              <a:rPr sz="3200" i="1" spc="25" dirty="0">
                <a:solidFill>
                  <a:srgbClr val="FFFFFF"/>
                </a:solidFill>
                <a:latin typeface="Carlito"/>
                <a:cs typeface="Carlito"/>
              </a:rPr>
              <a:t> refreshed</a:t>
            </a:r>
            <a:r>
              <a:rPr sz="3200" spc="25" dirty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750" dirty="0">
              <a:latin typeface="Arial"/>
              <a:cs typeface="Arial"/>
            </a:endParaRPr>
          </a:p>
          <a:p>
            <a:pPr marL="12700" marR="5080">
              <a:lnSpc>
                <a:spcPts val="3460"/>
              </a:lnSpc>
            </a:pPr>
            <a:r>
              <a:rPr sz="3200" spc="-130" dirty="0">
                <a:solidFill>
                  <a:srgbClr val="FFFFFF"/>
                </a:solidFill>
                <a:latin typeface="Arial"/>
                <a:cs typeface="Arial"/>
              </a:rPr>
              <a:t>lead </a:t>
            </a:r>
            <a:r>
              <a:rPr sz="3200" spc="2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2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200" spc="-135" dirty="0">
                <a:solidFill>
                  <a:srgbClr val="FFFFFF"/>
                </a:solidFill>
                <a:latin typeface="Arial"/>
                <a:cs typeface="Arial"/>
              </a:rPr>
              <a:t>conclusion </a:t>
            </a:r>
            <a:r>
              <a:rPr sz="3200" spc="9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3200" i="1" spc="90" dirty="0">
                <a:solidFill>
                  <a:srgbClr val="FFFFFF"/>
                </a:solidFill>
                <a:latin typeface="Carlito"/>
                <a:cs typeface="Carlito"/>
              </a:rPr>
              <a:t>If </a:t>
            </a:r>
            <a:r>
              <a:rPr sz="3200" i="1" dirty="0">
                <a:solidFill>
                  <a:srgbClr val="FFFFFF"/>
                </a:solidFill>
                <a:latin typeface="Carlito"/>
                <a:cs typeface="Carlito"/>
              </a:rPr>
              <a:t>I </a:t>
            </a:r>
            <a:r>
              <a:rPr sz="3200" i="1" spc="-5" dirty="0">
                <a:solidFill>
                  <a:srgbClr val="FFFFFF"/>
                </a:solidFill>
                <a:latin typeface="Carlito"/>
                <a:cs typeface="Carlito"/>
              </a:rPr>
              <a:t>do not finish writing </a:t>
            </a:r>
            <a:r>
              <a:rPr sz="3200" i="1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3200" i="1" spc="-4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i="1" dirty="0">
                <a:solidFill>
                  <a:srgbClr val="FFFFFF"/>
                </a:solidFill>
                <a:latin typeface="Carlito"/>
                <a:cs typeface="Carlito"/>
              </a:rPr>
              <a:t>program,  then I will </a:t>
            </a:r>
            <a:r>
              <a:rPr sz="3200" i="1" spc="-30" dirty="0">
                <a:solidFill>
                  <a:srgbClr val="FFFFFF"/>
                </a:solidFill>
                <a:latin typeface="Carlito"/>
                <a:cs typeface="Carlito"/>
              </a:rPr>
              <a:t>wake </a:t>
            </a:r>
            <a:r>
              <a:rPr sz="3200" i="1" spc="-5" dirty="0">
                <a:solidFill>
                  <a:srgbClr val="FFFFFF"/>
                </a:solidFill>
                <a:latin typeface="Carlito"/>
                <a:cs typeface="Carlito"/>
              </a:rPr>
              <a:t>up </a:t>
            </a:r>
            <a:r>
              <a:rPr sz="3200" i="1" spc="-10" dirty="0">
                <a:solidFill>
                  <a:srgbClr val="FFFFFF"/>
                </a:solidFill>
                <a:latin typeface="Carlito"/>
                <a:cs typeface="Carlito"/>
              </a:rPr>
              <a:t>feeling</a:t>
            </a:r>
            <a:r>
              <a:rPr sz="3200" i="1" spc="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i="1" spc="-5" dirty="0">
                <a:solidFill>
                  <a:srgbClr val="FFFFFF"/>
                </a:solidFill>
                <a:latin typeface="Carlito"/>
                <a:cs typeface="Carlito"/>
              </a:rPr>
              <a:t>refreshed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.”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807846"/>
            <a:ext cx="37080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E</a:t>
            </a:r>
            <a:r>
              <a:rPr sz="4800" spc="-70" dirty="0"/>
              <a:t>x</a:t>
            </a:r>
            <a:r>
              <a:rPr sz="4800" dirty="0"/>
              <a:t>ample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667852"/>
            <a:ext cx="8505825" cy="4463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100"/>
              </a:spcBef>
            </a:pPr>
            <a:r>
              <a:rPr sz="2800" spc="-140" dirty="0">
                <a:solidFill>
                  <a:srgbClr val="FFFFFF"/>
                </a:solidFill>
                <a:latin typeface="Arial"/>
                <a:cs typeface="Arial"/>
              </a:rPr>
              <a:t>Let 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p </a:t>
            </a:r>
            <a:r>
              <a:rPr sz="2800" spc="-130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800" spc="-4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proposition </a:t>
            </a:r>
            <a:r>
              <a:rPr sz="2800" spc="15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i="1" spc="15" dirty="0">
                <a:solidFill>
                  <a:srgbClr val="FFFFFF"/>
                </a:solidFill>
                <a:latin typeface="Carlito"/>
                <a:cs typeface="Carlito"/>
              </a:rPr>
              <a:t>You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send me an e-mail</a:t>
            </a:r>
            <a:r>
              <a:rPr sz="2800" i="1" spc="-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message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,”  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q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proposition </a:t>
            </a:r>
            <a:r>
              <a:rPr sz="2800" spc="13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i="1" spc="130" dirty="0">
                <a:solidFill>
                  <a:srgbClr val="FFFFFF"/>
                </a:solidFill>
                <a:latin typeface="Carlito"/>
                <a:cs typeface="Carlito"/>
              </a:rPr>
              <a:t>I </a:t>
            </a:r>
            <a:r>
              <a:rPr sz="2800" i="1" spc="-10" dirty="0">
                <a:solidFill>
                  <a:srgbClr val="FFFFFF"/>
                </a:solidFill>
                <a:latin typeface="Carlito"/>
                <a:cs typeface="Carlito"/>
              </a:rPr>
              <a:t>will finish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writing the</a:t>
            </a:r>
            <a:r>
              <a:rPr sz="2800" i="1" spc="-2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i="1" spc="-10" dirty="0">
                <a:solidFill>
                  <a:srgbClr val="FFFFFF"/>
                </a:solidFill>
                <a:latin typeface="Carlito"/>
                <a:cs typeface="Carlito"/>
              </a:rPr>
              <a:t>program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,”</a:t>
            </a:r>
            <a:endParaRPr sz="2800">
              <a:latin typeface="Arial"/>
              <a:cs typeface="Arial"/>
            </a:endParaRPr>
          </a:p>
          <a:p>
            <a:pPr marL="93345">
              <a:lnSpc>
                <a:spcPct val="100000"/>
              </a:lnSpc>
              <a:spcBef>
                <a:spcPts val="660"/>
              </a:spcBef>
            </a:pPr>
            <a:r>
              <a:rPr sz="2800" spc="40" dirty="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proposition </a:t>
            </a:r>
            <a:r>
              <a:rPr sz="2800" spc="12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i="1" spc="120" dirty="0">
                <a:solidFill>
                  <a:srgbClr val="FFFFFF"/>
                </a:solidFill>
                <a:latin typeface="Carlito"/>
                <a:cs typeface="Carlito"/>
              </a:rPr>
              <a:t>I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will go </a:t>
            </a:r>
            <a:r>
              <a:rPr sz="2800" i="1" spc="-2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2800" i="1" spc="-10" dirty="0">
                <a:solidFill>
                  <a:srgbClr val="FFFFFF"/>
                </a:solidFill>
                <a:latin typeface="Carlito"/>
                <a:cs typeface="Carlito"/>
              </a:rPr>
              <a:t>sleep</a:t>
            </a:r>
            <a:r>
              <a:rPr sz="2800" i="1" spc="-4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i="1" spc="-10" dirty="0">
                <a:solidFill>
                  <a:srgbClr val="FFFFFF"/>
                </a:solidFill>
                <a:latin typeface="Carlito"/>
                <a:cs typeface="Carlito"/>
              </a:rPr>
              <a:t>early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,”</a:t>
            </a:r>
            <a:endParaRPr sz="2800">
              <a:latin typeface="Arial"/>
              <a:cs typeface="Arial"/>
            </a:endParaRPr>
          </a:p>
          <a:p>
            <a:pPr marL="93345">
              <a:lnSpc>
                <a:spcPct val="100000"/>
              </a:lnSpc>
              <a:spcBef>
                <a:spcPts val="660"/>
              </a:spcBef>
            </a:pPr>
            <a:r>
              <a:rPr sz="2800" spc="-13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800" spc="-310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proposition </a:t>
            </a:r>
            <a:r>
              <a:rPr sz="2800" spc="114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i="1" spc="114" dirty="0">
                <a:solidFill>
                  <a:srgbClr val="FFFFFF"/>
                </a:solidFill>
                <a:latin typeface="Carlito"/>
                <a:cs typeface="Carlito"/>
              </a:rPr>
              <a:t>I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will </a:t>
            </a:r>
            <a:r>
              <a:rPr sz="2800" i="1" spc="-30" dirty="0">
                <a:solidFill>
                  <a:srgbClr val="FFFFFF"/>
                </a:solidFill>
                <a:latin typeface="Carlito"/>
                <a:cs typeface="Carlito"/>
              </a:rPr>
              <a:t>wake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up </a:t>
            </a:r>
            <a:r>
              <a:rPr sz="2800" i="1" spc="-15" dirty="0">
                <a:solidFill>
                  <a:srgbClr val="FFFFFF"/>
                </a:solidFill>
                <a:latin typeface="Carlito"/>
                <a:cs typeface="Carlito"/>
              </a:rPr>
              <a:t>feeling</a:t>
            </a:r>
            <a:r>
              <a:rPr sz="2800" i="1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i="1" spc="15" dirty="0">
                <a:solidFill>
                  <a:srgbClr val="FFFFFF"/>
                </a:solidFill>
                <a:latin typeface="Carlito"/>
                <a:cs typeface="Carlito"/>
              </a:rPr>
              <a:t>refreshed.</a:t>
            </a:r>
            <a:r>
              <a:rPr sz="2800" spc="15" dirty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>
              <a:latin typeface="Arial"/>
              <a:cs typeface="Arial"/>
            </a:endParaRPr>
          </a:p>
          <a:p>
            <a:pPr marL="2478405" marR="620395" algn="ctr">
              <a:lnSpc>
                <a:spcPct val="119600"/>
              </a:lnSpc>
            </a:pPr>
            <a:r>
              <a:rPr sz="2800" spc="8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i="1" spc="80" dirty="0">
                <a:solidFill>
                  <a:srgbClr val="FF9999"/>
                </a:solidFill>
                <a:latin typeface="Carlito"/>
                <a:cs typeface="Carlito"/>
              </a:rPr>
              <a:t>If </a:t>
            </a:r>
            <a:r>
              <a:rPr sz="2800" i="1" spc="-10" dirty="0">
                <a:solidFill>
                  <a:srgbClr val="FF9999"/>
                </a:solidFill>
                <a:latin typeface="Carlito"/>
                <a:cs typeface="Carlito"/>
              </a:rPr>
              <a:t>you </a:t>
            </a:r>
            <a:r>
              <a:rPr sz="2800" i="1" spc="-5" dirty="0">
                <a:solidFill>
                  <a:srgbClr val="FF9999"/>
                </a:solidFill>
                <a:latin typeface="Carlito"/>
                <a:cs typeface="Carlito"/>
              </a:rPr>
              <a:t>send me an e-mail </a:t>
            </a:r>
            <a:r>
              <a:rPr sz="2800" i="1" spc="-10" dirty="0">
                <a:solidFill>
                  <a:srgbClr val="FF9999"/>
                </a:solidFill>
                <a:latin typeface="Carlito"/>
                <a:cs typeface="Carlito"/>
              </a:rPr>
              <a:t>message,  </a:t>
            </a:r>
            <a:r>
              <a:rPr sz="2800" i="1" spc="-5" dirty="0">
                <a:solidFill>
                  <a:srgbClr val="FF9999"/>
                </a:solidFill>
                <a:latin typeface="Carlito"/>
                <a:cs typeface="Carlito"/>
              </a:rPr>
              <a:t>then I will </a:t>
            </a:r>
            <a:r>
              <a:rPr sz="2800" i="1" spc="-10" dirty="0">
                <a:solidFill>
                  <a:srgbClr val="FF9999"/>
                </a:solidFill>
                <a:latin typeface="Carlito"/>
                <a:cs typeface="Carlito"/>
              </a:rPr>
              <a:t>finish </a:t>
            </a:r>
            <a:r>
              <a:rPr sz="2800" i="1" spc="-5" dirty="0">
                <a:solidFill>
                  <a:srgbClr val="FF9999"/>
                </a:solidFill>
                <a:latin typeface="Carlito"/>
                <a:cs typeface="Carlito"/>
              </a:rPr>
              <a:t>writing the</a:t>
            </a:r>
            <a:r>
              <a:rPr sz="2800" i="1" spc="10" dirty="0">
                <a:solidFill>
                  <a:srgbClr val="FF9999"/>
                </a:solidFill>
                <a:latin typeface="Carlito"/>
                <a:cs typeface="Carlito"/>
              </a:rPr>
              <a:t> </a:t>
            </a:r>
            <a:r>
              <a:rPr sz="2800" i="1" spc="25" dirty="0">
                <a:solidFill>
                  <a:srgbClr val="FF9999"/>
                </a:solidFill>
                <a:latin typeface="Carlito"/>
                <a:cs typeface="Carlito"/>
              </a:rPr>
              <a:t>program</a:t>
            </a:r>
            <a:r>
              <a:rPr sz="2800" spc="25" dirty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050">
              <a:latin typeface="Arial"/>
              <a:cs typeface="Arial"/>
            </a:endParaRPr>
          </a:p>
          <a:p>
            <a:pPr marL="1851660" algn="ctr">
              <a:lnSpc>
                <a:spcPct val="100000"/>
              </a:lnSpc>
            </a:pP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p </a:t>
            </a:r>
            <a:r>
              <a:rPr sz="2800" spc="-270" dirty="0">
                <a:solidFill>
                  <a:srgbClr val="FFFFFF"/>
                </a:solidFill>
                <a:latin typeface="Arial"/>
                <a:cs typeface="Arial"/>
              </a:rPr>
              <a:t>→</a:t>
            </a:r>
            <a:r>
              <a:rPr sz="28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8" y="807846"/>
            <a:ext cx="33767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Solution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667852"/>
            <a:ext cx="8505825" cy="4471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100"/>
              </a:spcBef>
            </a:pPr>
            <a:r>
              <a:rPr sz="2800" spc="-140" dirty="0">
                <a:solidFill>
                  <a:srgbClr val="FFFFFF"/>
                </a:solidFill>
                <a:latin typeface="Arial"/>
                <a:cs typeface="Arial"/>
              </a:rPr>
              <a:t>Let 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p </a:t>
            </a:r>
            <a:r>
              <a:rPr sz="2800" spc="-130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800" spc="-4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proposition </a:t>
            </a:r>
            <a:r>
              <a:rPr sz="2800" spc="15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i="1" spc="15" dirty="0">
                <a:solidFill>
                  <a:srgbClr val="FFFFFF"/>
                </a:solidFill>
                <a:latin typeface="Carlito"/>
                <a:cs typeface="Carlito"/>
              </a:rPr>
              <a:t>You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send me an e-mail</a:t>
            </a:r>
            <a:r>
              <a:rPr sz="2800" i="1" spc="-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message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,”  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q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proposition </a:t>
            </a:r>
            <a:r>
              <a:rPr sz="2800" spc="13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i="1" spc="130" dirty="0">
                <a:solidFill>
                  <a:srgbClr val="FFFFFF"/>
                </a:solidFill>
                <a:latin typeface="Carlito"/>
                <a:cs typeface="Carlito"/>
              </a:rPr>
              <a:t>I </a:t>
            </a:r>
            <a:r>
              <a:rPr sz="2800" i="1" spc="-10" dirty="0">
                <a:solidFill>
                  <a:srgbClr val="FFFFFF"/>
                </a:solidFill>
                <a:latin typeface="Carlito"/>
                <a:cs typeface="Carlito"/>
              </a:rPr>
              <a:t>will finish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writing the</a:t>
            </a:r>
            <a:r>
              <a:rPr sz="2800" i="1" spc="-2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i="1" spc="-10" dirty="0">
                <a:solidFill>
                  <a:srgbClr val="FFFFFF"/>
                </a:solidFill>
                <a:latin typeface="Carlito"/>
                <a:cs typeface="Carlito"/>
              </a:rPr>
              <a:t>program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,”</a:t>
            </a:r>
            <a:endParaRPr sz="2800">
              <a:latin typeface="Arial"/>
              <a:cs typeface="Arial"/>
            </a:endParaRPr>
          </a:p>
          <a:p>
            <a:pPr marL="93345">
              <a:lnSpc>
                <a:spcPct val="100000"/>
              </a:lnSpc>
              <a:spcBef>
                <a:spcPts val="660"/>
              </a:spcBef>
            </a:pPr>
            <a:r>
              <a:rPr sz="2800" spc="40" dirty="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proposition </a:t>
            </a:r>
            <a:r>
              <a:rPr sz="2800" spc="12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i="1" spc="120" dirty="0">
                <a:solidFill>
                  <a:srgbClr val="FFFFFF"/>
                </a:solidFill>
                <a:latin typeface="Carlito"/>
                <a:cs typeface="Carlito"/>
              </a:rPr>
              <a:t>I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will go </a:t>
            </a:r>
            <a:r>
              <a:rPr sz="2800" i="1" spc="-2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2800" i="1" spc="-10" dirty="0">
                <a:solidFill>
                  <a:srgbClr val="FFFFFF"/>
                </a:solidFill>
                <a:latin typeface="Carlito"/>
                <a:cs typeface="Carlito"/>
              </a:rPr>
              <a:t>sleep</a:t>
            </a:r>
            <a:r>
              <a:rPr sz="2800" i="1" spc="-4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i="1" spc="-10" dirty="0">
                <a:solidFill>
                  <a:srgbClr val="FFFFFF"/>
                </a:solidFill>
                <a:latin typeface="Carlito"/>
                <a:cs typeface="Carlito"/>
              </a:rPr>
              <a:t>early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,”</a:t>
            </a:r>
            <a:endParaRPr sz="2800">
              <a:latin typeface="Arial"/>
              <a:cs typeface="Arial"/>
            </a:endParaRPr>
          </a:p>
          <a:p>
            <a:pPr marL="93345">
              <a:lnSpc>
                <a:spcPct val="100000"/>
              </a:lnSpc>
              <a:spcBef>
                <a:spcPts val="660"/>
              </a:spcBef>
            </a:pPr>
            <a:r>
              <a:rPr sz="2800" spc="-13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800" spc="-310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proposition </a:t>
            </a:r>
            <a:r>
              <a:rPr sz="2800" spc="114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i="1" spc="114" dirty="0">
                <a:solidFill>
                  <a:srgbClr val="FFFFFF"/>
                </a:solidFill>
                <a:latin typeface="Carlito"/>
                <a:cs typeface="Carlito"/>
              </a:rPr>
              <a:t>I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will </a:t>
            </a:r>
            <a:r>
              <a:rPr sz="2800" i="1" spc="-30" dirty="0">
                <a:solidFill>
                  <a:srgbClr val="FFFFFF"/>
                </a:solidFill>
                <a:latin typeface="Carlito"/>
                <a:cs typeface="Carlito"/>
              </a:rPr>
              <a:t>wake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up </a:t>
            </a:r>
            <a:r>
              <a:rPr sz="2800" i="1" spc="-15" dirty="0">
                <a:solidFill>
                  <a:srgbClr val="FFFFFF"/>
                </a:solidFill>
                <a:latin typeface="Carlito"/>
                <a:cs typeface="Carlito"/>
              </a:rPr>
              <a:t>feeling</a:t>
            </a:r>
            <a:r>
              <a:rPr sz="2800" i="1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i="1" spc="15" dirty="0">
                <a:solidFill>
                  <a:srgbClr val="FFFFFF"/>
                </a:solidFill>
                <a:latin typeface="Carlito"/>
                <a:cs typeface="Carlito"/>
              </a:rPr>
              <a:t>refreshed.</a:t>
            </a:r>
            <a:r>
              <a:rPr sz="2800" spc="15" dirty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>
              <a:latin typeface="Arial"/>
              <a:cs typeface="Arial"/>
            </a:endParaRPr>
          </a:p>
          <a:p>
            <a:pPr marL="2122170" marR="264160" algn="ctr">
              <a:lnSpc>
                <a:spcPct val="119600"/>
              </a:lnSpc>
            </a:pPr>
            <a:r>
              <a:rPr sz="2800" spc="8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i="1" spc="80" dirty="0">
                <a:solidFill>
                  <a:srgbClr val="FF9999"/>
                </a:solidFill>
                <a:latin typeface="Carlito"/>
                <a:cs typeface="Carlito"/>
              </a:rPr>
              <a:t>If </a:t>
            </a:r>
            <a:r>
              <a:rPr sz="2800" i="1" spc="-10" dirty="0">
                <a:solidFill>
                  <a:srgbClr val="FF9999"/>
                </a:solidFill>
                <a:latin typeface="Carlito"/>
                <a:cs typeface="Carlito"/>
              </a:rPr>
              <a:t>you </a:t>
            </a:r>
            <a:r>
              <a:rPr sz="2800" i="1" dirty="0">
                <a:solidFill>
                  <a:srgbClr val="FF9999"/>
                </a:solidFill>
                <a:latin typeface="Carlito"/>
                <a:cs typeface="Carlito"/>
              </a:rPr>
              <a:t>do </a:t>
            </a:r>
            <a:r>
              <a:rPr sz="2800" i="1" spc="-5" dirty="0">
                <a:solidFill>
                  <a:srgbClr val="FF9999"/>
                </a:solidFill>
                <a:latin typeface="Carlito"/>
                <a:cs typeface="Carlito"/>
              </a:rPr>
              <a:t>not </a:t>
            </a:r>
            <a:r>
              <a:rPr sz="2800" i="1" spc="-10" dirty="0">
                <a:solidFill>
                  <a:srgbClr val="FF9999"/>
                </a:solidFill>
                <a:latin typeface="Carlito"/>
                <a:cs typeface="Carlito"/>
              </a:rPr>
              <a:t>send me </a:t>
            </a:r>
            <a:r>
              <a:rPr sz="2800" i="1" spc="-5" dirty="0">
                <a:solidFill>
                  <a:srgbClr val="FF9999"/>
                </a:solidFill>
                <a:latin typeface="Carlito"/>
                <a:cs typeface="Carlito"/>
              </a:rPr>
              <a:t>an </a:t>
            </a:r>
            <a:r>
              <a:rPr sz="2800" i="1" dirty="0">
                <a:solidFill>
                  <a:srgbClr val="FF9999"/>
                </a:solidFill>
                <a:latin typeface="Carlito"/>
                <a:cs typeface="Carlito"/>
              </a:rPr>
              <a:t>e-mail</a:t>
            </a:r>
            <a:r>
              <a:rPr sz="2800" i="1" spc="-65" dirty="0">
                <a:solidFill>
                  <a:srgbClr val="FF9999"/>
                </a:solidFill>
                <a:latin typeface="Carlito"/>
                <a:cs typeface="Carlito"/>
              </a:rPr>
              <a:t> </a:t>
            </a:r>
            <a:r>
              <a:rPr sz="2800" i="1" spc="-10" dirty="0">
                <a:solidFill>
                  <a:srgbClr val="FF9999"/>
                </a:solidFill>
                <a:latin typeface="Carlito"/>
                <a:cs typeface="Carlito"/>
              </a:rPr>
              <a:t>message,  </a:t>
            </a:r>
            <a:r>
              <a:rPr sz="2800" i="1" spc="-5" dirty="0">
                <a:solidFill>
                  <a:srgbClr val="FF9999"/>
                </a:solidFill>
                <a:latin typeface="Carlito"/>
                <a:cs typeface="Carlito"/>
              </a:rPr>
              <a:t>then I will go </a:t>
            </a:r>
            <a:r>
              <a:rPr sz="2800" i="1" spc="-25" dirty="0">
                <a:solidFill>
                  <a:srgbClr val="FF9999"/>
                </a:solidFill>
                <a:latin typeface="Carlito"/>
                <a:cs typeface="Carlito"/>
              </a:rPr>
              <a:t>to </a:t>
            </a:r>
            <a:r>
              <a:rPr sz="2800" i="1" spc="-10" dirty="0">
                <a:solidFill>
                  <a:srgbClr val="FF9999"/>
                </a:solidFill>
                <a:latin typeface="Carlito"/>
                <a:cs typeface="Carlito"/>
              </a:rPr>
              <a:t>sleep</a:t>
            </a:r>
            <a:r>
              <a:rPr sz="2800" i="1" spc="30" dirty="0">
                <a:solidFill>
                  <a:srgbClr val="FF9999"/>
                </a:solidFill>
                <a:latin typeface="Carlito"/>
                <a:cs typeface="Carlito"/>
              </a:rPr>
              <a:t> </a:t>
            </a:r>
            <a:r>
              <a:rPr sz="2800" i="1" spc="35" dirty="0">
                <a:solidFill>
                  <a:srgbClr val="FF9999"/>
                </a:solidFill>
                <a:latin typeface="Carlito"/>
                <a:cs typeface="Carlito"/>
              </a:rPr>
              <a:t>early</a:t>
            </a:r>
            <a:r>
              <a:rPr sz="2800" spc="35" dirty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>
              <a:latin typeface="Arial"/>
              <a:cs typeface="Arial"/>
            </a:endParaRPr>
          </a:p>
          <a:p>
            <a:pPr marL="1851660" algn="ctr">
              <a:lnSpc>
                <a:spcPct val="100000"/>
              </a:lnSpc>
              <a:spcBef>
                <a:spcPts val="5"/>
              </a:spcBef>
            </a:pPr>
            <a:r>
              <a:rPr sz="2800" spc="-45" dirty="0">
                <a:solidFill>
                  <a:srgbClr val="FFFFFF"/>
                </a:solidFill>
                <a:latin typeface="kiloji"/>
                <a:cs typeface="kiloji"/>
              </a:rPr>
              <a:t>￢</a:t>
            </a:r>
            <a:r>
              <a:rPr sz="2800" spc="-45" dirty="0">
                <a:solidFill>
                  <a:srgbClr val="FFFFFF"/>
                </a:solidFill>
                <a:latin typeface="Arial"/>
                <a:cs typeface="Arial"/>
              </a:rPr>
              <a:t>p </a:t>
            </a:r>
            <a:r>
              <a:rPr sz="2800" spc="-270" dirty="0">
                <a:solidFill>
                  <a:srgbClr val="FFFFFF"/>
                </a:solidFill>
                <a:latin typeface="Arial"/>
                <a:cs typeface="Arial"/>
              </a:rPr>
              <a:t>→</a:t>
            </a:r>
            <a:r>
              <a:rPr sz="2800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8" y="807846"/>
            <a:ext cx="4450191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Solution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667852"/>
            <a:ext cx="8505825" cy="4463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100"/>
              </a:spcBef>
            </a:pPr>
            <a:r>
              <a:rPr sz="2800" spc="-140" dirty="0">
                <a:solidFill>
                  <a:srgbClr val="FFFFFF"/>
                </a:solidFill>
                <a:latin typeface="Arial"/>
                <a:cs typeface="Arial"/>
              </a:rPr>
              <a:t>Let 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p </a:t>
            </a:r>
            <a:r>
              <a:rPr sz="2800" spc="-130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800" spc="-4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proposition </a:t>
            </a:r>
            <a:r>
              <a:rPr sz="2800" spc="15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i="1" spc="15" dirty="0">
                <a:solidFill>
                  <a:srgbClr val="FFFFFF"/>
                </a:solidFill>
                <a:latin typeface="Carlito"/>
                <a:cs typeface="Carlito"/>
              </a:rPr>
              <a:t>You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send me an e-mail</a:t>
            </a:r>
            <a:r>
              <a:rPr sz="2800" i="1" spc="-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message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,”  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q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proposition </a:t>
            </a:r>
            <a:r>
              <a:rPr sz="2800" spc="13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i="1" spc="130" dirty="0">
                <a:solidFill>
                  <a:srgbClr val="FFFFFF"/>
                </a:solidFill>
                <a:latin typeface="Carlito"/>
                <a:cs typeface="Carlito"/>
              </a:rPr>
              <a:t>I </a:t>
            </a:r>
            <a:r>
              <a:rPr sz="2800" i="1" spc="-10" dirty="0">
                <a:solidFill>
                  <a:srgbClr val="FFFFFF"/>
                </a:solidFill>
                <a:latin typeface="Carlito"/>
                <a:cs typeface="Carlito"/>
              </a:rPr>
              <a:t>will finish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writing the</a:t>
            </a:r>
            <a:r>
              <a:rPr sz="2800" i="1" spc="-2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i="1" spc="-10" dirty="0">
                <a:solidFill>
                  <a:srgbClr val="FFFFFF"/>
                </a:solidFill>
                <a:latin typeface="Carlito"/>
                <a:cs typeface="Carlito"/>
              </a:rPr>
              <a:t>program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,”</a:t>
            </a:r>
            <a:endParaRPr sz="2800">
              <a:latin typeface="Arial"/>
              <a:cs typeface="Arial"/>
            </a:endParaRPr>
          </a:p>
          <a:p>
            <a:pPr marL="93345">
              <a:lnSpc>
                <a:spcPct val="100000"/>
              </a:lnSpc>
              <a:spcBef>
                <a:spcPts val="660"/>
              </a:spcBef>
            </a:pPr>
            <a:r>
              <a:rPr sz="2800" spc="40" dirty="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proposition </a:t>
            </a:r>
            <a:r>
              <a:rPr sz="2800" spc="12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i="1" spc="120" dirty="0">
                <a:solidFill>
                  <a:srgbClr val="FFFFFF"/>
                </a:solidFill>
                <a:latin typeface="Carlito"/>
                <a:cs typeface="Carlito"/>
              </a:rPr>
              <a:t>I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will go </a:t>
            </a:r>
            <a:r>
              <a:rPr sz="2800" i="1" spc="-2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2800" i="1" spc="-10" dirty="0">
                <a:solidFill>
                  <a:srgbClr val="FFFFFF"/>
                </a:solidFill>
                <a:latin typeface="Carlito"/>
                <a:cs typeface="Carlito"/>
              </a:rPr>
              <a:t>sleep</a:t>
            </a:r>
            <a:r>
              <a:rPr sz="2800" i="1" spc="-4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i="1" spc="-10" dirty="0">
                <a:solidFill>
                  <a:srgbClr val="FFFFFF"/>
                </a:solidFill>
                <a:latin typeface="Carlito"/>
                <a:cs typeface="Carlito"/>
              </a:rPr>
              <a:t>early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,”</a:t>
            </a:r>
            <a:endParaRPr sz="2800">
              <a:latin typeface="Arial"/>
              <a:cs typeface="Arial"/>
            </a:endParaRPr>
          </a:p>
          <a:p>
            <a:pPr marL="93345">
              <a:lnSpc>
                <a:spcPct val="100000"/>
              </a:lnSpc>
              <a:spcBef>
                <a:spcPts val="660"/>
              </a:spcBef>
            </a:pPr>
            <a:r>
              <a:rPr sz="2800" spc="-13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800" spc="-310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proposition </a:t>
            </a:r>
            <a:r>
              <a:rPr sz="2800" spc="114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i="1" spc="114" dirty="0">
                <a:solidFill>
                  <a:srgbClr val="FFFFFF"/>
                </a:solidFill>
                <a:latin typeface="Carlito"/>
                <a:cs typeface="Carlito"/>
              </a:rPr>
              <a:t>I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will </a:t>
            </a:r>
            <a:r>
              <a:rPr sz="2800" i="1" spc="-30" dirty="0">
                <a:solidFill>
                  <a:srgbClr val="FFFFFF"/>
                </a:solidFill>
                <a:latin typeface="Carlito"/>
                <a:cs typeface="Carlito"/>
              </a:rPr>
              <a:t>wake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up </a:t>
            </a:r>
            <a:r>
              <a:rPr sz="2800" i="1" spc="-15" dirty="0">
                <a:solidFill>
                  <a:srgbClr val="FFFFFF"/>
                </a:solidFill>
                <a:latin typeface="Carlito"/>
                <a:cs typeface="Carlito"/>
              </a:rPr>
              <a:t>feeling</a:t>
            </a:r>
            <a:r>
              <a:rPr sz="2800" i="1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i="1" spc="15" dirty="0">
                <a:solidFill>
                  <a:srgbClr val="FFFFFF"/>
                </a:solidFill>
                <a:latin typeface="Carlito"/>
                <a:cs typeface="Carlito"/>
              </a:rPr>
              <a:t>refreshed.</a:t>
            </a:r>
            <a:r>
              <a:rPr sz="2800" spc="15" dirty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>
              <a:latin typeface="Arial"/>
              <a:cs typeface="Arial"/>
            </a:endParaRPr>
          </a:p>
          <a:p>
            <a:pPr marL="1849755" algn="ctr">
              <a:lnSpc>
                <a:spcPct val="100000"/>
              </a:lnSpc>
            </a:pPr>
            <a:r>
              <a:rPr sz="2800" spc="8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i="1" spc="80" dirty="0">
                <a:solidFill>
                  <a:srgbClr val="FF9999"/>
                </a:solidFill>
                <a:latin typeface="Carlito"/>
                <a:cs typeface="Carlito"/>
              </a:rPr>
              <a:t>If </a:t>
            </a:r>
            <a:r>
              <a:rPr sz="2800" i="1" spc="-5" dirty="0">
                <a:solidFill>
                  <a:srgbClr val="FF9999"/>
                </a:solidFill>
                <a:latin typeface="Carlito"/>
                <a:cs typeface="Carlito"/>
              </a:rPr>
              <a:t>I go </a:t>
            </a:r>
            <a:r>
              <a:rPr sz="2800" i="1" spc="-25" dirty="0">
                <a:solidFill>
                  <a:srgbClr val="FF9999"/>
                </a:solidFill>
                <a:latin typeface="Carlito"/>
                <a:cs typeface="Carlito"/>
              </a:rPr>
              <a:t>to </a:t>
            </a:r>
            <a:r>
              <a:rPr sz="2800" i="1" spc="-10" dirty="0">
                <a:solidFill>
                  <a:srgbClr val="FF9999"/>
                </a:solidFill>
                <a:latin typeface="Carlito"/>
                <a:cs typeface="Carlito"/>
              </a:rPr>
              <a:t>sleep</a:t>
            </a:r>
            <a:r>
              <a:rPr sz="2800" i="1" spc="-55" dirty="0">
                <a:solidFill>
                  <a:srgbClr val="FF9999"/>
                </a:solidFill>
                <a:latin typeface="Carlito"/>
                <a:cs typeface="Carlito"/>
              </a:rPr>
              <a:t> </a:t>
            </a:r>
            <a:r>
              <a:rPr sz="2800" i="1" spc="-30" dirty="0">
                <a:solidFill>
                  <a:srgbClr val="FF9999"/>
                </a:solidFill>
                <a:latin typeface="Carlito"/>
                <a:cs typeface="Carlito"/>
              </a:rPr>
              <a:t>early,</a:t>
            </a:r>
            <a:endParaRPr sz="2800">
              <a:latin typeface="Carlito"/>
              <a:cs typeface="Carlito"/>
            </a:endParaRPr>
          </a:p>
          <a:p>
            <a:pPr marL="1851660" algn="ctr">
              <a:lnSpc>
                <a:spcPct val="100000"/>
              </a:lnSpc>
              <a:spcBef>
                <a:spcPts val="660"/>
              </a:spcBef>
            </a:pPr>
            <a:r>
              <a:rPr sz="2800" i="1" spc="-5" dirty="0">
                <a:solidFill>
                  <a:srgbClr val="FF9999"/>
                </a:solidFill>
                <a:latin typeface="Carlito"/>
                <a:cs typeface="Carlito"/>
              </a:rPr>
              <a:t>then I will </a:t>
            </a:r>
            <a:r>
              <a:rPr sz="2800" i="1" spc="-25" dirty="0">
                <a:solidFill>
                  <a:srgbClr val="FF9999"/>
                </a:solidFill>
                <a:latin typeface="Carlito"/>
                <a:cs typeface="Carlito"/>
              </a:rPr>
              <a:t>wake </a:t>
            </a:r>
            <a:r>
              <a:rPr sz="2800" i="1" spc="-5" dirty="0">
                <a:solidFill>
                  <a:srgbClr val="FF9999"/>
                </a:solidFill>
                <a:latin typeface="Carlito"/>
                <a:cs typeface="Carlito"/>
              </a:rPr>
              <a:t>up </a:t>
            </a:r>
            <a:r>
              <a:rPr sz="2800" i="1" spc="-15" dirty="0">
                <a:solidFill>
                  <a:srgbClr val="FF9999"/>
                </a:solidFill>
                <a:latin typeface="Carlito"/>
                <a:cs typeface="Carlito"/>
              </a:rPr>
              <a:t>feeling</a:t>
            </a:r>
            <a:r>
              <a:rPr sz="2800" i="1" spc="65" dirty="0">
                <a:solidFill>
                  <a:srgbClr val="FF9999"/>
                </a:solidFill>
                <a:latin typeface="Carlito"/>
                <a:cs typeface="Carlito"/>
              </a:rPr>
              <a:t> </a:t>
            </a:r>
            <a:r>
              <a:rPr sz="2800" i="1" spc="15" dirty="0">
                <a:solidFill>
                  <a:srgbClr val="FF9999"/>
                </a:solidFill>
                <a:latin typeface="Carlito"/>
                <a:cs typeface="Carlito"/>
              </a:rPr>
              <a:t>refreshed</a:t>
            </a:r>
            <a:r>
              <a:rPr sz="2800" spc="15" dirty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050">
              <a:latin typeface="Arial"/>
              <a:cs typeface="Arial"/>
            </a:endParaRPr>
          </a:p>
          <a:p>
            <a:pPr marL="1850389" algn="ctr">
              <a:lnSpc>
                <a:spcPct val="100000"/>
              </a:lnSpc>
            </a:pPr>
            <a:r>
              <a:rPr sz="2800" spc="40" dirty="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sz="2800" spc="-270" dirty="0">
                <a:solidFill>
                  <a:srgbClr val="FFFFFF"/>
                </a:solidFill>
                <a:latin typeface="Arial"/>
                <a:cs typeface="Arial"/>
              </a:rPr>
              <a:t>→</a:t>
            </a:r>
            <a:r>
              <a:rPr sz="2800" spc="-3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3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8" y="807846"/>
            <a:ext cx="3774331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Solution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667852"/>
            <a:ext cx="8505825" cy="4471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100"/>
              </a:spcBef>
            </a:pPr>
            <a:r>
              <a:rPr sz="2800" spc="-140" dirty="0">
                <a:solidFill>
                  <a:srgbClr val="FFFFFF"/>
                </a:solidFill>
                <a:latin typeface="Arial"/>
                <a:cs typeface="Arial"/>
              </a:rPr>
              <a:t>Let 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p </a:t>
            </a:r>
            <a:r>
              <a:rPr sz="2800" spc="-130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800" spc="-4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proposition </a:t>
            </a:r>
            <a:r>
              <a:rPr sz="2800" spc="15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i="1" spc="15" dirty="0">
                <a:solidFill>
                  <a:srgbClr val="FFFFFF"/>
                </a:solidFill>
                <a:latin typeface="Carlito"/>
                <a:cs typeface="Carlito"/>
              </a:rPr>
              <a:t>You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send me an e-mail</a:t>
            </a:r>
            <a:r>
              <a:rPr sz="2800" i="1" spc="-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message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,”  </a:t>
            </a:r>
            <a:r>
              <a:rPr sz="2800" spc="-90" dirty="0">
                <a:solidFill>
                  <a:srgbClr val="FFFFFF"/>
                </a:solidFill>
                <a:latin typeface="Arial"/>
                <a:cs typeface="Arial"/>
              </a:rPr>
              <a:t>q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proposition </a:t>
            </a:r>
            <a:r>
              <a:rPr sz="2800" spc="13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i="1" spc="130" dirty="0">
                <a:solidFill>
                  <a:srgbClr val="FFFFFF"/>
                </a:solidFill>
                <a:latin typeface="Carlito"/>
                <a:cs typeface="Carlito"/>
              </a:rPr>
              <a:t>I </a:t>
            </a:r>
            <a:r>
              <a:rPr sz="2800" i="1" spc="-10" dirty="0">
                <a:solidFill>
                  <a:srgbClr val="FFFFFF"/>
                </a:solidFill>
                <a:latin typeface="Carlito"/>
                <a:cs typeface="Carlito"/>
              </a:rPr>
              <a:t>will finish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writing the</a:t>
            </a:r>
            <a:r>
              <a:rPr sz="2800" i="1" spc="-2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i="1" spc="-10" dirty="0">
                <a:solidFill>
                  <a:srgbClr val="FFFFFF"/>
                </a:solidFill>
                <a:latin typeface="Carlito"/>
                <a:cs typeface="Carlito"/>
              </a:rPr>
              <a:t>program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,”</a:t>
            </a:r>
            <a:endParaRPr sz="2800">
              <a:latin typeface="Arial"/>
              <a:cs typeface="Arial"/>
            </a:endParaRPr>
          </a:p>
          <a:p>
            <a:pPr marL="93345">
              <a:lnSpc>
                <a:spcPct val="100000"/>
              </a:lnSpc>
              <a:spcBef>
                <a:spcPts val="660"/>
              </a:spcBef>
            </a:pPr>
            <a:r>
              <a:rPr sz="2800" spc="40" dirty="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proposition </a:t>
            </a:r>
            <a:r>
              <a:rPr sz="2800" spc="12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i="1" spc="120" dirty="0">
                <a:solidFill>
                  <a:srgbClr val="FFFFFF"/>
                </a:solidFill>
                <a:latin typeface="Carlito"/>
                <a:cs typeface="Carlito"/>
              </a:rPr>
              <a:t>I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will go </a:t>
            </a:r>
            <a:r>
              <a:rPr sz="2800" i="1" spc="-2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2800" i="1" spc="-10" dirty="0">
                <a:solidFill>
                  <a:srgbClr val="FFFFFF"/>
                </a:solidFill>
                <a:latin typeface="Carlito"/>
                <a:cs typeface="Carlito"/>
              </a:rPr>
              <a:t>sleep</a:t>
            </a:r>
            <a:r>
              <a:rPr sz="2800" i="1" spc="-4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i="1" spc="-10" dirty="0">
                <a:solidFill>
                  <a:srgbClr val="FFFFFF"/>
                </a:solidFill>
                <a:latin typeface="Carlito"/>
                <a:cs typeface="Carlito"/>
              </a:rPr>
              <a:t>early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,”</a:t>
            </a:r>
            <a:endParaRPr sz="2800">
              <a:latin typeface="Arial"/>
              <a:cs typeface="Arial"/>
            </a:endParaRPr>
          </a:p>
          <a:p>
            <a:pPr marL="93345">
              <a:lnSpc>
                <a:spcPct val="100000"/>
              </a:lnSpc>
              <a:spcBef>
                <a:spcPts val="660"/>
              </a:spcBef>
            </a:pPr>
            <a:r>
              <a:rPr sz="2800" spc="-13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800" spc="-310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proposition </a:t>
            </a:r>
            <a:r>
              <a:rPr sz="2800" spc="114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i="1" spc="114" dirty="0">
                <a:solidFill>
                  <a:srgbClr val="FFFFFF"/>
                </a:solidFill>
                <a:latin typeface="Carlito"/>
                <a:cs typeface="Carlito"/>
              </a:rPr>
              <a:t>I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will </a:t>
            </a:r>
            <a:r>
              <a:rPr sz="2800" i="1" spc="-30" dirty="0">
                <a:solidFill>
                  <a:srgbClr val="FFFFFF"/>
                </a:solidFill>
                <a:latin typeface="Carlito"/>
                <a:cs typeface="Carlito"/>
              </a:rPr>
              <a:t>wake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up </a:t>
            </a:r>
            <a:r>
              <a:rPr sz="2800" i="1" spc="-15" dirty="0">
                <a:solidFill>
                  <a:srgbClr val="FFFFFF"/>
                </a:solidFill>
                <a:latin typeface="Carlito"/>
                <a:cs typeface="Carlito"/>
              </a:rPr>
              <a:t>feeling</a:t>
            </a:r>
            <a:r>
              <a:rPr sz="2800" i="1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i="1" spc="15" dirty="0">
                <a:solidFill>
                  <a:srgbClr val="FFFFFF"/>
                </a:solidFill>
                <a:latin typeface="Carlito"/>
                <a:cs typeface="Carlito"/>
              </a:rPr>
              <a:t>refreshed.</a:t>
            </a:r>
            <a:r>
              <a:rPr sz="2800" spc="15" dirty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>
              <a:latin typeface="Arial"/>
              <a:cs typeface="Arial"/>
            </a:endParaRPr>
          </a:p>
          <a:p>
            <a:pPr marL="2797175" marR="356870" indent="-1870710">
              <a:lnSpc>
                <a:spcPct val="119600"/>
              </a:lnSpc>
            </a:pPr>
            <a:r>
              <a:rPr sz="2800" spc="-140" dirty="0">
                <a:solidFill>
                  <a:srgbClr val="FFFFFF"/>
                </a:solidFill>
                <a:latin typeface="Arial"/>
                <a:cs typeface="Arial"/>
              </a:rPr>
              <a:t>Conclusion: </a:t>
            </a:r>
            <a:r>
              <a:rPr sz="2800" spc="8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2800" i="1" spc="80" dirty="0">
                <a:solidFill>
                  <a:srgbClr val="FF9999"/>
                </a:solidFill>
                <a:latin typeface="Carlito"/>
                <a:cs typeface="Carlito"/>
              </a:rPr>
              <a:t>If </a:t>
            </a:r>
            <a:r>
              <a:rPr sz="2800" i="1" spc="-5" dirty="0">
                <a:solidFill>
                  <a:srgbClr val="FF9999"/>
                </a:solidFill>
                <a:latin typeface="Carlito"/>
                <a:cs typeface="Carlito"/>
              </a:rPr>
              <a:t>I do </a:t>
            </a:r>
            <a:r>
              <a:rPr sz="2800" i="1" spc="-10" dirty="0">
                <a:solidFill>
                  <a:srgbClr val="FF9999"/>
                </a:solidFill>
                <a:latin typeface="Carlito"/>
                <a:cs typeface="Carlito"/>
              </a:rPr>
              <a:t>not finish </a:t>
            </a:r>
            <a:r>
              <a:rPr sz="2800" i="1" spc="-5" dirty="0">
                <a:solidFill>
                  <a:srgbClr val="FF9999"/>
                </a:solidFill>
                <a:latin typeface="Carlito"/>
                <a:cs typeface="Carlito"/>
              </a:rPr>
              <a:t>writing the </a:t>
            </a:r>
            <a:r>
              <a:rPr sz="2800" i="1" spc="-10" dirty="0">
                <a:solidFill>
                  <a:srgbClr val="FF9999"/>
                </a:solidFill>
                <a:latin typeface="Carlito"/>
                <a:cs typeface="Carlito"/>
              </a:rPr>
              <a:t>program,  </a:t>
            </a:r>
            <a:r>
              <a:rPr sz="2800" i="1" spc="-5" dirty="0">
                <a:solidFill>
                  <a:srgbClr val="FF9999"/>
                </a:solidFill>
                <a:latin typeface="Carlito"/>
                <a:cs typeface="Carlito"/>
              </a:rPr>
              <a:t>then I will </a:t>
            </a:r>
            <a:r>
              <a:rPr sz="2800" i="1" spc="-30" dirty="0">
                <a:solidFill>
                  <a:srgbClr val="FF9999"/>
                </a:solidFill>
                <a:latin typeface="Carlito"/>
                <a:cs typeface="Carlito"/>
              </a:rPr>
              <a:t>wake </a:t>
            </a:r>
            <a:r>
              <a:rPr sz="2800" i="1" spc="-5" dirty="0">
                <a:solidFill>
                  <a:srgbClr val="FF9999"/>
                </a:solidFill>
                <a:latin typeface="Carlito"/>
                <a:cs typeface="Carlito"/>
              </a:rPr>
              <a:t>up </a:t>
            </a:r>
            <a:r>
              <a:rPr sz="2800" i="1" spc="-15" dirty="0">
                <a:solidFill>
                  <a:srgbClr val="FF9999"/>
                </a:solidFill>
                <a:latin typeface="Carlito"/>
                <a:cs typeface="Carlito"/>
              </a:rPr>
              <a:t>feeling</a:t>
            </a:r>
            <a:r>
              <a:rPr sz="2800" i="1" spc="45" dirty="0">
                <a:solidFill>
                  <a:srgbClr val="FF9999"/>
                </a:solidFill>
                <a:latin typeface="Carlito"/>
                <a:cs typeface="Carlito"/>
              </a:rPr>
              <a:t> </a:t>
            </a:r>
            <a:r>
              <a:rPr sz="2800" i="1" spc="20" dirty="0">
                <a:solidFill>
                  <a:srgbClr val="FF9999"/>
                </a:solidFill>
                <a:latin typeface="Carlito"/>
                <a:cs typeface="Carlito"/>
              </a:rPr>
              <a:t>refreshed</a:t>
            </a:r>
            <a:r>
              <a:rPr sz="2800" spc="20" dirty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>
              <a:latin typeface="Arial"/>
              <a:cs typeface="Arial"/>
            </a:endParaRPr>
          </a:p>
          <a:p>
            <a:pPr marL="4595495">
              <a:lnSpc>
                <a:spcPct val="100000"/>
              </a:lnSpc>
              <a:spcBef>
                <a:spcPts val="5"/>
              </a:spcBef>
            </a:pPr>
            <a:r>
              <a:rPr sz="2800" spc="-45" dirty="0">
                <a:solidFill>
                  <a:srgbClr val="FFFFFF"/>
                </a:solidFill>
                <a:latin typeface="kiloji"/>
                <a:cs typeface="kiloji"/>
              </a:rPr>
              <a:t>￢</a:t>
            </a:r>
            <a:r>
              <a:rPr sz="2800" spc="-45" dirty="0">
                <a:solidFill>
                  <a:srgbClr val="FFFFFF"/>
                </a:solidFill>
                <a:latin typeface="Arial"/>
                <a:cs typeface="Arial"/>
              </a:rPr>
              <a:t>q </a:t>
            </a:r>
            <a:r>
              <a:rPr sz="2800" spc="-270" dirty="0">
                <a:solidFill>
                  <a:srgbClr val="FFFFFF"/>
                </a:solidFill>
                <a:latin typeface="Arial"/>
                <a:cs typeface="Arial"/>
              </a:rPr>
              <a:t>→</a:t>
            </a:r>
            <a:r>
              <a:rPr sz="2800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3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8" y="807846"/>
            <a:ext cx="3655061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Solution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667852"/>
            <a:ext cx="4953000" cy="310261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800" spc="-15" dirty="0">
                <a:solidFill>
                  <a:srgbClr val="FFFFFF"/>
                </a:solidFill>
                <a:latin typeface="Carlito"/>
                <a:cs typeface="Carlito"/>
              </a:rPr>
              <a:t>premises</a:t>
            </a:r>
            <a:r>
              <a:rPr sz="2800" spc="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rlito"/>
                <a:cs typeface="Carlito"/>
              </a:rPr>
              <a:t>are</a:t>
            </a:r>
            <a:endParaRPr sz="2800">
              <a:latin typeface="Carlito"/>
              <a:cs typeface="Carlito"/>
            </a:endParaRPr>
          </a:p>
          <a:p>
            <a:pPr marR="2763520" algn="r">
              <a:lnSpc>
                <a:spcPct val="100000"/>
              </a:lnSpc>
              <a:spcBef>
                <a:spcPts val="675"/>
              </a:spcBef>
            </a:pP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p </a:t>
            </a:r>
            <a:r>
              <a:rPr sz="2800" spc="-270" dirty="0">
                <a:solidFill>
                  <a:srgbClr val="FFFFFF"/>
                </a:solidFill>
                <a:latin typeface="Arial"/>
                <a:cs typeface="Arial"/>
              </a:rPr>
              <a:t>→</a:t>
            </a:r>
            <a:r>
              <a:rPr sz="2800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q</a:t>
            </a:r>
            <a:endParaRPr sz="2800">
              <a:latin typeface="Carlito"/>
              <a:cs typeface="Carlito"/>
            </a:endParaRPr>
          </a:p>
          <a:p>
            <a:pPr marR="2792095" algn="r">
              <a:lnSpc>
                <a:spcPct val="100000"/>
              </a:lnSpc>
              <a:spcBef>
                <a:spcPts val="720"/>
              </a:spcBef>
            </a:pPr>
            <a:r>
              <a:rPr sz="2800" spc="-5" dirty="0">
                <a:solidFill>
                  <a:srgbClr val="FFFFFF"/>
                </a:solidFill>
                <a:latin typeface="kiloji"/>
                <a:cs typeface="kiloji"/>
              </a:rPr>
              <a:t>￢</a:t>
            </a:r>
            <a:r>
              <a:rPr sz="2800" spc="-710" dirty="0">
                <a:solidFill>
                  <a:srgbClr val="FFFFFF"/>
                </a:solidFill>
                <a:latin typeface="kiloji"/>
                <a:cs typeface="kiloji"/>
              </a:rPr>
              <a:t>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p </a:t>
            </a:r>
            <a:r>
              <a:rPr sz="2800" spc="-270" dirty="0">
                <a:solidFill>
                  <a:srgbClr val="FFFFFF"/>
                </a:solidFill>
                <a:latin typeface="Arial"/>
                <a:cs typeface="Arial"/>
              </a:rPr>
              <a:t>→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endParaRPr sz="2800">
              <a:latin typeface="Carlito"/>
              <a:cs typeface="Carlito"/>
            </a:endParaRPr>
          </a:p>
          <a:p>
            <a:pPr marR="2786380" algn="r">
              <a:lnSpc>
                <a:spcPct val="100000"/>
              </a:lnSpc>
              <a:spcBef>
                <a:spcPts val="600"/>
              </a:spcBef>
            </a:pP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r </a:t>
            </a:r>
            <a:r>
              <a:rPr sz="2800" spc="-270" dirty="0">
                <a:solidFill>
                  <a:srgbClr val="FFFFFF"/>
                </a:solidFill>
                <a:latin typeface="Arial"/>
                <a:cs typeface="Arial"/>
              </a:rPr>
              <a:t>→</a:t>
            </a:r>
            <a:r>
              <a:rPr sz="280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8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800" spc="-15" dirty="0">
                <a:solidFill>
                  <a:srgbClr val="FFFFFF"/>
                </a:solidFill>
                <a:latin typeface="Carlito"/>
                <a:cs typeface="Carlito"/>
              </a:rPr>
              <a:t>desired 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conclusion 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2800" spc="-5" dirty="0">
                <a:solidFill>
                  <a:srgbClr val="FFFFFF"/>
                </a:solidFill>
                <a:latin typeface="kiloji"/>
                <a:cs typeface="kiloji"/>
              </a:rPr>
              <a:t>￢</a:t>
            </a:r>
            <a:r>
              <a:rPr sz="2800" spc="-530" dirty="0">
                <a:solidFill>
                  <a:srgbClr val="FFFFFF"/>
                </a:solidFill>
                <a:latin typeface="kiloji"/>
                <a:cs typeface="kiloji"/>
              </a:rPr>
              <a:t>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q </a:t>
            </a:r>
            <a:r>
              <a:rPr sz="2800" spc="-270" dirty="0">
                <a:solidFill>
                  <a:srgbClr val="FFFFFF"/>
                </a:solidFill>
                <a:latin typeface="Arial"/>
                <a:cs typeface="Arial"/>
              </a:rPr>
              <a:t>→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8" y="807846"/>
            <a:ext cx="4383931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Solution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45056"/>
            <a:ext cx="9474835" cy="37826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40" dirty="0">
                <a:solidFill>
                  <a:srgbClr val="FFFFFF"/>
                </a:solidFill>
                <a:latin typeface="Carlito"/>
                <a:cs typeface="Carlito"/>
              </a:rPr>
              <a:t>Templates </a:t>
            </a:r>
            <a:r>
              <a:rPr sz="3200" spc="-30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constructing valid</a:t>
            </a:r>
            <a:r>
              <a:rPr sz="3200" spc="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arguments</a:t>
            </a:r>
            <a:endParaRPr sz="3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41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Our basic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tools </a:t>
            </a:r>
            <a:r>
              <a:rPr sz="3200" spc="-30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establishing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truth of</a:t>
            </a:r>
            <a:r>
              <a:rPr sz="3200" spc="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Carlito"/>
                <a:cs typeface="Carlito"/>
              </a:rPr>
              <a:t>statements</a:t>
            </a:r>
            <a:endParaRPr sz="3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1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b="1" spc="-10" dirty="0">
                <a:solidFill>
                  <a:srgbClr val="FF9999"/>
                </a:solidFill>
                <a:latin typeface="Carlito"/>
                <a:cs typeface="Carlito"/>
              </a:rPr>
              <a:t>Fallacies</a:t>
            </a:r>
            <a:endParaRPr sz="3200" dirty="0">
              <a:latin typeface="Carlito"/>
              <a:cs typeface="Carlito"/>
            </a:endParaRPr>
          </a:p>
          <a:p>
            <a:pPr marL="12700" marR="5080" indent="914400">
              <a:lnSpc>
                <a:spcPts val="3460"/>
              </a:lnSpc>
              <a:spcBef>
                <a:spcPts val="1040"/>
              </a:spcBef>
            </a:pP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common </a:t>
            </a:r>
            <a:r>
              <a:rPr sz="3200" spc="-20" dirty="0">
                <a:solidFill>
                  <a:srgbClr val="FFFFFF"/>
                </a:solidFill>
                <a:latin typeface="Carlito"/>
                <a:cs typeface="Carlito"/>
              </a:rPr>
              <a:t>forms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incorrect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reasoning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which lead </a:t>
            </a:r>
            <a:r>
              <a:rPr sz="3200" spc="-2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3200" spc="-15" dirty="0">
                <a:solidFill>
                  <a:srgbClr val="FFFFFF"/>
                </a:solidFill>
                <a:latin typeface="Carlito"/>
                <a:cs typeface="Carlito"/>
              </a:rPr>
              <a:t>invalid</a:t>
            </a:r>
            <a:r>
              <a:rPr sz="3200" spc="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arguments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807846"/>
            <a:ext cx="720664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Rules of</a:t>
            </a:r>
            <a:r>
              <a:rPr sz="4800" spc="-90" dirty="0"/>
              <a:t> </a:t>
            </a:r>
            <a:r>
              <a:rPr sz="4800" spc="-20" dirty="0"/>
              <a:t>Inference</a:t>
            </a:r>
            <a:endParaRPr sz="48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667852"/>
            <a:ext cx="10207625" cy="450786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800" spc="-15" dirty="0">
                <a:solidFill>
                  <a:srgbClr val="FFFFFF"/>
                </a:solidFill>
                <a:latin typeface="Carlito"/>
                <a:cs typeface="Carlito"/>
              </a:rPr>
              <a:t>premises</a:t>
            </a:r>
            <a:r>
              <a:rPr sz="2800" spc="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rlito"/>
                <a:cs typeface="Carlito"/>
              </a:rPr>
              <a:t>are</a:t>
            </a:r>
            <a:endParaRPr sz="2800">
              <a:latin typeface="Carlito"/>
              <a:cs typeface="Carlito"/>
            </a:endParaRPr>
          </a:p>
          <a:p>
            <a:pPr marR="8018145" algn="r">
              <a:lnSpc>
                <a:spcPct val="100000"/>
              </a:lnSpc>
              <a:spcBef>
                <a:spcPts val="675"/>
              </a:spcBef>
            </a:pP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p </a:t>
            </a:r>
            <a:r>
              <a:rPr sz="2800" spc="-270" dirty="0">
                <a:solidFill>
                  <a:srgbClr val="FFFFFF"/>
                </a:solidFill>
                <a:latin typeface="Arial"/>
                <a:cs typeface="Arial"/>
              </a:rPr>
              <a:t>→</a:t>
            </a:r>
            <a:r>
              <a:rPr sz="2800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q</a:t>
            </a:r>
            <a:endParaRPr sz="2800">
              <a:latin typeface="Carlito"/>
              <a:cs typeface="Carlito"/>
            </a:endParaRPr>
          </a:p>
          <a:p>
            <a:pPr marR="8047355" algn="r">
              <a:lnSpc>
                <a:spcPct val="100000"/>
              </a:lnSpc>
              <a:spcBef>
                <a:spcPts val="720"/>
              </a:spcBef>
            </a:pPr>
            <a:r>
              <a:rPr sz="2800" spc="-5" dirty="0">
                <a:solidFill>
                  <a:srgbClr val="FFFFFF"/>
                </a:solidFill>
                <a:latin typeface="kiloji"/>
                <a:cs typeface="kiloji"/>
              </a:rPr>
              <a:t>￢</a:t>
            </a:r>
            <a:r>
              <a:rPr sz="2800" spc="-710" dirty="0">
                <a:solidFill>
                  <a:srgbClr val="FFFFFF"/>
                </a:solidFill>
                <a:latin typeface="kiloji"/>
                <a:cs typeface="kiloji"/>
              </a:rPr>
              <a:t>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p </a:t>
            </a:r>
            <a:r>
              <a:rPr sz="2800" spc="-270" dirty="0">
                <a:solidFill>
                  <a:srgbClr val="FFFFFF"/>
                </a:solidFill>
                <a:latin typeface="Arial"/>
                <a:cs typeface="Arial"/>
              </a:rPr>
              <a:t>→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endParaRPr sz="2800">
              <a:latin typeface="Carlito"/>
              <a:cs typeface="Carlito"/>
            </a:endParaRPr>
          </a:p>
          <a:p>
            <a:pPr marR="8041005" algn="r">
              <a:lnSpc>
                <a:spcPct val="100000"/>
              </a:lnSpc>
              <a:spcBef>
                <a:spcPts val="600"/>
              </a:spcBef>
            </a:pP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r </a:t>
            </a:r>
            <a:r>
              <a:rPr sz="2800" spc="-270" dirty="0">
                <a:solidFill>
                  <a:srgbClr val="FFFFFF"/>
                </a:solidFill>
                <a:latin typeface="Arial"/>
                <a:cs typeface="Arial"/>
              </a:rPr>
              <a:t>→</a:t>
            </a:r>
            <a:r>
              <a:rPr sz="2800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8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800" spc="-15" dirty="0">
                <a:solidFill>
                  <a:srgbClr val="FFFFFF"/>
                </a:solidFill>
                <a:latin typeface="Carlito"/>
                <a:cs typeface="Carlito"/>
              </a:rPr>
              <a:t>desired 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conclusion 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2800" spc="-5" dirty="0">
                <a:solidFill>
                  <a:srgbClr val="FFFFFF"/>
                </a:solidFill>
                <a:latin typeface="kiloji"/>
                <a:cs typeface="kiloji"/>
              </a:rPr>
              <a:t>￢</a:t>
            </a:r>
            <a:r>
              <a:rPr sz="2800" spc="-495" dirty="0">
                <a:solidFill>
                  <a:srgbClr val="FFFFFF"/>
                </a:solidFill>
                <a:latin typeface="kiloji"/>
                <a:cs typeface="kiloji"/>
              </a:rPr>
              <a:t>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q </a:t>
            </a:r>
            <a:r>
              <a:rPr sz="2800" spc="-270" dirty="0">
                <a:solidFill>
                  <a:srgbClr val="FFFFFF"/>
                </a:solidFill>
                <a:latin typeface="Arial"/>
                <a:cs typeface="Arial"/>
              </a:rPr>
              <a:t>→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4150">
              <a:latin typeface="Carlito"/>
              <a:cs typeface="Carlito"/>
            </a:endParaRPr>
          </a:p>
          <a:p>
            <a:pPr marL="12700" marR="5080" indent="914400">
              <a:lnSpc>
                <a:spcPts val="3020"/>
              </a:lnSpc>
            </a:pPr>
            <a:r>
              <a:rPr sz="2800" spc="-6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2800" spc="-20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give 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2800" spc="-15" dirty="0">
                <a:solidFill>
                  <a:srgbClr val="FFFFFF"/>
                </a:solidFill>
                <a:latin typeface="Carlito"/>
                <a:cs typeface="Carlito"/>
              </a:rPr>
              <a:t>valid argument 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2800" spc="-15" dirty="0">
                <a:solidFill>
                  <a:srgbClr val="FFFFFF"/>
                </a:solidFill>
                <a:latin typeface="Carlito"/>
                <a:cs typeface="Carlito"/>
              </a:rPr>
              <a:t>premises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p </a:t>
            </a:r>
            <a:r>
              <a:rPr sz="2800" spc="-270" dirty="0">
                <a:solidFill>
                  <a:srgbClr val="FFFFFF"/>
                </a:solidFill>
                <a:latin typeface="Arial"/>
                <a:cs typeface="Arial"/>
              </a:rPr>
              <a:t>→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q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, </a:t>
            </a:r>
            <a:r>
              <a:rPr sz="2800" dirty="0">
                <a:solidFill>
                  <a:srgbClr val="FFFFFF"/>
                </a:solidFill>
                <a:latin typeface="kiloji"/>
                <a:cs typeface="kiloji"/>
              </a:rPr>
              <a:t>￢</a:t>
            </a:r>
            <a:r>
              <a:rPr sz="2800" i="1" dirty="0">
                <a:solidFill>
                  <a:srgbClr val="FFFFFF"/>
                </a:solidFill>
                <a:latin typeface="Carlito"/>
                <a:cs typeface="Carlito"/>
              </a:rPr>
              <a:t>p </a:t>
            </a:r>
            <a:r>
              <a:rPr sz="2800" spc="-270" dirty="0">
                <a:solidFill>
                  <a:srgbClr val="FFFFFF"/>
                </a:solidFill>
                <a:latin typeface="Arial"/>
                <a:cs typeface="Arial"/>
              </a:rPr>
              <a:t>→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,  and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r </a:t>
            </a:r>
            <a:r>
              <a:rPr sz="2800" spc="-270" dirty="0">
                <a:solidFill>
                  <a:srgbClr val="FFFFFF"/>
                </a:solidFill>
                <a:latin typeface="Arial"/>
                <a:cs typeface="Arial"/>
              </a:rPr>
              <a:t>→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s </a:t>
            </a:r>
            <a:r>
              <a:rPr sz="28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2800" spc="-10" dirty="0">
                <a:solidFill>
                  <a:srgbClr val="FFFFFF"/>
                </a:solidFill>
                <a:latin typeface="Carlito"/>
                <a:cs typeface="Carlito"/>
              </a:rPr>
              <a:t>conclusion </a:t>
            </a:r>
            <a:r>
              <a:rPr sz="2800" dirty="0">
                <a:solidFill>
                  <a:srgbClr val="FFFFFF"/>
                </a:solidFill>
                <a:latin typeface="kiloji"/>
                <a:cs typeface="kiloji"/>
              </a:rPr>
              <a:t>￢</a:t>
            </a:r>
            <a:r>
              <a:rPr sz="2800" i="1" dirty="0">
                <a:solidFill>
                  <a:srgbClr val="FFFFFF"/>
                </a:solidFill>
                <a:latin typeface="Carlito"/>
                <a:cs typeface="Carlito"/>
              </a:rPr>
              <a:t>q </a:t>
            </a:r>
            <a:r>
              <a:rPr sz="2800" spc="-270" dirty="0">
                <a:solidFill>
                  <a:srgbClr val="FFFFFF"/>
                </a:solidFill>
                <a:latin typeface="Arial"/>
                <a:cs typeface="Arial"/>
              </a:rPr>
              <a:t>→</a:t>
            </a:r>
            <a:r>
              <a:rPr sz="2800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8" y="807846"/>
            <a:ext cx="41056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Solution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72793"/>
            <a:ext cx="7858125" cy="1134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This argument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form shows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premises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lead </a:t>
            </a:r>
            <a:r>
              <a:rPr sz="20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desired</a:t>
            </a:r>
            <a:r>
              <a:rPr sz="2000" spc="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conclusion.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sz="2000" b="1" spc="-10" dirty="0">
                <a:solidFill>
                  <a:srgbClr val="FF9999"/>
                </a:solidFill>
                <a:latin typeface="Carlito"/>
                <a:cs typeface="Carlito"/>
              </a:rPr>
              <a:t>Step Reason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2875635"/>
            <a:ext cx="219075" cy="248729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1.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2.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3.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4.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6.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31594" y="2875635"/>
            <a:ext cx="1090295" cy="249745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p </a:t>
            </a:r>
            <a:r>
              <a:rPr sz="2000" spc="-190" dirty="0">
                <a:solidFill>
                  <a:srgbClr val="FFFFFF"/>
                </a:solidFill>
                <a:latin typeface="Arial"/>
                <a:cs typeface="Arial"/>
              </a:rPr>
              <a:t>→</a:t>
            </a:r>
            <a:r>
              <a:rPr sz="20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000" spc="-25" dirty="0">
                <a:solidFill>
                  <a:srgbClr val="FFFFFF"/>
                </a:solidFill>
                <a:latin typeface="kiloji"/>
                <a:cs typeface="kiloji"/>
              </a:rPr>
              <a:t>￢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200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→</a:t>
            </a:r>
            <a:r>
              <a:rPr sz="2000" spc="-60" dirty="0">
                <a:solidFill>
                  <a:srgbClr val="FFFFFF"/>
                </a:solidFill>
                <a:latin typeface="kiloji"/>
                <a:cs typeface="kiloji"/>
              </a:rPr>
              <a:t>￢</a:t>
            </a:r>
            <a:r>
              <a:rPr sz="2000" spc="-60" dirty="0">
                <a:solidFill>
                  <a:srgbClr val="FFFFFF"/>
                </a:solidFill>
                <a:latin typeface="Carlito"/>
                <a:cs typeface="Carlito"/>
              </a:rPr>
              <a:t>p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000" spc="-25" dirty="0">
                <a:solidFill>
                  <a:srgbClr val="FFFFFF"/>
                </a:solidFill>
                <a:latin typeface="kiloji"/>
                <a:cs typeface="kiloji"/>
              </a:rPr>
              <a:t>￢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p </a:t>
            </a:r>
            <a:r>
              <a:rPr sz="2000" spc="-190" dirty="0">
                <a:solidFill>
                  <a:srgbClr val="FFFFFF"/>
                </a:solidFill>
                <a:latin typeface="Arial"/>
                <a:cs typeface="Arial"/>
              </a:rPr>
              <a:t>→</a:t>
            </a:r>
            <a:r>
              <a:rPr sz="2000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  <a:p>
            <a:pPr marL="12700" marR="249554">
              <a:lnSpc>
                <a:spcPct val="130000"/>
              </a:lnSpc>
              <a:spcBef>
                <a:spcPts val="35"/>
              </a:spcBef>
            </a:pPr>
            <a:r>
              <a:rPr sz="2000" spc="-25" dirty="0">
                <a:solidFill>
                  <a:srgbClr val="FFFFFF"/>
                </a:solidFill>
                <a:latin typeface="kiloji"/>
                <a:cs typeface="kiloji"/>
              </a:rPr>
              <a:t>￢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q </a:t>
            </a:r>
            <a:r>
              <a:rPr sz="2000" spc="-190" dirty="0">
                <a:solidFill>
                  <a:srgbClr val="FFFFFF"/>
                </a:solidFill>
                <a:latin typeface="Arial"/>
                <a:cs typeface="Arial"/>
              </a:rPr>
              <a:t>→</a:t>
            </a:r>
            <a:r>
              <a:rPr sz="2000" spc="-3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Arial"/>
                <a:cs typeface="Arial"/>
              </a:rPr>
              <a:t>r  r </a:t>
            </a:r>
            <a:r>
              <a:rPr sz="2000" spc="-190" dirty="0">
                <a:solidFill>
                  <a:srgbClr val="FFFFFF"/>
                </a:solidFill>
                <a:latin typeface="Arial"/>
                <a:cs typeface="Arial"/>
              </a:rPr>
              <a:t>→</a:t>
            </a:r>
            <a:r>
              <a:rPr sz="2000" spc="-2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2400" b="0" spc="100" dirty="0">
                <a:solidFill>
                  <a:srgbClr val="FF9999"/>
                </a:solidFill>
                <a:latin typeface="cwTeXFangSong"/>
                <a:cs typeface="cwTeXFangSong"/>
              </a:rPr>
              <a:t>￢</a:t>
            </a:r>
            <a:r>
              <a:rPr sz="2400" b="1" spc="100" dirty="0">
                <a:solidFill>
                  <a:srgbClr val="FF9999"/>
                </a:solidFill>
                <a:latin typeface="Carlito"/>
                <a:cs typeface="Carlito"/>
              </a:rPr>
              <a:t>q </a:t>
            </a:r>
            <a:r>
              <a:rPr sz="2400" b="1" dirty="0">
                <a:solidFill>
                  <a:srgbClr val="FF9999"/>
                </a:solidFill>
                <a:latin typeface="Carlito"/>
                <a:cs typeface="Carlito"/>
              </a:rPr>
              <a:t>→</a:t>
            </a:r>
            <a:r>
              <a:rPr sz="2400" b="1" spc="-180" dirty="0">
                <a:solidFill>
                  <a:srgbClr val="FF9999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9999"/>
                </a:solidFill>
                <a:latin typeface="Carlito"/>
                <a:cs typeface="Carlito"/>
              </a:rPr>
              <a:t>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31563" y="2875635"/>
            <a:ext cx="4069079" cy="24872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1938655">
              <a:lnSpc>
                <a:spcPct val="132500"/>
              </a:lnSpc>
              <a:spcBef>
                <a:spcPts val="120"/>
              </a:spcBef>
            </a:pP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Premise  Contrapositive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(1) 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Premise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130000"/>
              </a:lnSpc>
              <a:spcBef>
                <a:spcPts val="40"/>
              </a:spcBef>
            </a:pP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Hypothetical syllogism using (2)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and (3) 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Premise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Hypothetical </a:t>
            </a:r>
            <a:r>
              <a:rPr sz="2000" spc="-10" dirty="0">
                <a:solidFill>
                  <a:srgbClr val="FFFFFF"/>
                </a:solidFill>
                <a:latin typeface="Carlito"/>
                <a:cs typeface="Carlito"/>
              </a:rPr>
              <a:t>syllogism 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using (4) </a:t>
            </a:r>
            <a:r>
              <a:rPr sz="20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2000" spc="-5" dirty="0">
                <a:solidFill>
                  <a:srgbClr val="FFFFFF"/>
                </a:solidFill>
                <a:latin typeface="Carlito"/>
                <a:cs typeface="Carlito"/>
              </a:rPr>
              <a:t> (5)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807846"/>
            <a:ext cx="4940522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Solution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45056"/>
            <a:ext cx="9903460" cy="409511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23875" indent="914400">
              <a:lnSpc>
                <a:spcPts val="3460"/>
              </a:lnSpc>
              <a:spcBef>
                <a:spcPts val="535"/>
              </a:spcBef>
            </a:pP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3200" i="1" spc="-10" dirty="0">
                <a:solidFill>
                  <a:srgbClr val="FF9999"/>
                </a:solidFill>
                <a:latin typeface="Carlito"/>
                <a:cs typeface="Carlito"/>
              </a:rPr>
              <a:t>argument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propositional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logic is a sequence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of 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propositions.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100">
              <a:latin typeface="Carlito"/>
              <a:cs typeface="Carlito"/>
            </a:endParaRPr>
          </a:p>
          <a:p>
            <a:pPr marL="927100">
              <a:lnSpc>
                <a:spcPts val="3650"/>
              </a:lnSpc>
              <a:spcBef>
                <a:spcPts val="5"/>
              </a:spcBef>
            </a:pP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All but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final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proposition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in the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argument </a:t>
            </a:r>
            <a:r>
              <a:rPr sz="3200" spc="-15" dirty="0">
                <a:solidFill>
                  <a:srgbClr val="FFFFFF"/>
                </a:solidFill>
                <a:latin typeface="Carlito"/>
                <a:cs typeface="Carlito"/>
              </a:rPr>
              <a:t>are</a:t>
            </a:r>
            <a:r>
              <a:rPr sz="3200" spc="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called</a:t>
            </a:r>
            <a:endParaRPr sz="3200">
              <a:latin typeface="Carlito"/>
              <a:cs typeface="Carlito"/>
            </a:endParaRPr>
          </a:p>
          <a:p>
            <a:pPr marL="12700">
              <a:lnSpc>
                <a:spcPts val="3650"/>
              </a:lnSpc>
            </a:pPr>
            <a:r>
              <a:rPr sz="3200" i="1" spc="-5" dirty="0">
                <a:solidFill>
                  <a:srgbClr val="FF9999"/>
                </a:solidFill>
                <a:latin typeface="Carlito"/>
                <a:cs typeface="Carlito"/>
              </a:rPr>
              <a:t>premises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and the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final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proposition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called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3200" spc="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i="1" spc="-10" dirty="0">
                <a:solidFill>
                  <a:srgbClr val="FF9999"/>
                </a:solidFill>
                <a:latin typeface="Carlito"/>
                <a:cs typeface="Carlito"/>
              </a:rPr>
              <a:t>conclusion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.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0">
              <a:latin typeface="Carlito"/>
              <a:cs typeface="Carlito"/>
            </a:endParaRPr>
          </a:p>
          <a:p>
            <a:pPr marL="12700" marR="733425" indent="914400">
              <a:lnSpc>
                <a:spcPts val="3460"/>
              </a:lnSpc>
              <a:spcBef>
                <a:spcPts val="5"/>
              </a:spcBef>
            </a:pP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argument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3200" i="1" spc="-5" dirty="0">
                <a:solidFill>
                  <a:srgbClr val="FF9999"/>
                </a:solidFill>
                <a:latin typeface="Carlito"/>
                <a:cs typeface="Carlito"/>
              </a:rPr>
              <a:t>valid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if the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truth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all its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premises 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implies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conclusion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is</a:t>
            </a:r>
            <a:r>
              <a:rPr sz="32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true.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807846"/>
            <a:ext cx="8637878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Rules of</a:t>
            </a:r>
            <a:r>
              <a:rPr sz="4800" spc="-90" dirty="0"/>
              <a:t> </a:t>
            </a:r>
            <a:r>
              <a:rPr sz="4800" spc="-20" dirty="0"/>
              <a:t>Inference</a:t>
            </a:r>
            <a:endParaRPr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45056"/>
            <a:ext cx="10265410" cy="296227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 indent="914400">
              <a:lnSpc>
                <a:spcPts val="3460"/>
              </a:lnSpc>
              <a:spcBef>
                <a:spcPts val="535"/>
              </a:spcBef>
            </a:pP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3200" i="1" spc="-10" dirty="0">
                <a:solidFill>
                  <a:srgbClr val="FF9999"/>
                </a:solidFill>
                <a:latin typeface="Carlito"/>
                <a:cs typeface="Carlito"/>
              </a:rPr>
              <a:t>argument </a:t>
            </a:r>
            <a:r>
              <a:rPr sz="3200" i="1" spc="-15" dirty="0">
                <a:solidFill>
                  <a:srgbClr val="FF9999"/>
                </a:solidFill>
                <a:latin typeface="Carlito"/>
                <a:cs typeface="Carlito"/>
              </a:rPr>
              <a:t>form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propositional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logic is a sequence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of  compound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propositions involving propositional</a:t>
            </a:r>
            <a:r>
              <a:rPr sz="3200" spc="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variables.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450">
              <a:latin typeface="Carlito"/>
              <a:cs typeface="Carlito"/>
            </a:endParaRPr>
          </a:p>
          <a:p>
            <a:pPr marL="12700" marR="20955" indent="914400">
              <a:lnSpc>
                <a:spcPts val="3460"/>
              </a:lnSpc>
              <a:spcBef>
                <a:spcPts val="5"/>
              </a:spcBef>
            </a:pP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argument </a:t>
            </a:r>
            <a:r>
              <a:rPr sz="3200" spc="-20" dirty="0">
                <a:solidFill>
                  <a:srgbClr val="FFFFFF"/>
                </a:solidFill>
                <a:latin typeface="Carlito"/>
                <a:cs typeface="Carlito"/>
              </a:rPr>
              <a:t>form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valid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no </a:t>
            </a:r>
            <a:r>
              <a:rPr sz="3200" spc="-20" dirty="0">
                <a:solidFill>
                  <a:srgbClr val="FFFFFF"/>
                </a:solidFill>
                <a:latin typeface="Carlito"/>
                <a:cs typeface="Carlito"/>
              </a:rPr>
              <a:t>matter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particular 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propositions </a:t>
            </a:r>
            <a:r>
              <a:rPr sz="3200" spc="-15" dirty="0">
                <a:solidFill>
                  <a:srgbClr val="FFFFFF"/>
                </a:solidFill>
                <a:latin typeface="Carlito"/>
                <a:cs typeface="Carlito"/>
              </a:rPr>
              <a:t>are substituted </a:t>
            </a:r>
            <a:r>
              <a:rPr sz="3200" spc="-30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propositional variables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in 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its premises,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conclusion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is true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if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premises </a:t>
            </a:r>
            <a:r>
              <a:rPr sz="3200" spc="-15" dirty="0">
                <a:solidFill>
                  <a:srgbClr val="FFFFFF"/>
                </a:solidFill>
                <a:latin typeface="Carlito"/>
                <a:cs typeface="Carlito"/>
              </a:rPr>
              <a:t>are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true.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807846"/>
            <a:ext cx="699460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Rules of</a:t>
            </a:r>
            <a:r>
              <a:rPr sz="4800" spc="-90" dirty="0"/>
              <a:t> </a:t>
            </a:r>
            <a:r>
              <a:rPr sz="4800" spc="-20" dirty="0"/>
              <a:t>Inference</a:t>
            </a:r>
            <a:endParaRPr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3443173"/>
            <a:ext cx="5281930" cy="22123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65" dirty="0">
                <a:solidFill>
                  <a:srgbClr val="FFFFFF"/>
                </a:solidFill>
                <a:latin typeface="Arial"/>
                <a:cs typeface="Arial"/>
              </a:rPr>
              <a:t>“You </a:t>
            </a:r>
            <a:r>
              <a:rPr sz="3200" spc="-195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3200" spc="-24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200" spc="-60" dirty="0">
                <a:solidFill>
                  <a:srgbClr val="FFFFFF"/>
                </a:solidFill>
                <a:latin typeface="Arial"/>
                <a:cs typeface="Arial"/>
              </a:rPr>
              <a:t>current</a:t>
            </a:r>
            <a:r>
              <a:rPr sz="32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40" dirty="0">
                <a:solidFill>
                  <a:srgbClr val="FFFFFF"/>
                </a:solidFill>
                <a:latin typeface="Arial"/>
                <a:cs typeface="Arial"/>
              </a:rPr>
              <a:t>password.”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200" spc="-20" dirty="0">
                <a:solidFill>
                  <a:srgbClr val="FFFFFF"/>
                </a:solidFill>
                <a:latin typeface="Carlito"/>
                <a:cs typeface="Carlito"/>
              </a:rPr>
              <a:t>Therefore,</a:t>
            </a:r>
            <a:endParaRPr sz="3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3200" spc="-170" dirty="0">
                <a:solidFill>
                  <a:srgbClr val="FFFFFF"/>
                </a:solidFill>
                <a:latin typeface="Arial"/>
                <a:cs typeface="Arial"/>
              </a:rPr>
              <a:t>“You </a:t>
            </a:r>
            <a:r>
              <a:rPr sz="3200" spc="-2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3200" spc="-120" dirty="0">
                <a:solidFill>
                  <a:srgbClr val="FFFFFF"/>
                </a:solidFill>
                <a:latin typeface="Arial"/>
                <a:cs typeface="Arial"/>
              </a:rPr>
              <a:t>log </a:t>
            </a:r>
            <a:r>
              <a:rPr sz="3200" spc="-45" dirty="0">
                <a:solidFill>
                  <a:srgbClr val="FFFFFF"/>
                </a:solidFill>
                <a:latin typeface="Arial"/>
                <a:cs typeface="Arial"/>
              </a:rPr>
              <a:t>onto </a:t>
            </a:r>
            <a:r>
              <a:rPr sz="3200" spc="-3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3200" spc="-2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50" dirty="0">
                <a:solidFill>
                  <a:srgbClr val="FFFFFF"/>
                </a:solidFill>
                <a:latin typeface="Arial"/>
                <a:cs typeface="Arial"/>
              </a:rPr>
              <a:t>network.”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499928"/>
            <a:ext cx="6059170" cy="2325370"/>
          </a:xfrm>
          <a:prstGeom prst="rect">
            <a:avLst/>
          </a:prstGeom>
        </p:spPr>
        <p:txBody>
          <a:bodyPr vert="horz" wrap="square" lIns="0" tIns="320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25"/>
              </a:spcBef>
            </a:pPr>
            <a:r>
              <a:rPr sz="4800" spc="-10" dirty="0"/>
              <a:t>Example</a:t>
            </a:r>
            <a:endParaRPr sz="4800" dirty="0"/>
          </a:p>
          <a:p>
            <a:pPr marL="12700" marR="22860">
              <a:lnSpc>
                <a:spcPct val="115999"/>
              </a:lnSpc>
              <a:spcBef>
                <a:spcPts val="1010"/>
              </a:spcBef>
            </a:pPr>
            <a:r>
              <a:rPr sz="3200" b="0" i="1" dirty="0">
                <a:solidFill>
                  <a:srgbClr val="FFFFFF"/>
                </a:solidFill>
                <a:latin typeface="Carlito"/>
                <a:cs typeface="Carlito"/>
              </a:rPr>
              <a:t>“</a:t>
            </a:r>
            <a:r>
              <a:rPr sz="3200" i="1" dirty="0">
                <a:solidFill>
                  <a:srgbClr val="FF9999"/>
                </a:solidFill>
                <a:latin typeface="Carlito"/>
                <a:cs typeface="Carlito"/>
              </a:rPr>
              <a:t>If you </a:t>
            </a:r>
            <a:r>
              <a:rPr sz="3200" i="1" spc="-5" dirty="0">
                <a:solidFill>
                  <a:srgbClr val="FF9999"/>
                </a:solidFill>
                <a:latin typeface="Carlito"/>
                <a:cs typeface="Carlito"/>
              </a:rPr>
              <a:t>have </a:t>
            </a:r>
            <a:r>
              <a:rPr sz="3200" i="1" dirty="0">
                <a:solidFill>
                  <a:srgbClr val="FF9999"/>
                </a:solidFill>
                <a:latin typeface="Carlito"/>
                <a:cs typeface="Carlito"/>
              </a:rPr>
              <a:t>a </a:t>
            </a:r>
            <a:r>
              <a:rPr sz="3200" i="1" spc="-5" dirty="0">
                <a:solidFill>
                  <a:srgbClr val="FF9999"/>
                </a:solidFill>
                <a:latin typeface="Carlito"/>
                <a:cs typeface="Carlito"/>
              </a:rPr>
              <a:t>current password,  </a:t>
            </a:r>
            <a:r>
              <a:rPr sz="3200" i="1" dirty="0">
                <a:solidFill>
                  <a:srgbClr val="FF9999"/>
                </a:solidFill>
                <a:latin typeface="Carlito"/>
                <a:cs typeface="Carlito"/>
              </a:rPr>
              <a:t>then </a:t>
            </a:r>
            <a:r>
              <a:rPr sz="3200" i="1" spc="-5" dirty="0">
                <a:solidFill>
                  <a:srgbClr val="FF9999"/>
                </a:solidFill>
                <a:latin typeface="Carlito"/>
                <a:cs typeface="Carlito"/>
              </a:rPr>
              <a:t>you </a:t>
            </a:r>
            <a:r>
              <a:rPr sz="3200" i="1" spc="-10" dirty="0">
                <a:solidFill>
                  <a:srgbClr val="FF9999"/>
                </a:solidFill>
                <a:latin typeface="Carlito"/>
                <a:cs typeface="Carlito"/>
              </a:rPr>
              <a:t>can </a:t>
            </a:r>
            <a:r>
              <a:rPr sz="3200" i="1" dirty="0">
                <a:solidFill>
                  <a:srgbClr val="FF9999"/>
                </a:solidFill>
                <a:latin typeface="Carlito"/>
                <a:cs typeface="Carlito"/>
              </a:rPr>
              <a:t>log </a:t>
            </a:r>
            <a:r>
              <a:rPr sz="3200" i="1" spc="-15" dirty="0">
                <a:solidFill>
                  <a:srgbClr val="FF9999"/>
                </a:solidFill>
                <a:latin typeface="Carlito"/>
                <a:cs typeface="Carlito"/>
              </a:rPr>
              <a:t>onto </a:t>
            </a:r>
            <a:r>
              <a:rPr sz="3200" i="1" dirty="0">
                <a:solidFill>
                  <a:srgbClr val="FF9999"/>
                </a:solidFill>
                <a:latin typeface="Carlito"/>
                <a:cs typeface="Carlito"/>
              </a:rPr>
              <a:t>the</a:t>
            </a:r>
            <a:r>
              <a:rPr sz="3200" i="1" spc="-55" dirty="0">
                <a:solidFill>
                  <a:srgbClr val="FF9999"/>
                </a:solidFill>
                <a:latin typeface="Carlito"/>
                <a:cs typeface="Carlito"/>
              </a:rPr>
              <a:t> </a:t>
            </a:r>
            <a:r>
              <a:rPr sz="3200" i="1" spc="-60" dirty="0">
                <a:solidFill>
                  <a:srgbClr val="FF9999"/>
                </a:solidFill>
                <a:latin typeface="Carlito"/>
                <a:cs typeface="Carlito"/>
              </a:rPr>
              <a:t>network</a:t>
            </a:r>
            <a:r>
              <a:rPr sz="3200" b="0" i="1" spc="-60" dirty="0">
                <a:solidFill>
                  <a:srgbClr val="FFFFFF"/>
                </a:solidFill>
                <a:latin typeface="Carlito"/>
                <a:cs typeface="Carlito"/>
              </a:rPr>
              <a:t>.”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="" xmlns:a16="http://schemas.microsoft.com/office/drawing/2014/main" id="{D9BF5A0B-5BCC-451E-8A9D-229E64FD5871}"/>
              </a:ext>
            </a:extLst>
          </p:cNvPr>
          <p:cNvSpPr txBox="1">
            <a:spLocks/>
          </p:cNvSpPr>
          <p:nvPr/>
        </p:nvSpPr>
        <p:spPr>
          <a:xfrm>
            <a:off x="594725" y="133577"/>
            <a:ext cx="11002550" cy="732701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175" algn="ctr">
              <a:lnSpc>
                <a:spcPts val="6915"/>
              </a:lnSpc>
              <a:spcBef>
                <a:spcPts val="95"/>
              </a:spcBef>
            </a:pPr>
            <a:r>
              <a:rPr lang="en-US" sz="2000" spc="-75" dirty="0"/>
              <a:t>Valid</a:t>
            </a:r>
            <a:r>
              <a:rPr lang="en-US" sz="2000" spc="-10" dirty="0"/>
              <a:t> </a:t>
            </a:r>
            <a:r>
              <a:rPr lang="en-US" sz="2000" spc="-20" dirty="0"/>
              <a:t>Arguments in</a:t>
            </a:r>
            <a:r>
              <a:rPr lang="en-US" sz="2000" dirty="0"/>
              <a:t> </a:t>
            </a:r>
            <a:r>
              <a:rPr lang="en-US" sz="2000" spc="-5" dirty="0"/>
              <a:t>Propositional</a:t>
            </a:r>
            <a:r>
              <a:rPr lang="en-US" sz="2000" spc="-60" dirty="0"/>
              <a:t> </a:t>
            </a:r>
            <a:r>
              <a:rPr lang="en-US" sz="2000" spc="-5" dirty="0"/>
              <a:t>Logic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45056"/>
            <a:ext cx="26746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Argument</a:t>
            </a:r>
            <a:r>
              <a:rPr sz="32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Carlito"/>
                <a:cs typeface="Carlito"/>
              </a:rPr>
              <a:t>form: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45994" y="2798275"/>
            <a:ext cx="997585" cy="115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199"/>
              </a:lnSpc>
              <a:spcBef>
                <a:spcPts val="95"/>
              </a:spcBef>
            </a:pPr>
            <a:r>
              <a:rPr sz="3200" i="1" dirty="0">
                <a:solidFill>
                  <a:srgbClr val="FFFFFF"/>
                </a:solidFill>
                <a:latin typeface="Carlito"/>
                <a:cs typeface="Carlito"/>
              </a:rPr>
              <a:t>p </a:t>
            </a:r>
            <a:r>
              <a:rPr sz="3200" spc="-300" dirty="0" smtClean="0">
                <a:solidFill>
                  <a:srgbClr val="FFFFFF"/>
                </a:solidFill>
                <a:latin typeface="Arial"/>
                <a:cs typeface="Arial"/>
              </a:rPr>
              <a:t>→</a:t>
            </a:r>
            <a:r>
              <a:rPr lang="en-US" sz="3200" spc="-300" dirty="0" smtClean="0">
                <a:solidFill>
                  <a:srgbClr val="FFFFFF"/>
                </a:solidFill>
                <a:latin typeface="Arial"/>
                <a:cs typeface="Arial"/>
              </a:rPr>
              <a:t> q</a:t>
            </a:r>
            <a:r>
              <a:rPr sz="3200" spc="-300" dirty="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dirty="0" smtClean="0">
                <a:solidFill>
                  <a:srgbClr val="FFFFFF"/>
                </a:solidFill>
                <a:latin typeface="Carlito"/>
                <a:cs typeface="Carlito"/>
              </a:rPr>
              <a:t>p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83282" y="4012184"/>
            <a:ext cx="5975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0" dirty="0">
                <a:solidFill>
                  <a:srgbClr val="FFFFFF"/>
                </a:solidFill>
                <a:latin typeface="DejaVu Sans"/>
                <a:cs typeface="DejaVu Sans"/>
              </a:rPr>
              <a:t>∴</a:t>
            </a:r>
            <a:r>
              <a:rPr sz="3200" spc="-9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3200" i="1" dirty="0">
                <a:solidFill>
                  <a:srgbClr val="FFFFFF"/>
                </a:solidFill>
                <a:latin typeface="Carlito"/>
                <a:cs typeface="Carlito"/>
              </a:rPr>
              <a:t>q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31594" y="5144770"/>
            <a:ext cx="79330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where </a:t>
            </a:r>
            <a:r>
              <a:rPr sz="3200" spc="-200" dirty="0">
                <a:solidFill>
                  <a:srgbClr val="FFFFFF"/>
                </a:solidFill>
                <a:latin typeface="DejaVu Sans"/>
                <a:cs typeface="DejaVu Sans"/>
              </a:rPr>
              <a:t>∴ </a:t>
            </a:r>
            <a:r>
              <a:rPr sz="3200" spc="-16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2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200" spc="-140" dirty="0">
                <a:solidFill>
                  <a:srgbClr val="FFFFFF"/>
                </a:solidFill>
                <a:latin typeface="Arial"/>
                <a:cs typeface="Arial"/>
              </a:rPr>
              <a:t>symbol 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3200" spc="-130" dirty="0">
                <a:solidFill>
                  <a:srgbClr val="FFFFFF"/>
                </a:solidFill>
                <a:latin typeface="Arial"/>
                <a:cs typeface="Arial"/>
              </a:rPr>
              <a:t>denotes</a:t>
            </a:r>
            <a:r>
              <a:rPr sz="3200" spc="-5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4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3200" i="1" spc="40" dirty="0">
                <a:solidFill>
                  <a:srgbClr val="FFFFFF"/>
                </a:solidFill>
                <a:latin typeface="Carlito"/>
                <a:cs typeface="Carlito"/>
              </a:rPr>
              <a:t>therefore.</a:t>
            </a:r>
            <a:r>
              <a:rPr sz="3200" spc="40" dirty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8" y="807846"/>
            <a:ext cx="5179061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E</a:t>
            </a:r>
            <a:r>
              <a:rPr sz="4800" spc="-70" dirty="0"/>
              <a:t>x</a:t>
            </a:r>
            <a:r>
              <a:rPr sz="4800" dirty="0"/>
              <a:t>ample</a:t>
            </a:r>
          </a:p>
        </p:txBody>
      </p:sp>
      <p:sp>
        <p:nvSpPr>
          <p:cNvPr id="7" name="object 7"/>
          <p:cNvSpPr/>
          <p:nvPr/>
        </p:nvSpPr>
        <p:spPr>
          <a:xfrm>
            <a:off x="2567939" y="4024884"/>
            <a:ext cx="1260475" cy="0"/>
          </a:xfrm>
          <a:custGeom>
            <a:avLst/>
            <a:gdLst/>
            <a:ahLst/>
            <a:cxnLst/>
            <a:rect l="l" t="t" r="r" b="b"/>
            <a:pathLst>
              <a:path w="1260475">
                <a:moveTo>
                  <a:pt x="0" y="0"/>
                </a:moveTo>
                <a:lnTo>
                  <a:pt x="1259967" y="0"/>
                </a:lnTo>
              </a:path>
            </a:pathLst>
          </a:custGeom>
          <a:ln w="12192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79747" y="3104388"/>
            <a:ext cx="702945" cy="794385"/>
          </a:xfrm>
          <a:custGeom>
            <a:avLst/>
            <a:gdLst/>
            <a:ahLst/>
            <a:cxnLst/>
            <a:rect l="l" t="t" r="r" b="b"/>
            <a:pathLst>
              <a:path w="702945" h="794385">
                <a:moveTo>
                  <a:pt x="0" y="0"/>
                </a:moveTo>
                <a:lnTo>
                  <a:pt x="63156" y="2559"/>
                </a:lnTo>
                <a:lnTo>
                  <a:pt x="122593" y="9939"/>
                </a:lnTo>
                <a:lnTo>
                  <a:pt x="177320" y="21693"/>
                </a:lnTo>
                <a:lnTo>
                  <a:pt x="226346" y="37373"/>
                </a:lnTo>
                <a:lnTo>
                  <a:pt x="268680" y="56531"/>
                </a:lnTo>
                <a:lnTo>
                  <a:pt x="303332" y="78721"/>
                </a:lnTo>
                <a:lnTo>
                  <a:pt x="345623" y="130404"/>
                </a:lnTo>
                <a:lnTo>
                  <a:pt x="351281" y="159003"/>
                </a:lnTo>
                <a:lnTo>
                  <a:pt x="351281" y="227964"/>
                </a:lnTo>
                <a:lnTo>
                  <a:pt x="356940" y="256530"/>
                </a:lnTo>
                <a:lnTo>
                  <a:pt x="399231" y="308191"/>
                </a:lnTo>
                <a:lnTo>
                  <a:pt x="433883" y="330385"/>
                </a:lnTo>
                <a:lnTo>
                  <a:pt x="476217" y="349553"/>
                </a:lnTo>
                <a:lnTo>
                  <a:pt x="525243" y="365247"/>
                </a:lnTo>
                <a:lnTo>
                  <a:pt x="579970" y="377014"/>
                </a:lnTo>
                <a:lnTo>
                  <a:pt x="639407" y="384405"/>
                </a:lnTo>
                <a:lnTo>
                  <a:pt x="702563" y="386969"/>
                </a:lnTo>
                <a:lnTo>
                  <a:pt x="639407" y="389528"/>
                </a:lnTo>
                <a:lnTo>
                  <a:pt x="579970" y="396907"/>
                </a:lnTo>
                <a:lnTo>
                  <a:pt x="525243" y="408657"/>
                </a:lnTo>
                <a:lnTo>
                  <a:pt x="476217" y="424331"/>
                </a:lnTo>
                <a:lnTo>
                  <a:pt x="433883" y="443478"/>
                </a:lnTo>
                <a:lnTo>
                  <a:pt x="399231" y="465652"/>
                </a:lnTo>
                <a:lnTo>
                  <a:pt x="356940" y="517284"/>
                </a:lnTo>
                <a:lnTo>
                  <a:pt x="351281" y="545845"/>
                </a:lnTo>
                <a:lnTo>
                  <a:pt x="351281" y="635000"/>
                </a:lnTo>
                <a:lnTo>
                  <a:pt x="345623" y="663599"/>
                </a:lnTo>
                <a:lnTo>
                  <a:pt x="303332" y="715282"/>
                </a:lnTo>
                <a:lnTo>
                  <a:pt x="268680" y="737472"/>
                </a:lnTo>
                <a:lnTo>
                  <a:pt x="226346" y="756630"/>
                </a:lnTo>
                <a:lnTo>
                  <a:pt x="177320" y="772310"/>
                </a:lnTo>
                <a:lnTo>
                  <a:pt x="122593" y="784064"/>
                </a:lnTo>
                <a:lnTo>
                  <a:pt x="63156" y="791444"/>
                </a:lnTo>
                <a:lnTo>
                  <a:pt x="0" y="794004"/>
                </a:lnTo>
              </a:path>
            </a:pathLst>
          </a:custGeom>
          <a:ln w="12192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59935" y="4312920"/>
            <a:ext cx="703580" cy="76200"/>
          </a:xfrm>
          <a:custGeom>
            <a:avLst/>
            <a:gdLst/>
            <a:ahLst/>
            <a:cxnLst/>
            <a:rect l="l" t="t" r="r" b="b"/>
            <a:pathLst>
              <a:path w="703579" h="76200">
                <a:moveTo>
                  <a:pt x="626872" y="0"/>
                </a:moveTo>
                <a:lnTo>
                  <a:pt x="626872" y="76199"/>
                </a:lnTo>
                <a:lnTo>
                  <a:pt x="690372" y="44449"/>
                </a:lnTo>
                <a:lnTo>
                  <a:pt x="639572" y="44449"/>
                </a:lnTo>
                <a:lnTo>
                  <a:pt x="639572" y="31749"/>
                </a:lnTo>
                <a:lnTo>
                  <a:pt x="690372" y="31749"/>
                </a:lnTo>
                <a:lnTo>
                  <a:pt x="626872" y="0"/>
                </a:lnTo>
                <a:close/>
              </a:path>
              <a:path w="703579" h="76200">
                <a:moveTo>
                  <a:pt x="626872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626872" y="44449"/>
                </a:lnTo>
                <a:lnTo>
                  <a:pt x="626872" y="31749"/>
                </a:lnTo>
                <a:close/>
              </a:path>
              <a:path w="703579" h="76200">
                <a:moveTo>
                  <a:pt x="690372" y="31749"/>
                </a:moveTo>
                <a:lnTo>
                  <a:pt x="639572" y="31749"/>
                </a:lnTo>
                <a:lnTo>
                  <a:pt x="639572" y="44449"/>
                </a:lnTo>
                <a:lnTo>
                  <a:pt x="690372" y="44449"/>
                </a:lnTo>
                <a:lnTo>
                  <a:pt x="703072" y="38099"/>
                </a:lnTo>
                <a:lnTo>
                  <a:pt x="690372" y="31749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083555" y="3183382"/>
            <a:ext cx="1880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9999"/>
                </a:solidFill>
                <a:latin typeface="Carlito"/>
                <a:cs typeface="Carlito"/>
              </a:rPr>
              <a:t>PREMIS</a:t>
            </a:r>
            <a:r>
              <a:rPr sz="3600" spc="-35" dirty="0">
                <a:solidFill>
                  <a:srgbClr val="FF9999"/>
                </a:solidFill>
                <a:latin typeface="Carlito"/>
                <a:cs typeface="Carlito"/>
              </a:rPr>
              <a:t>E</a:t>
            </a:r>
            <a:r>
              <a:rPr sz="3600" dirty="0">
                <a:solidFill>
                  <a:srgbClr val="FF9999"/>
                </a:solidFill>
                <a:latin typeface="Carlito"/>
                <a:cs typeface="Carlito"/>
              </a:rPr>
              <a:t>S</a:t>
            </a:r>
            <a:endParaRPr sz="36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83555" y="4103573"/>
            <a:ext cx="25088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FF9999"/>
                </a:solidFill>
                <a:latin typeface="Carlito"/>
                <a:cs typeface="Carlito"/>
              </a:rPr>
              <a:t>CONCLUSION</a:t>
            </a:r>
            <a:endParaRPr sz="3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9843" y="1745056"/>
            <a:ext cx="11052314" cy="3639458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762635" indent="914400">
              <a:lnSpc>
                <a:spcPts val="3460"/>
              </a:lnSpc>
              <a:spcBef>
                <a:spcPts val="535"/>
              </a:spcBef>
            </a:pPr>
            <a:r>
              <a:rPr sz="3200" spc="-14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determine whether this </a:t>
            </a:r>
            <a:r>
              <a:rPr sz="3200" dirty="0">
                <a:solidFill>
                  <a:srgbClr val="FFFFFF"/>
                </a:solidFill>
                <a:latin typeface="Carlito"/>
                <a:cs typeface="Carlito"/>
              </a:rPr>
              <a:t>is a </a:t>
            </a:r>
            <a:r>
              <a:rPr sz="3200" spc="-10" dirty="0">
                <a:solidFill>
                  <a:srgbClr val="FFFFFF"/>
                </a:solidFill>
                <a:latin typeface="Carlito"/>
                <a:cs typeface="Carlito"/>
              </a:rPr>
              <a:t>valid argument,  </a:t>
            </a:r>
            <a:r>
              <a:rPr sz="3200" spc="-75" dirty="0">
                <a:solidFill>
                  <a:srgbClr val="FFFFFF"/>
                </a:solidFill>
                <a:latin typeface="Arial"/>
                <a:cs typeface="Arial"/>
              </a:rPr>
              <a:t>determine </a:t>
            </a:r>
            <a:r>
              <a:rPr sz="3200" spc="-55" dirty="0">
                <a:solidFill>
                  <a:srgbClr val="FFFFFF"/>
                </a:solidFill>
                <a:latin typeface="Arial"/>
                <a:cs typeface="Arial"/>
              </a:rPr>
              <a:t>whether </a:t>
            </a:r>
            <a:r>
              <a:rPr sz="32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200" spc="-135" dirty="0">
                <a:solidFill>
                  <a:srgbClr val="FFFFFF"/>
                </a:solidFill>
                <a:latin typeface="Arial"/>
                <a:cs typeface="Arial"/>
              </a:rPr>
              <a:t>conclusion </a:t>
            </a:r>
            <a:endParaRPr lang="en-US" sz="3200" spc="-13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 marR="762635" indent="914400">
              <a:lnSpc>
                <a:spcPts val="3460"/>
              </a:lnSpc>
              <a:spcBef>
                <a:spcPts val="535"/>
              </a:spcBef>
            </a:pPr>
            <a:r>
              <a:rPr sz="3200" spc="-170" dirty="0">
                <a:solidFill>
                  <a:srgbClr val="FFFFFF"/>
                </a:solidFill>
                <a:latin typeface="Arial"/>
                <a:cs typeface="Arial"/>
              </a:rPr>
              <a:t>“You </a:t>
            </a:r>
            <a:r>
              <a:rPr sz="3200" spc="-2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3200" spc="-120" dirty="0">
                <a:solidFill>
                  <a:srgbClr val="FFFFFF"/>
                </a:solidFill>
                <a:latin typeface="Arial"/>
                <a:cs typeface="Arial"/>
              </a:rPr>
              <a:t>log </a:t>
            </a:r>
            <a:r>
              <a:rPr sz="3200" spc="-45" dirty="0">
                <a:solidFill>
                  <a:srgbClr val="FFFFFF"/>
                </a:solidFill>
                <a:latin typeface="Arial"/>
                <a:cs typeface="Arial"/>
              </a:rPr>
              <a:t>onto</a:t>
            </a:r>
            <a:r>
              <a:rPr sz="3200" spc="-5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3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sz="3200" spc="-15" dirty="0">
                <a:solidFill>
                  <a:srgbClr val="FFFFFF"/>
                </a:solidFill>
                <a:latin typeface="Arial"/>
                <a:cs typeface="Arial"/>
              </a:rPr>
              <a:t>network” </a:t>
            </a:r>
            <a:r>
              <a:rPr sz="3200" spc="-16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200" spc="-15" dirty="0">
                <a:solidFill>
                  <a:srgbClr val="FFFFFF"/>
                </a:solidFill>
                <a:latin typeface="Arial"/>
                <a:cs typeface="Arial"/>
              </a:rPr>
              <a:t>true</a:t>
            </a:r>
            <a:endParaRPr lang="en-US" sz="3200" spc="-1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 marR="762635" indent="914400">
              <a:lnSpc>
                <a:spcPts val="3460"/>
              </a:lnSpc>
              <a:spcBef>
                <a:spcPts val="535"/>
              </a:spcBef>
            </a:pPr>
            <a:endParaRPr lang="en-US" sz="3200" spc="-1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>
              <a:lnSpc>
                <a:spcPts val="3210"/>
              </a:lnSpc>
            </a:pPr>
            <a:r>
              <a:rPr sz="3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00" dirty="0">
                <a:solidFill>
                  <a:srgbClr val="FFFFFF"/>
                </a:solidFill>
                <a:latin typeface="Arial"/>
                <a:cs typeface="Arial"/>
              </a:rPr>
              <a:t>when </a:t>
            </a:r>
            <a:r>
              <a:rPr sz="32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200" spc="-160" dirty="0">
                <a:solidFill>
                  <a:srgbClr val="FFFFFF"/>
                </a:solidFill>
                <a:latin typeface="Arial"/>
                <a:cs typeface="Arial"/>
              </a:rPr>
              <a:t>premises </a:t>
            </a:r>
            <a:r>
              <a:rPr sz="3200" spc="90" dirty="0">
                <a:solidFill>
                  <a:srgbClr val="FFFFFF"/>
                </a:solidFill>
                <a:latin typeface="Arial"/>
                <a:cs typeface="Arial"/>
              </a:rPr>
              <a:t>“If</a:t>
            </a:r>
            <a:r>
              <a:rPr sz="3200" spc="-6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30" dirty="0">
                <a:solidFill>
                  <a:srgbClr val="FFFFFF"/>
                </a:solidFill>
                <a:latin typeface="Arial"/>
                <a:cs typeface="Arial"/>
              </a:rPr>
              <a:t>you </a:t>
            </a:r>
            <a:r>
              <a:rPr sz="3200" spc="-190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3200" spc="-24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200" spc="-60" dirty="0">
                <a:solidFill>
                  <a:srgbClr val="FFFFFF"/>
                </a:solidFill>
                <a:latin typeface="Arial"/>
                <a:cs typeface="Arial"/>
              </a:rPr>
              <a:t>current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sz="3200" spc="-160" dirty="0">
                <a:solidFill>
                  <a:srgbClr val="FFFFFF"/>
                </a:solidFill>
                <a:latin typeface="Arial"/>
                <a:cs typeface="Arial"/>
              </a:rPr>
              <a:t>password, </a:t>
            </a:r>
            <a:r>
              <a:rPr sz="3200" spc="-55" dirty="0">
                <a:solidFill>
                  <a:srgbClr val="FFFFFF"/>
                </a:solidFill>
                <a:latin typeface="Arial"/>
                <a:cs typeface="Arial"/>
              </a:rPr>
              <a:t>then </a:t>
            </a:r>
            <a:r>
              <a:rPr sz="3200" spc="-130" dirty="0">
                <a:solidFill>
                  <a:srgbClr val="FFFFFF"/>
                </a:solidFill>
                <a:latin typeface="Arial"/>
                <a:cs typeface="Arial"/>
              </a:rPr>
              <a:t>you </a:t>
            </a:r>
            <a:r>
              <a:rPr sz="3200" spc="-2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3200" spc="-114" dirty="0">
                <a:solidFill>
                  <a:srgbClr val="FFFFFF"/>
                </a:solidFill>
                <a:latin typeface="Arial"/>
                <a:cs typeface="Arial"/>
              </a:rPr>
              <a:t>log </a:t>
            </a:r>
            <a:r>
              <a:rPr sz="3200" spc="-45" dirty="0">
                <a:solidFill>
                  <a:srgbClr val="FFFFFF"/>
                </a:solidFill>
                <a:latin typeface="Arial"/>
                <a:cs typeface="Arial"/>
              </a:rPr>
              <a:t>onto </a:t>
            </a:r>
            <a:r>
              <a:rPr sz="3200" spc="-3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200" spc="-15" dirty="0">
                <a:solidFill>
                  <a:srgbClr val="FFFFFF"/>
                </a:solidFill>
                <a:latin typeface="Arial"/>
                <a:cs typeface="Arial"/>
              </a:rPr>
              <a:t>network”</a:t>
            </a:r>
            <a:r>
              <a:rPr sz="3200" spc="-5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5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200" spc="-170" dirty="0">
                <a:solidFill>
                  <a:srgbClr val="FFFFFF"/>
                </a:solidFill>
                <a:latin typeface="Arial"/>
                <a:cs typeface="Arial"/>
              </a:rPr>
              <a:t>“You </a:t>
            </a:r>
            <a:r>
              <a:rPr sz="3200" spc="-195" dirty="0">
                <a:solidFill>
                  <a:srgbClr val="FFFFFF"/>
                </a:solidFill>
                <a:latin typeface="Arial"/>
                <a:cs typeface="Arial"/>
              </a:rPr>
              <a:t>have  </a:t>
            </a:r>
            <a:r>
              <a:rPr sz="3200" spc="-24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200" spc="-60" dirty="0">
                <a:solidFill>
                  <a:srgbClr val="FFFFFF"/>
                </a:solidFill>
                <a:latin typeface="Arial"/>
                <a:cs typeface="Arial"/>
              </a:rPr>
              <a:t>current </a:t>
            </a:r>
            <a:r>
              <a:rPr sz="3200" spc="-120" dirty="0">
                <a:solidFill>
                  <a:srgbClr val="FFFFFF"/>
                </a:solidFill>
                <a:latin typeface="Arial"/>
                <a:cs typeface="Arial"/>
              </a:rPr>
              <a:t>password” </a:t>
            </a:r>
            <a:endParaRPr lang="en-US" sz="3200" spc="-12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>
              <a:lnSpc>
                <a:spcPts val="3210"/>
              </a:lnSpc>
            </a:pPr>
            <a:endParaRPr lang="en-US" sz="3200" b="1" spc="-12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>
              <a:lnSpc>
                <a:spcPts val="3210"/>
              </a:lnSpc>
            </a:pPr>
            <a:r>
              <a:rPr sz="3200" b="1" spc="-10" dirty="0">
                <a:solidFill>
                  <a:srgbClr val="FF9999"/>
                </a:solidFill>
                <a:latin typeface="Carlito"/>
                <a:cs typeface="Carlito"/>
              </a:rPr>
              <a:t>are </a:t>
            </a:r>
            <a:r>
              <a:rPr sz="3200" b="1" spc="-5" dirty="0">
                <a:solidFill>
                  <a:srgbClr val="FF9999"/>
                </a:solidFill>
                <a:latin typeface="Carlito"/>
                <a:cs typeface="Carlito"/>
              </a:rPr>
              <a:t>both</a:t>
            </a:r>
            <a:r>
              <a:rPr sz="3200" b="1" spc="-90" dirty="0">
                <a:solidFill>
                  <a:srgbClr val="FF9999"/>
                </a:solidFill>
                <a:latin typeface="Carlito"/>
                <a:cs typeface="Carlito"/>
              </a:rPr>
              <a:t> </a:t>
            </a:r>
            <a:r>
              <a:rPr sz="3200" b="1" spc="-5" dirty="0">
                <a:solidFill>
                  <a:srgbClr val="FF9999"/>
                </a:solidFill>
                <a:latin typeface="Carlito"/>
                <a:cs typeface="Carlito"/>
              </a:rPr>
              <a:t>true</a:t>
            </a:r>
            <a:r>
              <a:rPr sz="3200" spc="-5" dirty="0">
                <a:solidFill>
                  <a:srgbClr val="FFFFFF"/>
                </a:solidFill>
                <a:latin typeface="Carlito"/>
                <a:cs typeface="Carlito"/>
              </a:rPr>
              <a:t>.</a:t>
            </a:r>
            <a:endParaRPr sz="32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807846"/>
            <a:ext cx="45032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E</a:t>
            </a:r>
            <a:r>
              <a:rPr sz="4800" spc="-70" dirty="0"/>
              <a:t>x</a:t>
            </a:r>
            <a:r>
              <a:rPr sz="4800" dirty="0"/>
              <a:t>ample</a:t>
            </a:r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1770</Words>
  <Application>Microsoft Office PowerPoint</Application>
  <PresentationFormat>Custom</PresentationFormat>
  <Paragraphs>246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Office Theme</vt:lpstr>
      <vt:lpstr>Ion</vt:lpstr>
      <vt:lpstr>LECTURE # 4</vt:lpstr>
      <vt:lpstr>Rules of Inference</vt:lpstr>
      <vt:lpstr>PowerPoint Presentation</vt:lpstr>
      <vt:lpstr>Rules of Inference</vt:lpstr>
      <vt:lpstr>Rules of Inference</vt:lpstr>
      <vt:lpstr>Rules of Inference</vt:lpstr>
      <vt:lpstr>Example “If you have a current password,  then you can log onto the network.”</vt:lpstr>
      <vt:lpstr>Example</vt:lpstr>
      <vt:lpstr>Example</vt:lpstr>
      <vt:lpstr>PowerPoint Presentation</vt:lpstr>
      <vt:lpstr>PowerPoint Presentation</vt:lpstr>
      <vt:lpstr>Example</vt:lpstr>
      <vt:lpstr>Solution</vt:lpstr>
      <vt:lpstr>Example</vt:lpstr>
      <vt:lpstr>Solution “ It is below freezing and raining now.  Therefore, it is below freezing now. ”</vt:lpstr>
      <vt:lpstr>Example</vt:lpstr>
      <vt:lpstr>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Formal Proof</vt:lpstr>
      <vt:lpstr>Example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Example</vt:lpstr>
      <vt:lpstr>Solution</vt:lpstr>
      <vt:lpstr>Solution</vt:lpstr>
      <vt:lpstr>Solution</vt:lpstr>
      <vt:lpstr>Solution</vt:lpstr>
      <vt:lpstr>Solution</vt:lpstr>
      <vt:lpstr>Solution</vt:lpstr>
      <vt:lpstr>Solution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 4</dc:title>
  <dc:creator>Saima Ashraf</dc:creator>
  <cp:lastModifiedBy>R.C</cp:lastModifiedBy>
  <cp:revision>17</cp:revision>
  <dcterms:created xsi:type="dcterms:W3CDTF">2020-12-10T01:31:24Z</dcterms:created>
  <dcterms:modified xsi:type="dcterms:W3CDTF">2022-03-10T06:10:09Z</dcterms:modified>
</cp:coreProperties>
</file>