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2503725" cx="30064075"/>
  <p:notesSz cx="6797675" cy="9926625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228">
          <p15:clr>
            <a:srgbClr val="A4A3A4"/>
          </p15:clr>
        </p15:guide>
        <p15:guide id="2" pos="179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228" orient="horz"/>
        <p:guide pos="1799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2084388" y="744538"/>
            <a:ext cx="262890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457" y="4715959"/>
            <a:ext cx="5438775" cy="4466986"/>
          </a:xfrm>
          <a:prstGeom prst="rect">
            <a:avLst/>
          </a:prstGeom>
          <a:noFill/>
          <a:ln>
            <a:noFill/>
          </a:ln>
        </p:spPr>
        <p:txBody>
          <a:bodyPr anchorCtr="0" anchor="t" bIns="46350" lIns="92700" spcFirstLastPara="1" rIns="92700" wrap="square" tIns="46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chemeClr val="lt1"/>
            </a:gs>
            <a:gs pos="50000">
              <a:srgbClr val="7F7F7F"/>
            </a:gs>
            <a:gs pos="100000">
              <a:srgbClr val="595959"/>
            </a:gs>
          </a:gsLst>
          <a:lin ang="13500000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63250" l="0" r="0" t="1"/>
          <a:stretch/>
        </p:blipFill>
        <p:spPr>
          <a:xfrm>
            <a:off x="-1" y="2241750"/>
            <a:ext cx="30082031" cy="748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3077" y="40090830"/>
            <a:ext cx="5041021" cy="16527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-837361"/>
            <a:ext cx="171423" cy="1674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2400" lIns="84825" spcFirstLastPara="1" rIns="84825" wrap="square" tIns="42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14413" y="5914158"/>
            <a:ext cx="29307256" cy="334117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None/>
            </a:pPr>
            <a:r>
              <a:t/>
            </a:r>
            <a:endParaRPr b="0" i="0" sz="1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92987" l="0" r="0" t="0"/>
          <a:stretch/>
        </p:blipFill>
        <p:spPr>
          <a:xfrm rot="10800000">
            <a:off x="-322" y="-1"/>
            <a:ext cx="30082031" cy="2488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757" y="40303624"/>
            <a:ext cx="62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2253480" y="3780532"/>
            <a:ext cx="25557115" cy="7083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2281214" y="12253837"/>
            <a:ext cx="25501646" cy="25557115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614614" y="17587237"/>
            <a:ext cx="34002685" cy="638927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-5234641" y="11268655"/>
            <a:ext cx="34002685" cy="19026441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2254953" y="13203868"/>
            <a:ext cx="25554169" cy="9110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4509906" y="24085788"/>
            <a:ext cx="21044263" cy="10861293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lvl="0" algn="ctr"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ts val="13700"/>
              <a:buFont typeface="Times New Roman"/>
              <a:buNone/>
              <a:defRPr/>
            </a:lvl1pPr>
            <a:lvl2pPr lvl="1" algn="ctr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Times New Roman"/>
              <a:buNone/>
              <a:defRPr/>
            </a:lvl2pPr>
            <a:lvl3pPr lvl="2" algn="ctr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Times New Roman"/>
              <a:buNone/>
              <a:defRPr/>
            </a:lvl3pPr>
            <a:lvl4pPr lvl="3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None/>
              <a:defRPr/>
            </a:lvl4pPr>
            <a:lvl5pPr lvl="4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None/>
              <a:defRPr/>
            </a:lvl5pPr>
            <a:lvl6pPr lvl="5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None/>
              <a:defRPr/>
            </a:lvl6pPr>
            <a:lvl7pPr lvl="6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None/>
              <a:defRPr/>
            </a:lvl7pPr>
            <a:lvl8pPr lvl="7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None/>
              <a:defRPr/>
            </a:lvl8pPr>
            <a:lvl9pPr lvl="8" algn="ctr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253480" y="3780532"/>
            <a:ext cx="25557115" cy="7083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253480" y="12281571"/>
            <a:ext cx="25557115" cy="25501646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374255" y="27312352"/>
            <a:ext cx="25555643" cy="8442107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7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374255" y="18014248"/>
            <a:ext cx="25555643" cy="9298104"/>
          </a:xfrm>
          <a:prstGeom prst="rect">
            <a:avLst/>
          </a:prstGeom>
          <a:noFill/>
          <a:ln>
            <a:noFill/>
          </a:ln>
        </p:spPr>
        <p:txBody>
          <a:bodyPr anchorCtr="0" anchor="b" bIns="197450" lIns="394925" spcFirstLastPara="1" rIns="394925" wrap="square" tIns="19745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7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253480" y="3780532"/>
            <a:ext cx="25557115" cy="7083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253480" y="12281571"/>
            <a:ext cx="12707860" cy="25501646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5102736" y="12281571"/>
            <a:ext cx="12707860" cy="25501646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  <a:defRPr sz="2200"/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  <a:defRPr sz="1900"/>
            </a:lvl3pPr>
            <a:lvl4pPr indent="-336550" lvl="3" marL="1828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–"/>
              <a:defRPr sz="1700"/>
            </a:lvl4pPr>
            <a:lvl5pPr indent="-336550" lvl="4" marL="22860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5pPr>
            <a:lvl6pPr indent="-336550" lvl="5" marL="27432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6pPr>
            <a:lvl7pPr indent="-336550" lvl="6" marL="3200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7pPr>
            <a:lvl8pPr indent="-336550" lvl="7" marL="3657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8pPr>
            <a:lvl9pPr indent="-336550" lvl="8" marL="41148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503794" y="1701682"/>
            <a:ext cx="27056489" cy="7083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503794" y="9514682"/>
            <a:ext cx="13282277" cy="3964697"/>
          </a:xfrm>
          <a:prstGeom prst="rect">
            <a:avLst/>
          </a:prstGeom>
          <a:noFill/>
          <a:ln>
            <a:noFill/>
          </a:ln>
        </p:spPr>
        <p:txBody>
          <a:bodyPr anchorCtr="0" anchor="b" bIns="197450" lIns="394925" spcFirstLastPara="1" rIns="394925" wrap="square" tIns="19745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503794" y="13479379"/>
            <a:ext cx="13282277" cy="24488003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15272116" y="9514682"/>
            <a:ext cx="13288168" cy="3964697"/>
          </a:xfrm>
          <a:prstGeom prst="rect">
            <a:avLst/>
          </a:prstGeom>
          <a:noFill/>
          <a:ln>
            <a:noFill/>
          </a:ln>
        </p:spPr>
        <p:txBody>
          <a:bodyPr anchorCtr="0" anchor="b" bIns="197450" lIns="394925" spcFirstLastPara="1" rIns="394925" wrap="square" tIns="19745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  <a:defRPr b="1" sz="2200"/>
            </a:lvl1pPr>
            <a:lvl2pPr indent="-22860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b="1" sz="1900"/>
            </a:lvl2pPr>
            <a:lvl3pPr indent="-22860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b="1" sz="17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b="1" sz="15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15272116" y="13479379"/>
            <a:ext cx="13288168" cy="24488003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/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–"/>
              <a:defRPr sz="1900"/>
            </a:lvl2pPr>
            <a:lvl3pPr indent="-336550" lvl="2" marL="1371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2253480" y="3780532"/>
            <a:ext cx="25557115" cy="7083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1503794" y="1692843"/>
            <a:ext cx="9890273" cy="7201574"/>
          </a:xfrm>
          <a:prstGeom prst="rect">
            <a:avLst/>
          </a:prstGeom>
          <a:noFill/>
          <a:ln>
            <a:noFill/>
          </a:ln>
        </p:spPr>
        <p:txBody>
          <a:bodyPr anchorCtr="0" anchor="b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11754920" y="1692843"/>
            <a:ext cx="16805364" cy="36274539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indent="-4191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  <a:defRPr sz="3000"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–"/>
              <a:defRPr sz="2600"/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/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–"/>
              <a:defRPr sz="1900"/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  <a:defRPr sz="1900"/>
            </a:lvl5pPr>
            <a:lvl6pPr indent="-349250" lvl="5" marL="2743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  <a:defRPr sz="1900"/>
            </a:lvl6pPr>
            <a:lvl7pPr indent="-349250" lvl="6" marL="3200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  <a:defRPr sz="1900"/>
            </a:lvl7pPr>
            <a:lvl8pPr indent="-349250" lvl="7" marL="3657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  <a:defRPr sz="1900"/>
            </a:lvl8pPr>
            <a:lvl9pPr indent="-349250" lvl="8" marL="4114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  <a:defRPr sz="19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1503794" y="8894416"/>
            <a:ext cx="9890273" cy="29072966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3pPr>
            <a:lvl4pPr indent="-228600" lvl="3" marL="1828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4pPr>
            <a:lvl5pPr indent="-228600" lvl="4" marL="22860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5pPr>
            <a:lvl6pPr indent="-228600" lvl="5" marL="2743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6pPr>
            <a:lvl7pPr indent="-228600" lvl="6" marL="3200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7pPr>
            <a:lvl8pPr indent="-228600" lvl="7" marL="3657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8pPr>
            <a:lvl9pPr indent="-228600" lvl="8" marL="4114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5892924" y="29752165"/>
            <a:ext cx="18038150" cy="3512388"/>
          </a:xfrm>
          <a:prstGeom prst="rect">
            <a:avLst/>
          </a:prstGeom>
          <a:noFill/>
          <a:ln>
            <a:noFill/>
          </a:ln>
        </p:spPr>
        <p:txBody>
          <a:bodyPr anchorCtr="0" anchor="b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892924" y="3798212"/>
            <a:ext cx="18038150" cy="25501646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892924" y="33264553"/>
            <a:ext cx="18038150" cy="4988652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indent="-228600" lvl="0" marL="457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1300"/>
            </a:lvl1pPr>
            <a:lvl2pPr indent="-228600" lvl="1" marL="9144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  <a:defRPr sz="110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3pPr>
            <a:lvl4pPr indent="-228600" lvl="3" marL="1828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4pPr>
            <a:lvl5pPr indent="-228600" lvl="4" marL="22860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5pPr>
            <a:lvl6pPr indent="-228600" lvl="5" marL="27432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6pPr>
            <a:lvl7pPr indent="-228600" lvl="6" marL="3200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7pPr>
            <a:lvl8pPr indent="-228600" lvl="7" marL="3657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8pPr>
            <a:lvl9pPr indent="-228600" lvl="8" marL="41148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6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4EC6"/>
            </a:gs>
            <a:gs pos="50000">
              <a:schemeClr val="dk1"/>
            </a:gs>
            <a:gs pos="100000">
              <a:srgbClr val="0066FF"/>
            </a:gs>
          </a:gsLst>
          <a:lin ang="135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53480" y="3780532"/>
            <a:ext cx="25557115" cy="7083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53480" y="12281571"/>
            <a:ext cx="25557115" cy="25501646"/>
          </a:xfrm>
          <a:prstGeom prst="rect">
            <a:avLst/>
          </a:prstGeom>
          <a:noFill/>
          <a:ln>
            <a:noFill/>
          </a:ln>
        </p:spPr>
        <p:txBody>
          <a:bodyPr anchorCtr="0" anchor="t" bIns="197450" lIns="394925" spcFirstLastPara="1" rIns="394925" wrap="square" tIns="197450">
            <a:noAutofit/>
          </a:bodyPr>
          <a:lstStyle>
            <a:lvl1pPr indent="-1098550" lvl="0" marL="457200" marR="0" rtl="0" algn="l">
              <a:spcBef>
                <a:spcPts val="2740"/>
              </a:spcBef>
              <a:spcAft>
                <a:spcPts val="0"/>
              </a:spcAft>
              <a:buClr>
                <a:schemeClr val="dk1"/>
              </a:buClr>
              <a:buSzPts val="13700"/>
              <a:buFont typeface="Times New Roman"/>
              <a:buChar char="•"/>
              <a:defRPr b="0" i="0" sz="13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990600" lvl="1" marL="9144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Times New Roman"/>
              <a:buChar char="–"/>
              <a:defRPr b="0" i="0" sz="1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2650" lvl="2" marL="1371600" marR="0" rtl="0" algn="l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Times New Roman"/>
              <a:buChar char="•"/>
              <a:defRPr b="0" i="0" sz="10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68350" lvl="3" marL="18288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–"/>
              <a:defRPr b="0" i="0" sz="8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68350" lvl="4" marL="22860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•"/>
              <a:defRPr b="0" i="0" sz="8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68350" lvl="5" marL="27432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•"/>
              <a:defRPr b="0" i="0" sz="8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68350" lvl="6" marL="32004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•"/>
              <a:defRPr b="0" i="0" sz="8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68350" lvl="7" marL="36576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•"/>
              <a:defRPr b="0" i="0" sz="8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68350" lvl="8" marL="4114800" marR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Times New Roman"/>
              <a:buChar char="•"/>
              <a:defRPr b="0" i="0" sz="8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53480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273219" y="38723194"/>
            <a:ext cx="9517640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1547983" y="38723194"/>
            <a:ext cx="6262612" cy="283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7450" lIns="394925" spcFirstLastPara="1" rIns="394925" wrap="square" tIns="19745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atalog.data.gov/dataset/motor-vehicle-collisions-crashes" TargetMode="External"/><Relationship Id="rId4" Type="http://schemas.openxmlformats.org/officeDocument/2006/relationships/hyperlink" Target="https://www.kaggle.com/datasets/aadimator/nyc-weather-2016-to-2022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arxiv.org/abs/1906.05409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50000">
              <a:schemeClr val="dk1"/>
            </a:gs>
            <a:gs pos="100000">
              <a:schemeClr val="dk1"/>
            </a:gs>
          </a:gsLst>
          <a:lin ang="135000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486421" y="3537895"/>
            <a:ext cx="296496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Muhammad Amin Yahya</a:t>
            </a:r>
            <a:r>
              <a:rPr lang="en-US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(BSCS21049)</a:t>
            </a:r>
            <a:endParaRPr baseline="30000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761798" y="6679325"/>
            <a:ext cx="13994863" cy="7979224"/>
            <a:chOff x="761798" y="6679325"/>
            <a:chExt cx="13994863" cy="7979224"/>
          </a:xfrm>
        </p:grpSpPr>
        <p:sp>
          <p:nvSpPr>
            <p:cNvPr id="89" name="Google Shape;89;p13"/>
            <p:cNvSpPr/>
            <p:nvPr/>
          </p:nvSpPr>
          <p:spPr>
            <a:xfrm>
              <a:off x="761798" y="6679325"/>
              <a:ext cx="13994863" cy="7979224"/>
            </a:xfrm>
            <a:prstGeom prst="rect">
              <a:avLst/>
            </a:prstGeom>
            <a:solidFill>
              <a:srgbClr val="EDF9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100"/>
                <a:buFont typeface="Arial"/>
                <a:buNone/>
              </a:pPr>
              <a:r>
                <a:t/>
              </a:r>
              <a:endParaRPr b="0" i="0" sz="1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918469" y="6994278"/>
              <a:ext cx="8555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1. </a:t>
              </a:r>
              <a:r>
                <a:rPr b="1"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Introduction</a:t>
              </a:r>
              <a:endParaRPr b="1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1187000" y="8150421"/>
              <a:ext cx="12751939" cy="5540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lnSpcReduction="20000"/>
            </a:bodyPr>
            <a:lstStyle/>
            <a:p>
              <a:pPr indent="-431800" lvl="0" marL="9144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Traffic accidents are a significant public safety concern in urban areas like New York City.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31800" lvl="0" marL="9144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NYC, the most populated city in the US, experiences some of the worst traffic, ranking 3rd nationally.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31800" lvl="0" marL="9144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In 2018, NYC reported 228,047 traffic accidents, including 44,300 injury-causing collisions.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31800" lvl="0" marL="9144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Traffic accidents result in severe economic and social impacts, including medical costs, property damage, and stress.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414413" y="4973506"/>
            <a:ext cx="4176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Session: Spring 2024</a:t>
            </a:r>
            <a:endParaRPr i="1"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594425" y="38890478"/>
            <a:ext cx="26483199" cy="338554"/>
          </a:xfrm>
          <a:prstGeom prst="rect">
            <a:avLst/>
          </a:prstGeom>
          <a:noFill/>
          <a:ln cap="flat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Acknowledgments: </a:t>
            </a:r>
            <a:r>
              <a:rPr lang="en-US" sz="1600" u="sng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Data.gov Motor Vehicle Collisions - Crashes</a:t>
            </a:r>
            <a:r>
              <a:rPr b="1" lang="en-US" sz="1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600" u="sng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Weather Data</a:t>
            </a:r>
            <a:r>
              <a:rPr lang="en-US" sz="16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lang="en-US" sz="1600" u="sng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Secondary Crash Dataset</a:t>
            </a:r>
            <a:endParaRPr sz="16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 flipH="1" rot="10800000">
            <a:off x="15891120" y="13080954"/>
            <a:ext cx="13033449" cy="34004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rgbClr val="C0C0C0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5" name="Google Shape;95;p13"/>
          <p:cNvSpPr/>
          <p:nvPr/>
        </p:nvSpPr>
        <p:spPr>
          <a:xfrm>
            <a:off x="15891121" y="11758147"/>
            <a:ext cx="1296645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Fig. 2: Left: Google Earth snapshot of the observed area. The yellow line shows the approximate projection of the slant-range vector on ground. Right: An initial PSI solution obtained with IPTA. The dots mark the detected persistent scatterers. Their color represents the estimated deformation in mm/y. The red line shows the extent of an azimuth line whose tomographic inversion is presented in Fig. 5.</a:t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11287621" y="36229526"/>
            <a:ext cx="2232248" cy="3596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0"/>
              <a:buFont typeface="Arial"/>
              <a:buNone/>
            </a:pPr>
            <a:r>
              <a:t/>
            </a:r>
            <a:endParaRPr b="0" i="0" sz="11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86422" y="945606"/>
            <a:ext cx="29091232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8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Spatial Analysis of Traffic Accidents in New York City: Identifying Hotspots and Contributing Factors</a:t>
            </a:r>
            <a:endParaRPr b="1" sz="8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1863684" y="5041351"/>
            <a:ext cx="63367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Supervisor: Dr. Adnan Siddique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23889020" y="4898595"/>
            <a:ext cx="57606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Course: Spatial Data Science</a:t>
            </a:r>
            <a:endParaRPr/>
          </a:p>
        </p:txBody>
      </p:sp>
      <p:grpSp>
        <p:nvGrpSpPr>
          <p:cNvPr id="100" name="Google Shape;100;p13"/>
          <p:cNvGrpSpPr/>
          <p:nvPr/>
        </p:nvGrpSpPr>
        <p:grpSpPr>
          <a:xfrm>
            <a:off x="808500" y="15217475"/>
            <a:ext cx="13994700" cy="5375700"/>
            <a:chOff x="761803" y="6679326"/>
            <a:chExt cx="13994700" cy="5375700"/>
          </a:xfrm>
        </p:grpSpPr>
        <p:sp>
          <p:nvSpPr>
            <p:cNvPr id="101" name="Google Shape;101;p13"/>
            <p:cNvSpPr/>
            <p:nvPr/>
          </p:nvSpPr>
          <p:spPr>
            <a:xfrm>
              <a:off x="761803" y="6679326"/>
              <a:ext cx="13994700" cy="5375700"/>
            </a:xfrm>
            <a:prstGeom prst="rect">
              <a:avLst/>
            </a:prstGeom>
            <a:solidFill>
              <a:srgbClr val="DAE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100"/>
                <a:buFont typeface="Arial"/>
                <a:buNone/>
              </a:pPr>
              <a:r>
                <a:t/>
              </a:r>
              <a:endParaRPr b="0" i="0" sz="1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918469" y="6994278"/>
              <a:ext cx="8556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2. </a:t>
              </a:r>
              <a:r>
                <a:rPr b="1"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Problem Statement</a:t>
              </a:r>
              <a:endParaRPr b="1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1140450" y="8010921"/>
              <a:ext cx="12751800" cy="35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lnSpcReduction="10000"/>
            </a:bodyPr>
            <a:lstStyle/>
            <a:p>
              <a:pPr indent="-540000" lvl="0" marL="90000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Helvetica Neue"/>
                <a:buChar char="•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This study aims to conduct a detailed spatial analysis of traffic accidents in New York City from 2016 to 2022. By identifying high-risk areas and contributing factors, we seek to provide actionable insights for enhancing road safety and reducing the incidence of traffic accidents.</a:t>
              </a:r>
              <a:endPara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4" name="Google Shape;104;p13"/>
          <p:cNvGrpSpPr/>
          <p:nvPr/>
        </p:nvGrpSpPr>
        <p:grpSpPr>
          <a:xfrm>
            <a:off x="808501" y="21152120"/>
            <a:ext cx="13994863" cy="17452877"/>
            <a:chOff x="761798" y="6679324"/>
            <a:chExt cx="13994863" cy="17909571"/>
          </a:xfrm>
        </p:grpSpPr>
        <p:sp>
          <p:nvSpPr>
            <p:cNvPr id="105" name="Google Shape;105;p13"/>
            <p:cNvSpPr/>
            <p:nvPr/>
          </p:nvSpPr>
          <p:spPr>
            <a:xfrm>
              <a:off x="761798" y="6679324"/>
              <a:ext cx="13994863" cy="17909571"/>
            </a:xfrm>
            <a:prstGeom prst="rect">
              <a:avLst/>
            </a:prstGeom>
            <a:solidFill>
              <a:srgbClr val="F3F4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100"/>
                <a:buFont typeface="Arial"/>
                <a:buNone/>
              </a:pPr>
              <a:r>
                <a:t/>
              </a:r>
              <a:endParaRPr b="0" i="0" sz="1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918469" y="6994278"/>
              <a:ext cx="8556000" cy="8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3. </a:t>
              </a:r>
              <a:r>
                <a:rPr b="1"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</a:t>
              </a:r>
              <a:endParaRPr b="1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1187000" y="8150421"/>
              <a:ext cx="12751939" cy="10148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92500"/>
            </a:bodyPr>
            <a:lstStyle/>
            <a:p>
              <a:pPr indent="-416560" lvl="0" marL="4572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Dataset retrieved from official US government repository, "Motor Vehicle Collisions - Crashes," comprises over 1M incidents spanning 2016 to 2022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16560" lvl="0" marL="4572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Contains geographical data and contributing factors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16560" lvl="0" marL="4572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Supplementary weather and secondary traffic crash data obtained from Kaggle provides annotations for nearby Points of Interest (POI)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Data Preprocessing involved:</a:t>
              </a:r>
              <a:endParaRPr b="1"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16560" lvl="0" marL="4572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Dropping irrelevant columns such as vehicle code and cyclist injuries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16560" lvl="0" marL="4572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Using spatial interpolation to address missing weather data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16560" lvl="0" marL="4572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Imputing missing numerical data with mean and missing string data with mode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16560" lvl="0" marL="4572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Filtering out data points beyond NYC's 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45720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geographical boundary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5216449" y="6670939"/>
            <a:ext cx="13994863" cy="12189436"/>
            <a:chOff x="761798" y="6679325"/>
            <a:chExt cx="13994863" cy="13522782"/>
          </a:xfrm>
        </p:grpSpPr>
        <p:sp>
          <p:nvSpPr>
            <p:cNvPr id="109" name="Google Shape;109;p13"/>
            <p:cNvSpPr/>
            <p:nvPr/>
          </p:nvSpPr>
          <p:spPr>
            <a:xfrm>
              <a:off x="761798" y="6679325"/>
              <a:ext cx="13994863" cy="13522782"/>
            </a:xfrm>
            <a:prstGeom prst="rect">
              <a:avLst/>
            </a:prstGeom>
            <a:solidFill>
              <a:srgbClr val="EDF9F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100"/>
                <a:buFont typeface="Arial"/>
                <a:buNone/>
              </a:pPr>
              <a:r>
                <a:t/>
              </a:r>
              <a:endParaRPr b="0" i="0" sz="1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918469" y="6994278"/>
              <a:ext cx="8556000" cy="92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4. </a:t>
              </a:r>
              <a:r>
                <a:rPr b="1"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Methodology</a:t>
              </a:r>
              <a:endParaRPr b="1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1187000" y="8150421"/>
              <a:ext cx="12751939" cy="11406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45720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336800" lvl="0" marL="900000" marR="0" rtl="0" algn="l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t/>
              </a:r>
              <a:endPara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2" name="Google Shape;112;p13"/>
          <p:cNvGrpSpPr/>
          <p:nvPr/>
        </p:nvGrpSpPr>
        <p:grpSpPr>
          <a:xfrm>
            <a:off x="15281874" y="19356260"/>
            <a:ext cx="13994863" cy="19249207"/>
            <a:chOff x="761798" y="6679324"/>
            <a:chExt cx="13994863" cy="17909571"/>
          </a:xfrm>
        </p:grpSpPr>
        <p:sp>
          <p:nvSpPr>
            <p:cNvPr id="113" name="Google Shape;113;p13"/>
            <p:cNvSpPr/>
            <p:nvPr/>
          </p:nvSpPr>
          <p:spPr>
            <a:xfrm>
              <a:off x="761798" y="6679324"/>
              <a:ext cx="13994863" cy="17909571"/>
            </a:xfrm>
            <a:prstGeom prst="rect">
              <a:avLst/>
            </a:prstGeom>
            <a:solidFill>
              <a:srgbClr val="F3F4D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100"/>
                <a:buFont typeface="Arial"/>
                <a:buNone/>
              </a:pPr>
              <a:r>
                <a:t/>
              </a:r>
              <a:endParaRPr b="0" i="0" sz="1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3"/>
            <p:cNvSpPr txBox="1"/>
            <p:nvPr/>
          </p:nvSpPr>
          <p:spPr>
            <a:xfrm>
              <a:off x="918469" y="6994278"/>
              <a:ext cx="8556000" cy="7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5. </a:t>
              </a:r>
              <a:r>
                <a:rPr b="1" lang="en-US" sz="48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Results &amp; Discussion</a:t>
              </a:r>
              <a:endParaRPr b="1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1187000" y="8150421"/>
              <a:ext cx="12751939" cy="101488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31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Traffic crashes in NYC showed an upward trend from 2016 to 2019 but sharply declined with the onset of Covid-19 in late 2019.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31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The peak hours for accidents are between </a:t>
              </a:r>
              <a:r>
                <a:rPr b="1"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2-6 pm</a:t>
              </a: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, coinciding with office and school dismissal times, 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31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Driver inattention or distraction is identified as the leading cause of most traffic accidents in the city.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31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Strong positive spatial autocorrelation was observed indicating traffic crashes tend to aggregate in specific locations across the city.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31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Rainy conditions marginally increase accidents by </a:t>
              </a:r>
              <a:r>
                <a:rPr b="1"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3.6%</a:t>
              </a: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, while alcohol-related crashes surge by </a:t>
              </a:r>
              <a:r>
                <a:rPr b="1"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122%</a:t>
              </a: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 on weekends.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-431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3200"/>
                <a:buFont typeface="Helvetica Neue"/>
                <a:buChar char="●"/>
              </a:pP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Hotspots for accidents are concentrated </a:t>
              </a: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in </a:t>
              </a: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Manhattan, particularly along the </a:t>
              </a:r>
              <a:r>
                <a:rPr b="1"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1st to 10th Avenue</a:t>
              </a:r>
              <a:r>
                <a:rPr lang="en-US" sz="3200">
                  <a:latin typeface="Helvetica Neue"/>
                  <a:ea typeface="Helvetica Neue"/>
                  <a:cs typeface="Helvetica Neue"/>
                  <a:sym typeface="Helvetica Neue"/>
                </a:rPr>
                <a:t> corridor.</a:t>
              </a:r>
              <a:endParaRPr sz="32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3600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60"/>
                <a:buFont typeface="Helvetica Neue"/>
                <a:buNone/>
              </a:pPr>
              <a:r>
                <a:t/>
              </a:r>
              <a:endParaRPr sz="296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16" name="Google Shape;11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64125" y="31264800"/>
            <a:ext cx="6054474" cy="695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7">
            <a:alphaModFix/>
          </a:blip>
          <a:srcRect b="2015" l="0" r="5455" t="5937"/>
          <a:stretch/>
        </p:blipFill>
        <p:spPr>
          <a:xfrm>
            <a:off x="1073725" y="32611668"/>
            <a:ext cx="5760626" cy="560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8">
            <a:alphaModFix/>
          </a:blip>
          <a:srcRect b="7781" l="7173" r="4588" t="4290"/>
          <a:stretch/>
        </p:blipFill>
        <p:spPr>
          <a:xfrm>
            <a:off x="8767126" y="30361930"/>
            <a:ext cx="5508175" cy="415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0900" y="34912300"/>
            <a:ext cx="7074401" cy="33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 rotWithShape="1">
          <a:blip r:embed="rId10">
            <a:alphaModFix/>
          </a:blip>
          <a:srcRect b="0" l="5479" r="7541" t="4351"/>
          <a:stretch/>
        </p:blipFill>
        <p:spPr>
          <a:xfrm>
            <a:off x="22113875" y="34522013"/>
            <a:ext cx="6743700" cy="3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 rotWithShape="1">
          <a:blip r:embed="rId11">
            <a:alphaModFix/>
          </a:blip>
          <a:srcRect b="26654" l="12881" r="25602" t="27744"/>
          <a:stretch/>
        </p:blipFill>
        <p:spPr>
          <a:xfrm>
            <a:off x="23406100" y="30185150"/>
            <a:ext cx="5451476" cy="404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670975" y="30755234"/>
            <a:ext cx="6147625" cy="7528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262734" y="7825200"/>
            <a:ext cx="10626475" cy="105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.pot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