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B705-B319-4B6F-8BFD-977742890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708AD-1FF9-4A36-8EF1-30AD7E8FD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DF22-922A-45EF-BBCB-D002AEBF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639-CEB8-4140-AAFB-88D1F8058DC7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2C7C4-2A9B-40EB-8AED-B0B00362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6910-118C-4397-BD8C-BA842662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FFF-30B7-4DB1-8B77-3C18C5A10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53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B9BD-FBEB-426D-8B2D-7D81D472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84306-4B39-4F9E-9CE5-3E8BD088B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DD9C-8B43-4D5E-A965-538C532C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639-CEB8-4140-AAFB-88D1F8058DC7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48D42-2163-409F-A525-B59F880E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3BBCE-0FAE-4EAD-8659-965484A1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FFF-30B7-4DB1-8B77-3C18C5A10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6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49686-A1D2-405D-A888-D7A5A682B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2FDE2-AE57-4DDF-B081-1CD73682B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56DD0-8DCC-4779-9C4D-929EC85B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639-CEB8-4140-AAFB-88D1F8058DC7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08228-BBEA-424A-A408-16DD8BE6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0A080-1BAE-49E1-8C4E-5ECEB585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FFF-30B7-4DB1-8B77-3C18C5A10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5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72D5-48F8-49FB-B754-B648AAC6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2A9E-1AC2-4A93-BE4B-17B76E9D0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D321-EB2A-43A3-85BB-4E331FF1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639-CEB8-4140-AAFB-88D1F8058DC7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AE54-8DD6-4A3E-832B-075C2DB7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2BCB-DFF9-4C6E-BC49-19236B77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FFF-30B7-4DB1-8B77-3C18C5A10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69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855C-61DA-4D23-9AF4-4D36EDE9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AB7AA-9AA6-4AF9-9B39-94799D33C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77564-FD5C-40E1-BDF6-18703CA7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639-CEB8-4140-AAFB-88D1F8058DC7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6BF1-C872-4651-8C9A-CC38F6BD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BA76A-051E-478A-B648-F37B9142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FFF-30B7-4DB1-8B77-3C18C5A10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11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4EF9-6B3D-4DA7-BE30-DC9FAC0B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2AAB-74AA-4A1C-8E0E-9D660A95E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46C50-1581-49B3-AAD6-07E8D0B41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84EC6-3DBF-49AB-9B3A-90306DBE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639-CEB8-4140-AAFB-88D1F8058DC7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D7BF0-09AB-4F5E-8376-460F6460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97041-0096-4740-852A-4BC2F81F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FFF-30B7-4DB1-8B77-3C18C5A10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38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7BEF-E0CB-4E97-876E-B3B0C708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B94E6-3F54-4798-9A75-E35E87C4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8D51A-6625-4441-A026-22EF39BD8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BFAB8-E387-42D8-9BC8-9B5FE60F0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73594-7FCD-4789-8ACC-194ACF76B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8A98D-7347-49ED-A5EB-DB9E7EA7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639-CEB8-4140-AAFB-88D1F8058DC7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6EF9F-740F-46DE-836F-EB7F3EDB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775EC-7901-4A0B-9951-9AEE71A5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FFF-30B7-4DB1-8B77-3C18C5A10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4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EC1A-B874-4208-A223-82E5D94F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08071-4DFD-4D01-A9EA-1179B0C3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639-CEB8-4140-AAFB-88D1F8058DC7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36D25-BA19-46F1-9A7B-0612C16D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9C85D-342E-41D1-A9E8-D2AEBBB0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FFF-30B7-4DB1-8B77-3C18C5A10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8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19F97-1C66-4A97-A2EC-E6985FE4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639-CEB8-4140-AAFB-88D1F8058DC7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6F324-8248-4112-9998-161C2A9A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A6671-CA79-4D03-A8EC-64C90DD1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FFF-30B7-4DB1-8B77-3C18C5A10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6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E832-3AD4-42F7-B1F5-F5DB6E9A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FDA1-8343-406B-8C78-06526F7CA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0F0C5-9D87-492F-B885-9D7AB7E8A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8FF7C-23F5-47D7-AAA7-8B6FFE34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639-CEB8-4140-AAFB-88D1F8058DC7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8D34D-C324-41F8-AC4B-872C29B2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F1F5D-75A5-49B3-8184-E29A35F6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FFF-30B7-4DB1-8B77-3C18C5A10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88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656B-A28F-4D54-BD25-85CFDC98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E409A-8D4E-4121-BAAA-ACE7B951A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C18BA-88E7-47BC-BFA8-92589AE70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F3288-0241-43FF-BB70-E7FA50E5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F639-CEB8-4140-AAFB-88D1F8058DC7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E87B9-1263-44EB-AFC4-AF4AB5FA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3B90A-2E68-48BF-BEB1-E71454FC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2DFFF-30B7-4DB1-8B77-3C18C5A10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40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60667-666F-4110-8519-6359C2A8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9A0FB-1637-4BD2-8BEF-3EEB6789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2FF7-C452-4AE8-95CF-B638F2299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DF639-CEB8-4140-AAFB-88D1F8058DC7}" type="datetimeFigureOut">
              <a:rPr lang="en-GB" smtClean="0"/>
              <a:t>21/12/2021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D1E4D-838C-479E-997D-39AB77C5C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09F7-D347-4565-92B1-D1F78AF87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DFFF-30B7-4DB1-8B77-3C18C5A10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5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_Pdf1B3lcZn5U4HB9aAEBygmOYeDbr25/view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ETPnTG2mL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hY5vPfQIrA&amp;t=6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4D2F-2C9C-4072-89D4-31050ED7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09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</a:rPr>
              <a:t>Features Most Important to Predict Life Expectancy</a:t>
            </a:r>
            <a:br>
              <a:rPr lang="en-US" b="1" i="0" dirty="0">
                <a:solidFill>
                  <a:srgbClr val="212121"/>
                </a:solidFill>
                <a:effectLst/>
              </a:rPr>
            </a:b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AB773-E7E8-467E-AEA8-77CE087B7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0638"/>
            <a:ext cx="9144000" cy="1655762"/>
          </a:xfrm>
        </p:spPr>
        <p:txBody>
          <a:bodyPr/>
          <a:lstStyle/>
          <a:p>
            <a:r>
              <a:rPr lang="en-GB" dirty="0"/>
              <a:t>Machine Learning Final Project</a:t>
            </a:r>
          </a:p>
          <a:p>
            <a:r>
              <a:rPr lang="en-GB" dirty="0">
                <a:hlinkClick r:id="rId2"/>
              </a:rPr>
              <a:t>https://drive.google.com/file/d/1_Pdf1B3lcZn5U4HB9aAEBygmOYeDbr25/view?usp=sharing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87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A29AD-54FA-4200-BD06-F169DB303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24218"/>
              </p:ext>
            </p:extLst>
          </p:nvPr>
        </p:nvGraphicFramePr>
        <p:xfrm>
          <a:off x="209550" y="176180"/>
          <a:ext cx="11772900" cy="622511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86450">
                  <a:extLst>
                    <a:ext uri="{9D8B030D-6E8A-4147-A177-3AD203B41FA5}">
                      <a16:colId xmlns:a16="http://schemas.microsoft.com/office/drawing/2014/main" val="788587265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3596427936"/>
                    </a:ext>
                  </a:extLst>
                </a:gridCol>
              </a:tblGrid>
              <a:tr h="4715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99961"/>
                  </a:ext>
                </a:extLst>
              </a:tr>
              <a:tr h="885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Adult Mortality Rates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Probability of dying between 15 and 60 years per 1000 population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0094"/>
                  </a:ext>
                </a:extLst>
              </a:tr>
              <a:tr h="5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Infant deaths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Infant Deaths per 1000 population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81187"/>
                  </a:ext>
                </a:extLst>
              </a:tr>
              <a:tr h="8188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Alcohol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Recorded per capita (15+) consumption (in </a:t>
                      </a:r>
                      <a:r>
                        <a:rPr lang="en-US" dirty="0" err="1"/>
                        <a:t>litres</a:t>
                      </a:r>
                      <a:r>
                        <a:rPr lang="en-US" dirty="0"/>
                        <a:t> of pure alcohol)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08246"/>
                  </a:ext>
                </a:extLst>
              </a:tr>
              <a:tr h="853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Expenditure on health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Expenditure on health as a percentage of Gross Domestic Product per capita(%)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84799"/>
                  </a:ext>
                </a:extLst>
              </a:tr>
              <a:tr h="568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Hepatitis B (</a:t>
                      </a:r>
                      <a:r>
                        <a:rPr lang="en-US" dirty="0" err="1"/>
                        <a:t>HepB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Immunization coverage among 1-year-olds (%)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12191"/>
                  </a:ext>
                </a:extLst>
              </a:tr>
              <a:tr h="625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Measles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reported cases per 1000 population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82566"/>
                  </a:ext>
                </a:extLst>
              </a:tr>
              <a:tr h="489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Body Mass Index of entire population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65777"/>
                  </a:ext>
                </a:extLst>
              </a:tr>
              <a:tr h="48905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Under-five 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under-five deaths per 1000 population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48614"/>
                  </a:ext>
                </a:extLst>
              </a:tr>
              <a:tr h="489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Immunization coverage among 1-year-olds (%)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32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DF8550-F8A9-411F-9754-02D4F530EC86}"/>
              </a:ext>
            </a:extLst>
          </p:cNvPr>
          <p:cNvSpPr txBox="1"/>
          <p:nvPr/>
        </p:nvSpPr>
        <p:spPr>
          <a:xfrm>
            <a:off x="133350" y="6550025"/>
            <a:ext cx="682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Dataset from Kaggle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977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A29AD-54FA-4200-BD06-F169DB303D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85835"/>
              </p:ext>
            </p:extLst>
          </p:nvPr>
        </p:nvGraphicFramePr>
        <p:xfrm>
          <a:off x="209550" y="176180"/>
          <a:ext cx="11772900" cy="64581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886450">
                  <a:extLst>
                    <a:ext uri="{9D8B030D-6E8A-4147-A177-3AD203B41FA5}">
                      <a16:colId xmlns:a16="http://schemas.microsoft.com/office/drawing/2014/main" val="788587265"/>
                    </a:ext>
                  </a:extLst>
                </a:gridCol>
                <a:gridCol w="5886450">
                  <a:extLst>
                    <a:ext uri="{9D8B030D-6E8A-4147-A177-3AD203B41FA5}">
                      <a16:colId xmlns:a16="http://schemas.microsoft.com/office/drawing/2014/main" val="3596427936"/>
                    </a:ext>
                  </a:extLst>
                </a:gridCol>
              </a:tblGrid>
              <a:tr h="4334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99961"/>
                  </a:ext>
                </a:extLst>
              </a:tr>
              <a:tr h="885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Government expenditure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General government expenditure on health as a percentage of total government expenditure (%)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0094"/>
                  </a:ext>
                </a:extLst>
              </a:tr>
              <a:tr h="5345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Diphtheria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Diphtheria tetanus toxoid and pertussis (DTP3) immunization coverage among 1-year-olds (%)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881187"/>
                  </a:ext>
                </a:extLst>
              </a:tr>
              <a:tr h="8188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HIV/AIDS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Deaths per 1 000 live births HIV/AIDS (0-4 years)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408246"/>
                  </a:ext>
                </a:extLst>
              </a:tr>
              <a:tr h="8530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GDP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Domestic Product per capita (in USD)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284799"/>
                  </a:ext>
                </a:extLst>
              </a:tr>
              <a:tr h="568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Population of the country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12191"/>
                  </a:ext>
                </a:extLst>
              </a:tr>
              <a:tr h="625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Thinness (10-19)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Prevalence of thinness among children and adolescents for Age 10 to 19 (% 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782566"/>
                  </a:ext>
                </a:extLst>
              </a:tr>
              <a:tr h="489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Thinness (5-9)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Prevalence of thinness among children and adolescents for Age 5-9(% 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65777"/>
                  </a:ext>
                </a:extLst>
              </a:tr>
              <a:tr h="489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Human Development Index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productively the population uses resources (0-1)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48614"/>
                  </a:ext>
                </a:extLst>
              </a:tr>
              <a:tr h="489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Schooling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years of Schooling(years)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32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2752062-9F42-4275-BDCD-ED5DA7EB648B}"/>
              </a:ext>
            </a:extLst>
          </p:cNvPr>
          <p:cNvSpPr txBox="1"/>
          <p:nvPr/>
        </p:nvSpPr>
        <p:spPr>
          <a:xfrm>
            <a:off x="123825" y="6634301"/>
            <a:ext cx="682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Dataset from Kaggle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97881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08DF-F5E4-40A0-8050-1B2E3F8E0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dirty="0"/>
              <a:t>Model 2: SVR (Support Vector Regression)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2688B-E043-401F-9118-1398D7E245D5}"/>
              </a:ext>
            </a:extLst>
          </p:cNvPr>
          <p:cNvSpPr txBox="1"/>
          <p:nvPr/>
        </p:nvSpPr>
        <p:spPr>
          <a:xfrm>
            <a:off x="3514725" y="5167218"/>
            <a:ext cx="516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SVR will only consider distance of slack variables from the line, unlike linear regression which sums differences of every point from line and minimizes that</a:t>
            </a:r>
          </a:p>
        </p:txBody>
      </p:sp>
      <p:pic>
        <p:nvPicPr>
          <p:cNvPr id="1026" name="Picture 2" descr="Support Vector Regression and it&amp;#39;s Mathematical Implementation | by RAHUL  RASTOGI | Medium">
            <a:extLst>
              <a:ext uri="{FF2B5EF4-FFF2-40B4-BE49-F238E27FC236}">
                <a16:creationId xmlns:a16="http://schemas.microsoft.com/office/drawing/2014/main" id="{58AC72FF-C060-4326-AE4D-626C47AF9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690782"/>
            <a:ext cx="4933950" cy="32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25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6439-1921-42BF-9CBA-F6F45C6A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dirty="0"/>
              <a:t>Model 3: K </a:t>
            </a:r>
            <a:r>
              <a:rPr lang="en-GB" b="1" dirty="0" err="1"/>
              <a:t>Neighbors</a:t>
            </a:r>
            <a:r>
              <a:rPr lang="en-GB" b="1" dirty="0"/>
              <a:t> Regressor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9CCD1-6594-4FBF-BE00-CCFEDC807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153" y="1490663"/>
            <a:ext cx="6763694" cy="40201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7660A-AF06-41DE-8998-C74FF0B64811}"/>
              </a:ext>
            </a:extLst>
          </p:cNvPr>
          <p:cNvSpPr txBox="1"/>
          <p:nvPr/>
        </p:nvSpPr>
        <p:spPr>
          <a:xfrm>
            <a:off x="85725" y="6492875"/>
            <a:ext cx="682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Credit: </a:t>
            </a:r>
            <a:r>
              <a:rPr lang="en-GB" sz="1000" dirty="0">
                <a:hlinkClick r:id="rId3"/>
              </a:rPr>
              <a:t>https://www.youtube.com/watch?v=1ETPnTG2mLg</a:t>
            </a:r>
            <a:endParaRPr lang="en-GB" sz="1000" dirty="0"/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57205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FEBF-4C50-4227-9D36-A8FEB06C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GB" b="1" dirty="0"/>
              <a:t>Model 4: Decision Tree Regressor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DE19F4-C8DB-4359-9006-A439ABBE0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119"/>
          <a:stretch/>
        </p:blipFill>
        <p:spPr>
          <a:xfrm>
            <a:off x="2215185" y="1240115"/>
            <a:ext cx="7761629" cy="3736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2933D-3D27-43D4-8C50-D10FE0B0E238}"/>
              </a:ext>
            </a:extLst>
          </p:cNvPr>
          <p:cNvSpPr txBox="1"/>
          <p:nvPr/>
        </p:nvSpPr>
        <p:spPr>
          <a:xfrm>
            <a:off x="85725" y="6492875"/>
            <a:ext cx="682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Credit: </a:t>
            </a:r>
            <a:r>
              <a:rPr lang="en-GB" sz="1000" dirty="0">
                <a:hlinkClick r:id="rId3"/>
              </a:rPr>
              <a:t>https://www.youtube.com/watch?v=UhY5vPfQIrA&amp;t=66s</a:t>
            </a:r>
            <a:endParaRPr lang="en-GB" sz="1000" dirty="0"/>
          </a:p>
          <a:p>
            <a:endParaRPr lang="en-GB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EC6CD-73C7-4FB9-9882-586159550ADF}"/>
              </a:ext>
            </a:extLst>
          </p:cNvPr>
          <p:cNvSpPr txBox="1"/>
          <p:nvPr/>
        </p:nvSpPr>
        <p:spPr>
          <a:xfrm>
            <a:off x="2215185" y="5134818"/>
            <a:ext cx="75193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 decision tree is arriving at an estimate by asking a series  of questions to the data, each question narrowing our possible value until the model get confident enough to make a single prediction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76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AB1A-A0A8-45C1-B90C-5A479443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dirty="0"/>
              <a:t>Model 5: Random Forest Regressor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D3D2C-4E58-46C3-B0AC-C6BDD50EB0B7}"/>
              </a:ext>
            </a:extLst>
          </p:cNvPr>
          <p:cNvSpPr txBox="1"/>
          <p:nvPr/>
        </p:nvSpPr>
        <p:spPr>
          <a:xfrm>
            <a:off x="1181100" y="4667160"/>
            <a:ext cx="933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Often, a single tree is not sufficient for producing effective results. Random-forest machine learning algorithm that leverages the power of multiple decision trees for making decisions. Each node in the decision tree works on a random subset of features to calculate the output. The random forest then combines the output of individual decision trees to generate the final output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A0C2C2-2337-44A6-9503-0546B9B5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562" y="2048491"/>
            <a:ext cx="5772956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570B-EFE7-419D-A8FC-11A3E366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1C96-872A-49EB-91C9-4A31A5DA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Random Forest Regressor proved to be the most accurate in predicting life expectancies</a:t>
            </a:r>
          </a:p>
          <a:p>
            <a:pPr marL="514350" indent="-514350">
              <a:buAutoNum type="arabicPeriod"/>
            </a:pPr>
            <a:r>
              <a:rPr lang="en-GB" dirty="0"/>
              <a:t>HIV/AIDS, Income composition of resources, Schooling proved to be three consistently important features used to predict life expectancy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27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478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Features Most Important to Predict Life Expectancy </vt:lpstr>
      <vt:lpstr>PowerPoint Presentation</vt:lpstr>
      <vt:lpstr>PowerPoint Presentation</vt:lpstr>
      <vt:lpstr>Model 2: SVR (Support Vector Regression)</vt:lpstr>
      <vt:lpstr>Model 3: K Neighbors Regressor</vt:lpstr>
      <vt:lpstr>Model 4: Decision Tree Regressor</vt:lpstr>
      <vt:lpstr>Model 5: Random Forest Regressor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Most Important to Predict Life Expectancy </dc:title>
  <dc:creator>Dhvani Khakhar</dc:creator>
  <cp:lastModifiedBy>Dhvani Khakhar</cp:lastModifiedBy>
  <cp:revision>10</cp:revision>
  <dcterms:created xsi:type="dcterms:W3CDTF">2021-12-21T17:31:07Z</dcterms:created>
  <dcterms:modified xsi:type="dcterms:W3CDTF">2021-12-21T22:19:46Z</dcterms:modified>
</cp:coreProperties>
</file>