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72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003635"/>
    <a:srgbClr val="005856"/>
    <a:srgbClr val="9EFF29"/>
    <a:srgbClr val="007033"/>
    <a:srgbClr val="5EEC3C"/>
    <a:srgbClr val="F1C88B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618" y="612059"/>
            <a:ext cx="8203575" cy="18582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117" y="2483852"/>
            <a:ext cx="8188953" cy="1232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12824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46239"/>
            <a:ext cx="8246070" cy="361608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90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89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155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89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155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490" y="2856600"/>
            <a:ext cx="2707873" cy="763525"/>
          </a:xfrm>
        </p:spPr>
        <p:txBody>
          <a:bodyPr>
            <a:normAutofit/>
          </a:bodyPr>
          <a:lstStyle/>
          <a:p>
            <a:r>
              <a:rPr lang="en-US" dirty="0"/>
              <a:t>Gymnasium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6074" y="4024503"/>
            <a:ext cx="2402958" cy="763525"/>
          </a:xfrm>
        </p:spPr>
        <p:txBody>
          <a:bodyPr>
            <a:normAutofit/>
          </a:bodyPr>
          <a:lstStyle/>
          <a:p>
            <a:r>
              <a:rPr lang="en-US" sz="1800" dirty="0"/>
              <a:t>Be the Alpha!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E80E7-C1F0-4F48-A82D-EE1B99F51403}"/>
              </a:ext>
            </a:extLst>
          </p:cNvPr>
          <p:cNvSpPr txBox="1">
            <a:spLocks/>
          </p:cNvSpPr>
          <p:nvPr/>
        </p:nvSpPr>
        <p:spPr>
          <a:xfrm>
            <a:off x="5676074" y="3362613"/>
            <a:ext cx="2402958" cy="7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EE80B-1DB5-4533-B9F5-70A0B1FE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3" y="-51653"/>
            <a:ext cx="3221666" cy="32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4396089" cy="3771432"/>
          </a:xfrm>
        </p:spPr>
        <p:txBody>
          <a:bodyPr>
            <a:normAutofit fontScale="85000"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the Base Metabolic Rate (BMR)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minimum required calories to performs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basic life-sustaining function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implement the Revised Harris-Benedict  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Equation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2" y="301547"/>
            <a:ext cx="3697734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Calorie Calculator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EF2CD-F26B-4B12-B5F2-49360A3CF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-1413" r="-587" b="-28183"/>
          <a:stretch/>
        </p:blipFill>
        <p:spPr>
          <a:xfrm>
            <a:off x="5229357" y="1065073"/>
            <a:ext cx="2576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8598438" cy="3771432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Nutrition Calculators divide Daily Calorie Intake into 3 macro-nutrients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Carbohydrate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800" dirty="0">
                <a:solidFill>
                  <a:srgbClr val="FE9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</a:t>
            </a:r>
            <a:endParaRPr lang="en-US" sz="1800" dirty="0">
              <a:solidFill>
                <a:srgbClr val="FE920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2" y="301547"/>
            <a:ext cx="3697734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Nutrition Calculator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666F1-1D9B-4F1D-AF42-0121779C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45" y="2451769"/>
            <a:ext cx="5944115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8598438" cy="3771432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Calories Burned Calculator, calculates the calories a person burns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Depending on the Task.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MET(metabolic equivalent of a task) which is the rate at which a person expends energy while performing a task.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1" y="301547"/>
            <a:ext cx="4874329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Calories Burned Calculator</a:t>
            </a:r>
          </a:p>
        </p:txBody>
      </p:sp>
    </p:spTree>
    <p:extLst>
      <p:ext uri="{BB962C8B-B14F-4D97-AF65-F5344CB8AC3E}">
        <p14:creationId xmlns:p14="http://schemas.microsoft.com/office/powerpoint/2010/main" val="11005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8598438" cy="3771432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Cardio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1" y="301547"/>
            <a:ext cx="4874329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Calories Burned Calculator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25D79-8D9B-476B-B2A4-179FC1660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99974"/>
              </p:ext>
            </p:extLst>
          </p:nvPr>
        </p:nvGraphicFramePr>
        <p:xfrm>
          <a:off x="1204541" y="2017612"/>
          <a:ext cx="6139842" cy="2427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919">
                  <a:extLst>
                    <a:ext uri="{9D8B030D-6E8A-4147-A177-3AD203B41FA5}">
                      <a16:colId xmlns:a16="http://schemas.microsoft.com/office/drawing/2014/main" val="977827505"/>
                    </a:ext>
                  </a:extLst>
                </a:gridCol>
                <a:gridCol w="4251923">
                  <a:extLst>
                    <a:ext uri="{9D8B030D-6E8A-4147-A177-3AD203B41FA5}">
                      <a16:colId xmlns:a16="http://schemas.microsoft.com/office/drawing/2014/main" val="3073948181"/>
                    </a:ext>
                  </a:extLst>
                </a:gridCol>
              </a:tblGrid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679509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Walking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833673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539927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Cycling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108680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Sports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516632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Rope Skipping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43335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Yoga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4925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Dancing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158902"/>
                  </a:ext>
                </a:extLst>
              </a:tr>
              <a:tr h="269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Swimming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16353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05384A4-4AAC-4822-AEA3-9647B663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1" y="20176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8598438" cy="3771432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Gym Activities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1" y="301547"/>
            <a:ext cx="4874329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Calories Burned Calculator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5384A4-4AAC-4822-AEA3-9647B663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1" y="20176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D6451-98DC-4637-BD06-E9060D39A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49792"/>
              </p:ext>
            </p:extLst>
          </p:nvPr>
        </p:nvGraphicFramePr>
        <p:xfrm>
          <a:off x="1292090" y="2105812"/>
          <a:ext cx="5937250" cy="737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228203625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442035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184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Calisthenics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08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Resistance Training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71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8598438" cy="3771432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1940, Dr. W.H. Sheldon, classified the human body into three different  body types.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body types are based on bone structure,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joint ratios, and body composition.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1" y="301547"/>
            <a:ext cx="4874329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Recognition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5384A4-4AAC-4822-AEA3-9647B663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1" y="20176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B0D83-20E3-4D9D-954A-754D52E8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75" y="1860911"/>
            <a:ext cx="4051828" cy="28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1" y="301547"/>
            <a:ext cx="4874329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Recognition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07B46-ADCF-42E1-9914-77BBCBEE681D}"/>
              </a:ext>
            </a:extLst>
          </p:cNvPr>
          <p:cNvSpPr/>
          <p:nvPr/>
        </p:nvSpPr>
        <p:spPr>
          <a:xfrm>
            <a:off x="193781" y="1352611"/>
            <a:ext cx="2859932" cy="2869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87" y="1459617"/>
            <a:ext cx="3929161" cy="3771432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Endomorph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 and sturdily bone structures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midsection and hips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Carries more fat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fat gain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Slower fat loss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 metabolism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066C1-46DF-4401-8674-8707434906E5}"/>
              </a:ext>
            </a:extLst>
          </p:cNvPr>
          <p:cNvSpPr/>
          <p:nvPr/>
        </p:nvSpPr>
        <p:spPr>
          <a:xfrm>
            <a:off x="3142034" y="1352610"/>
            <a:ext cx="2859932" cy="2869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2F4B8-07C5-47B5-949D-6B880E2DDA16}"/>
              </a:ext>
            </a:extLst>
          </p:cNvPr>
          <p:cNvSpPr/>
          <p:nvPr/>
        </p:nvSpPr>
        <p:spPr>
          <a:xfrm>
            <a:off x="6090287" y="1352609"/>
            <a:ext cx="2859932" cy="2869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AE7B88-4D8B-4912-939E-40CC561F5DE3}"/>
              </a:ext>
            </a:extLst>
          </p:cNvPr>
          <p:cNvSpPr txBox="1">
            <a:spLocks/>
          </p:cNvSpPr>
          <p:nvPr/>
        </p:nvSpPr>
        <p:spPr>
          <a:xfrm>
            <a:off x="3319510" y="1459617"/>
            <a:ext cx="3929161" cy="377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Ectomorph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Narrow shoulders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Narrow hips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Smaller muscles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 metabolism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DC8B7F-7C51-47BA-9654-D202A812326D}"/>
              </a:ext>
            </a:extLst>
          </p:cNvPr>
          <p:cNvSpPr txBox="1">
            <a:spLocks/>
          </p:cNvSpPr>
          <p:nvPr/>
        </p:nvSpPr>
        <p:spPr>
          <a:xfrm>
            <a:off x="6267763" y="1459617"/>
            <a:ext cx="3929161" cy="377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Mesomorph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Shoulders wider than the hips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Athletic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metabolism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Muscle gain with relative ease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 loss with relative ease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1" y="301547"/>
            <a:ext cx="4874329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87" y="1459617"/>
            <a:ext cx="3929161" cy="3771432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Endomorph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 and sturdily bone structures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midsection and hips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Carries more fat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fat gain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Slower fat loss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 metabolism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DC8B7F-7C51-47BA-9654-D202A812326D}"/>
              </a:ext>
            </a:extLst>
          </p:cNvPr>
          <p:cNvSpPr txBox="1">
            <a:spLocks/>
          </p:cNvSpPr>
          <p:nvPr/>
        </p:nvSpPr>
        <p:spPr>
          <a:xfrm>
            <a:off x="486146" y="1238050"/>
            <a:ext cx="8171707" cy="377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trained a model to recognize Endomorph, Ectomorph, Mesomorph for both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male and female.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training the model we implemented it within our Application.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87" y="1459617"/>
            <a:ext cx="3929161" cy="3771432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Endomorph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 and sturdily bone structures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midsection and hips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Carries more fat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fat gain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Slower fat loss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 metabolism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65F5F-95BA-4144-82BF-0CA2BBA3D20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9A215-E981-47F6-B859-CF3B7E07D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7" y="164972"/>
            <a:ext cx="2410492" cy="4813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225E3-D282-4621-B4D5-C743C398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66" y="164971"/>
            <a:ext cx="2374687" cy="4813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102F5-000C-4753-9B2C-FAC5F755F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10" b="-4910"/>
          <a:stretch/>
        </p:blipFill>
        <p:spPr>
          <a:xfrm>
            <a:off x="5808109" y="164971"/>
            <a:ext cx="24803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4305468" cy="3616083"/>
          </a:xfrm>
        </p:spPr>
        <p:txBody>
          <a:bodyPr/>
          <a:lstStyle/>
          <a:p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Scoring system is connected to Firebase</a:t>
            </a:r>
          </a:p>
          <a:p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Assigns Points based on User Data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0" y="294750"/>
            <a:ext cx="1352805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2E00D-C242-4A77-BE50-E138258A8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75" y="1225870"/>
            <a:ext cx="2100292" cy="37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21456" y="33427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Gymnasium Simulator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Gymnasium Simulator is a mobile application that provides simulation of exercises for both male and females.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Gymnasium Simulator is based on the idea of self-training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provides you work-out routines based on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you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body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 you don’t know your body type, an algorithm is implemented that will determine your body structure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21456" y="33427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1456" y="1167345"/>
            <a:ext cx="6284320" cy="3511061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DFD</a:t>
            </a:r>
          </a:p>
          <a:p>
            <a:pPr marL="0" indent="0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ERD</a:t>
            </a:r>
          </a:p>
          <a:p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Activity Diagram</a:t>
            </a:r>
          </a:p>
          <a:p>
            <a:pPr marL="0" indent="0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Use Case Diagram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5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8" y="1225870"/>
            <a:ext cx="9045911" cy="3616083"/>
          </a:xfrm>
        </p:spPr>
        <p:txBody>
          <a:bodyPr/>
          <a:lstStyle/>
          <a:p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(DFD) is used to maps out the flow of data.</a:t>
            </a:r>
          </a:p>
          <a:p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uses symbols like rectangles, circles, arrows and text labels, to graphically represent  data inputs, outputs, data depository points and routes between each station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0" y="294750"/>
            <a:ext cx="4031418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ABFD9-0504-4388-8D32-C641463E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86" y="2721339"/>
            <a:ext cx="5541744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565F5F-95BA-4144-82BF-0CA2BBA3D20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3A105658-34D9-4782-BFCD-29BBEC958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32870" y="-854086"/>
            <a:ext cx="5040704" cy="69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8" y="1225870"/>
            <a:ext cx="9045911" cy="361608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 Diagram, is a form of flowchart that demonstrates how Entities (people, objects or  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concepts) relate with each other in a system.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created an ER diagram below, in which User, Login, Register, BodyType, Body   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Detection, Exercises, Calories, Calories Burned and Nutrients are Entities and the relation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 them is illustrated.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88" y="301547"/>
            <a:ext cx="4935385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675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565F5F-95BA-4144-82BF-0CA2BBA3D20A}"/>
              </a:ext>
            </a:extLst>
          </p:cNvPr>
          <p:cNvSpPr/>
          <p:nvPr/>
        </p:nvSpPr>
        <p:spPr>
          <a:xfrm>
            <a:off x="0" y="-19878"/>
            <a:ext cx="9144000" cy="5143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6B7A3-15A8-42F2-AB7D-42101157D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04" y="244206"/>
            <a:ext cx="5533026" cy="46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8" y="1225870"/>
            <a:ext cx="9045911" cy="361608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activity diagram, depicts the behavior of a system or a program.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sketches the control flow from a start to end point, displaying  several decision paths that 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 when an activity is executed.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35" y="301547"/>
            <a:ext cx="3559496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6037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565F5F-95BA-4144-82BF-0CA2BBA3D20A}"/>
              </a:ext>
            </a:extLst>
          </p:cNvPr>
          <p:cNvSpPr/>
          <p:nvPr/>
        </p:nvSpPr>
        <p:spPr>
          <a:xfrm>
            <a:off x="0" y="8007"/>
            <a:ext cx="9144000" cy="5143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ED914-C677-4134-AC93-C6082DA23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88" y="187506"/>
            <a:ext cx="5242172" cy="47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8" y="1225870"/>
            <a:ext cx="9045911" cy="361608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case diagram provides a graphical illustration of the interactions between user and the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demonstrates the interaction without elaborating on working details of each function.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301547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2641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565F5F-95BA-4144-82BF-0CA2BBA3D20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4792F-8CFA-4474-8720-1A03549C7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40" y="134842"/>
            <a:ext cx="5638190" cy="50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21456" y="33427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1456" y="1155313"/>
            <a:ext cx="5965346" cy="3511061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Stakeholder Register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Risk Register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2934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8246070" cy="3616083"/>
          </a:xfrm>
        </p:spPr>
        <p:txBody>
          <a:bodyPr/>
          <a:lstStyle/>
          <a:p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roperly guide regular people into the world of fitness.</a:t>
            </a:r>
          </a:p>
          <a:p>
            <a:pPr marL="0" indent="0">
              <a:buNone/>
            </a:pPr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our users to </a:t>
            </a:r>
            <a:r>
              <a:rPr lang="en-US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sorts of training and exercises that will be beneficial for them.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aim to build awareness regarding the subject of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3" y="301547"/>
            <a:ext cx="2349869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4939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4" y="150773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Stakeholder Register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5B802E-659B-48B2-B275-1D7211001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64047"/>
              </p:ext>
            </p:extLst>
          </p:nvPr>
        </p:nvGraphicFramePr>
        <p:xfrm>
          <a:off x="1908691" y="1215846"/>
          <a:ext cx="4952043" cy="3603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26">
                  <a:extLst>
                    <a:ext uri="{9D8B030D-6E8A-4147-A177-3AD203B41FA5}">
                      <a16:colId xmlns:a16="http://schemas.microsoft.com/office/drawing/2014/main" val="1480708662"/>
                    </a:ext>
                  </a:extLst>
                </a:gridCol>
                <a:gridCol w="1003606">
                  <a:extLst>
                    <a:ext uri="{9D8B030D-6E8A-4147-A177-3AD203B41FA5}">
                      <a16:colId xmlns:a16="http://schemas.microsoft.com/office/drawing/2014/main" val="974432661"/>
                    </a:ext>
                  </a:extLst>
                </a:gridCol>
                <a:gridCol w="661611">
                  <a:extLst>
                    <a:ext uri="{9D8B030D-6E8A-4147-A177-3AD203B41FA5}">
                      <a16:colId xmlns:a16="http://schemas.microsoft.com/office/drawing/2014/main" val="3771414009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810231136"/>
                    </a:ext>
                  </a:extLst>
                </a:gridCol>
                <a:gridCol w="590458">
                  <a:extLst>
                    <a:ext uri="{9D8B030D-6E8A-4147-A177-3AD203B41FA5}">
                      <a16:colId xmlns:a16="http://schemas.microsoft.com/office/drawing/2014/main" val="780046636"/>
                    </a:ext>
                  </a:extLst>
                </a:gridCol>
                <a:gridCol w="1306582">
                  <a:extLst>
                    <a:ext uri="{9D8B030D-6E8A-4147-A177-3AD203B41FA5}">
                      <a16:colId xmlns:a16="http://schemas.microsoft.com/office/drawing/2014/main" val="3404792312"/>
                    </a:ext>
                  </a:extLst>
                </a:gridCol>
                <a:gridCol w="704648">
                  <a:extLst>
                    <a:ext uri="{9D8B030D-6E8A-4147-A177-3AD203B41FA5}">
                      <a16:colId xmlns:a16="http://schemas.microsoft.com/office/drawing/2014/main" val="3609960033"/>
                    </a:ext>
                  </a:extLst>
                </a:gridCol>
              </a:tblGrid>
              <a:tr h="221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Interest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Needs &amp; Wants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2312706833"/>
                  </a:ext>
                </a:extLst>
              </a:tr>
              <a:tr h="391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Huma Hasan Rizvi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FYP team (In charge)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Submission of complete project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997960326"/>
                  </a:ext>
                </a:extLst>
              </a:tr>
              <a:tr h="10107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Mohsin Vohra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Advisor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Completion of Project &amp; Report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Project shouldn’t deviate from proposal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3389459702"/>
                  </a:ext>
                </a:extLst>
              </a:tr>
              <a:tr h="391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Muhammad Anas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GL, Programmer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Wants to complete coding element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complete successfully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2661038280"/>
                  </a:ext>
                </a:extLst>
              </a:tr>
              <a:tr h="5976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Daniyal Nazar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Wants designs to be accepted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Designs being rejected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227597549"/>
                  </a:ext>
                </a:extLst>
              </a:tr>
              <a:tr h="391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Zuhair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Animator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Wants animation to be accepted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Animation not working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3872797099"/>
                  </a:ext>
                </a:extLst>
              </a:tr>
              <a:tr h="391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Sameer Khan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Writer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Wants to complete the report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Plagiarism being high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118754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9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301547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Risk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61B88-E7E8-4065-87D8-42DF3F29CF9F}"/>
              </a:ext>
            </a:extLst>
          </p:cNvPr>
          <p:cNvSpPr txBox="1"/>
          <p:nvPr/>
        </p:nvSpPr>
        <p:spPr>
          <a:xfrm>
            <a:off x="121186" y="1244906"/>
            <a:ext cx="46931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which records identified risks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Likelihood of their occurrence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Consequences of those risk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actions being taken to reduce those risks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responsible for managing them.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4B938C-D0A8-4AD7-BE02-A16E3B85B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22851"/>
              </p:ext>
            </p:extLst>
          </p:nvPr>
        </p:nvGraphicFramePr>
        <p:xfrm>
          <a:off x="4814371" y="1431347"/>
          <a:ext cx="4126636" cy="2898282"/>
        </p:xfrm>
        <a:graphic>
          <a:graphicData uri="http://schemas.openxmlformats.org/drawingml/2006/table">
            <a:tbl>
              <a:tblPr firstRow="1" firstCol="1" bandRow="1"/>
              <a:tblGrid>
                <a:gridCol w="687586">
                  <a:extLst>
                    <a:ext uri="{9D8B030D-6E8A-4147-A177-3AD203B41FA5}">
                      <a16:colId xmlns:a16="http://schemas.microsoft.com/office/drawing/2014/main" val="3483614831"/>
                    </a:ext>
                  </a:extLst>
                </a:gridCol>
                <a:gridCol w="687586">
                  <a:extLst>
                    <a:ext uri="{9D8B030D-6E8A-4147-A177-3AD203B41FA5}">
                      <a16:colId xmlns:a16="http://schemas.microsoft.com/office/drawing/2014/main" val="1284213847"/>
                    </a:ext>
                  </a:extLst>
                </a:gridCol>
                <a:gridCol w="688146">
                  <a:extLst>
                    <a:ext uri="{9D8B030D-6E8A-4147-A177-3AD203B41FA5}">
                      <a16:colId xmlns:a16="http://schemas.microsoft.com/office/drawing/2014/main" val="891775041"/>
                    </a:ext>
                  </a:extLst>
                </a:gridCol>
                <a:gridCol w="687586">
                  <a:extLst>
                    <a:ext uri="{9D8B030D-6E8A-4147-A177-3AD203B41FA5}">
                      <a16:colId xmlns:a16="http://schemas.microsoft.com/office/drawing/2014/main" val="1233526704"/>
                    </a:ext>
                  </a:extLst>
                </a:gridCol>
                <a:gridCol w="687586">
                  <a:extLst>
                    <a:ext uri="{9D8B030D-6E8A-4147-A177-3AD203B41FA5}">
                      <a16:colId xmlns:a16="http://schemas.microsoft.com/office/drawing/2014/main" val="22187590"/>
                    </a:ext>
                  </a:extLst>
                </a:gridCol>
                <a:gridCol w="688146">
                  <a:extLst>
                    <a:ext uri="{9D8B030D-6E8A-4147-A177-3AD203B41FA5}">
                      <a16:colId xmlns:a16="http://schemas.microsoft.com/office/drawing/2014/main" val="234920272"/>
                    </a:ext>
                  </a:extLst>
                </a:gridCol>
              </a:tblGrid>
              <a:tr h="48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53315"/>
                  </a:ext>
                </a:extLst>
              </a:tr>
              <a:tr h="48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30691"/>
                  </a:ext>
                </a:extLst>
              </a:tr>
              <a:tr h="48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822936"/>
                  </a:ext>
                </a:extLst>
              </a:tr>
              <a:tr h="48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96389"/>
                  </a:ext>
                </a:extLst>
              </a:tr>
              <a:tr h="48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01435"/>
                  </a:ext>
                </a:extLst>
              </a:tr>
              <a:tr h="48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1" marR="60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5746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6962867-9996-4145-95A6-85B172DA5BD9}"/>
              </a:ext>
            </a:extLst>
          </p:cNvPr>
          <p:cNvSpPr txBox="1"/>
          <p:nvPr/>
        </p:nvSpPr>
        <p:spPr>
          <a:xfrm>
            <a:off x="5012675" y="4329629"/>
            <a:ext cx="459403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Y-Axis: Probability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X-Axis: Impact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565F5F-95BA-4144-82BF-0CA2BBA3D20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9E0E9C-763F-4CCA-9C15-A03263C5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26698"/>
              </p:ext>
            </p:extLst>
          </p:nvPr>
        </p:nvGraphicFramePr>
        <p:xfrm>
          <a:off x="2291508" y="304746"/>
          <a:ext cx="4054207" cy="4608789"/>
        </p:xfrm>
        <a:graphic>
          <a:graphicData uri="http://schemas.openxmlformats.org/drawingml/2006/table">
            <a:tbl>
              <a:tblPr firstRow="1" firstCol="1" bandRow="1"/>
              <a:tblGrid>
                <a:gridCol w="690108">
                  <a:extLst>
                    <a:ext uri="{9D8B030D-6E8A-4147-A177-3AD203B41FA5}">
                      <a16:colId xmlns:a16="http://schemas.microsoft.com/office/drawing/2014/main" val="2858254038"/>
                    </a:ext>
                  </a:extLst>
                </a:gridCol>
                <a:gridCol w="602728">
                  <a:extLst>
                    <a:ext uri="{9D8B030D-6E8A-4147-A177-3AD203B41FA5}">
                      <a16:colId xmlns:a16="http://schemas.microsoft.com/office/drawing/2014/main" val="1076269283"/>
                    </a:ext>
                  </a:extLst>
                </a:gridCol>
                <a:gridCol w="388979">
                  <a:extLst>
                    <a:ext uri="{9D8B030D-6E8A-4147-A177-3AD203B41FA5}">
                      <a16:colId xmlns:a16="http://schemas.microsoft.com/office/drawing/2014/main" val="3817436951"/>
                    </a:ext>
                  </a:extLst>
                </a:gridCol>
                <a:gridCol w="555751">
                  <a:extLst>
                    <a:ext uri="{9D8B030D-6E8A-4147-A177-3AD203B41FA5}">
                      <a16:colId xmlns:a16="http://schemas.microsoft.com/office/drawing/2014/main" val="1015271923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467984647"/>
                    </a:ext>
                  </a:extLst>
                </a:gridCol>
                <a:gridCol w="663330">
                  <a:extLst>
                    <a:ext uri="{9D8B030D-6E8A-4147-A177-3AD203B41FA5}">
                      <a16:colId xmlns:a16="http://schemas.microsoft.com/office/drawing/2014/main" val="1823001584"/>
                    </a:ext>
                  </a:extLst>
                </a:gridCol>
                <a:gridCol w="602728">
                  <a:extLst>
                    <a:ext uri="{9D8B030D-6E8A-4147-A177-3AD203B41FA5}">
                      <a16:colId xmlns:a16="http://schemas.microsoft.com/office/drawing/2014/main" val="22712946"/>
                    </a:ext>
                  </a:extLst>
                </a:gridCol>
              </a:tblGrid>
              <a:tr h="320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 Level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95531"/>
                  </a:ext>
                </a:extLst>
              </a:tr>
              <a:tr h="827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of the risk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Consequence of the risk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[Low] to 5 [Hight]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[Low] to 5 [Hight]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[Impact x Probability] Address Highest First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 taken to reduce or eliminate ricks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Who’s Responsible?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08980"/>
                  </a:ext>
                </a:extLst>
              </a:tr>
              <a:tr h="827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Asynchronous Data Transmission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info not being edited, not being displayed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Making sure there is no error in setting up the stream of Async data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Muhammad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106513"/>
                  </a:ext>
                </a:extLst>
              </a:tr>
              <a:tr h="996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Navigating to different screens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clicks on register and gets directed to Exercises page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 the correct route in every button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Muhammad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73541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Animations not working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Exercises Gif don’t Play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Making sure Gif work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Zuhair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76996"/>
                  </a:ext>
                </a:extLst>
              </a:tr>
              <a:tr h="827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Graphical Elements size too large or too small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Graphics elements not aligning properly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Resizing considering the display screen of the phone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Daniyal Nazar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31551"/>
                  </a:ext>
                </a:extLst>
              </a:tr>
              <a:tr h="320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Plagiarism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grade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Paraphrasing &amp; referencing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Sameer Khan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45" marR="4014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4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217448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Gantt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D8D40-042E-4AC3-9FCE-4284D511C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36172"/>
              </p:ext>
            </p:extLst>
          </p:nvPr>
        </p:nvGraphicFramePr>
        <p:xfrm>
          <a:off x="2206552" y="1215846"/>
          <a:ext cx="4516980" cy="3394077"/>
        </p:xfrm>
        <a:graphic>
          <a:graphicData uri="http://schemas.openxmlformats.org/drawingml/2006/table">
            <a:tbl>
              <a:tblPr firstRow="1" firstCol="1" bandRow="1"/>
              <a:tblGrid>
                <a:gridCol w="772745">
                  <a:extLst>
                    <a:ext uri="{9D8B030D-6E8A-4147-A177-3AD203B41FA5}">
                      <a16:colId xmlns:a16="http://schemas.microsoft.com/office/drawing/2014/main" val="3610956315"/>
                    </a:ext>
                  </a:extLst>
                </a:gridCol>
                <a:gridCol w="534815">
                  <a:extLst>
                    <a:ext uri="{9D8B030D-6E8A-4147-A177-3AD203B41FA5}">
                      <a16:colId xmlns:a16="http://schemas.microsoft.com/office/drawing/2014/main" val="918639425"/>
                    </a:ext>
                  </a:extLst>
                </a:gridCol>
                <a:gridCol w="534815">
                  <a:extLst>
                    <a:ext uri="{9D8B030D-6E8A-4147-A177-3AD203B41FA5}">
                      <a16:colId xmlns:a16="http://schemas.microsoft.com/office/drawing/2014/main" val="1188077594"/>
                    </a:ext>
                  </a:extLst>
                </a:gridCol>
                <a:gridCol w="534815">
                  <a:extLst>
                    <a:ext uri="{9D8B030D-6E8A-4147-A177-3AD203B41FA5}">
                      <a16:colId xmlns:a16="http://schemas.microsoft.com/office/drawing/2014/main" val="3712549731"/>
                    </a:ext>
                  </a:extLst>
                </a:gridCol>
                <a:gridCol w="534815">
                  <a:extLst>
                    <a:ext uri="{9D8B030D-6E8A-4147-A177-3AD203B41FA5}">
                      <a16:colId xmlns:a16="http://schemas.microsoft.com/office/drawing/2014/main" val="2233645044"/>
                    </a:ext>
                  </a:extLst>
                </a:gridCol>
                <a:gridCol w="106754">
                  <a:extLst>
                    <a:ext uri="{9D8B030D-6E8A-4147-A177-3AD203B41FA5}">
                      <a16:colId xmlns:a16="http://schemas.microsoft.com/office/drawing/2014/main" val="3046286005"/>
                    </a:ext>
                  </a:extLst>
                </a:gridCol>
                <a:gridCol w="428061">
                  <a:extLst>
                    <a:ext uri="{9D8B030D-6E8A-4147-A177-3AD203B41FA5}">
                      <a16:colId xmlns:a16="http://schemas.microsoft.com/office/drawing/2014/main" val="4249761586"/>
                    </a:ext>
                  </a:extLst>
                </a:gridCol>
                <a:gridCol w="534815">
                  <a:extLst>
                    <a:ext uri="{9D8B030D-6E8A-4147-A177-3AD203B41FA5}">
                      <a16:colId xmlns:a16="http://schemas.microsoft.com/office/drawing/2014/main" val="1735692945"/>
                    </a:ext>
                  </a:extLst>
                </a:gridCol>
                <a:gridCol w="535345">
                  <a:extLst>
                    <a:ext uri="{9D8B030D-6E8A-4147-A177-3AD203B41FA5}">
                      <a16:colId xmlns:a16="http://schemas.microsoft.com/office/drawing/2014/main" val="1633763573"/>
                    </a:ext>
                  </a:extLst>
                </a:gridCol>
              </a:tblGrid>
              <a:tr h="267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44020"/>
                  </a:ext>
                </a:extLst>
              </a:tr>
              <a:tr h="5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Exercises Gif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A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562208"/>
                  </a:ext>
                </a:extLst>
              </a:tr>
              <a:tr h="5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Graphical Elements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Logo, Poster,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Brochure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DFD, Activity, Er, Use Case &amp; Pitch Deck Vide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619459"/>
                  </a:ext>
                </a:extLst>
              </a:tr>
              <a:tr h="5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Interface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 on Flutter Framework with Dart as the programming Language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24929"/>
                  </a:ext>
                </a:extLst>
              </a:tr>
              <a:tr h="527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Authentication, Update User Data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 Authentication &amp; Cloud Firestore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53180"/>
                  </a:ext>
                </a:extLst>
              </a:tr>
              <a:tr h="5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 Recognition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Tensor Flow lite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120185"/>
                  </a:ext>
                </a:extLst>
              </a:tr>
              <a:tr h="5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Writing &amp; Research Paper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Latex for Report and Word for Research Paper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77" marR="406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0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21456" y="33427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&amp; 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1456" y="1155313"/>
            <a:ext cx="5965346" cy="3511061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Breakdown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Limitation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Future Work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9" y="1065073"/>
            <a:ext cx="9045911" cy="3616083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overall costed us around 55,000 Pakistani rupees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301547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80CBF5-6A97-4348-9FDE-4FA0BF0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00777"/>
              </p:ext>
            </p:extLst>
          </p:nvPr>
        </p:nvGraphicFramePr>
        <p:xfrm>
          <a:off x="1886692" y="1608675"/>
          <a:ext cx="4813056" cy="3394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6528">
                  <a:extLst>
                    <a:ext uri="{9D8B030D-6E8A-4147-A177-3AD203B41FA5}">
                      <a16:colId xmlns:a16="http://schemas.microsoft.com/office/drawing/2014/main" val="1134241315"/>
                    </a:ext>
                  </a:extLst>
                </a:gridCol>
                <a:gridCol w="2406528">
                  <a:extLst>
                    <a:ext uri="{9D8B030D-6E8A-4147-A177-3AD203B41FA5}">
                      <a16:colId xmlns:a16="http://schemas.microsoft.com/office/drawing/2014/main" val="2175205470"/>
                    </a:ext>
                  </a:extLst>
                </a:gridCol>
              </a:tblGrid>
              <a:tr h="667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Soft/ware / Hardware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extLst>
                  <a:ext uri="{0D108BD9-81ED-4DB2-BD59-A6C34878D82A}">
                    <a16:rowId xmlns:a16="http://schemas.microsoft.com/office/drawing/2014/main" val="4134885450"/>
                  </a:ext>
                </a:extLst>
              </a:tr>
              <a:tr h="695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Graphic Card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extLst>
                  <a:ext uri="{0D108BD9-81ED-4DB2-BD59-A6C34878D82A}">
                    <a16:rowId xmlns:a16="http://schemas.microsoft.com/office/drawing/2014/main" val="626804658"/>
                  </a:ext>
                </a:extLst>
              </a:tr>
              <a:tr h="667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SSD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extLst>
                  <a:ext uri="{0D108BD9-81ED-4DB2-BD59-A6C34878D82A}">
                    <a16:rowId xmlns:a16="http://schemas.microsoft.com/office/drawing/2014/main" val="1388755701"/>
                  </a:ext>
                </a:extLst>
              </a:tr>
              <a:tr h="695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Adobe Illustrator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11,132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extLst>
                  <a:ext uri="{0D108BD9-81ED-4DB2-BD59-A6C34878D82A}">
                    <a16:rowId xmlns:a16="http://schemas.microsoft.com/office/drawing/2014/main" val="2848871903"/>
                  </a:ext>
                </a:extLst>
              </a:tr>
              <a:tr h="667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Documentation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14,000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28" marR="62628" marT="0" marB="0" anchor="ctr"/>
                </a:tc>
                <a:extLst>
                  <a:ext uri="{0D108BD9-81ED-4DB2-BD59-A6C34878D82A}">
                    <a16:rowId xmlns:a16="http://schemas.microsoft.com/office/drawing/2014/main" val="267143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7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9" y="1065073"/>
            <a:ext cx="9045911" cy="3616083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we’ve developed an application that serve the purpose of being an ultimate 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 for beginner weight lifters. There are several functionalities that will help and guide        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toward achieving their ideal physique and being healthy.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301547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25109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9" y="1065073"/>
            <a:ext cx="9045911" cy="3616083"/>
          </a:xfrm>
        </p:spPr>
        <p:txBody>
          <a:bodyPr>
            <a:normAutofit/>
          </a:bodyPr>
          <a:lstStyle/>
          <a:p>
            <a:pPr marL="342900" marR="0" lvl="0" indent="-342900" algn="l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is only limited to a certain types of audience. 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restricted to android only. Windows version of Flutter isn’t compatible with iOS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Needs an Internet connection to retrieve all the data. 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TF-lite model isn’t smart enough to redirect users to exercises just by scanning their body.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301547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</a:p>
        </p:txBody>
      </p:sp>
    </p:spTree>
    <p:extLst>
      <p:ext uri="{BB962C8B-B14F-4D97-AF65-F5344CB8AC3E}">
        <p14:creationId xmlns:p14="http://schemas.microsoft.com/office/powerpoint/2010/main" val="21022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9" y="1065073"/>
            <a:ext cx="9045911" cy="3616083"/>
          </a:xfrm>
        </p:spPr>
        <p:txBody>
          <a:bodyPr>
            <a:normAutofit/>
          </a:bodyPr>
          <a:lstStyle/>
          <a:p>
            <a:pPr marR="0" lvl="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Nutrition calculator of individual food item could be implemented</a:t>
            </a:r>
            <a:endParaRPr lang="en-US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 items barcode scanner that provides the calories and nutrition background of that item and also stores it in memory.</a:t>
            </a:r>
            <a:endParaRPr lang="en-US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 Calculator</a:t>
            </a:r>
            <a:endParaRPr lang="en-US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Body Fat Calculator</a:t>
            </a:r>
            <a:endParaRPr lang="en-US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33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shifted to the iOS platform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301547"/>
            <a:ext cx="4325815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3270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8246070" cy="3616083"/>
          </a:xfrm>
        </p:spPr>
        <p:txBody>
          <a:bodyPr/>
          <a:lstStyle/>
          <a:p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Easily accessible to everyone since everyone has a mobile phone.</a:t>
            </a:r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Target audience are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young adults and middle age people, both male and female.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Since 79% of the Gym-goers are under the age of 44.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application takes a scientific approach to fitness, exercises are provided to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based on their Body structure.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0" y="294750"/>
            <a:ext cx="1352805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060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1232667"/>
            <a:ext cx="8246070" cy="36160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conducted a survey to determine the motives behind, people going to the gym.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0" y="294750"/>
            <a:ext cx="1352805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01EF5-FA62-4A9C-AF96-C8BC244C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2" y="1612732"/>
            <a:ext cx="6552055" cy="2759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21456" y="33427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1456" y="1155313"/>
            <a:ext cx="5965346" cy="3511061"/>
          </a:xfrm>
        </p:spPr>
        <p:txBody>
          <a:bodyPr>
            <a:normAutofit fontScale="92500" lnSpcReduction="10000"/>
          </a:bodyPr>
          <a:lstStyle/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Splash Screens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Data</a:t>
            </a: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Calorie Calculator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Nutrition Calculator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Calories Burned Calculator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Recognition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Exercises Routine based on individual’s Goal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26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" y="1225870"/>
            <a:ext cx="4473910" cy="3771432"/>
          </a:xfrm>
        </p:spPr>
        <p:txBody>
          <a:bodyPr/>
          <a:lstStyle/>
          <a:p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Splash screen is a screen that is displayed while the application is loading.</a:t>
            </a:r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have implemented two splashed screens.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One, when the user opens the App.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Second, when the user logs 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3" y="301547"/>
            <a:ext cx="2581315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78F2-8313-4B2D-A841-1084D194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78" y="1225870"/>
            <a:ext cx="1685974" cy="3302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D86B9-D327-4057-964A-4E138D07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52" y="1225871"/>
            <a:ext cx="1856474" cy="33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9" y="1225870"/>
            <a:ext cx="8195305" cy="3771432"/>
          </a:xfrm>
        </p:spPr>
        <p:txBody>
          <a:bodyPr/>
          <a:lstStyle/>
          <a:p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Firebase is being used as a Database. for Authenticating users.</a:t>
            </a:r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2" y="301547"/>
            <a:ext cx="3697734" cy="7635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 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6C1E3-8D09-4019-944C-E172EB76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" y="1737463"/>
            <a:ext cx="6284515" cy="31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89" y="1225870"/>
            <a:ext cx="8195305" cy="3771432"/>
          </a:xfrm>
        </p:spPr>
        <p:txBody>
          <a:bodyPr/>
          <a:lstStyle/>
          <a:p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Cloud </a:t>
            </a:r>
            <a:r>
              <a:rPr lang="en-US" sz="1800" spc="-1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Firestore</a:t>
            </a:r>
            <a:r>
              <a:rPr lang="en-US" sz="18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implemented to store user Data.</a:t>
            </a:r>
            <a:endParaRPr lang="en-US" sz="1800" spc="-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C5E9-FDCA-4F34-95B6-6A7AF301B25C}"/>
              </a:ext>
            </a:extLst>
          </p:cNvPr>
          <p:cNvSpPr/>
          <p:nvPr/>
        </p:nvSpPr>
        <p:spPr>
          <a:xfrm>
            <a:off x="0" y="0"/>
            <a:ext cx="9144000" cy="1065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2" y="301547"/>
            <a:ext cx="3697734" cy="763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F7929-03E6-4DC9-94A3-3D3BBBBB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7" y="1782229"/>
            <a:ext cx="5943600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Microsoft Office PowerPoint</Application>
  <PresentationFormat>On-screen Show (16:9)</PresentationFormat>
  <Paragraphs>418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Symbol</vt:lpstr>
      <vt:lpstr>Times New Roman</vt:lpstr>
      <vt:lpstr>Office Theme</vt:lpstr>
      <vt:lpstr>Gymnasium</vt:lpstr>
      <vt:lpstr>Gymnasium Simulator</vt:lpstr>
      <vt:lpstr>Objectives</vt:lpstr>
      <vt:lpstr>Scope</vt:lpstr>
      <vt:lpstr>Survey</vt:lpstr>
      <vt:lpstr>Application Features</vt:lpstr>
      <vt:lpstr>Splash Screen</vt:lpstr>
      <vt:lpstr>User  Authentication</vt:lpstr>
      <vt:lpstr>User  Data</vt:lpstr>
      <vt:lpstr>Calorie Calculator</vt:lpstr>
      <vt:lpstr>Nutrition Calculator</vt:lpstr>
      <vt:lpstr>Calories Burned Calculator</vt:lpstr>
      <vt:lpstr>Calories Burned Calculator</vt:lpstr>
      <vt:lpstr>Calories Burned Calculator</vt:lpstr>
      <vt:lpstr>Body Recognition</vt:lpstr>
      <vt:lpstr>Body Recognition</vt:lpstr>
      <vt:lpstr>Body Recognition</vt:lpstr>
      <vt:lpstr>PowerPoint Presentation</vt:lpstr>
      <vt:lpstr>Score</vt:lpstr>
      <vt:lpstr>Block Diagrams</vt:lpstr>
      <vt:lpstr>Data Flow Diagram</vt:lpstr>
      <vt:lpstr>PowerPoint Presentation</vt:lpstr>
      <vt:lpstr>Entity Relationship Diagram</vt:lpstr>
      <vt:lpstr>PowerPoint Presentation</vt:lpstr>
      <vt:lpstr> Activity Diagram</vt:lpstr>
      <vt:lpstr>PowerPoint Presentation</vt:lpstr>
      <vt:lpstr> Use Case Diagram</vt:lpstr>
      <vt:lpstr>PowerPoint Presentation</vt:lpstr>
      <vt:lpstr>Technical Documents</vt:lpstr>
      <vt:lpstr> Stakeholder Register</vt:lpstr>
      <vt:lpstr> Risk Register</vt:lpstr>
      <vt:lpstr>PowerPoint Presentation</vt:lpstr>
      <vt:lpstr> Gantt Chart</vt:lpstr>
      <vt:lpstr>Cost &amp; Conclusion</vt:lpstr>
      <vt:lpstr> Cost</vt:lpstr>
      <vt:lpstr> Conclusion</vt:lpstr>
      <vt:lpstr> Limitations</vt:lpstr>
      <vt:lpstr>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2024-12-12T02:16:51Z</dcterms:modified>
</cp:coreProperties>
</file>