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715000" type="screen16x10"/>
  <p:notesSz cx="6858000" cy="9144000"/>
  <p:embeddedFontLst>
    <p:embeddedFont>
      <p:font typeface="Calibri" panose="020F0502020204030204" pitchFamily="34" charset="0"/>
      <p:regular r:id="rId27"/>
      <p:bold r:id="rId28"/>
      <p:italic r:id="rId29"/>
      <p:boldItalic r:id="rId30"/>
    </p:embeddedFont>
    <p:embeddedFont>
      <p:font typeface="Open Sans" panose="020B0604020202020204" charset="0"/>
      <p:regular r:id="rId31"/>
      <p:bold r:id="rId32"/>
      <p:italic r:id="rId33"/>
      <p:boldItalic r:id="rId34"/>
    </p:embeddedFont>
    <p:embeddedFont>
      <p:font typeface="Overlock"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pwb+Vj8xC3H0f2B5mO47f5cpX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F67E86-4380-4DCB-9235-A4C9A9C99B4F}">
  <a:tblStyle styleId="{B0F67E86-4380-4DCB-9235-A4C9A9C99B4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60" y="56"/>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D"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3" name="Google Shape;2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7" name="Google Shape;2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1" name="Google Shape;24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5" name="Google Shape;2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8" name="Google Shape;2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0" name="Google Shape;2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3" name="Google Shape;2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8" name="Google Shape;30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1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7" name="Google Shape;33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20</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9" name="Google Shape;34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21</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3" name="Google Shape;363;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6" name="Google Shape;37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23</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9" name="Google Shape;38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24</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5" name="Google Shape;12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3" name="Google Shape;15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ID" sz="1100">
                <a:latin typeface="Arial"/>
                <a:ea typeface="Arial"/>
                <a:cs typeface="Arial"/>
                <a:sym typeface="Arial"/>
              </a:rPr>
              <a:t>Fungsi aktivasi dalam Artificial Neural Network (ANN) berfungsi seperti </a:t>
            </a:r>
            <a:r>
              <a:rPr lang="en-ID" sz="1100" b="1">
                <a:latin typeface="Arial"/>
                <a:ea typeface="Arial"/>
                <a:cs typeface="Arial"/>
                <a:sym typeface="Arial"/>
              </a:rPr>
              <a:t>"switch" atau "penyaring"</a:t>
            </a:r>
            <a:r>
              <a:rPr lang="en-ID" sz="1100">
                <a:latin typeface="Arial"/>
                <a:ea typeface="Arial"/>
                <a:cs typeface="Arial"/>
                <a:sym typeface="Arial"/>
              </a:rPr>
              <a:t> yang menentukan apakah suatu neuron akan aktif atau tidak.</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ID" sz="1100" b="1">
                <a:latin typeface="Arial"/>
                <a:ea typeface="Arial"/>
                <a:cs typeface="Arial"/>
                <a:sym typeface="Arial"/>
              </a:rPr>
              <a:t>Cara kerjanya:</a:t>
            </a:r>
            <a:endParaRPr sz="11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ID" sz="1100">
                <a:latin typeface="Arial"/>
                <a:ea typeface="Arial"/>
                <a:cs typeface="Arial"/>
                <a:sym typeface="Arial"/>
              </a:rPr>
              <a:t>Setiap neuron menerima </a:t>
            </a:r>
            <a:r>
              <a:rPr lang="en-ID" sz="1100" b="1">
                <a:latin typeface="Arial"/>
                <a:ea typeface="Arial"/>
                <a:cs typeface="Arial"/>
                <a:sym typeface="Arial"/>
              </a:rPr>
              <a:t>masukan (input)</a:t>
            </a:r>
            <a:r>
              <a:rPr lang="en-ID" sz="1100">
                <a:latin typeface="Arial"/>
                <a:ea typeface="Arial"/>
                <a:cs typeface="Arial"/>
                <a:sym typeface="Arial"/>
              </a:rPr>
              <a:t> berupa angka.</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ID" sz="1100">
                <a:latin typeface="Arial"/>
                <a:ea typeface="Arial"/>
                <a:cs typeface="Arial"/>
                <a:sym typeface="Arial"/>
              </a:rPr>
              <a:t>Masukan ini dijumlahkan dan diproses oleh </a:t>
            </a:r>
            <a:r>
              <a:rPr lang="en-ID" sz="1100" b="1">
                <a:latin typeface="Arial"/>
                <a:ea typeface="Arial"/>
                <a:cs typeface="Arial"/>
                <a:sym typeface="Arial"/>
              </a:rPr>
              <a:t>fungsi aktivasi</a:t>
            </a:r>
            <a:r>
              <a:rPr lang="en-ID" sz="1100">
                <a:latin typeface="Arial"/>
                <a:ea typeface="Arial"/>
                <a:cs typeface="Arial"/>
                <a:sym typeface="Arial"/>
              </a:rPr>
              <a:t>.</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ID" sz="1100">
                <a:latin typeface="Arial"/>
                <a:ea typeface="Arial"/>
                <a:cs typeface="Arial"/>
                <a:sym typeface="Arial"/>
              </a:rPr>
              <a:t>Fungsi aktivasi kemudian menentukan </a:t>
            </a:r>
            <a:r>
              <a:rPr lang="en-ID" sz="1100" b="1">
                <a:latin typeface="Arial"/>
                <a:ea typeface="Arial"/>
                <a:cs typeface="Arial"/>
                <a:sym typeface="Arial"/>
              </a:rPr>
              <a:t>keluaran (output)</a:t>
            </a:r>
            <a:r>
              <a:rPr lang="en-ID" sz="1100">
                <a:latin typeface="Arial"/>
                <a:ea typeface="Arial"/>
                <a:cs typeface="Arial"/>
                <a:sym typeface="Arial"/>
              </a:rPr>
              <a:t>, apakah sinyal akan diteruskan atau tidak.</a:t>
            </a:r>
            <a:endParaRPr sz="1100">
              <a:latin typeface="Arial"/>
              <a:ea typeface="Arial"/>
              <a:cs typeface="Arial"/>
              <a:sym typeface="Arial"/>
            </a:endParaRPr>
          </a:p>
          <a:p>
            <a:pPr marL="0" lvl="0" indent="0" algn="l" rtl="0">
              <a:lnSpc>
                <a:spcPct val="100000"/>
              </a:lnSpc>
              <a:spcBef>
                <a:spcPts val="1200"/>
              </a:spcBef>
              <a:spcAft>
                <a:spcPts val="0"/>
              </a:spcAft>
              <a:buSzPts val="1400"/>
              <a:buNone/>
            </a:pPr>
            <a:endParaRPr/>
          </a:p>
        </p:txBody>
      </p:sp>
      <p:sp>
        <p:nvSpPr>
          <p:cNvPr id="154" name="Google Shape;15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ID"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685800" y="1775355"/>
            <a:ext cx="7772400" cy="122502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371600" y="3238500"/>
            <a:ext cx="6400800"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6"/>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2686182" y="-895481"/>
            <a:ext cx="3771636"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5219965" y="1638302"/>
            <a:ext cx="4876271"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028965" y="-342899"/>
            <a:ext cx="4876271"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457200" y="1333501"/>
            <a:ext cx="8229600" cy="377163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27"/>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722313" y="3672418"/>
            <a:ext cx="7772400" cy="113506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722313" y="2422261"/>
            <a:ext cx="7772400" cy="125015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28"/>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457200" y="1333501"/>
            <a:ext cx="4038600" cy="377163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29"/>
          <p:cNvSpPr txBox="1">
            <a:spLocks noGrp="1"/>
          </p:cNvSpPr>
          <p:nvPr>
            <p:ph type="body" idx="2"/>
          </p:nvPr>
        </p:nvSpPr>
        <p:spPr>
          <a:xfrm>
            <a:off x="4648200" y="1333501"/>
            <a:ext cx="4038600" cy="377163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29"/>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457200" y="1279261"/>
            <a:ext cx="404018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457200" y="1812396"/>
            <a:ext cx="4040188" cy="329274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30"/>
          <p:cNvSpPr txBox="1">
            <a:spLocks noGrp="1"/>
          </p:cNvSpPr>
          <p:nvPr>
            <p:ph type="body" idx="3"/>
          </p:nvPr>
        </p:nvSpPr>
        <p:spPr>
          <a:xfrm>
            <a:off x="4645028" y="1279261"/>
            <a:ext cx="4041775"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4645028" y="1812396"/>
            <a:ext cx="4041775" cy="329274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30"/>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457203" y="227541"/>
            <a:ext cx="3008313"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3575050" y="227544"/>
            <a:ext cx="5111750" cy="4877594"/>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457203" y="1195919"/>
            <a:ext cx="3008313"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33"/>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1792288" y="4000500"/>
            <a:ext cx="5486400" cy="47228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a:spLocks noGrp="1"/>
          </p:cNvSpPr>
          <p:nvPr>
            <p:ph type="pic" idx="2"/>
          </p:nvPr>
        </p:nvSpPr>
        <p:spPr>
          <a:xfrm>
            <a:off x="1792288" y="510646"/>
            <a:ext cx="5486400" cy="3429000"/>
          </a:xfrm>
          <a:prstGeom prst="rect">
            <a:avLst/>
          </a:prstGeom>
          <a:noFill/>
          <a:ln>
            <a:noFill/>
          </a:ln>
        </p:spPr>
      </p:sp>
      <p:sp>
        <p:nvSpPr>
          <p:cNvPr id="68" name="Google Shape;68;p34"/>
          <p:cNvSpPr txBox="1">
            <a:spLocks noGrp="1"/>
          </p:cNvSpPr>
          <p:nvPr>
            <p:ph type="body" idx="1"/>
          </p:nvPr>
        </p:nvSpPr>
        <p:spPr>
          <a:xfrm>
            <a:off x="1792288" y="4472782"/>
            <a:ext cx="54864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34"/>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5"/>
          <p:cNvSpPr txBox="1">
            <a:spLocks noGrp="1"/>
          </p:cNvSpPr>
          <p:nvPr>
            <p:ph type="body" idx="1"/>
          </p:nvPr>
        </p:nvSpPr>
        <p:spPr>
          <a:xfrm>
            <a:off x="457200" y="1333501"/>
            <a:ext cx="8229600" cy="3771636"/>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457200" y="5296960"/>
            <a:ext cx="2133600" cy="30427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5"/>
          <p:cNvSpPr txBox="1">
            <a:spLocks noGrp="1"/>
          </p:cNvSpPr>
          <p:nvPr>
            <p:ph type="ftr" idx="11"/>
          </p:nvPr>
        </p:nvSpPr>
        <p:spPr>
          <a:xfrm>
            <a:off x="3124200" y="5296960"/>
            <a:ext cx="2895600" cy="304271"/>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5"/>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D"/>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jp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1</a:t>
            </a:fld>
            <a:endParaRPr>
              <a:solidFill>
                <a:srgbClr val="FFFF00"/>
              </a:solidFill>
            </a:endParaRPr>
          </a:p>
        </p:txBody>
      </p:sp>
      <p:pic>
        <p:nvPicPr>
          <p:cNvPr id="89" name="Google Shape;89;p1"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90" name="Google Shape;90;p1" descr="C:\Users\NUSA PUTRA\Pictures\LOGO-UNIVERSITAS-NUSA-PUTRA.png"/>
          <p:cNvPicPr preferRelativeResize="0"/>
          <p:nvPr/>
        </p:nvPicPr>
        <p:blipFill rotWithShape="1">
          <a:blip r:embed="rId4">
            <a:alphaModFix/>
          </a:blip>
          <a:srcRect/>
          <a:stretch/>
        </p:blipFill>
        <p:spPr>
          <a:xfrm>
            <a:off x="7772398" y="4280803"/>
            <a:ext cx="1339985" cy="134141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sp>
        <p:nvSpPr>
          <p:cNvPr id="91" name="Google Shape;91;p1"/>
          <p:cNvSpPr txBox="1"/>
          <p:nvPr/>
        </p:nvSpPr>
        <p:spPr>
          <a:xfrm>
            <a:off x="88392" y="114300"/>
            <a:ext cx="58552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0" u="none" strike="noStrike" cap="none">
                <a:solidFill>
                  <a:schemeClr val="lt1"/>
                </a:solidFill>
                <a:latin typeface="Overlock"/>
                <a:ea typeface="Overlock"/>
                <a:cs typeface="Overlock"/>
                <a:sym typeface="Overlock"/>
              </a:rPr>
              <a:t>Machine Learning</a:t>
            </a:r>
            <a:endParaRPr sz="1400" b="0" i="0" u="none" strike="noStrike" cap="none">
              <a:solidFill>
                <a:srgbClr val="000000"/>
              </a:solidFill>
              <a:latin typeface="Arial"/>
              <a:ea typeface="Arial"/>
              <a:cs typeface="Arial"/>
              <a:sym typeface="Arial"/>
            </a:endParaRPr>
          </a:p>
        </p:txBody>
      </p:sp>
      <p:sp>
        <p:nvSpPr>
          <p:cNvPr id="92" name="Google Shape;92;p1"/>
          <p:cNvSpPr txBox="1">
            <a:spLocks noGrp="1"/>
          </p:cNvSpPr>
          <p:nvPr>
            <p:ph type="ctrTitle"/>
          </p:nvPr>
        </p:nvSpPr>
        <p:spPr>
          <a:xfrm>
            <a:off x="460375" y="1703400"/>
            <a:ext cx="4234330" cy="122502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ID" b="1" i="1"/>
              <a:t>Jaringan Syaraf Tiruan (Neural Network)</a:t>
            </a:r>
            <a:endParaRPr b="1" i="1"/>
          </a:p>
        </p:txBody>
      </p:sp>
      <p:sp>
        <p:nvSpPr>
          <p:cNvPr id="93" name="Google Shape;93;p1"/>
          <p:cNvSpPr/>
          <p:nvPr/>
        </p:nvSpPr>
        <p:spPr>
          <a:xfrm>
            <a:off x="8251885" y="540567"/>
            <a:ext cx="96372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D" sz="1400" b="1" i="0" u="none" strike="noStrike" cap="none">
                <a:solidFill>
                  <a:schemeClr val="dk1"/>
                </a:solidFill>
                <a:latin typeface="Calibri"/>
                <a:ea typeface="Calibri"/>
                <a:cs typeface="Calibri"/>
                <a:sym typeface="Calibri"/>
              </a:rPr>
              <a:t>Session </a:t>
            </a:r>
            <a:r>
              <a:rPr lang="en-ID" b="1">
                <a:solidFill>
                  <a:schemeClr val="dk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sp>
        <p:nvSpPr>
          <p:cNvPr id="94" name="Google Shape;94;p1"/>
          <p:cNvSpPr txBox="1"/>
          <p:nvPr/>
        </p:nvSpPr>
        <p:spPr>
          <a:xfrm>
            <a:off x="88392" y="5348450"/>
            <a:ext cx="2525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D" sz="14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95" name="Google Shape;95;p1" descr="Hasil gambar untuk inovasi"/>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1" descr="Hasil gambar untuk inovasi"/>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1" descr="Hasil gambar untuk inovasi"/>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98" name="Google Shape;98;p1"/>
          <p:cNvPicPr preferRelativeResize="0"/>
          <p:nvPr/>
        </p:nvPicPr>
        <p:blipFill rotWithShape="1">
          <a:blip r:embed="rId5">
            <a:alphaModFix/>
          </a:blip>
          <a:srcRect/>
          <a:stretch/>
        </p:blipFill>
        <p:spPr>
          <a:xfrm>
            <a:off x="4949726" y="1076035"/>
            <a:ext cx="3505200" cy="3505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10"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217" name="Google Shape;217;p10"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218" name="Google Shape;218;p10"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219" name="Google Shape;219;p10"/>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10</a:t>
            </a:fld>
            <a:endParaRPr>
              <a:solidFill>
                <a:srgbClr val="FFFF00"/>
              </a:solidFill>
            </a:endParaRPr>
          </a:p>
        </p:txBody>
      </p:sp>
      <p:sp>
        <p:nvSpPr>
          <p:cNvPr id="220" name="Google Shape;220;p10"/>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221" name="Google Shape;221;p10"/>
          <p:cNvSpPr txBox="1">
            <a:spLocks noGrp="1"/>
          </p:cNvSpPr>
          <p:nvPr>
            <p:ph type="title"/>
          </p:nvPr>
        </p:nvSpPr>
        <p:spPr>
          <a:xfrm>
            <a:off x="176859" y="-10327"/>
            <a:ext cx="8229600" cy="523220"/>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2800"/>
              <a:buFont typeface="Calibri"/>
              <a:buNone/>
            </a:pPr>
            <a:r>
              <a:rPr lang="en-ID" sz="2800" b="1"/>
              <a:t>Fungsi Aktivasi</a:t>
            </a:r>
            <a:endParaRPr sz="2800" b="1"/>
          </a:p>
        </p:txBody>
      </p:sp>
      <p:pic>
        <p:nvPicPr>
          <p:cNvPr id="222" name="Google Shape;222;p10"/>
          <p:cNvPicPr preferRelativeResize="0"/>
          <p:nvPr/>
        </p:nvPicPr>
        <p:blipFill rotWithShape="1">
          <a:blip r:embed="rId6">
            <a:alphaModFix/>
          </a:blip>
          <a:srcRect/>
          <a:stretch/>
        </p:blipFill>
        <p:spPr>
          <a:xfrm>
            <a:off x="176853" y="2198437"/>
            <a:ext cx="3384448" cy="2923319"/>
          </a:xfrm>
          <a:prstGeom prst="rect">
            <a:avLst/>
          </a:prstGeom>
          <a:noFill/>
          <a:ln>
            <a:noFill/>
          </a:ln>
        </p:spPr>
      </p:pic>
      <p:pic>
        <p:nvPicPr>
          <p:cNvPr id="223" name="Google Shape;223;p10"/>
          <p:cNvPicPr preferRelativeResize="0"/>
          <p:nvPr/>
        </p:nvPicPr>
        <p:blipFill rotWithShape="1">
          <a:blip r:embed="rId7">
            <a:alphaModFix/>
          </a:blip>
          <a:srcRect/>
          <a:stretch/>
        </p:blipFill>
        <p:spPr>
          <a:xfrm>
            <a:off x="238700" y="299650"/>
            <a:ext cx="2370130" cy="2218119"/>
          </a:xfrm>
          <a:prstGeom prst="rect">
            <a:avLst/>
          </a:prstGeom>
          <a:noFill/>
          <a:ln>
            <a:noFill/>
          </a:ln>
        </p:spPr>
      </p:pic>
      <p:sp>
        <p:nvSpPr>
          <p:cNvPr id="224" name="Google Shape;224;p10"/>
          <p:cNvSpPr txBox="1"/>
          <p:nvPr/>
        </p:nvSpPr>
        <p:spPr>
          <a:xfrm>
            <a:off x="3702300" y="843150"/>
            <a:ext cx="5441700" cy="4028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400"/>
              </a:spcBef>
              <a:spcAft>
                <a:spcPts val="0"/>
              </a:spcAft>
              <a:buClr>
                <a:schemeClr val="dk1"/>
              </a:buClr>
              <a:buSzPts val="1100"/>
              <a:buFont typeface="Arial"/>
              <a:buNone/>
            </a:pPr>
            <a:r>
              <a:rPr lang="en-ID" sz="1300" b="1">
                <a:solidFill>
                  <a:schemeClr val="dk1"/>
                </a:solidFill>
                <a:latin typeface="Calibri"/>
                <a:ea typeface="Calibri"/>
                <a:cs typeface="Calibri"/>
                <a:sym typeface="Calibri"/>
              </a:rPr>
              <a:t>Fungsi Aktivasi Tanh (Hyperbolic Tangent)</a:t>
            </a:r>
            <a:endParaRPr sz="1300" b="1">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ID" sz="1300">
                <a:solidFill>
                  <a:schemeClr val="dk1"/>
                </a:solidFill>
                <a:latin typeface="Calibri"/>
                <a:ea typeface="Calibri"/>
                <a:cs typeface="Calibri"/>
                <a:sym typeface="Calibri"/>
              </a:rPr>
              <a:t>Fungsi aktivasi </a:t>
            </a:r>
            <a:r>
              <a:rPr lang="en-ID" sz="1300" b="1">
                <a:solidFill>
                  <a:schemeClr val="dk1"/>
                </a:solidFill>
                <a:latin typeface="Calibri"/>
                <a:ea typeface="Calibri"/>
                <a:cs typeface="Calibri"/>
                <a:sym typeface="Calibri"/>
              </a:rPr>
              <a:t>tanh</a:t>
            </a:r>
            <a:r>
              <a:rPr lang="en-ID" sz="1300">
                <a:solidFill>
                  <a:schemeClr val="dk1"/>
                </a:solidFill>
                <a:latin typeface="Calibri"/>
                <a:ea typeface="Calibri"/>
                <a:cs typeface="Calibri"/>
                <a:sym typeface="Calibri"/>
              </a:rPr>
              <a:t> mirip dengan </a:t>
            </a:r>
            <a:r>
              <a:rPr lang="en-ID" sz="1300" b="1">
                <a:solidFill>
                  <a:schemeClr val="dk1"/>
                </a:solidFill>
                <a:latin typeface="Calibri"/>
                <a:ea typeface="Calibri"/>
                <a:cs typeface="Calibri"/>
                <a:sym typeface="Calibri"/>
              </a:rPr>
              <a:t>sigmoid</a:t>
            </a:r>
            <a:r>
              <a:rPr lang="en-ID" sz="1300">
                <a:solidFill>
                  <a:schemeClr val="dk1"/>
                </a:solidFill>
                <a:latin typeface="Calibri"/>
                <a:ea typeface="Calibri"/>
                <a:cs typeface="Calibri"/>
                <a:sym typeface="Calibri"/>
              </a:rPr>
              <a:t>, tetapi outputnya berada di rentang </a:t>
            </a:r>
            <a:r>
              <a:rPr lang="en-ID" sz="1300" b="1">
                <a:solidFill>
                  <a:schemeClr val="dk1"/>
                </a:solidFill>
                <a:latin typeface="Calibri"/>
                <a:ea typeface="Calibri"/>
                <a:cs typeface="Calibri"/>
                <a:sym typeface="Calibri"/>
              </a:rPr>
              <a:t>-1 hingga 1</a:t>
            </a:r>
            <a:r>
              <a:rPr lang="en-ID"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lnSpc>
                <a:spcPct val="115000"/>
              </a:lnSpc>
              <a:spcBef>
                <a:spcPts val="1400"/>
              </a:spcBef>
              <a:spcAft>
                <a:spcPts val="0"/>
              </a:spcAft>
              <a:buClr>
                <a:schemeClr val="dk1"/>
              </a:buClr>
              <a:buSzPts val="1100"/>
              <a:buFont typeface="Arial"/>
              <a:buNone/>
            </a:pPr>
            <a:r>
              <a:rPr lang="en-ID" sz="1300" b="1">
                <a:solidFill>
                  <a:schemeClr val="dk1"/>
                </a:solidFill>
                <a:latin typeface="Calibri"/>
                <a:ea typeface="Calibri"/>
                <a:cs typeface="Calibri"/>
                <a:sym typeface="Calibri"/>
              </a:rPr>
              <a:t>Cara kerja:</a:t>
            </a:r>
            <a:endParaRPr sz="1300" b="1">
              <a:solidFill>
                <a:schemeClr val="dk1"/>
              </a:solidFill>
              <a:latin typeface="Calibri"/>
              <a:ea typeface="Calibri"/>
              <a:cs typeface="Calibri"/>
              <a:sym typeface="Calibri"/>
            </a:endParaRPr>
          </a:p>
          <a:p>
            <a:pPr marL="457200" lvl="0" indent="-311150" algn="l" rtl="0">
              <a:lnSpc>
                <a:spcPct val="115000"/>
              </a:lnSpc>
              <a:spcBef>
                <a:spcPts val="1200"/>
              </a:spcBef>
              <a:spcAft>
                <a:spcPts val="0"/>
              </a:spcAft>
              <a:buClr>
                <a:schemeClr val="dk1"/>
              </a:buClr>
              <a:buSzPts val="1300"/>
              <a:buChar char="●"/>
            </a:pPr>
            <a:r>
              <a:rPr lang="en-ID" sz="1300">
                <a:solidFill>
                  <a:schemeClr val="dk1"/>
                </a:solidFill>
                <a:latin typeface="Calibri"/>
                <a:ea typeface="Calibri"/>
                <a:cs typeface="Calibri"/>
                <a:sym typeface="Calibri"/>
              </a:rPr>
              <a:t>Jika </a:t>
            </a:r>
            <a:r>
              <a:rPr lang="en-ID" sz="1300" b="1">
                <a:solidFill>
                  <a:schemeClr val="dk1"/>
                </a:solidFill>
                <a:latin typeface="Calibri"/>
                <a:ea typeface="Calibri"/>
                <a:cs typeface="Calibri"/>
                <a:sym typeface="Calibri"/>
              </a:rPr>
              <a:t>x besar (positif)</a:t>
            </a:r>
            <a:r>
              <a:rPr lang="en-ID" sz="1300">
                <a:solidFill>
                  <a:schemeClr val="dk1"/>
                </a:solidFill>
                <a:latin typeface="Calibri"/>
                <a:ea typeface="Calibri"/>
                <a:cs typeface="Calibri"/>
                <a:sym typeface="Calibri"/>
              </a:rPr>
              <a:t> → hasil mendekati </a:t>
            </a:r>
            <a:r>
              <a:rPr lang="en-ID" sz="1300" b="1">
                <a:solidFill>
                  <a:schemeClr val="dk1"/>
                </a:solidFill>
                <a:latin typeface="Calibri"/>
                <a:ea typeface="Calibri"/>
                <a:cs typeface="Calibri"/>
                <a:sym typeface="Calibri"/>
              </a:rPr>
              <a:t>1</a:t>
            </a:r>
            <a:endParaRPr sz="1300" b="1">
              <a:solidFill>
                <a:schemeClr val="dk1"/>
              </a:solidFill>
              <a:latin typeface="Calibri"/>
              <a:ea typeface="Calibri"/>
              <a:cs typeface="Calibri"/>
              <a:sym typeface="Calibri"/>
            </a:endParaRPr>
          </a:p>
          <a:p>
            <a:pPr marL="457200" lvl="0" indent="-311150" algn="l" rtl="0">
              <a:lnSpc>
                <a:spcPct val="115000"/>
              </a:lnSpc>
              <a:spcBef>
                <a:spcPts val="0"/>
              </a:spcBef>
              <a:spcAft>
                <a:spcPts val="0"/>
              </a:spcAft>
              <a:buClr>
                <a:schemeClr val="dk1"/>
              </a:buClr>
              <a:buSzPts val="1300"/>
              <a:buChar char="●"/>
            </a:pPr>
            <a:r>
              <a:rPr lang="en-ID" sz="1300">
                <a:solidFill>
                  <a:schemeClr val="dk1"/>
                </a:solidFill>
                <a:latin typeface="Calibri"/>
                <a:ea typeface="Calibri"/>
                <a:cs typeface="Calibri"/>
                <a:sym typeface="Calibri"/>
              </a:rPr>
              <a:t>Jika </a:t>
            </a:r>
            <a:r>
              <a:rPr lang="en-ID" sz="1300" b="1">
                <a:solidFill>
                  <a:schemeClr val="dk1"/>
                </a:solidFill>
                <a:latin typeface="Calibri"/>
                <a:ea typeface="Calibri"/>
                <a:cs typeface="Calibri"/>
                <a:sym typeface="Calibri"/>
              </a:rPr>
              <a:t>x kecil (negatif)</a:t>
            </a:r>
            <a:r>
              <a:rPr lang="en-ID" sz="1300">
                <a:solidFill>
                  <a:schemeClr val="dk1"/>
                </a:solidFill>
                <a:latin typeface="Calibri"/>
                <a:ea typeface="Calibri"/>
                <a:cs typeface="Calibri"/>
                <a:sym typeface="Calibri"/>
              </a:rPr>
              <a:t> → hasil mendekati </a:t>
            </a:r>
            <a:r>
              <a:rPr lang="en-ID" sz="1300" b="1">
                <a:solidFill>
                  <a:schemeClr val="dk1"/>
                </a:solidFill>
                <a:latin typeface="Calibri"/>
                <a:ea typeface="Calibri"/>
                <a:cs typeface="Calibri"/>
                <a:sym typeface="Calibri"/>
              </a:rPr>
              <a:t>-1</a:t>
            </a:r>
            <a:endParaRPr sz="1300" b="1">
              <a:solidFill>
                <a:schemeClr val="dk1"/>
              </a:solidFill>
              <a:latin typeface="Calibri"/>
              <a:ea typeface="Calibri"/>
              <a:cs typeface="Calibri"/>
              <a:sym typeface="Calibri"/>
            </a:endParaRPr>
          </a:p>
          <a:p>
            <a:pPr marL="457200" lvl="0" indent="-311150" algn="l" rtl="0">
              <a:lnSpc>
                <a:spcPct val="115000"/>
              </a:lnSpc>
              <a:spcBef>
                <a:spcPts val="0"/>
              </a:spcBef>
              <a:spcAft>
                <a:spcPts val="0"/>
              </a:spcAft>
              <a:buClr>
                <a:schemeClr val="dk1"/>
              </a:buClr>
              <a:buSzPts val="1300"/>
              <a:buChar char="●"/>
            </a:pPr>
            <a:r>
              <a:rPr lang="en-ID" sz="1300">
                <a:solidFill>
                  <a:schemeClr val="dk1"/>
                </a:solidFill>
                <a:latin typeface="Calibri"/>
                <a:ea typeface="Calibri"/>
                <a:cs typeface="Calibri"/>
                <a:sym typeface="Calibri"/>
              </a:rPr>
              <a:t>Jika </a:t>
            </a:r>
            <a:r>
              <a:rPr lang="en-ID" sz="1300" b="1">
                <a:solidFill>
                  <a:schemeClr val="dk1"/>
                </a:solidFill>
                <a:latin typeface="Calibri"/>
                <a:ea typeface="Calibri"/>
                <a:cs typeface="Calibri"/>
                <a:sym typeface="Calibri"/>
              </a:rPr>
              <a:t>x = 0</a:t>
            </a:r>
            <a:r>
              <a:rPr lang="en-ID" sz="1300">
                <a:solidFill>
                  <a:schemeClr val="dk1"/>
                </a:solidFill>
                <a:latin typeface="Calibri"/>
                <a:ea typeface="Calibri"/>
                <a:cs typeface="Calibri"/>
                <a:sym typeface="Calibri"/>
              </a:rPr>
              <a:t> → hasilnya </a:t>
            </a:r>
            <a:r>
              <a:rPr lang="en-ID" sz="1300" b="1">
                <a:solidFill>
                  <a:schemeClr val="dk1"/>
                </a:solidFill>
                <a:latin typeface="Calibri"/>
                <a:ea typeface="Calibri"/>
                <a:cs typeface="Calibri"/>
                <a:sym typeface="Calibri"/>
              </a:rPr>
              <a:t>0</a:t>
            </a:r>
            <a:endParaRPr sz="1300" b="1">
              <a:solidFill>
                <a:schemeClr val="dk1"/>
              </a:solidFill>
              <a:latin typeface="Calibri"/>
              <a:ea typeface="Calibri"/>
              <a:cs typeface="Calibri"/>
              <a:sym typeface="Calibri"/>
            </a:endParaRPr>
          </a:p>
          <a:p>
            <a:pPr marL="0" lvl="0" indent="0" algn="l" rtl="0">
              <a:lnSpc>
                <a:spcPct val="115000"/>
              </a:lnSpc>
              <a:spcBef>
                <a:spcPts val="1400"/>
              </a:spcBef>
              <a:spcAft>
                <a:spcPts val="0"/>
              </a:spcAft>
              <a:buClr>
                <a:schemeClr val="dk1"/>
              </a:buClr>
              <a:buSzPts val="1100"/>
              <a:buFont typeface="Arial"/>
              <a:buNone/>
            </a:pPr>
            <a:r>
              <a:rPr lang="en-ID" sz="1300" b="1">
                <a:solidFill>
                  <a:schemeClr val="dk1"/>
                </a:solidFill>
                <a:latin typeface="Calibri"/>
                <a:ea typeface="Calibri"/>
                <a:cs typeface="Calibri"/>
                <a:sym typeface="Calibri"/>
              </a:rPr>
              <a:t>Kelebihan:</a:t>
            </a:r>
            <a:endParaRPr sz="1300" b="1">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ID" sz="1300">
                <a:solidFill>
                  <a:schemeClr val="dk1"/>
                </a:solidFill>
                <a:latin typeface="Calibri"/>
                <a:ea typeface="Calibri"/>
                <a:cs typeface="Calibri"/>
                <a:sym typeface="Calibri"/>
              </a:rPr>
              <a:t>✔ </a:t>
            </a:r>
            <a:r>
              <a:rPr lang="en-ID" sz="1300" b="1">
                <a:solidFill>
                  <a:schemeClr val="dk1"/>
                </a:solidFill>
                <a:latin typeface="Calibri"/>
                <a:ea typeface="Calibri"/>
                <a:cs typeface="Calibri"/>
                <a:sym typeface="Calibri"/>
              </a:rPr>
              <a:t>Rentang output (-1 sampai 1)</a:t>
            </a:r>
            <a:r>
              <a:rPr lang="en-ID" sz="1300">
                <a:solidFill>
                  <a:schemeClr val="dk1"/>
                </a:solidFill>
                <a:latin typeface="Calibri"/>
                <a:ea typeface="Calibri"/>
                <a:cs typeface="Calibri"/>
                <a:sym typeface="Calibri"/>
              </a:rPr>
              <a:t> → lebih baik daripada sigmoid karena nilai negatifnya membantu model lebih cepat mencapai keseimbangan.</a:t>
            </a:r>
            <a:br>
              <a:rPr lang="en-ID" sz="1300">
                <a:solidFill>
                  <a:schemeClr val="dk1"/>
                </a:solidFill>
                <a:latin typeface="Calibri"/>
                <a:ea typeface="Calibri"/>
                <a:cs typeface="Calibri"/>
                <a:sym typeface="Calibri"/>
              </a:rPr>
            </a:br>
            <a:r>
              <a:rPr lang="en-ID" sz="1300">
                <a:solidFill>
                  <a:schemeClr val="dk1"/>
                </a:solidFill>
                <a:latin typeface="Calibri"/>
                <a:ea typeface="Calibri"/>
                <a:cs typeface="Calibri"/>
                <a:sym typeface="Calibri"/>
              </a:rPr>
              <a:t>✔ Cocok untuk </a:t>
            </a:r>
            <a:r>
              <a:rPr lang="en-ID" sz="1300" b="1">
                <a:solidFill>
                  <a:schemeClr val="dk1"/>
                </a:solidFill>
                <a:latin typeface="Calibri"/>
                <a:ea typeface="Calibri"/>
                <a:cs typeface="Calibri"/>
                <a:sym typeface="Calibri"/>
              </a:rPr>
              <a:t>data yang berpusat di sekitar nol</a:t>
            </a:r>
            <a:r>
              <a:rPr lang="en-ID" sz="1300">
                <a:solidFill>
                  <a:schemeClr val="dk1"/>
                </a:solidFill>
                <a:latin typeface="Calibri"/>
                <a:ea typeface="Calibri"/>
                <a:cs typeface="Calibri"/>
                <a:sym typeface="Calibri"/>
              </a:rPr>
              <a:t>, sehingga lebih efektif dalam propagasi sinyal dibandingkan sigmoid.</a:t>
            </a:r>
            <a:endParaRPr sz="1300">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800"/>
              <a:buFont typeface="Arial"/>
              <a:buNone/>
            </a:pPr>
            <a:endParaRPr sz="1300">
              <a:solidFill>
                <a:schemeClr val="dk1"/>
              </a:solidFill>
              <a:latin typeface="Calibri"/>
              <a:ea typeface="Calibri"/>
              <a:cs typeface="Calibri"/>
              <a:sym typeface="Calibri"/>
            </a:endParaRPr>
          </a:p>
        </p:txBody>
      </p:sp>
    </p:spTree>
  </p:cSld>
  <p:clrMapOvr>
    <a:masterClrMapping/>
  </p:clrMapOvr>
  <p:transition advTm="2494">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11"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231" name="Google Shape;231;p11"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232" name="Google Shape;232;p11"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233" name="Google Shape;233;p11"/>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11</a:t>
            </a:fld>
            <a:endParaRPr>
              <a:solidFill>
                <a:srgbClr val="FFFF00"/>
              </a:solidFill>
            </a:endParaRPr>
          </a:p>
        </p:txBody>
      </p:sp>
      <p:sp>
        <p:nvSpPr>
          <p:cNvPr id="234" name="Google Shape;234;p11"/>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235" name="Google Shape;235;p11"/>
          <p:cNvSpPr txBox="1">
            <a:spLocks noGrp="1"/>
          </p:cNvSpPr>
          <p:nvPr>
            <p:ph type="title"/>
          </p:nvPr>
        </p:nvSpPr>
        <p:spPr>
          <a:xfrm>
            <a:off x="176859" y="-10327"/>
            <a:ext cx="8229600" cy="523220"/>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2800"/>
              <a:buFont typeface="Calibri"/>
              <a:buNone/>
            </a:pPr>
            <a:r>
              <a:rPr lang="en-ID" sz="2800" b="1"/>
              <a:t>Fungsi Aktivasi</a:t>
            </a:r>
            <a:endParaRPr sz="2800" b="1"/>
          </a:p>
        </p:txBody>
      </p:sp>
      <p:pic>
        <p:nvPicPr>
          <p:cNvPr id="236" name="Google Shape;236;p11"/>
          <p:cNvPicPr preferRelativeResize="0"/>
          <p:nvPr/>
        </p:nvPicPr>
        <p:blipFill rotWithShape="1">
          <a:blip r:embed="rId6">
            <a:alphaModFix/>
          </a:blip>
          <a:srcRect/>
          <a:stretch/>
        </p:blipFill>
        <p:spPr>
          <a:xfrm>
            <a:off x="176841" y="2109997"/>
            <a:ext cx="3233380" cy="2857500"/>
          </a:xfrm>
          <a:prstGeom prst="rect">
            <a:avLst/>
          </a:prstGeom>
          <a:noFill/>
          <a:ln>
            <a:noFill/>
          </a:ln>
        </p:spPr>
      </p:pic>
      <p:pic>
        <p:nvPicPr>
          <p:cNvPr id="237" name="Google Shape;237;p11"/>
          <p:cNvPicPr preferRelativeResize="0"/>
          <p:nvPr/>
        </p:nvPicPr>
        <p:blipFill rotWithShape="1">
          <a:blip r:embed="rId7">
            <a:alphaModFix/>
          </a:blip>
          <a:srcRect/>
          <a:stretch/>
        </p:blipFill>
        <p:spPr>
          <a:xfrm>
            <a:off x="88401" y="399138"/>
            <a:ext cx="2834426" cy="1710863"/>
          </a:xfrm>
          <a:prstGeom prst="rect">
            <a:avLst/>
          </a:prstGeom>
          <a:noFill/>
          <a:ln>
            <a:noFill/>
          </a:ln>
        </p:spPr>
      </p:pic>
      <p:sp>
        <p:nvSpPr>
          <p:cNvPr id="238" name="Google Shape;238;p11"/>
          <p:cNvSpPr txBox="1"/>
          <p:nvPr/>
        </p:nvSpPr>
        <p:spPr>
          <a:xfrm>
            <a:off x="3564450" y="582100"/>
            <a:ext cx="5485800" cy="4525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600">
                <a:solidFill>
                  <a:schemeClr val="dk1"/>
                </a:solidFill>
                <a:latin typeface="Calibri"/>
                <a:ea typeface="Calibri"/>
                <a:cs typeface="Calibri"/>
                <a:sym typeface="Calibri"/>
              </a:rPr>
              <a:t>ReLU adalah fungsi aktivasi yang membiarkan nilai positif tetap sama dan mengubah nilai negatif menjadi nol.</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600">
                <a:solidFill>
                  <a:schemeClr val="dk1"/>
                </a:solidFill>
                <a:latin typeface="Calibri"/>
                <a:ea typeface="Calibri"/>
                <a:cs typeface="Calibri"/>
                <a:sym typeface="Calibri"/>
              </a:rPr>
              <a:t>Kelebihan:</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600">
                <a:solidFill>
                  <a:schemeClr val="dk1"/>
                </a:solidFill>
                <a:latin typeface="Calibri"/>
                <a:ea typeface="Calibri"/>
                <a:cs typeface="Calibri"/>
                <a:sym typeface="Calibri"/>
              </a:rPr>
              <a:t>✔ Mudah dihitung dan lebih cepat dibandingkan sigmoid/tanh.</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600">
                <a:solidFill>
                  <a:schemeClr val="dk1"/>
                </a:solidFill>
                <a:latin typeface="Calibri"/>
                <a:ea typeface="Calibri"/>
                <a:cs typeface="Calibri"/>
                <a:sym typeface="Calibri"/>
              </a:rPr>
              <a:t>✔ Mengatasi vanishing gradient (nilai gradien tetap untuk x &gt; 0).</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600">
                <a:solidFill>
                  <a:schemeClr val="dk1"/>
                </a:solidFill>
                <a:latin typeface="Calibri"/>
                <a:ea typeface="Calibri"/>
                <a:cs typeface="Calibri"/>
                <a:sym typeface="Calibri"/>
              </a:rPr>
              <a:t>✔ Cocok untuk deep learning karena mempercepat konvergensi.</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600">
                <a:solidFill>
                  <a:schemeClr val="dk1"/>
                </a:solidFill>
                <a:latin typeface="Calibri"/>
                <a:ea typeface="Calibri"/>
                <a:cs typeface="Calibri"/>
                <a:sym typeface="Calibri"/>
              </a:rPr>
              <a:t>Kekurangan:</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600">
                <a:solidFill>
                  <a:schemeClr val="dk1"/>
                </a:solidFill>
                <a:latin typeface="Calibri"/>
                <a:ea typeface="Calibri"/>
                <a:cs typeface="Calibri"/>
                <a:sym typeface="Calibri"/>
              </a:rPr>
              <a:t>❌ Dying ReLU Problem → Jika terlalu banyak neuron mendapatkan nilai negatif, mereka bisa mati (selalu output 0).</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600">
                <a:solidFill>
                  <a:schemeClr val="dk1"/>
                </a:solidFill>
                <a:latin typeface="Calibri"/>
                <a:ea typeface="Calibri"/>
                <a:cs typeface="Calibri"/>
                <a:sym typeface="Calibri"/>
              </a:rPr>
              <a:t>❌ Tidak menangani nilai negatif → Untuk beberapa kasus, varian Leaky ReLU lebih baik.</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600">
                <a:solidFill>
                  <a:schemeClr val="dk1"/>
                </a:solidFill>
                <a:latin typeface="Calibri"/>
                <a:ea typeface="Calibri"/>
                <a:cs typeface="Calibri"/>
                <a:sym typeface="Calibri"/>
              </a:rPr>
              <a:t>Kesimpulan:</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600">
                <a:solidFill>
                  <a:schemeClr val="dk1"/>
                </a:solidFill>
                <a:latin typeface="Calibri"/>
                <a:ea typeface="Calibri"/>
                <a:cs typeface="Calibri"/>
                <a:sym typeface="Calibri"/>
              </a:rPr>
              <a:t>ReLU paling sering digunakan dalam hidden layer deep learning karena efisien dan bekerja lebih baik dibandingkan sigmoid atau tanh.</a:t>
            </a:r>
            <a:endParaRPr sz="1600">
              <a:solidFill>
                <a:schemeClr val="dk1"/>
              </a:solidFill>
              <a:latin typeface="Calibri"/>
              <a:ea typeface="Calibri"/>
              <a:cs typeface="Calibri"/>
              <a:sym typeface="Calibri"/>
            </a:endParaRPr>
          </a:p>
        </p:txBody>
      </p:sp>
    </p:spTree>
  </p:cSld>
  <p:clrMapOvr>
    <a:masterClrMapping/>
  </p:clrMapOvr>
  <p:transition advTm="2494">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12" descr="C:\Users\NUSA PUTRA\Downloads\background-1494381_1280.jpg"/>
          <p:cNvPicPr preferRelativeResize="0"/>
          <p:nvPr/>
        </p:nvPicPr>
        <p:blipFill rotWithShape="1">
          <a:blip r:embed="rId3">
            <a:alphaModFix/>
          </a:blip>
          <a:srcRect/>
          <a:stretch/>
        </p:blipFill>
        <p:spPr>
          <a:xfrm>
            <a:off x="0" y="-38393"/>
            <a:ext cx="9205428" cy="5753393"/>
          </a:xfrm>
          <a:prstGeom prst="rect">
            <a:avLst/>
          </a:prstGeom>
          <a:noFill/>
          <a:ln>
            <a:noFill/>
          </a:ln>
        </p:spPr>
      </p:pic>
      <p:pic>
        <p:nvPicPr>
          <p:cNvPr id="245" name="Google Shape;245;p12"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246" name="Google Shape;246;p12"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247" name="Google Shape;247;p12"/>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12</a:t>
            </a:fld>
            <a:endParaRPr>
              <a:solidFill>
                <a:srgbClr val="FFFF00"/>
              </a:solidFill>
            </a:endParaRPr>
          </a:p>
        </p:txBody>
      </p:sp>
      <p:sp>
        <p:nvSpPr>
          <p:cNvPr id="248" name="Google Shape;248;p12"/>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249" name="Google Shape;249;p12"/>
          <p:cNvSpPr txBox="1">
            <a:spLocks noGrp="1"/>
          </p:cNvSpPr>
          <p:nvPr>
            <p:ph type="title"/>
          </p:nvPr>
        </p:nvSpPr>
        <p:spPr>
          <a:xfrm>
            <a:off x="176859" y="-10327"/>
            <a:ext cx="8229600" cy="523220"/>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2800"/>
              <a:buFont typeface="Calibri"/>
              <a:buNone/>
            </a:pPr>
            <a:r>
              <a:rPr lang="en-ID" sz="2800" b="1"/>
              <a:t>Fungsi Aktivasi</a:t>
            </a:r>
            <a:endParaRPr sz="2800" b="1"/>
          </a:p>
        </p:txBody>
      </p:sp>
      <p:pic>
        <p:nvPicPr>
          <p:cNvPr id="250" name="Google Shape;250;p12" descr="Probability in Softmax Function"/>
          <p:cNvPicPr preferRelativeResize="0"/>
          <p:nvPr/>
        </p:nvPicPr>
        <p:blipFill rotWithShape="1">
          <a:blip r:embed="rId6">
            <a:alphaModFix/>
          </a:blip>
          <a:srcRect/>
          <a:stretch/>
        </p:blipFill>
        <p:spPr>
          <a:xfrm>
            <a:off x="395367" y="757025"/>
            <a:ext cx="3610136" cy="2705100"/>
          </a:xfrm>
          <a:prstGeom prst="rect">
            <a:avLst/>
          </a:prstGeom>
          <a:noFill/>
          <a:ln>
            <a:noFill/>
          </a:ln>
        </p:spPr>
      </p:pic>
      <p:sp>
        <p:nvSpPr>
          <p:cNvPr id="251" name="Google Shape;251;p12"/>
          <p:cNvSpPr txBox="1"/>
          <p:nvPr/>
        </p:nvSpPr>
        <p:spPr>
          <a:xfrm>
            <a:off x="88396" y="4634800"/>
            <a:ext cx="39171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https://www.v7labs.com/blog/neural-networks-activation-functions</a:t>
            </a:r>
            <a:endParaRPr sz="1400" b="0" i="0" u="none" strike="noStrike" cap="none">
              <a:solidFill>
                <a:srgbClr val="000000"/>
              </a:solidFill>
              <a:latin typeface="Arial"/>
              <a:ea typeface="Arial"/>
              <a:cs typeface="Arial"/>
              <a:sym typeface="Arial"/>
            </a:endParaRPr>
          </a:p>
        </p:txBody>
      </p:sp>
      <p:sp>
        <p:nvSpPr>
          <p:cNvPr id="252" name="Google Shape;252;p12"/>
          <p:cNvSpPr txBox="1"/>
          <p:nvPr/>
        </p:nvSpPr>
        <p:spPr>
          <a:xfrm>
            <a:off x="4223200" y="887800"/>
            <a:ext cx="4743000" cy="434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D" sz="1300">
                <a:solidFill>
                  <a:schemeClr val="dk1"/>
                </a:solidFill>
                <a:latin typeface="Calibri"/>
                <a:ea typeface="Calibri"/>
                <a:cs typeface="Calibri"/>
                <a:sym typeface="Calibri"/>
              </a:rPr>
              <a:t>Softmax adalah fungsi aktivasi yang digunakan untuk </a:t>
            </a:r>
            <a:r>
              <a:rPr lang="en-ID" sz="1300" b="1">
                <a:solidFill>
                  <a:schemeClr val="dk1"/>
                </a:solidFill>
                <a:latin typeface="Calibri"/>
                <a:ea typeface="Calibri"/>
                <a:cs typeface="Calibri"/>
                <a:sym typeface="Calibri"/>
              </a:rPr>
              <a:t>klasifikasi multi-kelas</a:t>
            </a:r>
            <a:r>
              <a:rPr lang="en-ID" sz="1300">
                <a:solidFill>
                  <a:schemeClr val="dk1"/>
                </a:solidFill>
                <a:latin typeface="Calibri"/>
                <a:ea typeface="Calibri"/>
                <a:cs typeface="Calibri"/>
                <a:sym typeface="Calibri"/>
              </a:rPr>
              <a:t>. Fungsi ini mengubah sekumpulan angka menjadi </a:t>
            </a:r>
            <a:r>
              <a:rPr lang="en-ID" sz="1300" b="1">
                <a:solidFill>
                  <a:schemeClr val="dk1"/>
                </a:solidFill>
                <a:latin typeface="Calibri"/>
                <a:ea typeface="Calibri"/>
                <a:cs typeface="Calibri"/>
                <a:sym typeface="Calibri"/>
              </a:rPr>
              <a:t>probabilitas</a:t>
            </a:r>
            <a:r>
              <a:rPr lang="en-ID" sz="1300">
                <a:solidFill>
                  <a:schemeClr val="dk1"/>
                </a:solidFill>
                <a:latin typeface="Calibri"/>
                <a:ea typeface="Calibri"/>
                <a:cs typeface="Calibri"/>
                <a:sym typeface="Calibri"/>
              </a:rPr>
              <a:t> yang jumlahnya selalu </a:t>
            </a:r>
            <a:r>
              <a:rPr lang="en-ID" sz="1300" b="1">
                <a:solidFill>
                  <a:schemeClr val="dk1"/>
                </a:solidFill>
                <a:latin typeface="Calibri"/>
                <a:ea typeface="Calibri"/>
                <a:cs typeface="Calibri"/>
                <a:sym typeface="Calibri"/>
              </a:rPr>
              <a:t>1</a:t>
            </a:r>
            <a:r>
              <a:rPr lang="en-ID"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lnSpc>
                <a:spcPct val="115000"/>
              </a:lnSpc>
              <a:spcBef>
                <a:spcPts val="1400"/>
              </a:spcBef>
              <a:spcAft>
                <a:spcPts val="0"/>
              </a:spcAft>
              <a:buClr>
                <a:schemeClr val="dk1"/>
              </a:buClr>
              <a:buSzPts val="1100"/>
              <a:buFont typeface="Arial"/>
              <a:buNone/>
            </a:pPr>
            <a:r>
              <a:rPr lang="en-ID" sz="1500" b="1">
                <a:solidFill>
                  <a:schemeClr val="dk1"/>
                </a:solidFill>
                <a:latin typeface="Calibri"/>
                <a:ea typeface="Calibri"/>
                <a:cs typeface="Calibri"/>
                <a:sym typeface="Calibri"/>
              </a:rPr>
              <a:t>Kelebihan:</a:t>
            </a:r>
            <a:endParaRPr sz="1500" b="1">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ID" sz="1300">
                <a:solidFill>
                  <a:schemeClr val="dk1"/>
                </a:solidFill>
                <a:latin typeface="Calibri"/>
                <a:ea typeface="Calibri"/>
                <a:cs typeface="Calibri"/>
                <a:sym typeface="Calibri"/>
              </a:rPr>
              <a:t>✔ Digunakan untuk </a:t>
            </a:r>
            <a:r>
              <a:rPr lang="en-ID" sz="1300" b="1">
                <a:solidFill>
                  <a:schemeClr val="dk1"/>
                </a:solidFill>
                <a:latin typeface="Calibri"/>
                <a:ea typeface="Calibri"/>
                <a:cs typeface="Calibri"/>
                <a:sym typeface="Calibri"/>
              </a:rPr>
              <a:t>klasifikasi multi-kelas</a:t>
            </a:r>
            <a:r>
              <a:rPr lang="en-ID" sz="1300">
                <a:solidFill>
                  <a:schemeClr val="dk1"/>
                </a:solidFill>
                <a:latin typeface="Calibri"/>
                <a:ea typeface="Calibri"/>
                <a:cs typeface="Calibri"/>
                <a:sym typeface="Calibri"/>
              </a:rPr>
              <a:t> karena hasilnya berupa probabilitas.</a:t>
            </a:r>
            <a:br>
              <a:rPr lang="en-ID" sz="1300">
                <a:solidFill>
                  <a:schemeClr val="dk1"/>
                </a:solidFill>
                <a:latin typeface="Calibri"/>
                <a:ea typeface="Calibri"/>
                <a:cs typeface="Calibri"/>
                <a:sym typeface="Calibri"/>
              </a:rPr>
            </a:br>
            <a:r>
              <a:rPr lang="en-ID" sz="1300">
                <a:solidFill>
                  <a:schemeClr val="dk1"/>
                </a:solidFill>
                <a:latin typeface="Calibri"/>
                <a:ea typeface="Calibri"/>
                <a:cs typeface="Calibri"/>
                <a:sym typeface="Calibri"/>
              </a:rPr>
              <a:t>✔ Memastikan </a:t>
            </a:r>
            <a:r>
              <a:rPr lang="en-ID" sz="1300" b="1">
                <a:solidFill>
                  <a:schemeClr val="dk1"/>
                </a:solidFill>
                <a:latin typeface="Calibri"/>
                <a:ea typeface="Calibri"/>
                <a:cs typeface="Calibri"/>
                <a:sym typeface="Calibri"/>
              </a:rPr>
              <a:t>total probabilitas selalu 1</a:t>
            </a:r>
            <a:r>
              <a:rPr lang="en-ID" sz="1300">
                <a:solidFill>
                  <a:schemeClr val="dk1"/>
                </a:solidFill>
                <a:latin typeface="Calibri"/>
                <a:ea typeface="Calibri"/>
                <a:cs typeface="Calibri"/>
                <a:sym typeface="Calibri"/>
              </a:rPr>
              <a:t>, sehingga bisa menentukan kelas dengan probabilitas tertinggi.</a:t>
            </a:r>
            <a:endParaRPr sz="1300">
              <a:solidFill>
                <a:schemeClr val="dk1"/>
              </a:solidFill>
              <a:latin typeface="Calibri"/>
              <a:ea typeface="Calibri"/>
              <a:cs typeface="Calibri"/>
              <a:sym typeface="Calibri"/>
            </a:endParaRPr>
          </a:p>
          <a:p>
            <a:pPr marL="0" lvl="0" indent="0" algn="l" rtl="0">
              <a:lnSpc>
                <a:spcPct val="115000"/>
              </a:lnSpc>
              <a:spcBef>
                <a:spcPts val="1400"/>
              </a:spcBef>
              <a:spcAft>
                <a:spcPts val="0"/>
              </a:spcAft>
              <a:buClr>
                <a:schemeClr val="dk1"/>
              </a:buClr>
              <a:buSzPts val="1100"/>
              <a:buFont typeface="Arial"/>
              <a:buNone/>
            </a:pPr>
            <a:r>
              <a:rPr lang="en-ID" sz="1500" b="1">
                <a:solidFill>
                  <a:schemeClr val="dk1"/>
                </a:solidFill>
                <a:latin typeface="Calibri"/>
                <a:ea typeface="Calibri"/>
                <a:cs typeface="Calibri"/>
                <a:sym typeface="Calibri"/>
              </a:rPr>
              <a:t>Kekurangan:</a:t>
            </a:r>
            <a:endParaRPr sz="1500" b="1">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ID" sz="1300">
                <a:solidFill>
                  <a:schemeClr val="dk1"/>
                </a:solidFill>
                <a:latin typeface="Calibri"/>
                <a:ea typeface="Calibri"/>
                <a:cs typeface="Calibri"/>
                <a:sym typeface="Calibri"/>
              </a:rPr>
              <a:t>❌ Rentan terhadap </a:t>
            </a:r>
            <a:r>
              <a:rPr lang="en-ID" sz="1300" b="1">
                <a:solidFill>
                  <a:schemeClr val="dk1"/>
                </a:solidFill>
                <a:latin typeface="Calibri"/>
                <a:ea typeface="Calibri"/>
                <a:cs typeface="Calibri"/>
                <a:sym typeface="Calibri"/>
              </a:rPr>
              <a:t>angka besar</a:t>
            </a:r>
            <a:r>
              <a:rPr lang="en-ID" sz="1300">
                <a:solidFill>
                  <a:schemeClr val="dk1"/>
                </a:solidFill>
                <a:latin typeface="Calibri"/>
                <a:ea typeface="Calibri"/>
                <a:cs typeface="Calibri"/>
                <a:sym typeface="Calibri"/>
              </a:rPr>
              <a:t>, karena eksponensial bisa membuat perbedaan nilai terlalu jauh. Biasanya, dilakukan </a:t>
            </a:r>
            <a:r>
              <a:rPr lang="en-ID" sz="1300" b="1">
                <a:solidFill>
                  <a:schemeClr val="dk1"/>
                </a:solidFill>
                <a:latin typeface="Calibri"/>
                <a:ea typeface="Calibri"/>
                <a:cs typeface="Calibri"/>
                <a:sym typeface="Calibri"/>
              </a:rPr>
              <a:t>normalisasi</a:t>
            </a:r>
            <a:r>
              <a:rPr lang="en-ID" sz="1300">
                <a:solidFill>
                  <a:schemeClr val="dk1"/>
                </a:solidFill>
                <a:latin typeface="Calibri"/>
                <a:ea typeface="Calibri"/>
                <a:cs typeface="Calibri"/>
                <a:sym typeface="Calibri"/>
              </a:rPr>
              <a:t> dengan teknik seperti </a:t>
            </a:r>
            <a:r>
              <a:rPr lang="en-ID" sz="1300" b="1">
                <a:solidFill>
                  <a:schemeClr val="dk1"/>
                </a:solidFill>
                <a:latin typeface="Calibri"/>
                <a:ea typeface="Calibri"/>
                <a:cs typeface="Calibri"/>
                <a:sym typeface="Calibri"/>
              </a:rPr>
              <a:t>subtracting max value</a:t>
            </a:r>
            <a:r>
              <a:rPr lang="en-ID" sz="1300">
                <a:solidFill>
                  <a:schemeClr val="dk1"/>
                </a:solidFill>
                <a:latin typeface="Calibri"/>
                <a:ea typeface="Calibri"/>
                <a:cs typeface="Calibri"/>
                <a:sym typeface="Calibri"/>
              </a:rPr>
              <a:t> agar lebih stabil.</a:t>
            </a:r>
            <a:endParaRPr sz="1300">
              <a:solidFill>
                <a:schemeClr val="dk1"/>
              </a:solidFill>
              <a:latin typeface="Calibri"/>
              <a:ea typeface="Calibri"/>
              <a:cs typeface="Calibri"/>
              <a:sym typeface="Calibri"/>
            </a:endParaRPr>
          </a:p>
          <a:p>
            <a:pPr marL="0" lvl="0" indent="0" algn="l" rtl="0">
              <a:spcBef>
                <a:spcPts val="1200"/>
              </a:spcBef>
              <a:spcAft>
                <a:spcPts val="0"/>
              </a:spcAft>
              <a:buNone/>
            </a:pPr>
            <a:endParaRPr sz="1100">
              <a:solidFill>
                <a:schemeClr val="dk1"/>
              </a:solidFill>
            </a:endParaRPr>
          </a:p>
        </p:txBody>
      </p:sp>
    </p:spTree>
  </p:cSld>
  <p:clrMapOvr>
    <a:masterClrMapping/>
  </p:clrMapOvr>
  <p:transition advTm="2494">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13"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259" name="Google Shape;259;p13"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260" name="Google Shape;260;p13"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261" name="Google Shape;261;p13"/>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13</a:t>
            </a:fld>
            <a:endParaRPr>
              <a:solidFill>
                <a:srgbClr val="FFFF00"/>
              </a:solidFill>
            </a:endParaRPr>
          </a:p>
        </p:txBody>
      </p:sp>
      <p:sp>
        <p:nvSpPr>
          <p:cNvPr id="262" name="Google Shape;262;p13"/>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263" name="Google Shape;263;p13"/>
          <p:cNvSpPr txBox="1">
            <a:spLocks noGrp="1"/>
          </p:cNvSpPr>
          <p:nvPr>
            <p:ph type="title"/>
          </p:nvPr>
        </p:nvSpPr>
        <p:spPr>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000"/>
              <a:buFont typeface="Calibri"/>
              <a:buNone/>
            </a:pPr>
            <a:r>
              <a:rPr lang="en-ID" sz="2000" b="1"/>
              <a:t>  </a:t>
            </a:r>
            <a:endParaRPr/>
          </a:p>
        </p:txBody>
      </p:sp>
      <p:sp>
        <p:nvSpPr>
          <p:cNvPr id="264" name="Google Shape;264;p13"/>
          <p:cNvSpPr txBox="1"/>
          <p:nvPr/>
        </p:nvSpPr>
        <p:spPr>
          <a:xfrm>
            <a:off x="131013" y="1119214"/>
            <a:ext cx="8882100" cy="3417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D" sz="1800" b="0" i="0" u="none" strike="noStrike" cap="none">
                <a:solidFill>
                  <a:srgbClr val="575757"/>
                </a:solidFill>
                <a:latin typeface="Arial"/>
                <a:ea typeface="Arial"/>
                <a:cs typeface="Arial"/>
                <a:sym typeface="Arial"/>
              </a:rPr>
              <a:t>Perceptron adalah salah satu metode Jaringan Syaraf Tiruan (JST) sederhana yang menggunakan algoritma training untuk melakukan klasifikasi secara linier. Disebut juga dengan Single Layer Perceptron (SLP). Perceptron digunakan untuk melakukan klasifikasi sederhana dan membagi data untuk menentukan data mana yang masuk dalam klasifikasi dan data mana yang missclasifikasi (diluar klasifikasi). </a:t>
            </a:r>
            <a:r>
              <a:rPr lang="en-ID" sz="1800" b="0" i="0" u="none" strike="noStrike" cap="none">
                <a:solidFill>
                  <a:srgbClr val="575757"/>
                </a:solidFill>
                <a:latin typeface="Roboto"/>
                <a:ea typeface="Roboto"/>
                <a:cs typeface="Roboto"/>
                <a:sym typeface="Roboto"/>
              </a:rPr>
              <a:t>Perceptron dapat kita gunakan untuk memisahkan data yang dapat kita bagi menjadi 2 kelas, misalnya kelas C1 dan kelas C2.</a:t>
            </a:r>
            <a:br>
              <a:rPr lang="en-ID" sz="1800" b="0" i="0" u="none" strike="noStrike" cap="none">
                <a:solidFill>
                  <a:schemeClr val="dk1"/>
                </a:solidFill>
                <a:latin typeface="Calibri"/>
                <a:ea typeface="Calibri"/>
                <a:cs typeface="Calibri"/>
                <a:sym typeface="Calibri"/>
              </a:rPr>
            </a:br>
            <a:br>
              <a:rPr lang="en-ID" sz="1800" b="0" i="0" u="none" strike="noStrike" cap="none">
                <a:solidFill>
                  <a:srgbClr val="575757"/>
                </a:solidFill>
                <a:latin typeface="Arial"/>
                <a:ea typeface="Arial"/>
                <a:cs typeface="Arial"/>
                <a:sym typeface="Arial"/>
              </a:rPr>
            </a:br>
            <a:br>
              <a:rPr lang="en-ID" sz="1800" b="0" i="0" u="none" strike="noStrike" cap="none">
                <a:solidFill>
                  <a:schemeClr val="dk1"/>
                </a:solidFill>
                <a:latin typeface="Calibri"/>
                <a:ea typeface="Calibri"/>
                <a:cs typeface="Calibri"/>
                <a:sym typeface="Calibri"/>
              </a:rPr>
            </a:br>
            <a:r>
              <a:rPr lang="en-ID" sz="1800" b="0" i="0" u="none" strike="noStrike" cap="none">
                <a:solidFill>
                  <a:srgbClr val="575757"/>
                </a:solidFill>
                <a:latin typeface="Arial"/>
                <a:ea typeface="Arial"/>
                <a:cs typeface="Arial"/>
                <a:sym typeface="Arial"/>
              </a:rPr>
              <a:t>Perceptron dalam Jaringan Syaraf Tiruan memiliki bobot yang bisa diatur dalam suatu ambang batas (threshold). Melalui proses pembelajaran (learning), </a:t>
            </a:r>
            <a:r>
              <a:rPr lang="en-ID" sz="1800">
                <a:solidFill>
                  <a:srgbClr val="575757"/>
                </a:solidFill>
              </a:rPr>
              <a:t>Algoritma</a:t>
            </a:r>
            <a:r>
              <a:rPr lang="en-ID" sz="1800" b="0" i="0" u="none" strike="noStrike" cap="none">
                <a:solidFill>
                  <a:srgbClr val="575757"/>
                </a:solidFill>
                <a:latin typeface="Arial"/>
                <a:ea typeface="Arial"/>
                <a:cs typeface="Arial"/>
                <a:sym typeface="Arial"/>
              </a:rPr>
              <a:t> Perceptron akan mengatur parameter-parameter bebasnya. </a:t>
            </a:r>
            <a:endParaRPr sz="1800" b="0" i="0" u="none" strike="noStrike" cap="none">
              <a:solidFill>
                <a:schemeClr val="dk1"/>
              </a:solidFill>
              <a:latin typeface="Calibri"/>
              <a:ea typeface="Calibri"/>
              <a:cs typeface="Calibri"/>
              <a:sym typeface="Calibri"/>
            </a:endParaRPr>
          </a:p>
        </p:txBody>
      </p:sp>
      <p:sp>
        <p:nvSpPr>
          <p:cNvPr id="265" name="Google Shape;265;p13"/>
          <p:cNvSpPr txBox="1"/>
          <p:nvPr/>
        </p:nvSpPr>
        <p:spPr>
          <a:xfrm>
            <a:off x="2959545" y="6590"/>
            <a:ext cx="250309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D" sz="2800" b="1" i="0" u="none" strike="noStrike" cap="none">
                <a:solidFill>
                  <a:schemeClr val="dk1"/>
                </a:solidFill>
                <a:latin typeface="Calibri"/>
                <a:ea typeface="Calibri"/>
                <a:cs typeface="Calibri"/>
                <a:sym typeface="Calibri"/>
              </a:rPr>
              <a:t>PERCEPTRON </a:t>
            </a:r>
            <a:endParaRPr sz="1400" b="0" i="0" u="none" strike="noStrike" cap="none">
              <a:solidFill>
                <a:srgbClr val="000000"/>
              </a:solidFill>
              <a:latin typeface="Arial"/>
              <a:ea typeface="Arial"/>
              <a:cs typeface="Arial"/>
              <a:sym typeface="Arial"/>
            </a:endParaRPr>
          </a:p>
        </p:txBody>
      </p:sp>
    </p:spTree>
  </p:cSld>
  <p:clrMapOvr>
    <a:masterClrMapping/>
  </p:clrMapOvr>
  <p:transition advTm="2494">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14"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272" name="Google Shape;272;p14"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273" name="Google Shape;273;p14"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274" name="Google Shape;274;p14"/>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14</a:t>
            </a:fld>
            <a:endParaRPr>
              <a:solidFill>
                <a:srgbClr val="FFFF00"/>
              </a:solidFill>
            </a:endParaRPr>
          </a:p>
        </p:txBody>
      </p:sp>
      <p:sp>
        <p:nvSpPr>
          <p:cNvPr id="275" name="Google Shape;275;p14"/>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pic>
        <p:nvPicPr>
          <p:cNvPr id="276" name="Google Shape;276;p14"/>
          <p:cNvPicPr preferRelativeResize="0"/>
          <p:nvPr/>
        </p:nvPicPr>
        <p:blipFill rotWithShape="1">
          <a:blip r:embed="rId6">
            <a:alphaModFix/>
          </a:blip>
          <a:srcRect/>
          <a:stretch/>
        </p:blipFill>
        <p:spPr>
          <a:xfrm>
            <a:off x="1600200" y="1276350"/>
            <a:ext cx="5943600" cy="3162300"/>
          </a:xfrm>
          <a:prstGeom prst="rect">
            <a:avLst/>
          </a:prstGeom>
          <a:noFill/>
          <a:ln>
            <a:noFill/>
          </a:ln>
        </p:spPr>
      </p:pic>
      <p:sp>
        <p:nvSpPr>
          <p:cNvPr id="277" name="Google Shape;277;p14"/>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2800"/>
              <a:buFont typeface="Calibri"/>
              <a:buNone/>
            </a:pPr>
            <a:r>
              <a:rPr lang="en-ID" sz="2800" b="1"/>
              <a:t>PERCEPTRON</a:t>
            </a:r>
            <a:endParaRPr/>
          </a:p>
        </p:txBody>
      </p:sp>
    </p:spTree>
  </p:cSld>
  <p:clrMapOvr>
    <a:masterClrMapping/>
  </p:clrMapOvr>
  <p:transition advTm="2494">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15"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284" name="Google Shape;284;p15"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285" name="Google Shape;285;p15"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286" name="Google Shape;286;p15"/>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15</a:t>
            </a:fld>
            <a:endParaRPr>
              <a:solidFill>
                <a:srgbClr val="FFFF00"/>
              </a:solidFill>
            </a:endParaRPr>
          </a:p>
        </p:txBody>
      </p:sp>
      <p:sp>
        <p:nvSpPr>
          <p:cNvPr id="287" name="Google Shape;287;p15"/>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288" name="Google Shape;288;p15"/>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289" name="Google Shape;289;p15"/>
          <p:cNvSpPr txBox="1"/>
          <p:nvPr/>
        </p:nvSpPr>
        <p:spPr>
          <a:xfrm>
            <a:off x="88400" y="1564846"/>
            <a:ext cx="4845300" cy="2586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Ada dua bagian utama pada JST, yakni forward propagation dan backward propagation. pada forward propagation, JST akan mencoba menghasilkan nilai y, sedangkan pada backward propagation, JST akan memperbaiki dirinya (update bobot) sehingga pada forward propagation berikutnya diharap bisa menghasilkan nilai y yang lebih baik atau lebih mendekati label aslinya.</a:t>
            </a:r>
            <a:endParaRPr sz="1400" b="0" i="0" u="none" strike="noStrike" cap="none">
              <a:solidFill>
                <a:srgbClr val="000000"/>
              </a:solidFill>
              <a:latin typeface="Arial"/>
              <a:ea typeface="Arial"/>
              <a:cs typeface="Arial"/>
              <a:sym typeface="Arial"/>
            </a:endParaRPr>
          </a:p>
        </p:txBody>
      </p:sp>
      <p:pic>
        <p:nvPicPr>
          <p:cNvPr id="290" name="Google Shape;290;p15"/>
          <p:cNvPicPr preferRelativeResize="0"/>
          <p:nvPr/>
        </p:nvPicPr>
        <p:blipFill rotWithShape="1">
          <a:blip r:embed="rId6">
            <a:alphaModFix/>
          </a:blip>
          <a:srcRect/>
          <a:stretch/>
        </p:blipFill>
        <p:spPr>
          <a:xfrm>
            <a:off x="5047496" y="2075979"/>
            <a:ext cx="4096512" cy="2133600"/>
          </a:xfrm>
          <a:prstGeom prst="rect">
            <a:avLst/>
          </a:prstGeom>
          <a:noFill/>
          <a:ln>
            <a:noFill/>
          </a:ln>
        </p:spPr>
      </p:pic>
    </p:spTree>
  </p:cSld>
  <p:clrMapOvr>
    <a:masterClrMapping/>
  </p:clrMapOvr>
  <p:transition advTm="81581">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16"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297" name="Google Shape;297;p16"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298" name="Google Shape;298;p16"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299" name="Google Shape;299;p16"/>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16</a:t>
            </a:fld>
            <a:endParaRPr>
              <a:solidFill>
                <a:srgbClr val="FFFF00"/>
              </a:solidFill>
            </a:endParaRPr>
          </a:p>
        </p:txBody>
      </p:sp>
      <p:sp>
        <p:nvSpPr>
          <p:cNvPr id="300" name="Google Shape;300;p16"/>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301" name="Google Shape;301;p16"/>
          <p:cNvSpPr txBox="1"/>
          <p:nvPr/>
        </p:nvSpPr>
        <p:spPr>
          <a:xfrm>
            <a:off x="58654" y="502567"/>
            <a:ext cx="9085345" cy="39087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Untuk algoritma pembelajaran perceptron adalah seperti berikut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1. Inisialisasi bobot awal (w0), learning rate =       dan menentukan threshold.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2. Menhitung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3. Menghitung y1 dengan fungsi aktivasi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4. Menghitung error sebagai selisih antara target nilai y dan y1.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5. Jika masih ada error kemudian lakukan perubahan bobot yang baru dengan menggunakan rumus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3200"/>
              <a:buFont typeface="Arial"/>
              <a:buNone/>
            </a:pPr>
            <a:r>
              <a:rPr lang="en-ID" sz="3200" b="1" i="0" u="none" strike="noStrike" cap="none">
                <a:solidFill>
                  <a:schemeClr val="dk1"/>
                </a:solidFill>
                <a:latin typeface="Calibri"/>
                <a:ea typeface="Calibri"/>
                <a:cs typeface="Calibri"/>
                <a:sym typeface="Calibri"/>
              </a:rPr>
              <a:t>                  W baru = W lama +        . error . X</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6. Ulangi Langkah 2-5 hingga tidak ada error. </a:t>
            </a:r>
            <a:endParaRPr sz="1400" b="0" i="0" u="none" strike="noStrike" cap="none">
              <a:solidFill>
                <a:srgbClr val="000000"/>
              </a:solidFill>
              <a:latin typeface="Arial"/>
              <a:ea typeface="Arial"/>
              <a:cs typeface="Arial"/>
              <a:sym typeface="Arial"/>
            </a:endParaRPr>
          </a:p>
        </p:txBody>
      </p:sp>
      <p:pic>
        <p:nvPicPr>
          <p:cNvPr id="302" name="Google Shape;302;p16"/>
          <p:cNvPicPr preferRelativeResize="0"/>
          <p:nvPr/>
        </p:nvPicPr>
        <p:blipFill rotWithShape="1">
          <a:blip r:embed="rId6">
            <a:alphaModFix/>
          </a:blip>
          <a:srcRect/>
          <a:stretch/>
        </p:blipFill>
        <p:spPr>
          <a:xfrm>
            <a:off x="4380999" y="825958"/>
            <a:ext cx="257908" cy="304800"/>
          </a:xfrm>
          <a:prstGeom prst="rect">
            <a:avLst/>
          </a:prstGeom>
          <a:noFill/>
          <a:ln>
            <a:noFill/>
          </a:ln>
        </p:spPr>
      </p:pic>
      <p:pic>
        <p:nvPicPr>
          <p:cNvPr id="303" name="Google Shape;303;p16"/>
          <p:cNvPicPr preferRelativeResize="0"/>
          <p:nvPr/>
        </p:nvPicPr>
        <p:blipFill rotWithShape="1">
          <a:blip r:embed="rId7">
            <a:alphaModFix/>
          </a:blip>
          <a:srcRect/>
          <a:stretch/>
        </p:blipFill>
        <p:spPr>
          <a:xfrm>
            <a:off x="5257799" y="3619500"/>
            <a:ext cx="332254" cy="395540"/>
          </a:xfrm>
          <a:prstGeom prst="rect">
            <a:avLst/>
          </a:prstGeom>
          <a:noFill/>
          <a:ln>
            <a:noFill/>
          </a:ln>
        </p:spPr>
      </p:pic>
      <p:pic>
        <p:nvPicPr>
          <p:cNvPr id="304" name="Google Shape;304;p16"/>
          <p:cNvPicPr preferRelativeResize="0"/>
          <p:nvPr/>
        </p:nvPicPr>
        <p:blipFill rotWithShape="1">
          <a:blip r:embed="rId8">
            <a:alphaModFix/>
          </a:blip>
          <a:srcRect/>
          <a:stretch/>
        </p:blipFill>
        <p:spPr>
          <a:xfrm>
            <a:off x="2057400" y="1167940"/>
            <a:ext cx="1381318" cy="523948"/>
          </a:xfrm>
          <a:prstGeom prst="rect">
            <a:avLst/>
          </a:prstGeom>
          <a:noFill/>
          <a:ln>
            <a:noFill/>
          </a:ln>
        </p:spPr>
      </p:pic>
      <p:pic>
        <p:nvPicPr>
          <p:cNvPr id="305" name="Google Shape;305;p16"/>
          <p:cNvPicPr preferRelativeResize="0"/>
          <p:nvPr/>
        </p:nvPicPr>
        <p:blipFill rotWithShape="1">
          <a:blip r:embed="rId9">
            <a:alphaModFix/>
          </a:blip>
          <a:srcRect/>
          <a:stretch/>
        </p:blipFill>
        <p:spPr>
          <a:xfrm>
            <a:off x="4252188" y="1697333"/>
            <a:ext cx="2343477" cy="800212"/>
          </a:xfrm>
          <a:prstGeom prst="rect">
            <a:avLst/>
          </a:prstGeom>
          <a:noFill/>
          <a:ln>
            <a:noFill/>
          </a:ln>
        </p:spPr>
      </p:pic>
    </p:spTree>
  </p:cSld>
  <p:clrMapOvr>
    <a:masterClrMapping/>
  </p:clrMapOvr>
  <p:transition advTm="2494">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17" descr="C:\Users\NUSA PUTRA\Downloads\background-1494381_1280.jpg"/>
          <p:cNvPicPr preferRelativeResize="0"/>
          <p:nvPr/>
        </p:nvPicPr>
        <p:blipFill rotWithShape="1">
          <a:blip r:embed="rId3">
            <a:alphaModFix/>
          </a:blip>
          <a:srcRect/>
          <a:stretch/>
        </p:blipFill>
        <p:spPr>
          <a:xfrm>
            <a:off x="3352" y="45980"/>
            <a:ext cx="9144000" cy="5715000"/>
          </a:xfrm>
          <a:prstGeom prst="rect">
            <a:avLst/>
          </a:prstGeom>
          <a:noFill/>
          <a:ln>
            <a:noFill/>
          </a:ln>
        </p:spPr>
      </p:pic>
      <p:pic>
        <p:nvPicPr>
          <p:cNvPr id="312" name="Google Shape;312;p17"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313" name="Google Shape;313;p17"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314" name="Google Shape;314;p17"/>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17</a:t>
            </a:fld>
            <a:endParaRPr>
              <a:solidFill>
                <a:srgbClr val="FFFF00"/>
              </a:solidFill>
            </a:endParaRPr>
          </a:p>
        </p:txBody>
      </p:sp>
      <p:sp>
        <p:nvSpPr>
          <p:cNvPr id="315" name="Google Shape;315;p17"/>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316" name="Google Shape;316;p17"/>
          <p:cNvSpPr txBox="1">
            <a:spLocks noGrp="1"/>
          </p:cNvSpPr>
          <p:nvPr>
            <p:ph type="title"/>
          </p:nvPr>
        </p:nvSpPr>
        <p:spPr>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000"/>
              <a:buFont typeface="Calibri"/>
              <a:buNone/>
            </a:pPr>
            <a:r>
              <a:rPr lang="en-ID" sz="2000" b="1"/>
              <a:t>  Contoh Kasus</a:t>
            </a:r>
            <a:endParaRPr sz="2000" b="1"/>
          </a:p>
        </p:txBody>
      </p:sp>
      <p:sp>
        <p:nvSpPr>
          <p:cNvPr id="317" name="Google Shape;317;p17"/>
          <p:cNvSpPr txBox="1"/>
          <p:nvPr/>
        </p:nvSpPr>
        <p:spPr>
          <a:xfrm>
            <a:off x="5020736" y="5921831"/>
            <a:ext cx="1572053" cy="3823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ID" sz="1800" b="0" i="0" u="none" strike="noStrike" cap="none">
                <a:solidFill>
                  <a:srgbClr val="000000"/>
                </a:solidFill>
                <a:latin typeface="Calibri"/>
                <a:ea typeface="Calibri"/>
                <a:cs typeface="Calibri"/>
                <a:sym typeface="Calibri"/>
              </a:rPr>
              <a:t>Jumlah balok</a:t>
            </a:r>
            <a:endParaRPr sz="1800" b="0" i="0" u="none" strike="noStrike" cap="none">
              <a:solidFill>
                <a:srgbClr val="000000"/>
              </a:solidFill>
              <a:latin typeface="Calibri"/>
              <a:ea typeface="Calibri"/>
              <a:cs typeface="Calibri"/>
              <a:sym typeface="Calibri"/>
            </a:endParaRPr>
          </a:p>
        </p:txBody>
      </p:sp>
      <p:sp>
        <p:nvSpPr>
          <p:cNvPr id="318" name="Google Shape;318;p17"/>
          <p:cNvSpPr txBox="1"/>
          <p:nvPr/>
        </p:nvSpPr>
        <p:spPr>
          <a:xfrm>
            <a:off x="8202107" y="5704490"/>
            <a:ext cx="32897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ID" sz="1600" b="1" i="0" u="none" strike="noStrike" cap="none">
                <a:solidFill>
                  <a:srgbClr val="000000"/>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sp>
        <p:nvSpPr>
          <p:cNvPr id="319" name="Google Shape;319;p17"/>
          <p:cNvSpPr txBox="1"/>
          <p:nvPr/>
        </p:nvSpPr>
        <p:spPr>
          <a:xfrm>
            <a:off x="88392" y="613771"/>
            <a:ext cx="8827008"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Sebuah perusahaan pemberi kredit ingin melakukan prediksi terhadap calon customer apakah layak untuk diberikan kredit. Jika customer tersebut bangkrut maka tidak akan diberi kredit. Digunakanlah sebuah pemodelan JST dengan data yang tersedia dibawah ini. Lakukan prediksi terhadap calon customer dengan data  harta = 0.7 dan utang 0.6 apakah akan diberikan kredit atau tidak.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0" name="Google Shape;320;p17"/>
          <p:cNvSpPr txBox="1"/>
          <p:nvPr/>
        </p:nvSpPr>
        <p:spPr>
          <a:xfrm>
            <a:off x="0" y="4969612"/>
            <a:ext cx="65532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https://www.youtube.com/watch?v=_xsAjJRTuv0&amp;t=304s</a:t>
            </a:r>
            <a:endParaRPr sz="1400" b="0" i="0" u="none" strike="noStrike" cap="none">
              <a:solidFill>
                <a:srgbClr val="000000"/>
              </a:solidFill>
              <a:latin typeface="Arial"/>
              <a:ea typeface="Arial"/>
              <a:cs typeface="Arial"/>
              <a:sym typeface="Arial"/>
            </a:endParaRPr>
          </a:p>
        </p:txBody>
      </p:sp>
    </p:spTree>
  </p:cSld>
  <p:clrMapOvr>
    <a:masterClrMapping/>
  </p:clrMapOvr>
  <p:transition advTm="7938">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par>
                                <p:cTn id="8" presetID="10" presetClass="entr" presetSubtype="0" fill="hold" nodeType="withEffect">
                                  <p:stCondLst>
                                    <p:cond delay="0"/>
                                  </p:stCondLst>
                                  <p:childTnLst>
                                    <p:set>
                                      <p:cBhvr>
                                        <p:cTn id="9" dur="1" fill="hold">
                                          <p:stCondLst>
                                            <p:cond delay="0"/>
                                          </p:stCondLst>
                                        </p:cTn>
                                        <p:tgtEl>
                                          <p:spTgt spid="318"/>
                                        </p:tgtEl>
                                        <p:attrNameLst>
                                          <p:attrName>style.visibility</p:attrName>
                                        </p:attrNameLst>
                                      </p:cBhvr>
                                      <p:to>
                                        <p:strVal val="visible"/>
                                      </p:to>
                                    </p:set>
                                    <p:animEffect transition="in" filter="fade">
                                      <p:cBhvr>
                                        <p:cTn id="10" dur="5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8"/>
          <p:cNvSpPr txBox="1">
            <a:spLocks noGrp="1"/>
          </p:cNvSpPr>
          <p:nvPr>
            <p:ph type="title"/>
          </p:nvPr>
        </p:nvSpPr>
        <p:spPr>
          <a:xfrm>
            <a:off x="457200" y="228866"/>
            <a:ext cx="8229600" cy="9525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p>
        </p:txBody>
      </p:sp>
      <p:pic>
        <p:nvPicPr>
          <p:cNvPr id="326" name="Google Shape;326;p18"/>
          <p:cNvPicPr preferRelativeResize="0">
            <a:picLocks noGrp="1"/>
          </p:cNvPicPr>
          <p:nvPr>
            <p:ph type="body" idx="1"/>
          </p:nvPr>
        </p:nvPicPr>
        <p:blipFill rotWithShape="1">
          <a:blip r:embed="rId3">
            <a:alphaModFix/>
          </a:blip>
          <a:srcRect/>
          <a:stretch/>
        </p:blipFill>
        <p:spPr>
          <a:xfrm>
            <a:off x="813863" y="1976264"/>
            <a:ext cx="7516274" cy="2486372"/>
          </a:xfrm>
          <a:prstGeom prst="rect">
            <a:avLst/>
          </a:prstGeom>
          <a:noFill/>
          <a:ln>
            <a:noFill/>
          </a:ln>
        </p:spPr>
      </p:pic>
      <p:sp>
        <p:nvSpPr>
          <p:cNvPr id="327" name="Google Shape;327;p18"/>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9"/>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t>19</a:t>
            </a:fld>
            <a:endParaRPr/>
          </a:p>
        </p:txBody>
      </p:sp>
      <p:pic>
        <p:nvPicPr>
          <p:cNvPr id="333" name="Google Shape;333;p19"/>
          <p:cNvPicPr preferRelativeResize="0"/>
          <p:nvPr/>
        </p:nvPicPr>
        <p:blipFill rotWithShape="1">
          <a:blip r:embed="rId3">
            <a:alphaModFix/>
          </a:blip>
          <a:srcRect/>
          <a:stretch/>
        </p:blipFill>
        <p:spPr>
          <a:xfrm>
            <a:off x="0" y="0"/>
            <a:ext cx="8991600" cy="4305300"/>
          </a:xfrm>
          <a:prstGeom prst="rect">
            <a:avLst/>
          </a:prstGeom>
          <a:noFill/>
          <a:ln>
            <a:noFill/>
          </a:ln>
        </p:spPr>
      </p:pic>
      <p:pic>
        <p:nvPicPr>
          <p:cNvPr id="334" name="Google Shape;334;p19"/>
          <p:cNvPicPr preferRelativeResize="0"/>
          <p:nvPr/>
        </p:nvPicPr>
        <p:blipFill rotWithShape="1">
          <a:blip r:embed="rId4">
            <a:alphaModFix/>
          </a:blip>
          <a:srcRect/>
          <a:stretch/>
        </p:blipFill>
        <p:spPr>
          <a:xfrm>
            <a:off x="0" y="4305300"/>
            <a:ext cx="8991600" cy="3042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105" name="Google Shape;105;p2"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106" name="Google Shape;106;p2"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107" name="Google Shape;107;p2"/>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2</a:t>
            </a:fld>
            <a:endParaRPr>
              <a:solidFill>
                <a:srgbClr val="FFFF00"/>
              </a:solidFill>
            </a:endParaRPr>
          </a:p>
        </p:txBody>
      </p:sp>
      <p:sp>
        <p:nvSpPr>
          <p:cNvPr id="108" name="Google Shape;108;p2"/>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109" name="Google Shape;109;p2"/>
          <p:cNvSpPr txBox="1">
            <a:spLocks noGrp="1"/>
          </p:cNvSpPr>
          <p:nvPr>
            <p:ph type="title"/>
          </p:nvPr>
        </p:nvSpPr>
        <p:spPr>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000"/>
              <a:buFont typeface="Calibri"/>
              <a:buNone/>
            </a:pPr>
            <a:r>
              <a:rPr lang="en-ID" sz="2000" b="1"/>
              <a:t>  </a:t>
            </a:r>
            <a:endParaRPr/>
          </a:p>
        </p:txBody>
      </p:sp>
      <p:sp>
        <p:nvSpPr>
          <p:cNvPr id="110" name="Google Shape;110;p2"/>
          <p:cNvSpPr txBox="1"/>
          <p:nvPr/>
        </p:nvSpPr>
        <p:spPr>
          <a:xfrm>
            <a:off x="88392" y="856061"/>
            <a:ext cx="8369808" cy="397031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ID" sz="1800" b="1" i="0" u="none" strike="noStrike" cap="none">
                <a:solidFill>
                  <a:srgbClr val="444444"/>
                </a:solidFill>
                <a:latin typeface="Open Sans"/>
                <a:ea typeface="Open Sans"/>
                <a:cs typeface="Open Sans"/>
                <a:sym typeface="Open Sans"/>
              </a:rPr>
              <a:t>Pengertian JST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1" i="0" u="none" strike="noStrike" cap="none">
              <a:solidFill>
                <a:srgbClr val="444444"/>
              </a:solidFill>
              <a:latin typeface="Open Sans"/>
              <a:ea typeface="Open Sans"/>
              <a:cs typeface="Open Sans"/>
              <a:sym typeface="Open Sans"/>
            </a:endParaRPr>
          </a:p>
          <a:p>
            <a:pPr marL="0" marR="0" lvl="0" indent="0" algn="just" rtl="0">
              <a:lnSpc>
                <a:spcPct val="100000"/>
              </a:lnSpc>
              <a:spcBef>
                <a:spcPts val="0"/>
              </a:spcBef>
              <a:spcAft>
                <a:spcPts val="0"/>
              </a:spcAft>
              <a:buClr>
                <a:srgbClr val="000000"/>
              </a:buClr>
              <a:buSzPts val="1800"/>
              <a:buFont typeface="Arial"/>
              <a:buNone/>
            </a:pPr>
            <a:r>
              <a:rPr lang="en-ID" sz="1800" b="0" i="0" u="none" strike="noStrike" cap="none">
                <a:solidFill>
                  <a:srgbClr val="444444"/>
                </a:solidFill>
                <a:latin typeface="Open Sans"/>
                <a:ea typeface="Open Sans"/>
                <a:cs typeface="Open Sans"/>
                <a:sym typeface="Open Sans"/>
              </a:rPr>
              <a:t>Teknik pengolahan informasi yang terinspirasi berdasarkan cara kerja system saraf biologis pada sel otak manusia dalam memproses informasi.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444444"/>
              </a:solidFill>
              <a:latin typeface="Open Sans"/>
              <a:ea typeface="Open Sans"/>
              <a:cs typeface="Open Sans"/>
              <a:sym typeface="Open Sans"/>
            </a:endParaRPr>
          </a:p>
          <a:p>
            <a:pPr marL="0" marR="0" lvl="0" indent="0" algn="just" rtl="0">
              <a:lnSpc>
                <a:spcPct val="100000"/>
              </a:lnSpc>
              <a:spcBef>
                <a:spcPts val="0"/>
              </a:spcBef>
              <a:spcAft>
                <a:spcPts val="0"/>
              </a:spcAft>
              <a:buClr>
                <a:srgbClr val="000000"/>
              </a:buClr>
              <a:buSzPts val="1800"/>
              <a:buFont typeface="Arial"/>
              <a:buNone/>
            </a:pPr>
            <a:r>
              <a:rPr lang="en-ID" sz="1800" b="0" i="0" u="none" strike="noStrike" cap="none">
                <a:solidFill>
                  <a:srgbClr val="444444"/>
                </a:solidFill>
                <a:latin typeface="Open Sans"/>
                <a:ea typeface="Open Sans"/>
                <a:cs typeface="Open Sans"/>
                <a:sym typeface="Open Sans"/>
              </a:rPr>
              <a:t>Fungsi dari Neural Network diantaranya adalah:</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444444"/>
              </a:buClr>
              <a:buSzPts val="1800"/>
              <a:buFont typeface="Noto Sans Symbols"/>
              <a:buChar char="❑"/>
            </a:pPr>
            <a:r>
              <a:rPr lang="en-ID" sz="1800" b="0" i="0" u="none" strike="noStrike" cap="none">
                <a:solidFill>
                  <a:srgbClr val="444444"/>
                </a:solidFill>
                <a:latin typeface="Open Sans"/>
                <a:ea typeface="Open Sans"/>
                <a:cs typeface="Open Sans"/>
                <a:sym typeface="Open Sans"/>
              </a:rPr>
              <a:t>Pengklasifikasian pola</a:t>
            </a:r>
            <a:endParaRPr sz="1800" b="0" i="0" u="none" strike="noStrike" cap="none">
              <a:solidFill>
                <a:srgbClr val="444444"/>
              </a:solidFill>
              <a:latin typeface="Open Sans"/>
              <a:ea typeface="Open Sans"/>
              <a:cs typeface="Open Sans"/>
              <a:sym typeface="Open Sans"/>
            </a:endParaRPr>
          </a:p>
          <a:p>
            <a:pPr marL="285750" marR="0" lvl="0" indent="-285750" algn="just" rtl="0">
              <a:lnSpc>
                <a:spcPct val="100000"/>
              </a:lnSpc>
              <a:spcBef>
                <a:spcPts val="0"/>
              </a:spcBef>
              <a:spcAft>
                <a:spcPts val="0"/>
              </a:spcAft>
              <a:buClr>
                <a:srgbClr val="444444"/>
              </a:buClr>
              <a:buSzPts val="1800"/>
              <a:buFont typeface="Noto Sans Symbols"/>
              <a:buChar char="❑"/>
            </a:pPr>
            <a:r>
              <a:rPr lang="en-ID" sz="1800" b="0" i="0" u="none" strike="noStrike" cap="none">
                <a:solidFill>
                  <a:srgbClr val="444444"/>
                </a:solidFill>
                <a:latin typeface="Open Sans"/>
                <a:ea typeface="Open Sans"/>
                <a:cs typeface="Open Sans"/>
                <a:sym typeface="Open Sans"/>
              </a:rPr>
              <a:t>Memetakan pola yang didapat dari input ke dalam pola baru pada output</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444444"/>
              </a:buClr>
              <a:buSzPts val="1800"/>
              <a:buFont typeface="Noto Sans Symbols"/>
              <a:buChar char="❑"/>
            </a:pPr>
            <a:r>
              <a:rPr lang="en-ID" sz="1800" b="0" i="0" u="none" strike="noStrike" cap="none">
                <a:solidFill>
                  <a:srgbClr val="444444"/>
                </a:solidFill>
                <a:latin typeface="Open Sans"/>
                <a:ea typeface="Open Sans"/>
                <a:cs typeface="Open Sans"/>
                <a:sym typeface="Open Sans"/>
              </a:rPr>
              <a:t>Penyimpan pola yang akan dipanggil kembali</a:t>
            </a:r>
            <a:endParaRPr sz="1800" b="0" i="0" u="none" strike="noStrike" cap="none">
              <a:solidFill>
                <a:srgbClr val="444444"/>
              </a:solidFill>
              <a:latin typeface="Open Sans"/>
              <a:ea typeface="Open Sans"/>
              <a:cs typeface="Open Sans"/>
              <a:sym typeface="Open Sans"/>
            </a:endParaRPr>
          </a:p>
          <a:p>
            <a:pPr marL="285750" marR="0" lvl="0" indent="-285750" algn="just" rtl="0">
              <a:lnSpc>
                <a:spcPct val="100000"/>
              </a:lnSpc>
              <a:spcBef>
                <a:spcPts val="0"/>
              </a:spcBef>
              <a:spcAft>
                <a:spcPts val="0"/>
              </a:spcAft>
              <a:buClr>
                <a:srgbClr val="444444"/>
              </a:buClr>
              <a:buSzPts val="1800"/>
              <a:buFont typeface="Noto Sans Symbols"/>
              <a:buChar char="❑"/>
            </a:pPr>
            <a:r>
              <a:rPr lang="en-ID" sz="1800" b="0" i="0" u="none" strike="noStrike" cap="none">
                <a:solidFill>
                  <a:srgbClr val="444444"/>
                </a:solidFill>
                <a:latin typeface="Open Sans"/>
                <a:ea typeface="Open Sans"/>
                <a:cs typeface="Open Sans"/>
                <a:sym typeface="Open Sans"/>
              </a:rPr>
              <a:t>Memetakan pola-pola yang sejenis</a:t>
            </a:r>
            <a:endParaRPr sz="1800" b="0" i="0" u="none" strike="noStrike" cap="none">
              <a:solidFill>
                <a:srgbClr val="444444"/>
              </a:solidFill>
              <a:latin typeface="Open Sans"/>
              <a:ea typeface="Open Sans"/>
              <a:cs typeface="Open Sans"/>
              <a:sym typeface="Open Sans"/>
            </a:endParaRPr>
          </a:p>
          <a:p>
            <a:pPr marL="285750" marR="0" lvl="0" indent="-285750" algn="just" rtl="0">
              <a:lnSpc>
                <a:spcPct val="100000"/>
              </a:lnSpc>
              <a:spcBef>
                <a:spcPts val="0"/>
              </a:spcBef>
              <a:spcAft>
                <a:spcPts val="0"/>
              </a:spcAft>
              <a:buClr>
                <a:srgbClr val="444444"/>
              </a:buClr>
              <a:buSzPts val="1800"/>
              <a:buFont typeface="Noto Sans Symbols"/>
              <a:buChar char="❑"/>
            </a:pPr>
            <a:r>
              <a:rPr lang="en-ID" sz="1800" b="0" i="0" u="none" strike="noStrike" cap="none">
                <a:solidFill>
                  <a:srgbClr val="444444"/>
                </a:solidFill>
                <a:latin typeface="Open Sans"/>
                <a:ea typeface="Open Sans"/>
                <a:cs typeface="Open Sans"/>
                <a:sym typeface="Open Sans"/>
              </a:rPr>
              <a:t>Pengoptimasi permasalahan</a:t>
            </a:r>
            <a:endParaRPr sz="1800" b="0" i="0" u="none" strike="noStrike" cap="none">
              <a:solidFill>
                <a:srgbClr val="444444"/>
              </a:solidFill>
              <a:latin typeface="Open Sans"/>
              <a:ea typeface="Open Sans"/>
              <a:cs typeface="Open Sans"/>
              <a:sym typeface="Open Sans"/>
            </a:endParaRPr>
          </a:p>
          <a:p>
            <a:pPr marL="285750" marR="0" lvl="0" indent="-285750" algn="just" rtl="0">
              <a:lnSpc>
                <a:spcPct val="100000"/>
              </a:lnSpc>
              <a:spcBef>
                <a:spcPts val="0"/>
              </a:spcBef>
              <a:spcAft>
                <a:spcPts val="0"/>
              </a:spcAft>
              <a:buClr>
                <a:srgbClr val="444444"/>
              </a:buClr>
              <a:buSzPts val="1800"/>
              <a:buFont typeface="Noto Sans Symbols"/>
              <a:buChar char="❑"/>
            </a:pPr>
            <a:r>
              <a:rPr lang="en-ID" sz="1800" b="0" i="0" u="none" strike="noStrike" cap="none">
                <a:solidFill>
                  <a:srgbClr val="444444"/>
                </a:solidFill>
                <a:latin typeface="Open Sans"/>
                <a:ea typeface="Open Sans"/>
                <a:cs typeface="Open Sans"/>
                <a:sym typeface="Open Sans"/>
              </a:rPr>
              <a:t>Prediksi</a:t>
            </a:r>
            <a:endParaRPr sz="1800" b="0" i="0" u="none" strike="noStrike" cap="none">
              <a:solidFill>
                <a:srgbClr val="444444"/>
              </a:solidFill>
              <a:latin typeface="Open Sans"/>
              <a:ea typeface="Open Sans"/>
              <a:cs typeface="Open Sans"/>
              <a:sym typeface="Open Sans"/>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444444"/>
              </a:solidFill>
              <a:latin typeface="Open Sans"/>
              <a:ea typeface="Open Sans"/>
              <a:cs typeface="Open Sans"/>
              <a:sym typeface="Open Sans"/>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444444"/>
              </a:solidFill>
              <a:latin typeface="Open Sans"/>
              <a:ea typeface="Open Sans"/>
              <a:cs typeface="Open Sans"/>
              <a:sym typeface="Open Sans"/>
            </a:endParaRPr>
          </a:p>
        </p:txBody>
      </p:sp>
    </p:spTree>
  </p:cSld>
  <p:clrMapOvr>
    <a:masterClrMapping/>
  </p:clrMapOvr>
  <p:transition advTm="103293">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20"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341" name="Google Shape;341;p20"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342" name="Google Shape;342;p20"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343" name="Google Shape;343;p20"/>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20</a:t>
            </a:fld>
            <a:endParaRPr>
              <a:solidFill>
                <a:srgbClr val="FFFF00"/>
              </a:solidFill>
            </a:endParaRPr>
          </a:p>
        </p:txBody>
      </p:sp>
      <p:sp>
        <p:nvSpPr>
          <p:cNvPr id="344" name="Google Shape;344;p20"/>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345" name="Google Shape;345;p20"/>
          <p:cNvSpPr txBox="1"/>
          <p:nvPr/>
        </p:nvSpPr>
        <p:spPr>
          <a:xfrm>
            <a:off x="4928540" y="3528972"/>
            <a:ext cx="3986859" cy="1240349"/>
          </a:xfrm>
          <a:prstGeom prst="rect">
            <a:avLst/>
          </a:prstGeom>
          <a:noFill/>
          <a:ln>
            <a:noFill/>
          </a:ln>
        </p:spPr>
        <p:txBody>
          <a:bodyPr spcFirstLastPara="1" wrap="square" lIns="91425" tIns="91425" rIns="91425" bIns="91425" anchor="ctr" anchorCtr="0">
            <a:noAutofit/>
          </a:bodyPr>
          <a:lstStyle/>
          <a:p>
            <a:pPr marL="457200" marR="0" lvl="0" indent="-342900" algn="just" rtl="0">
              <a:lnSpc>
                <a:spcPct val="150000"/>
              </a:lnSpc>
              <a:spcBef>
                <a:spcPts val="0"/>
              </a:spcBef>
              <a:spcAft>
                <a:spcPts val="0"/>
              </a:spcAft>
              <a:buClr>
                <a:schemeClr val="dk1"/>
              </a:buClr>
              <a:buSzPts val="2400"/>
              <a:buFont typeface="PT Sans"/>
              <a:buNone/>
            </a:pPr>
            <a:r>
              <a:rPr lang="en-ID"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
        <p:nvSpPr>
          <p:cNvPr id="346" name="Google Shape;346;p20"/>
          <p:cNvSpPr/>
          <p:nvPr/>
        </p:nvSpPr>
        <p:spPr>
          <a:xfrm>
            <a:off x="536496" y="1602927"/>
            <a:ext cx="807100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ID" sz="5400" b="0" i="0" u="none" strike="noStrike" cap="none">
                <a:solidFill>
                  <a:schemeClr val="dk1"/>
                </a:solidFill>
                <a:latin typeface="Calibri"/>
                <a:ea typeface="Calibri"/>
                <a:cs typeface="Calibri"/>
                <a:sym typeface="Calibri"/>
              </a:rPr>
              <a:t>Multi Layer Perceptron</a:t>
            </a:r>
            <a:endParaRPr sz="1400" b="0" i="0" u="none" strike="noStrike" cap="none">
              <a:solidFill>
                <a:srgbClr val="000000"/>
              </a:solidFill>
              <a:latin typeface="Arial"/>
              <a:ea typeface="Arial"/>
              <a:cs typeface="Arial"/>
              <a:sym typeface="Arial"/>
            </a:endParaRPr>
          </a:p>
        </p:txBody>
      </p:sp>
    </p:spTree>
  </p:cSld>
  <p:clrMapOvr>
    <a:masterClrMapping/>
  </p:clrMapOvr>
  <p:transition advTm="29055">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21"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353" name="Google Shape;353;p21"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354" name="Google Shape;354;p21"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355" name="Google Shape;355;p21"/>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21</a:t>
            </a:fld>
            <a:endParaRPr>
              <a:solidFill>
                <a:srgbClr val="FFFF00"/>
              </a:solidFill>
            </a:endParaRPr>
          </a:p>
        </p:txBody>
      </p:sp>
      <p:sp>
        <p:nvSpPr>
          <p:cNvPr id="356" name="Google Shape;356;p21"/>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357" name="Google Shape;357;p21"/>
          <p:cNvSpPr txBox="1"/>
          <p:nvPr/>
        </p:nvSpPr>
        <p:spPr>
          <a:xfrm>
            <a:off x="4928540" y="3528972"/>
            <a:ext cx="3986859" cy="1240349"/>
          </a:xfrm>
          <a:prstGeom prst="rect">
            <a:avLst/>
          </a:prstGeom>
          <a:noFill/>
          <a:ln>
            <a:noFill/>
          </a:ln>
        </p:spPr>
        <p:txBody>
          <a:bodyPr spcFirstLastPara="1" wrap="square" lIns="91425" tIns="91425" rIns="91425" bIns="91425" anchor="ctr" anchorCtr="0">
            <a:noAutofit/>
          </a:bodyPr>
          <a:lstStyle/>
          <a:p>
            <a:pPr marL="457200" marR="0" lvl="0" indent="-342900" algn="just" rtl="0">
              <a:lnSpc>
                <a:spcPct val="150000"/>
              </a:lnSpc>
              <a:spcBef>
                <a:spcPts val="0"/>
              </a:spcBef>
              <a:spcAft>
                <a:spcPts val="0"/>
              </a:spcAft>
              <a:buClr>
                <a:schemeClr val="dk1"/>
              </a:buClr>
              <a:buSzPts val="2400"/>
              <a:buFont typeface="PT Sans"/>
              <a:buNone/>
            </a:pPr>
            <a:r>
              <a:rPr lang="en-ID"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pic>
        <p:nvPicPr>
          <p:cNvPr id="358" name="Google Shape;358;p21"/>
          <p:cNvPicPr preferRelativeResize="0"/>
          <p:nvPr/>
        </p:nvPicPr>
        <p:blipFill rotWithShape="1">
          <a:blip r:embed="rId6">
            <a:alphaModFix/>
          </a:blip>
          <a:srcRect/>
          <a:stretch/>
        </p:blipFill>
        <p:spPr>
          <a:xfrm>
            <a:off x="1008356" y="719898"/>
            <a:ext cx="7068843" cy="3908654"/>
          </a:xfrm>
          <a:prstGeom prst="rect">
            <a:avLst/>
          </a:prstGeom>
          <a:noFill/>
          <a:ln>
            <a:noFill/>
          </a:ln>
        </p:spPr>
      </p:pic>
      <p:sp>
        <p:nvSpPr>
          <p:cNvPr id="359" name="Google Shape;359;p21"/>
          <p:cNvSpPr txBox="1"/>
          <p:nvPr/>
        </p:nvSpPr>
        <p:spPr>
          <a:xfrm>
            <a:off x="2590800" y="113769"/>
            <a:ext cx="36576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D" sz="2800" b="1" i="0" u="none" strike="noStrike" cap="none">
                <a:solidFill>
                  <a:schemeClr val="dk1"/>
                </a:solidFill>
                <a:latin typeface="Calibri"/>
                <a:ea typeface="Calibri"/>
                <a:cs typeface="Calibri"/>
                <a:sym typeface="Calibri"/>
              </a:rPr>
              <a:t>SLP dan MLP</a:t>
            </a:r>
            <a:endParaRPr sz="1400" b="0" i="0" u="none" strike="noStrike" cap="none">
              <a:solidFill>
                <a:srgbClr val="000000"/>
              </a:solidFill>
              <a:latin typeface="Arial"/>
              <a:ea typeface="Arial"/>
              <a:cs typeface="Arial"/>
              <a:sym typeface="Arial"/>
            </a:endParaRPr>
          </a:p>
        </p:txBody>
      </p:sp>
      <p:sp>
        <p:nvSpPr>
          <p:cNvPr id="360" name="Google Shape;360;p21"/>
          <p:cNvSpPr txBox="1"/>
          <p:nvPr/>
        </p:nvSpPr>
        <p:spPr>
          <a:xfrm>
            <a:off x="85638" y="4647847"/>
            <a:ext cx="850594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https://www.researchgate.net/figure/a-Architecture-of-a-single-layer-perceptron-The-architecture-consists-of-a-layer-on_fig2_335438509</a:t>
            </a:r>
            <a:endParaRPr sz="1400" b="0" i="0" u="none" strike="noStrike" cap="none">
              <a:solidFill>
                <a:srgbClr val="000000"/>
              </a:solidFill>
              <a:latin typeface="Arial"/>
              <a:ea typeface="Arial"/>
              <a:cs typeface="Arial"/>
              <a:sym typeface="Arial"/>
            </a:endParaRPr>
          </a:p>
        </p:txBody>
      </p:sp>
    </p:spTree>
  </p:cSld>
  <p:clrMapOvr>
    <a:masterClrMapping/>
  </p:clrMapOvr>
  <p:transition advTm="29055">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22"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367" name="Google Shape;367;p22"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368" name="Google Shape;368;p22"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369" name="Google Shape;369;p22"/>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22</a:t>
            </a:fld>
            <a:endParaRPr>
              <a:solidFill>
                <a:srgbClr val="FFFF00"/>
              </a:solidFill>
            </a:endParaRPr>
          </a:p>
        </p:txBody>
      </p:sp>
      <p:sp>
        <p:nvSpPr>
          <p:cNvPr id="370" name="Google Shape;370;p22"/>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371" name="Google Shape;371;p22"/>
          <p:cNvSpPr txBox="1"/>
          <p:nvPr/>
        </p:nvSpPr>
        <p:spPr>
          <a:xfrm>
            <a:off x="4928540" y="3528972"/>
            <a:ext cx="3986859" cy="1240349"/>
          </a:xfrm>
          <a:prstGeom prst="rect">
            <a:avLst/>
          </a:prstGeom>
          <a:noFill/>
          <a:ln>
            <a:noFill/>
          </a:ln>
        </p:spPr>
        <p:txBody>
          <a:bodyPr spcFirstLastPara="1" wrap="square" lIns="91425" tIns="91425" rIns="91425" bIns="91425" anchor="ctr" anchorCtr="0">
            <a:noAutofit/>
          </a:bodyPr>
          <a:lstStyle/>
          <a:p>
            <a:pPr marL="457200" marR="0" lvl="0" indent="-342900" algn="just" rtl="0">
              <a:lnSpc>
                <a:spcPct val="150000"/>
              </a:lnSpc>
              <a:spcBef>
                <a:spcPts val="0"/>
              </a:spcBef>
              <a:spcAft>
                <a:spcPts val="0"/>
              </a:spcAft>
              <a:buClr>
                <a:schemeClr val="dk1"/>
              </a:buClr>
              <a:buSzPts val="2400"/>
              <a:buFont typeface="PT Sans"/>
              <a:buNone/>
            </a:pPr>
            <a:r>
              <a:rPr lang="en-ID"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
        <p:nvSpPr>
          <p:cNvPr id="372" name="Google Shape;372;p22"/>
          <p:cNvSpPr txBox="1"/>
          <p:nvPr/>
        </p:nvSpPr>
        <p:spPr>
          <a:xfrm>
            <a:off x="2590800" y="113769"/>
            <a:ext cx="36576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D" sz="2800" b="1" i="0" u="none" strike="noStrike" cap="none">
                <a:solidFill>
                  <a:schemeClr val="dk1"/>
                </a:solidFill>
                <a:latin typeface="Calibri"/>
                <a:ea typeface="Calibri"/>
                <a:cs typeface="Calibri"/>
                <a:sym typeface="Calibri"/>
              </a:rPr>
              <a:t>MLP</a:t>
            </a:r>
            <a:endParaRPr sz="1400" b="0" i="0" u="none" strike="noStrike" cap="none">
              <a:solidFill>
                <a:srgbClr val="000000"/>
              </a:solidFill>
              <a:latin typeface="Arial"/>
              <a:ea typeface="Arial"/>
              <a:cs typeface="Arial"/>
              <a:sym typeface="Arial"/>
            </a:endParaRPr>
          </a:p>
        </p:txBody>
      </p:sp>
      <p:sp>
        <p:nvSpPr>
          <p:cNvPr id="373" name="Google Shape;373;p22"/>
          <p:cNvSpPr txBox="1"/>
          <p:nvPr/>
        </p:nvSpPr>
        <p:spPr>
          <a:xfrm>
            <a:off x="88392" y="952500"/>
            <a:ext cx="8826900" cy="28629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800"/>
              <a:buFont typeface="Noto Sans Symbols"/>
              <a:buChar char="❑"/>
            </a:pPr>
            <a:r>
              <a:rPr lang="en-ID" sz="1800" b="0" i="0" u="none" strike="noStrike" cap="none">
                <a:solidFill>
                  <a:schemeClr val="dk1"/>
                </a:solidFill>
                <a:latin typeface="Calibri"/>
                <a:ea typeface="Calibri"/>
                <a:cs typeface="Calibri"/>
                <a:sym typeface="Calibri"/>
              </a:rPr>
              <a:t>Secara prinsip, MLP dapat dikatakan sebagai pengembangan dari SLP</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Noto Sans Symbols"/>
              <a:buChar char="❑"/>
            </a:pPr>
            <a:r>
              <a:rPr lang="en-ID" sz="1800" b="0" i="0" u="none" strike="noStrike" cap="none">
                <a:solidFill>
                  <a:schemeClr val="dk1"/>
                </a:solidFill>
                <a:latin typeface="Calibri"/>
                <a:ea typeface="Calibri"/>
                <a:cs typeface="Calibri"/>
                <a:sym typeface="Calibri"/>
              </a:rPr>
              <a:t>Perhitungan pada MLP semakin kompleks, karena jumlah neuron yang lebih banyak.</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Noto Sans Symbols"/>
              <a:buChar char="❑"/>
            </a:pPr>
            <a:r>
              <a:rPr lang="en-ID" sz="1800" b="0" i="0" u="none" strike="noStrike" cap="none">
                <a:solidFill>
                  <a:schemeClr val="dk1"/>
                </a:solidFill>
                <a:latin typeface="Calibri"/>
                <a:ea typeface="Calibri"/>
                <a:cs typeface="Calibri"/>
                <a:sym typeface="Calibri"/>
              </a:rPr>
              <a:t>Penambahan layer pada MLP terjadi pada hidden layer. Hidden layer dapat mengandung beberapa hidden layer lainnya.</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Noto Sans Symbols"/>
              <a:buChar char="❑"/>
            </a:pPr>
            <a:r>
              <a:rPr lang="en-ID" sz="1800" b="0" i="0" u="none" strike="noStrike" cap="none">
                <a:solidFill>
                  <a:schemeClr val="dk1"/>
                </a:solidFill>
                <a:latin typeface="Calibri"/>
                <a:ea typeface="Calibri"/>
                <a:cs typeface="Calibri"/>
                <a:sym typeface="Calibri"/>
              </a:rPr>
              <a:t>MLP menjadi dasar pertumbuhan metode Deep Learning Neural Network (DNN). Deep Learning adalah bagian dari machine learning yang berbasis pada ekstraksi fitur </a:t>
            </a:r>
            <a:r>
              <a:rPr lang="en-ID" sz="1800">
                <a:solidFill>
                  <a:schemeClr val="dk1"/>
                </a:solidFill>
                <a:latin typeface="Calibri"/>
                <a:ea typeface="Calibri"/>
                <a:cs typeface="Calibri"/>
                <a:sym typeface="Calibri"/>
              </a:rPr>
              <a:t>data</a:t>
            </a:r>
            <a:r>
              <a:rPr lang="en-ID" sz="1800" b="0" i="0" u="none" strike="noStrike" cap="none">
                <a:solidFill>
                  <a:schemeClr val="dk1"/>
                </a:solidFill>
                <a:latin typeface="Calibri"/>
                <a:ea typeface="Calibri"/>
                <a:cs typeface="Calibri"/>
                <a:sym typeface="Calibri"/>
              </a:rPr>
              <a:t> secara lebih rinci.</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Noto Sans Symbols"/>
              <a:buChar char="❑"/>
            </a:pPr>
            <a:r>
              <a:rPr lang="en-ID" sz="1800" b="0" i="0" u="none" strike="noStrike" cap="none">
                <a:solidFill>
                  <a:schemeClr val="dk1"/>
                </a:solidFill>
                <a:latin typeface="Calibri"/>
                <a:ea typeface="Calibri"/>
                <a:cs typeface="Calibri"/>
                <a:sym typeface="Calibri"/>
              </a:rPr>
              <a:t>Cara kerja deep learning meniru cara kerja otak manusia dalam hal mengirim informasi dari satu neuron ke neuron lainnya.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ransition advTm="29055">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23"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380" name="Google Shape;380;p23"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381" name="Google Shape;381;p23"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382" name="Google Shape;382;p23"/>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23</a:t>
            </a:fld>
            <a:endParaRPr>
              <a:solidFill>
                <a:srgbClr val="FFFF00"/>
              </a:solidFill>
            </a:endParaRPr>
          </a:p>
        </p:txBody>
      </p:sp>
      <p:sp>
        <p:nvSpPr>
          <p:cNvPr id="383" name="Google Shape;383;p23"/>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384" name="Google Shape;384;p23"/>
          <p:cNvSpPr txBox="1"/>
          <p:nvPr/>
        </p:nvSpPr>
        <p:spPr>
          <a:xfrm>
            <a:off x="4928540" y="3528972"/>
            <a:ext cx="3986859" cy="1240349"/>
          </a:xfrm>
          <a:prstGeom prst="rect">
            <a:avLst/>
          </a:prstGeom>
          <a:noFill/>
          <a:ln>
            <a:noFill/>
          </a:ln>
        </p:spPr>
        <p:txBody>
          <a:bodyPr spcFirstLastPara="1" wrap="square" lIns="91425" tIns="91425" rIns="91425" bIns="91425" anchor="ctr" anchorCtr="0">
            <a:noAutofit/>
          </a:bodyPr>
          <a:lstStyle/>
          <a:p>
            <a:pPr marL="457200" marR="0" lvl="0" indent="-342900" algn="just" rtl="0">
              <a:lnSpc>
                <a:spcPct val="150000"/>
              </a:lnSpc>
              <a:spcBef>
                <a:spcPts val="0"/>
              </a:spcBef>
              <a:spcAft>
                <a:spcPts val="0"/>
              </a:spcAft>
              <a:buClr>
                <a:schemeClr val="dk1"/>
              </a:buClr>
              <a:buSzPts val="2400"/>
              <a:buFont typeface="PT Sans"/>
              <a:buNone/>
            </a:pPr>
            <a:r>
              <a:rPr lang="en-ID"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
        <p:nvSpPr>
          <p:cNvPr id="385" name="Google Shape;385;p23"/>
          <p:cNvSpPr txBox="1"/>
          <p:nvPr/>
        </p:nvSpPr>
        <p:spPr>
          <a:xfrm>
            <a:off x="2590800" y="113769"/>
            <a:ext cx="36576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D" sz="2800" b="1" i="0" u="none" strike="noStrike" cap="none">
                <a:solidFill>
                  <a:schemeClr val="dk1"/>
                </a:solidFill>
                <a:latin typeface="Calibri"/>
                <a:ea typeface="Calibri"/>
                <a:cs typeface="Calibri"/>
                <a:sym typeface="Calibri"/>
              </a:rPr>
              <a:t>MLP</a:t>
            </a:r>
            <a:endParaRPr sz="1400" b="0" i="0" u="none" strike="noStrike" cap="none">
              <a:solidFill>
                <a:srgbClr val="000000"/>
              </a:solidFill>
              <a:latin typeface="Arial"/>
              <a:ea typeface="Arial"/>
              <a:cs typeface="Arial"/>
              <a:sym typeface="Arial"/>
            </a:endParaRPr>
          </a:p>
        </p:txBody>
      </p:sp>
      <p:pic>
        <p:nvPicPr>
          <p:cNvPr id="386" name="Google Shape;386;p23"/>
          <p:cNvPicPr preferRelativeResize="0"/>
          <p:nvPr/>
        </p:nvPicPr>
        <p:blipFill rotWithShape="1">
          <a:blip r:embed="rId6">
            <a:alphaModFix/>
          </a:blip>
          <a:srcRect/>
          <a:stretch/>
        </p:blipFill>
        <p:spPr>
          <a:xfrm>
            <a:off x="2098166" y="684088"/>
            <a:ext cx="5521834" cy="4456445"/>
          </a:xfrm>
          <a:prstGeom prst="rect">
            <a:avLst/>
          </a:prstGeom>
          <a:noFill/>
          <a:ln>
            <a:noFill/>
          </a:ln>
        </p:spPr>
      </p:pic>
    </p:spTree>
  </p:cSld>
  <p:clrMapOvr>
    <a:masterClrMapping/>
  </p:clrMapOvr>
  <p:transition advTm="29055">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24"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393" name="Google Shape;393;p24"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394" name="Google Shape;394;p24"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395" name="Google Shape;395;p24"/>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24</a:t>
            </a:fld>
            <a:endParaRPr>
              <a:solidFill>
                <a:srgbClr val="FFFF00"/>
              </a:solidFill>
            </a:endParaRPr>
          </a:p>
        </p:txBody>
      </p:sp>
      <p:sp>
        <p:nvSpPr>
          <p:cNvPr id="396" name="Google Shape;396;p24"/>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397" name="Google Shape;397;p24"/>
          <p:cNvSpPr txBox="1"/>
          <p:nvPr/>
        </p:nvSpPr>
        <p:spPr>
          <a:xfrm>
            <a:off x="4928540" y="3528972"/>
            <a:ext cx="3986859" cy="1240349"/>
          </a:xfrm>
          <a:prstGeom prst="rect">
            <a:avLst/>
          </a:prstGeom>
          <a:noFill/>
          <a:ln>
            <a:noFill/>
          </a:ln>
        </p:spPr>
        <p:txBody>
          <a:bodyPr spcFirstLastPara="1" wrap="square" lIns="91425" tIns="91425" rIns="91425" bIns="91425" anchor="ctr" anchorCtr="0">
            <a:noAutofit/>
          </a:bodyPr>
          <a:lstStyle/>
          <a:p>
            <a:pPr marL="457200" marR="0" lvl="0" indent="-342900" algn="just" rtl="0">
              <a:lnSpc>
                <a:spcPct val="150000"/>
              </a:lnSpc>
              <a:spcBef>
                <a:spcPts val="0"/>
              </a:spcBef>
              <a:spcAft>
                <a:spcPts val="0"/>
              </a:spcAft>
              <a:buClr>
                <a:schemeClr val="dk1"/>
              </a:buClr>
              <a:buSzPts val="2400"/>
              <a:buFont typeface="PT Sans"/>
              <a:buNone/>
            </a:pPr>
            <a:r>
              <a:rPr lang="en-ID"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
        <p:nvSpPr>
          <p:cNvPr id="398" name="Google Shape;398;p24"/>
          <p:cNvSpPr/>
          <p:nvPr/>
        </p:nvSpPr>
        <p:spPr>
          <a:xfrm>
            <a:off x="536496" y="1602927"/>
            <a:ext cx="807100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ID" sz="5400" b="0" i="0" u="none" strike="noStrike" cap="none">
                <a:solidFill>
                  <a:schemeClr val="dk1"/>
                </a:solidFill>
                <a:latin typeface="Calibri"/>
                <a:ea typeface="Calibri"/>
                <a:cs typeface="Calibri"/>
                <a:sym typeface="Calibri"/>
              </a:rPr>
              <a:t>Thank You </a:t>
            </a:r>
            <a:endParaRPr sz="1400" b="0" i="0" u="none" strike="noStrike" cap="none">
              <a:solidFill>
                <a:srgbClr val="000000"/>
              </a:solidFill>
              <a:latin typeface="Arial"/>
              <a:ea typeface="Arial"/>
              <a:cs typeface="Arial"/>
              <a:sym typeface="Arial"/>
            </a:endParaRPr>
          </a:p>
        </p:txBody>
      </p:sp>
    </p:spTree>
  </p:cSld>
  <p:clrMapOvr>
    <a:masterClrMapping/>
  </p:clrMapOvr>
  <p:transition advTm="29055">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3"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117" name="Google Shape;117;p3"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118" name="Google Shape;118;p3"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119" name="Google Shape;119;p3"/>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3</a:t>
            </a:fld>
            <a:endParaRPr>
              <a:solidFill>
                <a:srgbClr val="FFFF00"/>
              </a:solidFill>
            </a:endParaRPr>
          </a:p>
        </p:txBody>
      </p:sp>
      <p:sp>
        <p:nvSpPr>
          <p:cNvPr id="120" name="Google Shape;120;p3"/>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121" name="Google Shape;121;p3"/>
          <p:cNvSpPr txBox="1">
            <a:spLocks noGrp="1"/>
          </p:cNvSpPr>
          <p:nvPr>
            <p:ph type="title"/>
          </p:nvPr>
        </p:nvSpPr>
        <p:spPr>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000"/>
              <a:buFont typeface="Calibri"/>
              <a:buNone/>
            </a:pPr>
            <a:r>
              <a:rPr lang="en-ID" sz="2000" b="1"/>
              <a:t>  </a:t>
            </a:r>
            <a:endParaRPr/>
          </a:p>
        </p:txBody>
      </p:sp>
      <p:pic>
        <p:nvPicPr>
          <p:cNvPr id="122" name="Google Shape;122;p3"/>
          <p:cNvPicPr preferRelativeResize="0"/>
          <p:nvPr/>
        </p:nvPicPr>
        <p:blipFill rotWithShape="1">
          <a:blip r:embed="rId6">
            <a:alphaModFix/>
          </a:blip>
          <a:srcRect/>
          <a:stretch/>
        </p:blipFill>
        <p:spPr>
          <a:xfrm>
            <a:off x="419100" y="561888"/>
            <a:ext cx="8305800" cy="4672013"/>
          </a:xfrm>
          <a:prstGeom prst="rect">
            <a:avLst/>
          </a:prstGeom>
          <a:noFill/>
          <a:ln>
            <a:noFill/>
          </a:ln>
        </p:spPr>
      </p:pic>
    </p:spTree>
  </p:cSld>
  <p:clrMapOvr>
    <a:masterClrMapping/>
  </p:clrMapOvr>
  <p:transition advTm="2494">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4"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129" name="Google Shape;129;p4"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130" name="Google Shape;130;p4"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131" name="Google Shape;131;p4"/>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4</a:t>
            </a:fld>
            <a:endParaRPr>
              <a:solidFill>
                <a:srgbClr val="FFFF00"/>
              </a:solidFill>
            </a:endParaRPr>
          </a:p>
        </p:txBody>
      </p:sp>
      <p:sp>
        <p:nvSpPr>
          <p:cNvPr id="132" name="Google Shape;132;p4"/>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608913" y="62861"/>
            <a:ext cx="8001000" cy="72799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000"/>
              <a:buFont typeface="Calibri"/>
              <a:buNone/>
            </a:pPr>
            <a:br>
              <a:rPr lang="en-ID" sz="1000"/>
            </a:br>
            <a:r>
              <a:rPr lang="en-ID" sz="2000" b="1"/>
              <a:t>  </a:t>
            </a:r>
            <a:endParaRPr/>
          </a:p>
        </p:txBody>
      </p:sp>
      <p:pic>
        <p:nvPicPr>
          <p:cNvPr id="134" name="Google Shape;134;p4"/>
          <p:cNvPicPr preferRelativeResize="0"/>
          <p:nvPr/>
        </p:nvPicPr>
        <p:blipFill rotWithShape="1">
          <a:blip r:embed="rId6">
            <a:alphaModFix/>
          </a:blip>
          <a:srcRect/>
          <a:stretch/>
        </p:blipFill>
        <p:spPr>
          <a:xfrm>
            <a:off x="176209" y="1370685"/>
            <a:ext cx="3637982" cy="2038350"/>
          </a:xfrm>
          <a:prstGeom prst="rect">
            <a:avLst/>
          </a:prstGeom>
          <a:noFill/>
          <a:ln>
            <a:noFill/>
          </a:ln>
        </p:spPr>
      </p:pic>
      <p:sp>
        <p:nvSpPr>
          <p:cNvPr id="135" name="Google Shape;135;p4"/>
          <p:cNvSpPr txBox="1"/>
          <p:nvPr/>
        </p:nvSpPr>
        <p:spPr>
          <a:xfrm>
            <a:off x="3814197" y="710256"/>
            <a:ext cx="4845300" cy="4294500"/>
          </a:xfrm>
          <a:prstGeom prst="rect">
            <a:avLst/>
          </a:prstGeom>
          <a:noFill/>
          <a:ln>
            <a:noFill/>
          </a:ln>
        </p:spPr>
        <p:txBody>
          <a:bodyPr spcFirstLastPara="1" wrap="square" lIns="91425" tIns="45700" rIns="91425" bIns="45700" anchor="t" anchorCtr="0">
            <a:spAutoFit/>
          </a:bodyPr>
          <a:lstStyle/>
          <a:p>
            <a:pPr marL="457200" lvl="0" indent="-336550" algn="l" rtl="0">
              <a:spcBef>
                <a:spcPts val="0"/>
              </a:spcBef>
              <a:spcAft>
                <a:spcPts val="0"/>
              </a:spcAft>
              <a:buClr>
                <a:schemeClr val="dk1"/>
              </a:buClr>
              <a:buSzPts val="1700"/>
              <a:buChar char="●"/>
            </a:pPr>
            <a:r>
              <a:rPr lang="en-ID" sz="1700" b="1">
                <a:solidFill>
                  <a:schemeClr val="dk1"/>
                </a:solidFill>
              </a:rPr>
              <a:t>Neuron menerima sinyal</a:t>
            </a:r>
            <a:r>
              <a:rPr lang="en-ID" sz="1700">
                <a:solidFill>
                  <a:schemeClr val="dk1"/>
                </a:solidFill>
              </a:rPr>
              <a:t> melalui </a:t>
            </a:r>
            <a:r>
              <a:rPr lang="en-ID" sz="1700" b="1">
                <a:solidFill>
                  <a:schemeClr val="dk1"/>
                </a:solidFill>
              </a:rPr>
              <a:t>dendrit</a:t>
            </a:r>
            <a:r>
              <a:rPr lang="en-ID" sz="1700">
                <a:solidFill>
                  <a:schemeClr val="dk1"/>
                </a:solidFill>
              </a:rPr>
              <a:t> dari neuron lain.</a:t>
            </a:r>
            <a:endParaRPr sz="1700">
              <a:solidFill>
                <a:schemeClr val="dk1"/>
              </a:solidFill>
            </a:endParaRPr>
          </a:p>
          <a:p>
            <a:pPr marL="457200" lvl="0" indent="-336550" algn="l" rtl="0">
              <a:spcBef>
                <a:spcPts val="0"/>
              </a:spcBef>
              <a:spcAft>
                <a:spcPts val="0"/>
              </a:spcAft>
              <a:buClr>
                <a:schemeClr val="dk1"/>
              </a:buClr>
              <a:buSzPts val="1700"/>
              <a:buChar char="●"/>
            </a:pPr>
            <a:r>
              <a:rPr lang="en-ID" sz="1700" b="1">
                <a:solidFill>
                  <a:schemeClr val="dk1"/>
                </a:solidFill>
              </a:rPr>
              <a:t>Badan sel</a:t>
            </a:r>
            <a:r>
              <a:rPr lang="en-ID" sz="1700">
                <a:solidFill>
                  <a:schemeClr val="dk1"/>
                </a:solidFill>
              </a:rPr>
              <a:t> memproses sinyal yang diterima.</a:t>
            </a:r>
            <a:endParaRPr sz="1700">
              <a:solidFill>
                <a:schemeClr val="dk1"/>
              </a:solidFill>
            </a:endParaRPr>
          </a:p>
          <a:p>
            <a:pPr marL="457200" lvl="0" indent="-336550" algn="l" rtl="0">
              <a:spcBef>
                <a:spcPts val="0"/>
              </a:spcBef>
              <a:spcAft>
                <a:spcPts val="0"/>
              </a:spcAft>
              <a:buClr>
                <a:schemeClr val="dk1"/>
              </a:buClr>
              <a:buSzPts val="1700"/>
              <a:buChar char="●"/>
            </a:pPr>
            <a:r>
              <a:rPr lang="en-ID" sz="1700" b="1">
                <a:solidFill>
                  <a:schemeClr val="dk1"/>
                </a:solidFill>
              </a:rPr>
              <a:t>Akson mengirimkan sinyal</a:t>
            </a:r>
            <a:r>
              <a:rPr lang="en-ID" sz="1700">
                <a:solidFill>
                  <a:schemeClr val="dk1"/>
                </a:solidFill>
              </a:rPr>
              <a:t> ke neuron lain melalui </a:t>
            </a:r>
            <a:r>
              <a:rPr lang="en-ID" sz="1700" b="1">
                <a:solidFill>
                  <a:schemeClr val="dk1"/>
                </a:solidFill>
              </a:rPr>
              <a:t>sinapsis</a:t>
            </a:r>
            <a:r>
              <a:rPr lang="en-ID" sz="1700">
                <a:solidFill>
                  <a:schemeClr val="dk1"/>
                </a:solidFill>
              </a:rPr>
              <a:t>.</a:t>
            </a:r>
            <a:endParaRPr sz="1700">
              <a:solidFill>
                <a:schemeClr val="dk1"/>
              </a:solidFill>
            </a:endParaRPr>
          </a:p>
          <a:p>
            <a:pPr marL="457200" lvl="0" indent="-336550" algn="l" rtl="0">
              <a:spcBef>
                <a:spcPts val="0"/>
              </a:spcBef>
              <a:spcAft>
                <a:spcPts val="0"/>
              </a:spcAft>
              <a:buClr>
                <a:schemeClr val="dk1"/>
              </a:buClr>
              <a:buSzPts val="1700"/>
              <a:buChar char="●"/>
            </a:pPr>
            <a:r>
              <a:rPr lang="en-ID" sz="1700" b="1">
                <a:solidFill>
                  <a:schemeClr val="dk1"/>
                </a:solidFill>
              </a:rPr>
              <a:t>Sinapsis</a:t>
            </a:r>
            <a:r>
              <a:rPr lang="en-ID" sz="1700">
                <a:solidFill>
                  <a:schemeClr val="dk1"/>
                </a:solidFill>
              </a:rPr>
              <a:t> adalah titik temu antar neuron, tempat sinyal diteruskan atau dihentikan.</a:t>
            </a:r>
            <a:endParaRPr sz="1700">
              <a:solidFill>
                <a:schemeClr val="dk1"/>
              </a:solidFill>
            </a:endParaRPr>
          </a:p>
          <a:p>
            <a:pPr marL="457200" lvl="0" indent="-336550" algn="l" rtl="0">
              <a:spcBef>
                <a:spcPts val="0"/>
              </a:spcBef>
              <a:spcAft>
                <a:spcPts val="0"/>
              </a:spcAft>
              <a:buClr>
                <a:schemeClr val="dk1"/>
              </a:buClr>
              <a:buSzPts val="1700"/>
              <a:buChar char="●"/>
            </a:pPr>
            <a:r>
              <a:rPr lang="en-ID" sz="1700">
                <a:solidFill>
                  <a:schemeClr val="dk1"/>
                </a:solidFill>
              </a:rPr>
              <a:t>Sinyal hanya diteruskan jika melewati </a:t>
            </a:r>
            <a:r>
              <a:rPr lang="en-ID" sz="1700" b="1">
                <a:solidFill>
                  <a:schemeClr val="dk1"/>
                </a:solidFill>
              </a:rPr>
              <a:t>nilai ambang (threshold)</a:t>
            </a:r>
            <a:r>
              <a:rPr lang="en-ID" sz="1700">
                <a:solidFill>
                  <a:schemeClr val="dk1"/>
                </a:solidFill>
              </a:rPr>
              <a:t>.</a:t>
            </a:r>
            <a:endParaRPr sz="1700">
              <a:solidFill>
                <a:schemeClr val="dk1"/>
              </a:solidFill>
            </a:endParaRPr>
          </a:p>
          <a:p>
            <a:pPr marL="457200" lvl="0" indent="-336550" algn="l" rtl="0">
              <a:spcBef>
                <a:spcPts val="0"/>
              </a:spcBef>
              <a:spcAft>
                <a:spcPts val="0"/>
              </a:spcAft>
              <a:buClr>
                <a:schemeClr val="dk1"/>
              </a:buClr>
              <a:buSzPts val="1700"/>
              <a:buChar char="●"/>
            </a:pPr>
            <a:r>
              <a:rPr lang="en-ID" sz="1700">
                <a:solidFill>
                  <a:schemeClr val="dk1"/>
                </a:solidFill>
              </a:rPr>
              <a:t>Hubungan antar neuron bisa </a:t>
            </a:r>
            <a:r>
              <a:rPr lang="en-ID" sz="1700" b="1">
                <a:solidFill>
                  <a:schemeClr val="dk1"/>
                </a:solidFill>
              </a:rPr>
              <a:t>menguat atau melemah</a:t>
            </a:r>
            <a:r>
              <a:rPr lang="en-ID" sz="1700">
                <a:solidFill>
                  <a:schemeClr val="dk1"/>
                </a:solidFill>
              </a:rPr>
              <a:t> tergantung frekuensi penggunaan.</a:t>
            </a:r>
            <a:endParaRPr sz="1700">
              <a:solidFill>
                <a:schemeClr val="dk1"/>
              </a:solidFill>
            </a:endParaRPr>
          </a:p>
          <a:p>
            <a:pPr marL="457200" lvl="0" indent="-336550" algn="l" rtl="0">
              <a:spcBef>
                <a:spcPts val="0"/>
              </a:spcBef>
              <a:spcAft>
                <a:spcPts val="0"/>
              </a:spcAft>
              <a:buClr>
                <a:schemeClr val="dk1"/>
              </a:buClr>
              <a:buSzPts val="1700"/>
              <a:buChar char="●"/>
            </a:pPr>
            <a:r>
              <a:rPr lang="en-ID" sz="1700">
                <a:solidFill>
                  <a:schemeClr val="dk1"/>
                </a:solidFill>
              </a:rPr>
              <a:t>Proses ini berperan dalam </a:t>
            </a:r>
            <a:r>
              <a:rPr lang="en-ID" sz="1700" b="1">
                <a:solidFill>
                  <a:schemeClr val="dk1"/>
                </a:solidFill>
              </a:rPr>
              <a:t>belajar dan mengingat</a:t>
            </a:r>
            <a:r>
              <a:rPr lang="en-ID" sz="1700">
                <a:solidFill>
                  <a:schemeClr val="dk1"/>
                </a:solidFill>
              </a:rPr>
              <a:t>.</a:t>
            </a:r>
            <a:endParaRPr sz="17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transition advTm="141466">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5"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142" name="Google Shape;142;p5"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143" name="Google Shape;143;p5"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144" name="Google Shape;144;p5"/>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5</a:t>
            </a:fld>
            <a:endParaRPr>
              <a:solidFill>
                <a:srgbClr val="FFFF00"/>
              </a:solidFill>
            </a:endParaRPr>
          </a:p>
        </p:txBody>
      </p:sp>
      <p:sp>
        <p:nvSpPr>
          <p:cNvPr id="145" name="Google Shape;145;p5"/>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146" name="Google Shape;146;p5"/>
          <p:cNvSpPr txBox="1">
            <a:spLocks noGrp="1"/>
          </p:cNvSpPr>
          <p:nvPr>
            <p:ph type="title"/>
          </p:nvPr>
        </p:nvSpPr>
        <p:spPr>
          <a:xfrm>
            <a:off x="608913" y="62861"/>
            <a:ext cx="8001000" cy="72799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000"/>
              <a:buFont typeface="Calibri"/>
              <a:buNone/>
            </a:pPr>
            <a:br>
              <a:rPr lang="en-ID" sz="1000"/>
            </a:br>
            <a:r>
              <a:rPr lang="en-ID" sz="2000" b="1"/>
              <a:t>  </a:t>
            </a:r>
            <a:endParaRPr/>
          </a:p>
        </p:txBody>
      </p:sp>
      <p:pic>
        <p:nvPicPr>
          <p:cNvPr id="147" name="Google Shape;147;p5"/>
          <p:cNvPicPr preferRelativeResize="0"/>
          <p:nvPr/>
        </p:nvPicPr>
        <p:blipFill rotWithShape="1">
          <a:blip r:embed="rId6">
            <a:alphaModFix/>
          </a:blip>
          <a:srcRect/>
          <a:stretch/>
        </p:blipFill>
        <p:spPr>
          <a:xfrm>
            <a:off x="4077010" y="522484"/>
            <a:ext cx="4762500" cy="2247900"/>
          </a:xfrm>
          <a:prstGeom prst="rect">
            <a:avLst/>
          </a:prstGeom>
          <a:noFill/>
          <a:ln>
            <a:noFill/>
          </a:ln>
        </p:spPr>
      </p:pic>
      <p:graphicFrame>
        <p:nvGraphicFramePr>
          <p:cNvPr id="148" name="Google Shape;148;p5"/>
          <p:cNvGraphicFramePr/>
          <p:nvPr/>
        </p:nvGraphicFramePr>
        <p:xfrm>
          <a:off x="494613" y="2975997"/>
          <a:ext cx="3000000" cy="3000000"/>
        </p:xfrm>
        <a:graphic>
          <a:graphicData uri="http://schemas.openxmlformats.org/drawingml/2006/table">
            <a:tbl>
              <a:tblPr>
                <a:noFill/>
                <a:tableStyleId>{B0F67E86-4380-4DCB-9235-A4C9A9C99B4F}</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28600">
                <a:tc>
                  <a:txBody>
                    <a:bodyPr/>
                    <a:lstStyle/>
                    <a:p>
                      <a:pPr marL="0" marR="0" lvl="0" indent="0" algn="ctr" rtl="0">
                        <a:lnSpc>
                          <a:spcPct val="100000"/>
                        </a:lnSpc>
                        <a:spcBef>
                          <a:spcPts val="0"/>
                        </a:spcBef>
                        <a:spcAft>
                          <a:spcPts val="0"/>
                        </a:spcAft>
                        <a:buClr>
                          <a:srgbClr val="000000"/>
                        </a:buClr>
                        <a:buSzPts val="1800"/>
                        <a:buFont typeface="Arial"/>
                        <a:buNone/>
                      </a:pPr>
                      <a:r>
                        <a:rPr lang="en-ID" sz="1800" b="1" u="none" strike="noStrike" cap="none"/>
                        <a:t>Jaringan Saraf Biologis</a:t>
                      </a:r>
                      <a:endParaRPr sz="1400" u="none" strike="noStrike" cap="none"/>
                    </a:p>
                  </a:txBody>
                  <a:tcPr marL="95250" marR="95250" marT="47625" marB="476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ID" sz="1800" b="1" u="none" strike="noStrike" cap="none"/>
                        <a:t>Jaringan Saraf Tiruan</a:t>
                      </a:r>
                      <a:endParaRPr sz="1400" u="none" strike="noStrike" cap="none"/>
                    </a:p>
                  </a:txBody>
                  <a:tcPr marL="95250" marR="95250" marT="47625" marB="476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28600">
                <a:tc>
                  <a:txBody>
                    <a:bodyPr/>
                    <a:lstStyle/>
                    <a:p>
                      <a:pPr marL="0" marR="0" lvl="0" indent="0" algn="l" rtl="0">
                        <a:lnSpc>
                          <a:spcPct val="100000"/>
                        </a:lnSpc>
                        <a:spcBef>
                          <a:spcPts val="0"/>
                        </a:spcBef>
                        <a:spcAft>
                          <a:spcPts val="0"/>
                        </a:spcAft>
                        <a:buClr>
                          <a:srgbClr val="000000"/>
                        </a:buClr>
                        <a:buSzPts val="1800"/>
                        <a:buFont typeface="Arial"/>
                        <a:buNone/>
                      </a:pPr>
                      <a:r>
                        <a:rPr lang="en-ID" sz="1800" u="none" strike="noStrike" cap="none"/>
                        <a:t>Dendrit</a:t>
                      </a:r>
                      <a:endParaRPr sz="1400" u="none" strike="noStrike" cap="none"/>
                    </a:p>
                  </a:txBody>
                  <a:tcPr marL="95250" marR="95250" marT="28575" marB="285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D" sz="1800" u="none" strike="noStrike" cap="none"/>
                        <a:t>Masukan (input)</a:t>
                      </a:r>
                      <a:endParaRPr sz="1400" u="none" strike="noStrike" cap="none"/>
                    </a:p>
                  </a:txBody>
                  <a:tcPr marL="95250" marR="95250" marT="28575" marB="285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28600">
                <a:tc>
                  <a:txBody>
                    <a:bodyPr/>
                    <a:lstStyle/>
                    <a:p>
                      <a:pPr marL="0" marR="0" lvl="0" indent="0" algn="l" rtl="0">
                        <a:lnSpc>
                          <a:spcPct val="100000"/>
                        </a:lnSpc>
                        <a:spcBef>
                          <a:spcPts val="0"/>
                        </a:spcBef>
                        <a:spcAft>
                          <a:spcPts val="0"/>
                        </a:spcAft>
                        <a:buClr>
                          <a:srgbClr val="000000"/>
                        </a:buClr>
                        <a:buSzPts val="1800"/>
                        <a:buFont typeface="Arial"/>
                        <a:buNone/>
                      </a:pPr>
                      <a:r>
                        <a:rPr lang="en-ID" sz="1800" u="none" strike="noStrike" cap="none"/>
                        <a:t>Inti sel (neuron)</a:t>
                      </a:r>
                      <a:endParaRPr sz="1400" u="none" strike="noStrike" cap="none"/>
                    </a:p>
                  </a:txBody>
                  <a:tcPr marL="95250" marR="95250" marT="28575" marB="285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D" sz="1800" u="none" strike="noStrike" cap="none"/>
                        <a:t>Simpul (node)</a:t>
                      </a:r>
                      <a:endParaRPr sz="1400" u="none" strike="noStrike" cap="none"/>
                    </a:p>
                  </a:txBody>
                  <a:tcPr marL="95250" marR="95250" marT="28575" marB="285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28600">
                <a:tc>
                  <a:txBody>
                    <a:bodyPr/>
                    <a:lstStyle/>
                    <a:p>
                      <a:pPr marL="0" marR="0" lvl="0" indent="0" algn="l" rtl="0">
                        <a:lnSpc>
                          <a:spcPct val="100000"/>
                        </a:lnSpc>
                        <a:spcBef>
                          <a:spcPts val="0"/>
                        </a:spcBef>
                        <a:spcAft>
                          <a:spcPts val="0"/>
                        </a:spcAft>
                        <a:buClr>
                          <a:srgbClr val="000000"/>
                        </a:buClr>
                        <a:buSzPts val="1800"/>
                        <a:buFont typeface="Arial"/>
                        <a:buNone/>
                      </a:pPr>
                      <a:r>
                        <a:rPr lang="en-ID" sz="1800" u="none" strike="noStrike" cap="none"/>
                        <a:t>Sinapsis</a:t>
                      </a:r>
                      <a:endParaRPr sz="1400" u="none" strike="noStrike" cap="none"/>
                    </a:p>
                  </a:txBody>
                  <a:tcPr marL="95250" marR="95250" marT="28575" marB="285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D" sz="1800" u="none" strike="noStrike" cap="none"/>
                        <a:t>Bobot (weight)</a:t>
                      </a:r>
                      <a:endParaRPr sz="1400" u="none" strike="noStrike" cap="none"/>
                    </a:p>
                  </a:txBody>
                  <a:tcPr marL="95250" marR="95250" marT="28575" marB="285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28600">
                <a:tc>
                  <a:txBody>
                    <a:bodyPr/>
                    <a:lstStyle/>
                    <a:p>
                      <a:pPr marL="0" marR="0" lvl="0" indent="0" algn="l" rtl="0">
                        <a:lnSpc>
                          <a:spcPct val="100000"/>
                        </a:lnSpc>
                        <a:spcBef>
                          <a:spcPts val="0"/>
                        </a:spcBef>
                        <a:spcAft>
                          <a:spcPts val="0"/>
                        </a:spcAft>
                        <a:buClr>
                          <a:srgbClr val="000000"/>
                        </a:buClr>
                        <a:buSzPts val="1800"/>
                        <a:buFont typeface="Arial"/>
                        <a:buNone/>
                      </a:pPr>
                      <a:r>
                        <a:rPr lang="en-ID" sz="1800" u="none" strike="noStrike" cap="none"/>
                        <a:t>Akson</a:t>
                      </a:r>
                      <a:endParaRPr sz="1400" u="none" strike="noStrike" cap="none"/>
                    </a:p>
                  </a:txBody>
                  <a:tcPr marL="95250" marR="95250" marT="28575" marB="285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D" sz="1800" u="none" strike="noStrike" cap="none"/>
                        <a:t>Keluaran (output)</a:t>
                      </a:r>
                      <a:endParaRPr sz="1400" u="none" strike="noStrike" cap="none"/>
                    </a:p>
                  </a:txBody>
                  <a:tcPr marL="95250" marR="95250" marT="28575" marB="285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149" name="Google Shape;149;p5"/>
          <p:cNvSpPr txBox="1"/>
          <p:nvPr/>
        </p:nvSpPr>
        <p:spPr>
          <a:xfrm>
            <a:off x="3182039" y="4746466"/>
            <a:ext cx="596196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D" sz="1400" b="0" i="0" u="none" strike="noStrike" cap="none">
                <a:solidFill>
                  <a:schemeClr val="dk1"/>
                </a:solidFill>
                <a:latin typeface="Calibri"/>
                <a:ea typeface="Calibri"/>
                <a:cs typeface="Calibri"/>
                <a:sym typeface="Calibri"/>
              </a:rPr>
              <a:t>https://www.trivusi.web.id/2022/07/mengenal-jaringan-saraf-tiruan-jst.html</a:t>
            </a:r>
            <a:endParaRPr sz="1400" b="0" i="0" u="none" strike="noStrike" cap="none">
              <a:solidFill>
                <a:srgbClr val="000000"/>
              </a:solidFill>
              <a:latin typeface="Arial"/>
              <a:ea typeface="Arial"/>
              <a:cs typeface="Arial"/>
              <a:sym typeface="Arial"/>
            </a:endParaRPr>
          </a:p>
        </p:txBody>
      </p:sp>
      <p:pic>
        <p:nvPicPr>
          <p:cNvPr id="150" name="Google Shape;150;p5"/>
          <p:cNvPicPr preferRelativeResize="0"/>
          <p:nvPr/>
        </p:nvPicPr>
        <p:blipFill rotWithShape="1">
          <a:blip r:embed="rId7">
            <a:alphaModFix/>
          </a:blip>
          <a:srcRect/>
          <a:stretch/>
        </p:blipFill>
        <p:spPr>
          <a:xfrm>
            <a:off x="379316" y="502567"/>
            <a:ext cx="2895851" cy="2145978"/>
          </a:xfrm>
          <a:prstGeom prst="rect">
            <a:avLst/>
          </a:prstGeom>
          <a:noFill/>
          <a:ln>
            <a:noFill/>
          </a:ln>
        </p:spPr>
      </p:pic>
    </p:spTree>
  </p:cSld>
  <p:clrMapOvr>
    <a:masterClrMapping/>
  </p:clrMapOvr>
  <p:transition advTm="141466">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6"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157" name="Google Shape;157;p6"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158" name="Google Shape;158;p6"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159" name="Google Shape;159;p6"/>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6</a:t>
            </a:fld>
            <a:endParaRPr>
              <a:solidFill>
                <a:srgbClr val="FFFF00"/>
              </a:solidFill>
            </a:endParaRPr>
          </a:p>
        </p:txBody>
      </p:sp>
      <p:sp>
        <p:nvSpPr>
          <p:cNvPr id="160" name="Google Shape;160;p6"/>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161" name="Google Shape;161;p6"/>
          <p:cNvSpPr/>
          <p:nvPr/>
        </p:nvSpPr>
        <p:spPr>
          <a:xfrm>
            <a:off x="3352800" y="552334"/>
            <a:ext cx="1752600" cy="16764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FUNGSI AKTIVASI</a:t>
            </a:r>
            <a:endParaRPr sz="1400" b="0" i="0" u="none" strike="noStrike" cap="none">
              <a:solidFill>
                <a:srgbClr val="000000"/>
              </a:solidFill>
              <a:latin typeface="Arial"/>
              <a:ea typeface="Arial"/>
              <a:cs typeface="Arial"/>
              <a:sym typeface="Arial"/>
            </a:endParaRPr>
          </a:p>
        </p:txBody>
      </p:sp>
      <p:sp>
        <p:nvSpPr>
          <p:cNvPr id="162" name="Google Shape;162;p6"/>
          <p:cNvSpPr/>
          <p:nvPr/>
        </p:nvSpPr>
        <p:spPr>
          <a:xfrm>
            <a:off x="1371600" y="1266775"/>
            <a:ext cx="1981200" cy="247517"/>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3" name="Google Shape;163;p6"/>
          <p:cNvPicPr preferRelativeResize="0"/>
          <p:nvPr/>
        </p:nvPicPr>
        <p:blipFill rotWithShape="1">
          <a:blip r:embed="rId6">
            <a:alphaModFix/>
          </a:blip>
          <a:srcRect/>
          <a:stretch/>
        </p:blipFill>
        <p:spPr>
          <a:xfrm>
            <a:off x="5105400" y="1195053"/>
            <a:ext cx="2011854" cy="304826"/>
          </a:xfrm>
          <a:prstGeom prst="rect">
            <a:avLst/>
          </a:prstGeom>
          <a:noFill/>
          <a:ln>
            <a:noFill/>
          </a:ln>
        </p:spPr>
      </p:pic>
      <p:sp>
        <p:nvSpPr>
          <p:cNvPr id="164" name="Google Shape;164;p6"/>
          <p:cNvSpPr txBox="1"/>
          <p:nvPr/>
        </p:nvSpPr>
        <p:spPr>
          <a:xfrm>
            <a:off x="1987693" y="947325"/>
            <a:ext cx="1066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Input</a:t>
            </a:r>
            <a:endParaRPr sz="1400" b="0" i="0" u="none" strike="noStrike" cap="none">
              <a:solidFill>
                <a:srgbClr val="000000"/>
              </a:solidFill>
              <a:latin typeface="Arial"/>
              <a:ea typeface="Arial"/>
              <a:cs typeface="Arial"/>
              <a:sym typeface="Arial"/>
            </a:endParaRPr>
          </a:p>
        </p:txBody>
      </p:sp>
      <p:sp>
        <p:nvSpPr>
          <p:cNvPr id="165" name="Google Shape;165;p6"/>
          <p:cNvSpPr txBox="1"/>
          <p:nvPr/>
        </p:nvSpPr>
        <p:spPr>
          <a:xfrm>
            <a:off x="5110976" y="937685"/>
            <a:ext cx="1066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Output</a:t>
            </a:r>
            <a:endParaRPr sz="1400" b="0" i="0" u="none" strike="noStrike" cap="none">
              <a:solidFill>
                <a:srgbClr val="000000"/>
              </a:solidFill>
              <a:latin typeface="Arial"/>
              <a:ea typeface="Arial"/>
              <a:cs typeface="Arial"/>
              <a:sym typeface="Arial"/>
            </a:endParaRPr>
          </a:p>
        </p:txBody>
      </p:sp>
      <p:sp>
        <p:nvSpPr>
          <p:cNvPr id="166" name="Google Shape;166;p6"/>
          <p:cNvSpPr txBox="1"/>
          <p:nvPr/>
        </p:nvSpPr>
        <p:spPr>
          <a:xfrm>
            <a:off x="3886200" y="2373636"/>
            <a:ext cx="1066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Neuron</a:t>
            </a:r>
            <a:endParaRPr sz="1400" b="0" i="0" u="none" strike="noStrike" cap="none">
              <a:solidFill>
                <a:srgbClr val="000000"/>
              </a:solidFill>
              <a:latin typeface="Arial"/>
              <a:ea typeface="Arial"/>
              <a:cs typeface="Arial"/>
              <a:sym typeface="Arial"/>
            </a:endParaRPr>
          </a:p>
        </p:txBody>
      </p:sp>
      <p:sp>
        <p:nvSpPr>
          <p:cNvPr id="167" name="Google Shape;167;p6"/>
          <p:cNvSpPr txBox="1"/>
          <p:nvPr/>
        </p:nvSpPr>
        <p:spPr>
          <a:xfrm>
            <a:off x="88392" y="2933700"/>
            <a:ext cx="8961780"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Fungsi aktivasi adalah fungsi yang mengubah /mengaktivasi nilai input menjadi output.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Dalam matematika Y = f(X) 🡪 Y = output, X = input , f (fungsi aktivasi) </a:t>
            </a:r>
            <a:endParaRPr sz="1800" b="0" i="0" u="none" strike="noStrike" cap="none">
              <a:solidFill>
                <a:schemeClr val="dk1"/>
              </a:solidFill>
              <a:latin typeface="Calibri"/>
              <a:ea typeface="Calibri"/>
              <a:cs typeface="Calibri"/>
              <a:sym typeface="Calibri"/>
            </a:endParaRPr>
          </a:p>
        </p:txBody>
      </p:sp>
      <p:sp>
        <p:nvSpPr>
          <p:cNvPr id="168" name="Google Shape;168;p6"/>
          <p:cNvSpPr txBox="1"/>
          <p:nvPr/>
        </p:nvSpPr>
        <p:spPr>
          <a:xfrm>
            <a:off x="88392" y="3914819"/>
            <a:ext cx="896178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Masukan pada jaringan akan diproses oleh suatu fungsi yang akan menjumlahkan nilai-nilai semua bobot dan bias.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D" sz="1800" b="0" i="0" u="none" strike="noStrike" cap="none">
                <a:solidFill>
                  <a:schemeClr val="dk1"/>
                </a:solidFill>
                <a:latin typeface="Calibri"/>
                <a:ea typeface="Calibri"/>
                <a:cs typeface="Calibri"/>
                <a:sym typeface="Calibri"/>
              </a:rPr>
              <a:t>Hasil dari penjumlahan akan dibandingkan dengan suatu nilai ambang (threshold) melalui fungsi aktivasi setiap neuron</a:t>
            </a:r>
            <a:endParaRPr sz="1400" b="0" i="0" u="none" strike="noStrike" cap="none">
              <a:solidFill>
                <a:srgbClr val="000000"/>
              </a:solidFill>
              <a:latin typeface="Arial"/>
              <a:ea typeface="Arial"/>
              <a:cs typeface="Arial"/>
              <a:sym typeface="Arial"/>
            </a:endParaRPr>
          </a:p>
        </p:txBody>
      </p:sp>
    </p:spTree>
  </p:cSld>
  <p:clrMapOvr>
    <a:masterClrMapping/>
  </p:clrMapOvr>
  <p:transition advTm="2494">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7"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175" name="Google Shape;175;p7"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176" name="Google Shape;176;p7"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177" name="Google Shape;177;p7"/>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7</a:t>
            </a:fld>
            <a:endParaRPr>
              <a:solidFill>
                <a:srgbClr val="FFFF00"/>
              </a:solidFill>
            </a:endParaRPr>
          </a:p>
        </p:txBody>
      </p:sp>
      <p:sp>
        <p:nvSpPr>
          <p:cNvPr id="178" name="Google Shape;178;p7"/>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179" name="Google Shape;179;p7"/>
          <p:cNvSpPr txBox="1">
            <a:spLocks noGrp="1"/>
          </p:cNvSpPr>
          <p:nvPr>
            <p:ph type="title"/>
          </p:nvPr>
        </p:nvSpPr>
        <p:spPr>
          <a:xfrm>
            <a:off x="176859" y="-10327"/>
            <a:ext cx="8229600" cy="523220"/>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2800"/>
              <a:buFont typeface="Calibri"/>
              <a:buNone/>
            </a:pPr>
            <a:r>
              <a:rPr lang="en-ID" sz="2800" b="1"/>
              <a:t>Fungsi Aktivasi</a:t>
            </a:r>
            <a:endParaRPr sz="2800" b="1"/>
          </a:p>
        </p:txBody>
      </p:sp>
      <p:pic>
        <p:nvPicPr>
          <p:cNvPr id="180" name="Google Shape;180;p7"/>
          <p:cNvPicPr preferRelativeResize="0"/>
          <p:nvPr/>
        </p:nvPicPr>
        <p:blipFill rotWithShape="1">
          <a:blip r:embed="rId6">
            <a:alphaModFix/>
          </a:blip>
          <a:srcRect/>
          <a:stretch/>
        </p:blipFill>
        <p:spPr>
          <a:xfrm>
            <a:off x="369197" y="723900"/>
            <a:ext cx="4048126" cy="3238499"/>
          </a:xfrm>
          <a:prstGeom prst="rect">
            <a:avLst/>
          </a:prstGeom>
          <a:noFill/>
          <a:ln>
            <a:noFill/>
          </a:ln>
        </p:spPr>
      </p:pic>
      <p:pic>
        <p:nvPicPr>
          <p:cNvPr id="181" name="Google Shape;181;p7"/>
          <p:cNvPicPr preferRelativeResize="0"/>
          <p:nvPr/>
        </p:nvPicPr>
        <p:blipFill rotWithShape="1">
          <a:blip r:embed="rId7">
            <a:alphaModFix/>
          </a:blip>
          <a:srcRect/>
          <a:stretch/>
        </p:blipFill>
        <p:spPr>
          <a:xfrm>
            <a:off x="4726679" y="301771"/>
            <a:ext cx="3653042" cy="2628900"/>
          </a:xfrm>
          <a:prstGeom prst="rect">
            <a:avLst/>
          </a:prstGeom>
          <a:noFill/>
          <a:ln>
            <a:noFill/>
          </a:ln>
        </p:spPr>
      </p:pic>
      <p:sp>
        <p:nvSpPr>
          <p:cNvPr id="182" name="Google Shape;182;p7"/>
          <p:cNvSpPr txBox="1"/>
          <p:nvPr/>
        </p:nvSpPr>
        <p:spPr>
          <a:xfrm>
            <a:off x="4419343" y="2541852"/>
            <a:ext cx="4842000" cy="258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a:solidFill>
                  <a:schemeClr val="dk1"/>
                </a:solidFill>
                <a:latin typeface="Calibri"/>
                <a:ea typeface="Calibri"/>
                <a:cs typeface="Calibri"/>
                <a:sym typeface="Calibri"/>
              </a:rPr>
              <a:t>Berikut adalah beberapa batasan fungsi langkah biner: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800">
                <a:solidFill>
                  <a:schemeClr val="dk1"/>
                </a:solidFill>
                <a:latin typeface="Calibri"/>
                <a:ea typeface="Calibri"/>
                <a:cs typeface="Calibri"/>
                <a:sym typeface="Calibri"/>
              </a:rPr>
              <a:t>Tidak dapat memberikan keluaran multi-nilai—misalnya, tidak dapat digunakan untuk masalah klasifikasi kelas jamak.</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D" sz="1800">
                <a:solidFill>
                  <a:schemeClr val="dk1"/>
                </a:solidFill>
                <a:latin typeface="Calibri"/>
                <a:ea typeface="Calibri"/>
                <a:cs typeface="Calibri"/>
                <a:sym typeface="Calibri"/>
              </a:rPr>
              <a:t>Gradien fungsi langkah adalah nol, yang menyebabkan hambatan dalam proses propagasi mundur.</a:t>
            </a:r>
            <a:endParaRPr sz="1800">
              <a:solidFill>
                <a:schemeClr val="dk1"/>
              </a:solidFill>
              <a:latin typeface="Calibri"/>
              <a:ea typeface="Calibri"/>
              <a:cs typeface="Calibri"/>
              <a:sym typeface="Calibri"/>
            </a:endParaRPr>
          </a:p>
        </p:txBody>
      </p:sp>
    </p:spTree>
  </p:cSld>
  <p:clrMapOvr>
    <a:masterClrMapping/>
  </p:clrMapOvr>
  <p:transition advTm="2494">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8"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189" name="Google Shape;189;p8"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190" name="Google Shape;190;p8"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191" name="Google Shape;191;p8"/>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8</a:t>
            </a:fld>
            <a:endParaRPr>
              <a:solidFill>
                <a:srgbClr val="FFFF00"/>
              </a:solidFill>
            </a:endParaRPr>
          </a:p>
        </p:txBody>
      </p:sp>
      <p:sp>
        <p:nvSpPr>
          <p:cNvPr id="192" name="Google Shape;192;p8"/>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193" name="Google Shape;193;p8"/>
          <p:cNvSpPr txBox="1">
            <a:spLocks noGrp="1"/>
          </p:cNvSpPr>
          <p:nvPr>
            <p:ph type="title"/>
          </p:nvPr>
        </p:nvSpPr>
        <p:spPr>
          <a:xfrm>
            <a:off x="176859" y="-10327"/>
            <a:ext cx="8229600" cy="523220"/>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2800"/>
              <a:buFont typeface="Calibri"/>
              <a:buNone/>
            </a:pPr>
            <a:r>
              <a:rPr lang="en-ID" sz="2800" b="1"/>
              <a:t>Fungsi Aktivasi</a:t>
            </a:r>
            <a:endParaRPr sz="2800" b="1"/>
          </a:p>
        </p:txBody>
      </p:sp>
      <p:pic>
        <p:nvPicPr>
          <p:cNvPr id="194" name="Google Shape;194;p8"/>
          <p:cNvPicPr preferRelativeResize="0"/>
          <p:nvPr/>
        </p:nvPicPr>
        <p:blipFill rotWithShape="1">
          <a:blip r:embed="rId6">
            <a:alphaModFix/>
          </a:blip>
          <a:srcRect/>
          <a:stretch/>
        </p:blipFill>
        <p:spPr>
          <a:xfrm>
            <a:off x="88409" y="1745615"/>
            <a:ext cx="3966434" cy="3173147"/>
          </a:xfrm>
          <a:prstGeom prst="rect">
            <a:avLst/>
          </a:prstGeom>
          <a:noFill/>
          <a:ln>
            <a:noFill/>
          </a:ln>
        </p:spPr>
      </p:pic>
      <p:pic>
        <p:nvPicPr>
          <p:cNvPr id="195" name="Google Shape;195;p8"/>
          <p:cNvPicPr preferRelativeResize="0"/>
          <p:nvPr/>
        </p:nvPicPr>
        <p:blipFill rotWithShape="1">
          <a:blip r:embed="rId7">
            <a:alphaModFix/>
          </a:blip>
          <a:srcRect/>
          <a:stretch/>
        </p:blipFill>
        <p:spPr>
          <a:xfrm>
            <a:off x="677433" y="391685"/>
            <a:ext cx="2038350" cy="1597719"/>
          </a:xfrm>
          <a:prstGeom prst="rect">
            <a:avLst/>
          </a:prstGeom>
          <a:noFill/>
          <a:ln>
            <a:noFill/>
          </a:ln>
        </p:spPr>
      </p:pic>
      <p:sp>
        <p:nvSpPr>
          <p:cNvPr id="196" name="Google Shape;196;p8"/>
          <p:cNvSpPr txBox="1"/>
          <p:nvPr/>
        </p:nvSpPr>
        <p:spPr>
          <a:xfrm>
            <a:off x="4164700" y="622125"/>
            <a:ext cx="5109600" cy="497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500" b="1">
                <a:solidFill>
                  <a:schemeClr val="dk1"/>
                </a:solidFill>
                <a:latin typeface="Calibri"/>
                <a:ea typeface="Calibri"/>
                <a:cs typeface="Calibri"/>
                <a:sym typeface="Calibri"/>
              </a:rPr>
              <a:t>Fungsi aktivasi linear</a:t>
            </a:r>
            <a:r>
              <a:rPr lang="en-ID" sz="1500">
                <a:solidFill>
                  <a:schemeClr val="dk1"/>
                </a:solidFill>
                <a:latin typeface="Calibri"/>
                <a:ea typeface="Calibri"/>
                <a:cs typeface="Calibri"/>
                <a:sym typeface="Calibri"/>
              </a:rPr>
              <a:t> adalah fungsi yang </a:t>
            </a:r>
            <a:r>
              <a:rPr lang="en-ID" sz="1500" b="1">
                <a:solidFill>
                  <a:schemeClr val="dk1"/>
                </a:solidFill>
                <a:latin typeface="Calibri"/>
                <a:ea typeface="Calibri"/>
                <a:cs typeface="Calibri"/>
                <a:sym typeface="Calibri"/>
              </a:rPr>
              <a:t>tidak mengubah</a:t>
            </a:r>
            <a:r>
              <a:rPr lang="en-ID" sz="1500">
                <a:solidFill>
                  <a:schemeClr val="dk1"/>
                </a:solidFill>
                <a:latin typeface="Calibri"/>
                <a:ea typeface="Calibri"/>
                <a:cs typeface="Calibri"/>
                <a:sym typeface="Calibri"/>
              </a:rPr>
              <a:t> inputnya, sehingga outputnya tetap </a:t>
            </a:r>
            <a:r>
              <a:rPr lang="en-ID" sz="1500" b="1">
                <a:solidFill>
                  <a:schemeClr val="dk1"/>
                </a:solidFill>
                <a:latin typeface="Calibri"/>
                <a:ea typeface="Calibri"/>
                <a:cs typeface="Calibri"/>
                <a:sym typeface="Calibri"/>
              </a:rPr>
              <a:t>sama dengan inputnya</a:t>
            </a:r>
            <a:r>
              <a:rPr lang="en-ID"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500">
              <a:solidFill>
                <a:schemeClr val="dk1"/>
              </a:solidFill>
              <a:latin typeface="Calibri"/>
              <a:ea typeface="Calibri"/>
              <a:cs typeface="Calibri"/>
              <a:sym typeface="Calibri"/>
            </a:endParaRPr>
          </a:p>
          <a:p>
            <a:pPr marL="0" lvl="0" indent="0" algn="l" rtl="0">
              <a:lnSpc>
                <a:spcPct val="115000"/>
              </a:lnSpc>
              <a:spcBef>
                <a:spcPts val="1400"/>
              </a:spcBef>
              <a:spcAft>
                <a:spcPts val="0"/>
              </a:spcAft>
              <a:buClr>
                <a:schemeClr val="dk1"/>
              </a:buClr>
              <a:buSzPts val="1100"/>
              <a:buFont typeface="Arial"/>
              <a:buNone/>
            </a:pPr>
            <a:r>
              <a:rPr lang="en-ID" sz="1500" b="1">
                <a:solidFill>
                  <a:schemeClr val="dk1"/>
                </a:solidFill>
                <a:latin typeface="Calibri"/>
                <a:ea typeface="Calibri"/>
                <a:cs typeface="Calibri"/>
                <a:sym typeface="Calibri"/>
              </a:rPr>
              <a:t>Kelebihan:</a:t>
            </a:r>
            <a:endParaRPr sz="1500" b="1">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ID" sz="1500">
                <a:solidFill>
                  <a:schemeClr val="dk1"/>
                </a:solidFill>
                <a:latin typeface="Calibri"/>
                <a:ea typeface="Calibri"/>
                <a:cs typeface="Calibri"/>
                <a:sym typeface="Calibri"/>
              </a:rPr>
              <a:t>✔ </a:t>
            </a:r>
            <a:r>
              <a:rPr lang="en-ID" sz="1500" b="1">
                <a:solidFill>
                  <a:schemeClr val="dk1"/>
                </a:solidFill>
                <a:latin typeface="Calibri"/>
                <a:ea typeface="Calibri"/>
                <a:cs typeface="Calibri"/>
                <a:sym typeface="Calibri"/>
              </a:rPr>
              <a:t>Mudah dipahami dan dihitung</a:t>
            </a:r>
            <a:r>
              <a:rPr lang="en-ID" sz="1500">
                <a:solidFill>
                  <a:schemeClr val="dk1"/>
                </a:solidFill>
                <a:latin typeface="Calibri"/>
                <a:ea typeface="Calibri"/>
                <a:cs typeface="Calibri"/>
                <a:sym typeface="Calibri"/>
              </a:rPr>
              <a:t> karena tidak mengubah nilai input.</a:t>
            </a:r>
            <a:br>
              <a:rPr lang="en-ID" sz="1500">
                <a:solidFill>
                  <a:schemeClr val="dk1"/>
                </a:solidFill>
                <a:latin typeface="Calibri"/>
                <a:ea typeface="Calibri"/>
                <a:cs typeface="Calibri"/>
                <a:sym typeface="Calibri"/>
              </a:rPr>
            </a:br>
            <a:r>
              <a:rPr lang="en-ID" sz="1500">
                <a:solidFill>
                  <a:schemeClr val="dk1"/>
                </a:solidFill>
                <a:latin typeface="Calibri"/>
                <a:ea typeface="Calibri"/>
                <a:cs typeface="Calibri"/>
                <a:sym typeface="Calibri"/>
              </a:rPr>
              <a:t>✔ Cocok untuk </a:t>
            </a:r>
            <a:r>
              <a:rPr lang="en-ID" sz="1500" b="1">
                <a:solidFill>
                  <a:schemeClr val="dk1"/>
                </a:solidFill>
                <a:latin typeface="Calibri"/>
                <a:ea typeface="Calibri"/>
                <a:cs typeface="Calibri"/>
                <a:sym typeface="Calibri"/>
              </a:rPr>
              <a:t>model regresi</a:t>
            </a:r>
            <a:r>
              <a:rPr lang="en-ID" sz="1500">
                <a:solidFill>
                  <a:schemeClr val="dk1"/>
                </a:solidFill>
                <a:latin typeface="Calibri"/>
                <a:ea typeface="Calibri"/>
                <a:cs typeface="Calibri"/>
                <a:sym typeface="Calibri"/>
              </a:rPr>
              <a:t>, di mana outputnya berupa angka kontinu.</a:t>
            </a:r>
            <a:endParaRPr sz="1500">
              <a:solidFill>
                <a:schemeClr val="dk1"/>
              </a:solidFill>
              <a:latin typeface="Calibri"/>
              <a:ea typeface="Calibri"/>
              <a:cs typeface="Calibri"/>
              <a:sym typeface="Calibri"/>
            </a:endParaRPr>
          </a:p>
          <a:p>
            <a:pPr marL="0" lvl="0" indent="0" algn="l" rtl="0">
              <a:lnSpc>
                <a:spcPct val="115000"/>
              </a:lnSpc>
              <a:spcBef>
                <a:spcPts val="1400"/>
              </a:spcBef>
              <a:spcAft>
                <a:spcPts val="0"/>
              </a:spcAft>
              <a:buClr>
                <a:schemeClr val="dk1"/>
              </a:buClr>
              <a:buSzPts val="1100"/>
              <a:buFont typeface="Arial"/>
              <a:buNone/>
            </a:pPr>
            <a:r>
              <a:rPr lang="en-ID" sz="1500" b="1">
                <a:solidFill>
                  <a:schemeClr val="dk1"/>
                </a:solidFill>
                <a:latin typeface="Calibri"/>
                <a:ea typeface="Calibri"/>
                <a:cs typeface="Calibri"/>
                <a:sym typeface="Calibri"/>
              </a:rPr>
              <a:t>Kekurangan:</a:t>
            </a:r>
            <a:endParaRPr sz="1500" b="1">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ID" sz="1500">
                <a:solidFill>
                  <a:schemeClr val="dk1"/>
                </a:solidFill>
                <a:latin typeface="Calibri"/>
                <a:ea typeface="Calibri"/>
                <a:cs typeface="Calibri"/>
                <a:sym typeface="Calibri"/>
              </a:rPr>
              <a:t>❌ Tidak bisa menangani </a:t>
            </a:r>
            <a:r>
              <a:rPr lang="en-ID" sz="1500" b="1">
                <a:solidFill>
                  <a:schemeClr val="dk1"/>
                </a:solidFill>
                <a:latin typeface="Calibri"/>
                <a:ea typeface="Calibri"/>
                <a:cs typeface="Calibri"/>
                <a:sym typeface="Calibri"/>
              </a:rPr>
              <a:t>hubungan non-linear</a:t>
            </a:r>
            <a:r>
              <a:rPr lang="en-ID" sz="1500">
                <a:solidFill>
                  <a:schemeClr val="dk1"/>
                </a:solidFill>
                <a:latin typeface="Calibri"/>
                <a:ea typeface="Calibri"/>
                <a:cs typeface="Calibri"/>
                <a:sym typeface="Calibri"/>
              </a:rPr>
              <a:t>, sehingga kurang cocok untuk tugas yang kompleks seperti pengenalan gambar.</a:t>
            </a:r>
            <a:br>
              <a:rPr lang="en-ID" sz="1500">
                <a:solidFill>
                  <a:schemeClr val="dk1"/>
                </a:solidFill>
                <a:latin typeface="Calibri"/>
                <a:ea typeface="Calibri"/>
                <a:cs typeface="Calibri"/>
                <a:sym typeface="Calibri"/>
              </a:rPr>
            </a:br>
            <a:r>
              <a:rPr lang="en-ID" sz="1500">
                <a:solidFill>
                  <a:schemeClr val="dk1"/>
                </a:solidFill>
                <a:latin typeface="Calibri"/>
                <a:ea typeface="Calibri"/>
                <a:cs typeface="Calibri"/>
                <a:sym typeface="Calibri"/>
              </a:rPr>
              <a:t>❌ Jika digunakan di banyak lapisan (deep learning), jaringan hanya akan bertindak seperti </a:t>
            </a:r>
            <a:r>
              <a:rPr lang="en-ID" sz="1500" b="1">
                <a:solidFill>
                  <a:schemeClr val="dk1"/>
                </a:solidFill>
                <a:latin typeface="Calibri"/>
                <a:ea typeface="Calibri"/>
                <a:cs typeface="Calibri"/>
                <a:sym typeface="Calibri"/>
              </a:rPr>
              <a:t>fungsi linear biasa</a:t>
            </a:r>
            <a:r>
              <a:rPr lang="en-ID" sz="1500">
                <a:solidFill>
                  <a:schemeClr val="dk1"/>
                </a:solidFill>
                <a:latin typeface="Calibri"/>
                <a:ea typeface="Calibri"/>
                <a:cs typeface="Calibri"/>
                <a:sym typeface="Calibri"/>
              </a:rPr>
              <a:t>, tidak lebih kuat dari regresi </a:t>
            </a:r>
            <a:r>
              <a:rPr lang="en-ID" sz="1600">
                <a:solidFill>
                  <a:schemeClr val="dk1"/>
                </a:solidFill>
                <a:latin typeface="Calibri"/>
                <a:ea typeface="Calibri"/>
                <a:cs typeface="Calibri"/>
                <a:sym typeface="Calibri"/>
              </a:rPr>
              <a:t>linear.</a:t>
            </a:r>
            <a:endParaRPr sz="1600">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800"/>
              <a:buFont typeface="Arial"/>
              <a:buNone/>
            </a:pPr>
            <a:endParaRPr sz="1100">
              <a:solidFill>
                <a:schemeClr val="dk1"/>
              </a:solidFill>
            </a:endParaRPr>
          </a:p>
        </p:txBody>
      </p:sp>
    </p:spTree>
  </p:cSld>
  <p:clrMapOvr>
    <a:masterClrMapping/>
  </p:clrMapOvr>
  <p:transition advTm="2494">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9" descr="C:\Users\NUSA PUTRA\Downloads\background-1494381_1280.jpg"/>
          <p:cNvPicPr preferRelativeResize="0"/>
          <p:nvPr/>
        </p:nvPicPr>
        <p:blipFill rotWithShape="1">
          <a:blip r:embed="rId3">
            <a:alphaModFix/>
          </a:blip>
          <a:srcRect/>
          <a:stretch/>
        </p:blipFill>
        <p:spPr>
          <a:xfrm>
            <a:off x="0" y="0"/>
            <a:ext cx="9144000" cy="5715000"/>
          </a:xfrm>
          <a:prstGeom prst="rect">
            <a:avLst/>
          </a:prstGeom>
          <a:noFill/>
          <a:ln>
            <a:noFill/>
          </a:ln>
        </p:spPr>
      </p:pic>
      <p:pic>
        <p:nvPicPr>
          <p:cNvPr id="203" name="Google Shape;203;p9" descr="C:\Users\NUSA PUTRA\Pictures\LOGO-UNIVERSITAS-NUSA-PUTRA.png"/>
          <p:cNvPicPr preferRelativeResize="0"/>
          <p:nvPr/>
        </p:nvPicPr>
        <p:blipFill rotWithShape="1">
          <a:blip r:embed="rId4">
            <a:alphaModFix/>
          </a:blip>
          <a:srcRect/>
          <a:stretch/>
        </p:blipFill>
        <p:spPr>
          <a:xfrm>
            <a:off x="8305800" y="80791"/>
            <a:ext cx="744372" cy="745167"/>
          </a:xfrm>
          <a:prstGeom prst="rect">
            <a:avLst/>
          </a:prstGeom>
          <a:noFill/>
          <a:ln>
            <a:noFill/>
          </a:ln>
          <a:effectLst>
            <a:outerShdw blurRad="558800" dist="12700" dir="15600000" algn="ctr" rotWithShape="0">
              <a:srgbClr val="000000"/>
            </a:outerShdw>
            <a:reflection stA="45000" endPos="12000" dist="50800" dir="5400000" sy="-100000" algn="bl" rotWithShape="0"/>
          </a:effectLst>
        </p:spPr>
      </p:pic>
      <p:pic>
        <p:nvPicPr>
          <p:cNvPr id="204" name="Google Shape;204;p9" descr="https://nusaputra.ac.id/wp-content/uploads/2018/07/npu_thub_fb.png"/>
          <p:cNvPicPr preferRelativeResize="0"/>
          <p:nvPr/>
        </p:nvPicPr>
        <p:blipFill rotWithShape="1">
          <a:blip r:embed="rId5">
            <a:alphaModFix/>
          </a:blip>
          <a:srcRect l="26475" t="27371" r="4318" b="36209"/>
          <a:stretch/>
        </p:blipFill>
        <p:spPr>
          <a:xfrm>
            <a:off x="88392" y="49193"/>
            <a:ext cx="1462890" cy="404181"/>
          </a:xfrm>
          <a:prstGeom prst="rect">
            <a:avLst/>
          </a:prstGeom>
          <a:noFill/>
          <a:ln>
            <a:noFill/>
          </a:ln>
        </p:spPr>
      </p:pic>
      <p:sp>
        <p:nvSpPr>
          <p:cNvPr id="205" name="Google Shape;205;p9"/>
          <p:cNvSpPr txBox="1">
            <a:spLocks noGrp="1"/>
          </p:cNvSpPr>
          <p:nvPr>
            <p:ph type="sldNum" idx="12"/>
          </p:nvPr>
        </p:nvSpPr>
        <p:spPr>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D">
                <a:solidFill>
                  <a:srgbClr val="FFFF00"/>
                </a:solidFill>
              </a:rPr>
              <a:t>9</a:t>
            </a:fld>
            <a:endParaRPr>
              <a:solidFill>
                <a:srgbClr val="FFFF00"/>
              </a:solidFill>
            </a:endParaRPr>
          </a:p>
        </p:txBody>
      </p:sp>
      <p:sp>
        <p:nvSpPr>
          <p:cNvPr id="206" name="Google Shape;206;p9"/>
          <p:cNvSpPr txBox="1"/>
          <p:nvPr/>
        </p:nvSpPr>
        <p:spPr>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b="1" i="1" u="none" strike="noStrike" cap="none">
                <a:solidFill>
                  <a:schemeClr val="lt1"/>
                </a:solidFill>
                <a:latin typeface="Overlock"/>
                <a:ea typeface="Overlock"/>
                <a:cs typeface="Overlock"/>
                <a:sym typeface="Overlock"/>
              </a:rPr>
              <a:t>Informatics Engineering</a:t>
            </a:r>
            <a:endParaRPr sz="1400" b="0" i="0" u="none" strike="noStrike" cap="none">
              <a:solidFill>
                <a:srgbClr val="000000"/>
              </a:solidFill>
              <a:latin typeface="Arial"/>
              <a:ea typeface="Arial"/>
              <a:cs typeface="Arial"/>
              <a:sym typeface="Arial"/>
            </a:endParaRPr>
          </a:p>
        </p:txBody>
      </p:sp>
      <p:sp>
        <p:nvSpPr>
          <p:cNvPr id="207" name="Google Shape;207;p9"/>
          <p:cNvSpPr txBox="1">
            <a:spLocks noGrp="1"/>
          </p:cNvSpPr>
          <p:nvPr>
            <p:ph type="title"/>
          </p:nvPr>
        </p:nvSpPr>
        <p:spPr>
          <a:xfrm>
            <a:off x="176859" y="-10327"/>
            <a:ext cx="8229600" cy="523220"/>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2800"/>
              <a:buFont typeface="Calibri"/>
              <a:buNone/>
            </a:pPr>
            <a:r>
              <a:rPr lang="en-ID" sz="2800" b="1"/>
              <a:t>Fungsi Aktivasi</a:t>
            </a:r>
            <a:endParaRPr sz="2800" b="1"/>
          </a:p>
        </p:txBody>
      </p:sp>
      <p:pic>
        <p:nvPicPr>
          <p:cNvPr id="208" name="Google Shape;208;p9"/>
          <p:cNvPicPr preferRelativeResize="0"/>
          <p:nvPr/>
        </p:nvPicPr>
        <p:blipFill rotWithShape="1">
          <a:blip r:embed="rId6">
            <a:alphaModFix/>
          </a:blip>
          <a:srcRect/>
          <a:stretch/>
        </p:blipFill>
        <p:spPr>
          <a:xfrm>
            <a:off x="305381" y="1923928"/>
            <a:ext cx="3417196" cy="2733757"/>
          </a:xfrm>
          <a:prstGeom prst="rect">
            <a:avLst/>
          </a:prstGeom>
          <a:noFill/>
          <a:ln>
            <a:noFill/>
          </a:ln>
        </p:spPr>
      </p:pic>
      <p:pic>
        <p:nvPicPr>
          <p:cNvPr id="209" name="Google Shape;209;p9" descr="Sigmoid/Logistic formula"/>
          <p:cNvPicPr preferRelativeResize="0"/>
          <p:nvPr/>
        </p:nvPicPr>
        <p:blipFill rotWithShape="1">
          <a:blip r:embed="rId7">
            <a:alphaModFix/>
          </a:blip>
          <a:srcRect/>
          <a:stretch/>
        </p:blipFill>
        <p:spPr>
          <a:xfrm>
            <a:off x="602900" y="348700"/>
            <a:ext cx="2133600" cy="1948988"/>
          </a:xfrm>
          <a:prstGeom prst="rect">
            <a:avLst/>
          </a:prstGeom>
          <a:noFill/>
          <a:ln>
            <a:noFill/>
          </a:ln>
        </p:spPr>
      </p:pic>
      <p:sp>
        <p:nvSpPr>
          <p:cNvPr id="210" name="Google Shape;210;p9"/>
          <p:cNvSpPr txBox="1"/>
          <p:nvPr/>
        </p:nvSpPr>
        <p:spPr>
          <a:xfrm>
            <a:off x="4039195" y="1084197"/>
            <a:ext cx="4842000" cy="3835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D" sz="1800">
                <a:solidFill>
                  <a:schemeClr val="dk1"/>
                </a:solidFill>
                <a:latin typeface="Calibri"/>
                <a:ea typeface="Calibri"/>
                <a:cs typeface="Calibri"/>
                <a:sym typeface="Calibri"/>
              </a:rPr>
              <a:t>Biasanya digunakan untuk model di mana kita harus memprediksi probabilitas sebagai keluaran. Karena probabilitas suatu hal hanya ada antara rentang 0 dan 1, sigmoid adalah pilihan yang tepat karena rentangnya.</a:t>
            </a:r>
            <a:endParaRPr sz="1800">
              <a:solidFill>
                <a:schemeClr val="dk1"/>
              </a:solidFill>
              <a:latin typeface="Calibri"/>
              <a:ea typeface="Calibri"/>
              <a:cs typeface="Calibri"/>
              <a:sym typeface="Calibri"/>
            </a:endParaRPr>
          </a:p>
          <a:p>
            <a:pPr marL="0" lvl="0" indent="0" algn="l" rtl="0">
              <a:lnSpc>
                <a:spcPct val="115000"/>
              </a:lnSpc>
              <a:spcBef>
                <a:spcPts val="1400"/>
              </a:spcBef>
              <a:spcAft>
                <a:spcPts val="0"/>
              </a:spcAft>
              <a:buClr>
                <a:schemeClr val="dk1"/>
              </a:buClr>
              <a:buSzPts val="1100"/>
              <a:buFont typeface="Arial"/>
              <a:buNone/>
            </a:pPr>
            <a:r>
              <a:rPr lang="en-ID" sz="1800" b="1">
                <a:solidFill>
                  <a:schemeClr val="dk1"/>
                </a:solidFill>
                <a:latin typeface="Calibri"/>
                <a:ea typeface="Calibri"/>
                <a:cs typeface="Calibri"/>
                <a:sym typeface="Calibri"/>
              </a:rPr>
              <a:t>Kelebihan:</a:t>
            </a:r>
            <a:endParaRPr sz="1800" b="1">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ID" sz="1800">
                <a:solidFill>
                  <a:schemeClr val="dk1"/>
                </a:solidFill>
                <a:latin typeface="Calibri"/>
                <a:ea typeface="Calibri"/>
                <a:cs typeface="Calibri"/>
                <a:sym typeface="Calibri"/>
              </a:rPr>
              <a:t>✔ Cocok untuk </a:t>
            </a:r>
            <a:r>
              <a:rPr lang="en-ID" sz="1800" b="1">
                <a:solidFill>
                  <a:schemeClr val="dk1"/>
                </a:solidFill>
                <a:latin typeface="Calibri"/>
                <a:ea typeface="Calibri"/>
                <a:cs typeface="Calibri"/>
                <a:sym typeface="Calibri"/>
              </a:rPr>
              <a:t>klasifikasi biner</a:t>
            </a:r>
            <a:r>
              <a:rPr lang="en-ID" sz="1800">
                <a:solidFill>
                  <a:schemeClr val="dk1"/>
                </a:solidFill>
                <a:latin typeface="Calibri"/>
                <a:ea typeface="Calibri"/>
                <a:cs typeface="Calibri"/>
                <a:sym typeface="Calibri"/>
              </a:rPr>
              <a:t> (misalnya, "Ya" atau "Tidak").</a:t>
            </a:r>
            <a:br>
              <a:rPr lang="en-ID" sz="1800">
                <a:solidFill>
                  <a:schemeClr val="dk1"/>
                </a:solidFill>
                <a:latin typeface="Calibri"/>
                <a:ea typeface="Calibri"/>
                <a:cs typeface="Calibri"/>
                <a:sym typeface="Calibri"/>
              </a:rPr>
            </a:br>
            <a:r>
              <a:rPr lang="en-ID" sz="1800">
                <a:solidFill>
                  <a:schemeClr val="dk1"/>
                </a:solidFill>
                <a:latin typeface="Calibri"/>
                <a:ea typeface="Calibri"/>
                <a:cs typeface="Calibri"/>
                <a:sym typeface="Calibri"/>
              </a:rPr>
              <a:t>✔ Outputnya antara </a:t>
            </a:r>
            <a:r>
              <a:rPr lang="en-ID" sz="1800" b="1">
                <a:solidFill>
                  <a:schemeClr val="dk1"/>
                </a:solidFill>
                <a:latin typeface="Calibri"/>
                <a:ea typeface="Calibri"/>
                <a:cs typeface="Calibri"/>
                <a:sym typeface="Calibri"/>
              </a:rPr>
              <a:t>0 dan 1</a:t>
            </a:r>
            <a:r>
              <a:rPr lang="en-ID" sz="1800">
                <a:solidFill>
                  <a:schemeClr val="dk1"/>
                </a:solidFill>
                <a:latin typeface="Calibri"/>
                <a:ea typeface="Calibri"/>
                <a:cs typeface="Calibri"/>
                <a:sym typeface="Calibri"/>
              </a:rPr>
              <a:t>, sehingga bisa diinterpretasikan sebagai </a:t>
            </a:r>
            <a:r>
              <a:rPr lang="en-ID" sz="1800" b="1">
                <a:solidFill>
                  <a:schemeClr val="dk1"/>
                </a:solidFill>
                <a:latin typeface="Calibri"/>
                <a:ea typeface="Calibri"/>
                <a:cs typeface="Calibri"/>
                <a:sym typeface="Calibri"/>
              </a:rPr>
              <a:t>probabilitas</a:t>
            </a:r>
            <a:r>
              <a:rPr lang="en-ID"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transition advTm="2494">
    <p:wipe dir="r"/>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1376</Words>
  <Application>Microsoft Office PowerPoint</Application>
  <PresentationFormat>On-screen Show (16:10)</PresentationFormat>
  <Paragraphs>202</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Noto Sans Symbols</vt:lpstr>
      <vt:lpstr>Overlock</vt:lpstr>
      <vt:lpstr>Roboto</vt:lpstr>
      <vt:lpstr>Open Sans</vt:lpstr>
      <vt:lpstr>PT Sans</vt:lpstr>
      <vt:lpstr>Calibri</vt:lpstr>
      <vt:lpstr>Office Theme</vt:lpstr>
      <vt:lpstr>Jaringan Syaraf Tiruan (Neural Network)</vt:lpstr>
      <vt:lpstr>  </vt:lpstr>
      <vt:lpstr>  </vt:lpstr>
      <vt:lpstr>   </vt:lpstr>
      <vt:lpstr>   </vt:lpstr>
      <vt:lpstr>PowerPoint Presentation</vt:lpstr>
      <vt:lpstr>Fungsi Aktivasi</vt:lpstr>
      <vt:lpstr>Fungsi Aktivasi</vt:lpstr>
      <vt:lpstr>Fungsi Aktivasi</vt:lpstr>
      <vt:lpstr>Fungsi Aktivasi</vt:lpstr>
      <vt:lpstr>Fungsi Aktivasi</vt:lpstr>
      <vt:lpstr>Fungsi Aktivasi</vt:lpstr>
      <vt:lpstr>  </vt:lpstr>
      <vt:lpstr>PERCEPTRON</vt:lpstr>
      <vt:lpstr>PowerPoint Presentation</vt:lpstr>
      <vt:lpstr>PowerPoint Presentation</vt:lpstr>
      <vt:lpstr>  Contoh Kasus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Jaringan Syaraf Tiruan (Neural Network)</dc:title>
  <dc:creator>NUSA PUTRA</dc:creator>
  <cp:lastModifiedBy>User</cp:lastModifiedBy>
  <cp:revision>1</cp:revision>
  <dcterms:created xsi:type="dcterms:W3CDTF">2019-02-14T03:46:26Z</dcterms:created>
  <dcterms:modified xsi:type="dcterms:W3CDTF">2025-03-11T05:53:35Z</dcterms:modified>
</cp:coreProperties>
</file>