
<file path=[Content_Types].xml><?xml version="1.0" encoding="utf-8"?>
<Types xmlns="http://schemas.openxmlformats.org/package/2006/content-types">
  <Default Extension="xlsx" ContentType="application/vnd.openxmlformats-officedocument.spreadsheetml.sheet"/>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notesSlides/notesSlide3.xml" ContentType="application/vnd.openxmlformats-officedocument.presentationml.notes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slides/slide4.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notesSlides/notesSlide23.xml" ContentType="application/vnd.openxmlformats-officedocument.presentationml.notesSlide+xml"/>
  <Override PartName="/ppt/theme/theme2.xml" ContentType="application/vnd.openxmlformats-officedocument.theme+xml"/>
  <Override PartName="/ppt/slides/slide24.xml" ContentType="application/vnd.openxmlformats-officedocument.presentationml.slid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28.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notesSlides/notesSlide12.xml" ContentType="application/vnd.openxmlformats-officedocument.presentationml.notesSlide+xml"/>
  <Override PartName="/ppt/notesSlides/notesSlide22.xml" ContentType="application/vnd.openxmlformats-officedocument.presentationml.notesSlide+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Lst>
  <p:notesMasterIdLst>
    <p:notesMasterId r:id="rId3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5715000"/>
  <p:notesSz cx="6858000" cy="9144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notesMaster" Target="notesMasters/notesMaster1.xml"/><Relationship Id="rId33" Type="http://schemas.openxmlformats.org/officeDocument/2006/relationships/presProps" Target="presProps.xml" /><Relationship Id="rId34" Type="http://schemas.openxmlformats.org/officeDocument/2006/relationships/tableStyles" Target="tableStyles.xml" /><Relationship Id="rId35"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Pr shadeToTitle="0">
        <a:solidFill>
          <a:schemeClr val="lt1"/>
        </a:solidFill>
      </p:bgPr>
    </p:bg>
    <p:spTree>
      <p:nvGrpSpPr>
        <p:cNvPr id="1" name=""/>
        <p:cNvGrpSpPr/>
        <p:nvPr/>
      </p:nvGrpSpPr>
      <p:grpSpPr bwMode="auto">
        <a:xfrm>
          <a:off x="0" y="0"/>
          <a:ext cx="0" cy="0"/>
          <a:chOff x="0" y="0"/>
          <a:chExt cx="0" cy="0"/>
        </a:xfrm>
      </p:grpSpPr>
      <p:sp>
        <p:nvSpPr>
          <p:cNvPr id="3" name="Google Shape;3;n"/>
          <p:cNvSpPr txBox="1"/>
          <p:nvPr>
            <p:ph type="hdr" idx="2"/>
          </p:nvPr>
        </p:nvSpPr>
        <p:spPr bwMode="auto">
          <a:xfrm>
            <a:off x="0" y="0"/>
            <a:ext cx="2971800" cy="457200"/>
          </a:xfrm>
          <a:prstGeom prst="rect">
            <a:avLst/>
          </a:prstGeom>
          <a:noFill/>
          <a:ln>
            <a:noFill/>
          </a:ln>
        </p:spPr>
        <p:txBody>
          <a:bodyPr spcFirstLastPara="1" wrap="square" lIns="91425" tIns="45700" rIns="91425" bIns="45700" anchor="t" anchorCtr="0">
            <a:noAutofit/>
          </a:bodyPr>
          <a:lstStyle>
            <a:lvl1pPr marR="0" lvl="0" algn="l">
              <a:spcBef>
                <a:spcPts val="0"/>
              </a:spcBef>
              <a:spcAft>
                <a:spcPts val="0"/>
              </a:spcAft>
              <a:buSzPts val="1400"/>
              <a:buNone/>
              <a:defRPr sz="1200" b="0" i="0" u="none" strike="noStrike" cap="none">
                <a:solidFill>
                  <a:schemeClr val="dk1"/>
                </a:solidFill>
                <a:latin typeface="Calibri"/>
                <a:ea typeface="Calibri"/>
                <a:cs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4" name="Google Shape;4;n"/>
          <p:cNvSpPr txBox="1"/>
          <p:nvPr>
            <p:ph type="dt" idx="10"/>
          </p:nvPr>
        </p:nvSpPr>
        <p:spPr bwMode="auto">
          <a:xfrm>
            <a:off x="3884613" y="0"/>
            <a:ext cx="2971800" cy="457200"/>
          </a:xfrm>
          <a:prstGeom prst="rect">
            <a:avLst/>
          </a:prstGeom>
          <a:noFill/>
          <a:ln>
            <a:noFill/>
          </a:ln>
        </p:spPr>
        <p:txBody>
          <a:bodyPr spcFirstLastPara="1" wrap="square" lIns="91425" tIns="45700" rIns="91425" bIns="45700" anchor="t" anchorCtr="0">
            <a:noAutofit/>
          </a:bodyPr>
          <a:lstStyle>
            <a:lvl1pPr marR="0" lvl="0" algn="r">
              <a:spcBef>
                <a:spcPts val="0"/>
              </a:spcBef>
              <a:spcAft>
                <a:spcPts val="0"/>
              </a:spcAft>
              <a:buSzPts val="1400"/>
              <a:buNone/>
              <a:defRPr sz="1200" b="0" i="0" u="none" strike="noStrike" cap="none">
                <a:solidFill>
                  <a:schemeClr val="dk1"/>
                </a:solidFill>
                <a:latin typeface="Calibri"/>
                <a:ea typeface="Calibri"/>
                <a:cs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5" name="Google Shape;5;n"/>
          <p:cNvSpPr/>
          <p:nvPr>
            <p:ph type="sldImg" idx="3"/>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a:spcBef>
                <a:spcPts val="0"/>
              </a:spcBef>
              <a:spcAft>
                <a:spcPts val="0"/>
              </a:spcAft>
              <a:buSzPts val="1400"/>
              <a:buNone/>
              <a:defRPr sz="1200" b="0" i="0" u="none" strike="noStrike" cap="none">
                <a:solidFill>
                  <a:schemeClr val="dk1"/>
                </a:solidFill>
                <a:latin typeface="Calibri"/>
                <a:ea typeface="Calibri"/>
                <a:cs typeface="Calibri"/>
              </a:defRPr>
            </a:lvl1pPr>
            <a:lvl2pPr marL="914400" marR="0" lvl="1" indent="-228600" algn="l">
              <a:spcBef>
                <a:spcPts val="0"/>
              </a:spcBef>
              <a:spcAft>
                <a:spcPts val="0"/>
              </a:spcAft>
              <a:buSzPts val="1400"/>
              <a:buNone/>
              <a:defRPr sz="1200" b="0" i="0" u="none" strike="noStrike" cap="none">
                <a:solidFill>
                  <a:schemeClr val="dk1"/>
                </a:solidFill>
                <a:latin typeface="Calibri"/>
                <a:ea typeface="Calibri"/>
                <a:cs typeface="Calibri"/>
              </a:defRPr>
            </a:lvl2pPr>
            <a:lvl3pPr marL="1371600" marR="0" lvl="2" indent="-228600" algn="l">
              <a:spcBef>
                <a:spcPts val="0"/>
              </a:spcBef>
              <a:spcAft>
                <a:spcPts val="0"/>
              </a:spcAft>
              <a:buSzPts val="1400"/>
              <a:buNone/>
              <a:defRPr sz="1200" b="0" i="0" u="none" strike="noStrike" cap="none">
                <a:solidFill>
                  <a:schemeClr val="dk1"/>
                </a:solidFill>
                <a:latin typeface="Calibri"/>
                <a:ea typeface="Calibri"/>
                <a:cs typeface="Calibri"/>
              </a:defRPr>
            </a:lvl3pPr>
            <a:lvl4pPr marL="1828800" marR="0" lvl="3" indent="-228600" algn="l">
              <a:spcBef>
                <a:spcPts val="0"/>
              </a:spcBef>
              <a:spcAft>
                <a:spcPts val="0"/>
              </a:spcAft>
              <a:buSzPts val="1400"/>
              <a:buNone/>
              <a:defRPr sz="1200" b="0" i="0" u="none" strike="noStrike" cap="none">
                <a:solidFill>
                  <a:schemeClr val="dk1"/>
                </a:solidFill>
                <a:latin typeface="Calibri"/>
                <a:ea typeface="Calibri"/>
                <a:cs typeface="Calibri"/>
              </a:defRPr>
            </a:lvl4pPr>
            <a:lvl5pPr marL="2286000" marR="0" lvl="4" indent="-228600" algn="l">
              <a:spcBef>
                <a:spcPts val="0"/>
              </a:spcBef>
              <a:spcAft>
                <a:spcPts val="0"/>
              </a:spcAft>
              <a:buSzPts val="1400"/>
              <a:buNone/>
              <a:defRPr sz="1200" b="0" i="0" u="none" strike="noStrike" cap="none">
                <a:solidFill>
                  <a:schemeClr val="dk1"/>
                </a:solidFill>
                <a:latin typeface="Calibri"/>
                <a:ea typeface="Calibri"/>
                <a:cs typeface="Calibri"/>
              </a:defRPr>
            </a:lvl5pPr>
            <a:lvl6pPr marL="2743200" marR="0" lvl="5" indent="-228600" algn="l">
              <a:spcBef>
                <a:spcPts val="0"/>
              </a:spcBef>
              <a:spcAft>
                <a:spcPts val="0"/>
              </a:spcAft>
              <a:buSzPts val="1400"/>
              <a:buNone/>
              <a:defRPr sz="1200" b="0" i="0" u="none" strike="noStrike" cap="none">
                <a:solidFill>
                  <a:schemeClr val="dk1"/>
                </a:solidFill>
                <a:latin typeface="Calibri"/>
                <a:ea typeface="Calibri"/>
                <a:cs typeface="Calibri"/>
              </a:defRPr>
            </a:lvl6pPr>
            <a:lvl7pPr marL="3200400" marR="0" lvl="6" indent="-228600" algn="l">
              <a:spcBef>
                <a:spcPts val="0"/>
              </a:spcBef>
              <a:spcAft>
                <a:spcPts val="0"/>
              </a:spcAft>
              <a:buSzPts val="1400"/>
              <a:buNone/>
              <a:defRPr sz="1200" b="0" i="0" u="none" strike="noStrike" cap="none">
                <a:solidFill>
                  <a:schemeClr val="dk1"/>
                </a:solidFill>
                <a:latin typeface="Calibri"/>
                <a:ea typeface="Calibri"/>
                <a:cs typeface="Calibri"/>
              </a:defRPr>
            </a:lvl7pPr>
            <a:lvl8pPr marL="3657600" marR="0" lvl="7" indent="-228600" algn="l">
              <a:spcBef>
                <a:spcPts val="0"/>
              </a:spcBef>
              <a:spcAft>
                <a:spcPts val="0"/>
              </a:spcAft>
              <a:buSzPts val="1400"/>
              <a:buNone/>
              <a:defRPr sz="1200" b="0" i="0" u="none" strike="noStrike" cap="none">
                <a:solidFill>
                  <a:schemeClr val="dk1"/>
                </a:solidFill>
                <a:latin typeface="Calibri"/>
                <a:ea typeface="Calibri"/>
                <a:cs typeface="Calibri"/>
              </a:defRPr>
            </a:lvl8pPr>
            <a:lvl9pPr marL="4114800" marR="0" lvl="8" indent="-228600" algn="l">
              <a:spcBef>
                <a:spcPts val="0"/>
              </a:spcBef>
              <a:spcAft>
                <a:spcPts val="0"/>
              </a:spcAft>
              <a:buSzPts val="1400"/>
              <a:buNone/>
              <a:defRPr sz="1200" b="0" i="0" u="none" strike="noStrike" cap="none">
                <a:solidFill>
                  <a:schemeClr val="dk1"/>
                </a:solidFill>
                <a:latin typeface="Calibri"/>
                <a:ea typeface="Calibri"/>
                <a:cs typeface="Calibri"/>
              </a:defRPr>
            </a:lvl9pPr>
          </a:lstStyle>
          <a:p>
            <a:pPr>
              <a:defRPr/>
            </a:pPr>
            <a:endParaRPr/>
          </a:p>
        </p:txBody>
      </p:sp>
      <p:sp>
        <p:nvSpPr>
          <p:cNvPr id="7" name="Google Shape;7;n"/>
          <p:cNvSpPr txBox="1"/>
          <p:nvPr>
            <p:ph type="ftr" idx="11"/>
          </p:nvPr>
        </p:nvSpPr>
        <p:spPr bwMode="auto">
          <a:xfrm>
            <a:off x="0" y="8685213"/>
            <a:ext cx="2971800" cy="457200"/>
          </a:xfrm>
          <a:prstGeom prst="rect">
            <a:avLst/>
          </a:prstGeom>
          <a:noFill/>
          <a:ln>
            <a:noFill/>
          </a:ln>
        </p:spPr>
        <p:txBody>
          <a:bodyPr spcFirstLastPara="1" wrap="square" lIns="91425" tIns="45700" rIns="91425" bIns="45700" anchor="b" anchorCtr="0">
            <a:noAutofit/>
          </a:bodyPr>
          <a:lstStyle>
            <a:lvl1pPr marR="0" lvl="0" algn="l">
              <a:spcBef>
                <a:spcPts val="0"/>
              </a:spcBef>
              <a:spcAft>
                <a:spcPts val="0"/>
              </a:spcAft>
              <a:buSzPts val="1400"/>
              <a:buNone/>
              <a:defRPr sz="1200" b="0" i="0" u="none" strike="noStrike" cap="none">
                <a:solidFill>
                  <a:schemeClr val="dk1"/>
                </a:solidFill>
                <a:latin typeface="Calibri"/>
                <a:ea typeface="Calibri"/>
                <a:cs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8" name="Google Shape;8;n"/>
          <p:cNvSpPr txBox="1"/>
          <p:nvPr>
            <p:ph type="sldNum" idx="12"/>
          </p:nvPr>
        </p:nvSpPr>
        <p:spPr bwMode="auto">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ID" sz="1200" b="0" i="0" u="none" strike="noStrike" cap="none">
                <a:solidFill>
                  <a:schemeClr val="dk1"/>
                </a:solidFill>
                <a:latin typeface="Calibri"/>
                <a:ea typeface="Calibri"/>
                <a:cs typeface="Calibri"/>
              </a:rPr>
              <a:t>‹#›</a:t>
            </a:fld>
            <a:endParaRPr sz="1200" b="0" i="0" u="none" strike="noStrike" cap="none">
              <a:solidFill>
                <a:schemeClr val="dk1"/>
              </a:solidFill>
              <a:latin typeface="Calibri"/>
              <a:ea typeface="Calibri"/>
              <a:cs typeface="Calibri"/>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85" name="Google Shape;85;p1:notes"/>
          <p:cNvSpPr txBox="1"/>
          <p:nvPr>
            <p:ph type="body" idx="1"/>
          </p:nvPr>
        </p:nvSpPr>
        <p:spPr bwMode="auto">
          <a:xfrm>
            <a:off x="685800" y="4343400"/>
            <a:ext cx="5486400" cy="4114800"/>
          </a:xfrm>
          <a:prstGeom prst="rect">
            <a:avLst/>
          </a:prstGeom>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86" name="Google Shape;86;p1: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94" name="Google Shape;194;p7: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5" name="Google Shape;195;p7:notes"/>
          <p:cNvSpPr txBox="1"/>
          <p:nvPr>
            <p:ph type="body" idx="1"/>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196" name="Google Shape;196;p7:notes"/>
          <p:cNvSpPr txBox="1"/>
          <p:nvPr>
            <p:ph type="sldNum" idx="12"/>
          </p:nvPr>
        </p:nvSpPr>
        <p:spPr bwMode="auto">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ID" sz="1200">
                <a:solidFill>
                  <a:schemeClr val="dk1"/>
                </a:solidFill>
                <a:latin typeface="Calibri"/>
                <a:ea typeface="Calibri"/>
                <a:cs typeface="Calibri"/>
              </a:rPr>
              <a:t>‹#›</a:t>
            </a:fld>
            <a:endParaRPr sz="1200">
              <a:solidFill>
                <a:schemeClr val="dk1"/>
              </a:solidFill>
              <a:latin typeface="Calibri"/>
              <a:ea typeface="Calibri"/>
              <a:cs typeface="Calibri"/>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06" name="Google Shape;206;p8: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7" name="Google Shape;207;p8:notes"/>
          <p:cNvSpPr txBox="1"/>
          <p:nvPr>
            <p:ph type="body" idx="1"/>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208" name="Google Shape;208;p8:notes"/>
          <p:cNvSpPr txBox="1"/>
          <p:nvPr>
            <p:ph type="sldNum" idx="12"/>
          </p:nvPr>
        </p:nvSpPr>
        <p:spPr bwMode="auto">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ID" sz="1200">
                <a:solidFill>
                  <a:schemeClr val="dk1"/>
                </a:solidFill>
                <a:latin typeface="Calibri"/>
                <a:ea typeface="Calibri"/>
                <a:cs typeface="Calibri"/>
              </a:rPr>
              <a:t>‹#›</a:t>
            </a:fld>
            <a:endParaRPr sz="1200">
              <a:solidFill>
                <a:schemeClr val="dk1"/>
              </a:solidFill>
              <a:latin typeface="Calibri"/>
              <a:ea typeface="Calibri"/>
              <a:cs typeface="Calibri"/>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19" name="Google Shape;219;p9: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0" name="Google Shape;220;p9:notes"/>
          <p:cNvSpPr txBox="1"/>
          <p:nvPr>
            <p:ph type="body" idx="1"/>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221" name="Google Shape;221;p9:notes"/>
          <p:cNvSpPr txBox="1"/>
          <p:nvPr>
            <p:ph type="sldNum" idx="12"/>
          </p:nvPr>
        </p:nvSpPr>
        <p:spPr bwMode="auto">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ID" sz="1200">
                <a:solidFill>
                  <a:schemeClr val="dk1"/>
                </a:solidFill>
                <a:latin typeface="Calibri"/>
                <a:ea typeface="Calibri"/>
                <a:cs typeface="Calibri"/>
              </a:rPr>
              <a:t>‹#›</a:t>
            </a:fld>
            <a:endParaRPr sz="1200">
              <a:solidFill>
                <a:schemeClr val="dk1"/>
              </a:solidFill>
              <a:latin typeface="Calibri"/>
              <a:ea typeface="Calibri"/>
              <a:cs typeface="Calibri"/>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39" name="Google Shape;239;p10: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0" name="Google Shape;240;p10:notes"/>
          <p:cNvSpPr txBox="1"/>
          <p:nvPr>
            <p:ph type="body" idx="1"/>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241" name="Google Shape;241;p10:notes"/>
          <p:cNvSpPr txBox="1"/>
          <p:nvPr>
            <p:ph type="sldNum" idx="12"/>
          </p:nvPr>
        </p:nvSpPr>
        <p:spPr bwMode="auto">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ID" sz="1200">
                <a:solidFill>
                  <a:schemeClr val="dk1"/>
                </a:solidFill>
                <a:latin typeface="Calibri"/>
                <a:ea typeface="Calibri"/>
                <a:cs typeface="Calibri"/>
              </a:rPr>
              <a:t>‹#›</a:t>
            </a:fld>
            <a:endParaRPr sz="1200">
              <a:solidFill>
                <a:schemeClr val="dk1"/>
              </a:solidFill>
              <a:latin typeface="Calibri"/>
              <a:ea typeface="Calibri"/>
              <a:cs typeface="Calibri"/>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52" name="Google Shape;252;g26a5542d1ef_2_37: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3" name="Google Shape;253;g26a5542d1ef_2_37:notes"/>
          <p:cNvSpPr txBox="1"/>
          <p:nvPr>
            <p:ph type="body" idx="1"/>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endParaRPr sz="1400">
              <a:latin typeface="Arial"/>
              <a:ea typeface="Arial"/>
              <a:cs typeface="Arial"/>
            </a:endParaRPr>
          </a:p>
          <a:p>
            <a:pPr marL="0" lvl="0" indent="0" algn="l">
              <a:spcBef>
                <a:spcPts val="0"/>
              </a:spcBef>
              <a:spcAft>
                <a:spcPts val="0"/>
              </a:spcAft>
              <a:buNone/>
              <a:defRPr/>
            </a:pPr>
            <a:endParaRPr/>
          </a:p>
        </p:txBody>
      </p:sp>
      <p:sp>
        <p:nvSpPr>
          <p:cNvPr id="254" name="Google Shape;254;g26a5542d1ef_2_37:notes"/>
          <p:cNvSpPr txBox="1"/>
          <p:nvPr>
            <p:ph type="sldNum" idx="12"/>
          </p:nvPr>
        </p:nvSpPr>
        <p:spPr bwMode="auto">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ID" sz="1200">
                <a:solidFill>
                  <a:schemeClr val="dk1"/>
                </a:solidFill>
                <a:latin typeface="Calibri"/>
                <a:ea typeface="Calibri"/>
                <a:cs typeface="Calibri"/>
              </a:rPr>
              <a:t>‹#›</a:t>
            </a:fld>
            <a:endParaRPr sz="1200">
              <a:solidFill>
                <a:schemeClr val="dk1"/>
              </a:solidFill>
              <a:latin typeface="Calibri"/>
              <a:ea typeface="Calibri"/>
              <a:cs typeface="Calibri"/>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68" name="Google Shape;268;g26a5542d1ef_2_17: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9" name="Google Shape;269;g26a5542d1ef_2_17:notes"/>
          <p:cNvSpPr txBox="1"/>
          <p:nvPr>
            <p:ph type="body" idx="1"/>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endParaRPr sz="1400">
              <a:latin typeface="Arial"/>
              <a:ea typeface="Arial"/>
              <a:cs typeface="Arial"/>
            </a:endParaRPr>
          </a:p>
          <a:p>
            <a:pPr marL="0" lvl="0" indent="0" algn="l">
              <a:spcBef>
                <a:spcPts val="0"/>
              </a:spcBef>
              <a:spcAft>
                <a:spcPts val="0"/>
              </a:spcAft>
              <a:buNone/>
              <a:defRPr/>
            </a:pPr>
            <a:endParaRPr/>
          </a:p>
        </p:txBody>
      </p:sp>
      <p:sp>
        <p:nvSpPr>
          <p:cNvPr id="270" name="Google Shape;270;g26a5542d1ef_2_17:notes"/>
          <p:cNvSpPr txBox="1"/>
          <p:nvPr>
            <p:ph type="sldNum" idx="12"/>
          </p:nvPr>
        </p:nvSpPr>
        <p:spPr bwMode="auto">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ID" sz="1200">
                <a:solidFill>
                  <a:schemeClr val="dk1"/>
                </a:solidFill>
                <a:latin typeface="Calibri"/>
                <a:ea typeface="Calibri"/>
                <a:cs typeface="Calibri"/>
              </a:rPr>
              <a:t>‹#›</a:t>
            </a:fld>
            <a:endParaRPr sz="1200">
              <a:solidFill>
                <a:schemeClr val="dk1"/>
              </a:solidFill>
              <a:latin typeface="Calibri"/>
              <a:ea typeface="Calibri"/>
              <a:cs typeface="Calibri"/>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87" name="Google Shape;287;g26a5542d1ef_2_81: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8" name="Google Shape;288;g26a5542d1ef_2_81:notes"/>
          <p:cNvSpPr txBox="1"/>
          <p:nvPr>
            <p:ph type="body" idx="1"/>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endParaRPr sz="1400">
              <a:latin typeface="Arial"/>
              <a:ea typeface="Arial"/>
              <a:cs typeface="Arial"/>
            </a:endParaRPr>
          </a:p>
          <a:p>
            <a:pPr marL="0" lvl="0" indent="0" algn="l">
              <a:spcBef>
                <a:spcPts val="0"/>
              </a:spcBef>
              <a:spcAft>
                <a:spcPts val="0"/>
              </a:spcAft>
              <a:buNone/>
              <a:defRPr/>
            </a:pPr>
            <a:endParaRPr/>
          </a:p>
        </p:txBody>
      </p:sp>
      <p:sp>
        <p:nvSpPr>
          <p:cNvPr id="289" name="Google Shape;289;g26a5542d1ef_2_81:notes"/>
          <p:cNvSpPr txBox="1"/>
          <p:nvPr>
            <p:ph type="sldNum" idx="12"/>
          </p:nvPr>
        </p:nvSpPr>
        <p:spPr bwMode="auto">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ID" sz="1200">
                <a:solidFill>
                  <a:schemeClr val="dk1"/>
                </a:solidFill>
                <a:latin typeface="Calibri"/>
                <a:ea typeface="Calibri"/>
                <a:cs typeface="Calibri"/>
              </a:rPr>
              <a:t>‹#›</a:t>
            </a:fld>
            <a:endParaRPr sz="1200">
              <a:solidFill>
                <a:schemeClr val="dk1"/>
              </a:solidFill>
              <a:latin typeface="Calibri"/>
              <a:ea typeface="Calibri"/>
              <a:cs typeface="Calibri"/>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02" name="Google Shape;302;g26a5542d1ef_2_61: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3" name="Google Shape;303;g26a5542d1ef_2_61:notes"/>
          <p:cNvSpPr txBox="1"/>
          <p:nvPr>
            <p:ph type="body" idx="1"/>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endParaRPr sz="1400">
              <a:latin typeface="Arial"/>
              <a:ea typeface="Arial"/>
              <a:cs typeface="Arial"/>
            </a:endParaRPr>
          </a:p>
          <a:p>
            <a:pPr marL="0" lvl="0" indent="0" algn="l">
              <a:spcBef>
                <a:spcPts val="0"/>
              </a:spcBef>
              <a:spcAft>
                <a:spcPts val="0"/>
              </a:spcAft>
              <a:buNone/>
              <a:defRPr/>
            </a:pPr>
            <a:endParaRPr/>
          </a:p>
        </p:txBody>
      </p:sp>
      <p:sp>
        <p:nvSpPr>
          <p:cNvPr id="304" name="Google Shape;304;g26a5542d1ef_2_61:notes"/>
          <p:cNvSpPr txBox="1"/>
          <p:nvPr>
            <p:ph type="sldNum" idx="12"/>
          </p:nvPr>
        </p:nvSpPr>
        <p:spPr bwMode="auto">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ID" sz="1200">
                <a:solidFill>
                  <a:schemeClr val="dk1"/>
                </a:solidFill>
                <a:latin typeface="Calibri"/>
                <a:ea typeface="Calibri"/>
                <a:cs typeface="Calibri"/>
              </a:rPr>
              <a:t>‹#›</a:t>
            </a:fld>
            <a:endParaRPr sz="1200">
              <a:solidFill>
                <a:schemeClr val="dk1"/>
              </a:solidFill>
              <a:latin typeface="Calibri"/>
              <a:ea typeface="Calibri"/>
              <a:cs typeface="Calibri"/>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18" name="Google Shape;318;p13: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9" name="Google Shape;319;p13:notes"/>
          <p:cNvSpPr txBox="1"/>
          <p:nvPr>
            <p:ph type="body" idx="1"/>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320" name="Google Shape;320;p13:notes"/>
          <p:cNvSpPr txBox="1"/>
          <p:nvPr>
            <p:ph type="sldNum" idx="12"/>
          </p:nvPr>
        </p:nvSpPr>
        <p:spPr bwMode="auto">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ID" sz="1200">
                <a:solidFill>
                  <a:schemeClr val="dk1"/>
                </a:solidFill>
                <a:latin typeface="Calibri"/>
                <a:ea typeface="Calibri"/>
                <a:cs typeface="Calibri"/>
              </a:rPr>
              <a:t>‹#›</a:t>
            </a:fld>
            <a:endParaRPr sz="1200">
              <a:solidFill>
                <a:schemeClr val="dk1"/>
              </a:solidFill>
              <a:latin typeface="Calibri"/>
              <a:ea typeface="Calibri"/>
              <a:cs typeface="Calibri"/>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30" name="Google Shape;330;p14: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1" name="Google Shape;331;p14:notes"/>
          <p:cNvSpPr txBox="1"/>
          <p:nvPr>
            <p:ph type="body" idx="1"/>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332" name="Google Shape;332;p14:notes"/>
          <p:cNvSpPr txBox="1"/>
          <p:nvPr>
            <p:ph type="sldNum" idx="12"/>
          </p:nvPr>
        </p:nvSpPr>
        <p:spPr bwMode="auto">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ID" sz="1200">
                <a:solidFill>
                  <a:schemeClr val="dk1"/>
                </a:solidFill>
                <a:latin typeface="Calibri"/>
                <a:ea typeface="Calibri"/>
                <a:cs typeface="Calibri"/>
              </a:rPr>
              <a:t>‹#›</a:t>
            </a:fld>
            <a:endParaRPr sz="1200">
              <a:solidFill>
                <a:schemeClr val="dk1"/>
              </a:solidFill>
              <a:latin typeface="Calibri"/>
              <a:ea typeface="Calibri"/>
              <a:cs typeface="Calibri"/>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00" name="Google Shape;100;p2: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1" name="Google Shape;101;p2:notes"/>
          <p:cNvSpPr txBox="1"/>
          <p:nvPr>
            <p:ph type="body" idx="1"/>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102" name="Google Shape;102;p2:notes"/>
          <p:cNvSpPr txBox="1"/>
          <p:nvPr>
            <p:ph type="sldNum" idx="12"/>
          </p:nvPr>
        </p:nvSpPr>
        <p:spPr bwMode="auto">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ID" sz="1200">
                <a:solidFill>
                  <a:schemeClr val="dk1"/>
                </a:solidFill>
                <a:latin typeface="Calibri"/>
                <a:ea typeface="Calibri"/>
                <a:cs typeface="Calibri"/>
              </a:rPr>
              <a:t>‹#›</a:t>
            </a:fld>
            <a:endParaRPr sz="1200">
              <a:solidFill>
                <a:schemeClr val="dk1"/>
              </a:solidFill>
              <a:latin typeface="Calibri"/>
              <a:ea typeface="Calibri"/>
              <a:cs typeface="Calibri"/>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55" name="Google Shape;355;p15: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6" name="Google Shape;356;p15:notes"/>
          <p:cNvSpPr txBox="1"/>
          <p:nvPr>
            <p:ph type="body" idx="1"/>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357" name="Google Shape;357;p15:notes"/>
          <p:cNvSpPr txBox="1"/>
          <p:nvPr>
            <p:ph type="sldNum" idx="12"/>
          </p:nvPr>
        </p:nvSpPr>
        <p:spPr bwMode="auto">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ID" sz="1200">
                <a:solidFill>
                  <a:schemeClr val="dk1"/>
                </a:solidFill>
                <a:latin typeface="Calibri"/>
                <a:ea typeface="Calibri"/>
                <a:cs typeface="Calibri"/>
              </a:rPr>
              <a:t>‹#›</a:t>
            </a:fld>
            <a:endParaRPr sz="1200">
              <a:solidFill>
                <a:schemeClr val="dk1"/>
              </a:solidFill>
              <a:latin typeface="Calibri"/>
              <a:ea typeface="Calibri"/>
              <a:cs typeface="Calibri"/>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71" name="Google Shape;371;p16: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2" name="Google Shape;372;p16:notes"/>
          <p:cNvSpPr txBox="1"/>
          <p:nvPr>
            <p:ph type="body" idx="1"/>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373" name="Google Shape;373;p16:notes"/>
          <p:cNvSpPr txBox="1"/>
          <p:nvPr>
            <p:ph type="sldNum" idx="12"/>
          </p:nvPr>
        </p:nvSpPr>
        <p:spPr bwMode="auto">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ID" sz="1200">
                <a:solidFill>
                  <a:schemeClr val="dk1"/>
                </a:solidFill>
                <a:latin typeface="Calibri"/>
                <a:ea typeface="Calibri"/>
                <a:cs typeface="Calibri"/>
              </a:rPr>
              <a:t>‹#›</a:t>
            </a:fld>
            <a:endParaRPr sz="1200">
              <a:solidFill>
                <a:schemeClr val="dk1"/>
              </a:solidFill>
              <a:latin typeface="Calibri"/>
              <a:ea typeface="Calibri"/>
              <a:cs typeface="Calibri"/>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95" name="Google Shape;395;g26a6d7d6d27_0_3: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396" name="Google Shape;396;g26a6d7d6d27_0_3:notes"/>
          <p:cNvSpPr txBox="1"/>
          <p:nvPr>
            <p:ph type="body" idx="1"/>
          </p:nvPr>
        </p:nvSpPr>
        <p:spPr bwMode="auto">
          <a:xfrm>
            <a:off x="685800" y="4343400"/>
            <a:ext cx="5486400" cy="4114800"/>
          </a:xfrm>
          <a:prstGeom prst="rect">
            <a:avLst/>
          </a:prstGeom>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397" name="Google Shape;397;g26a6d7d6d27_0_3:notes"/>
          <p:cNvSpPr txBox="1"/>
          <p:nvPr>
            <p:ph type="sldNum" idx="12"/>
          </p:nvPr>
        </p:nvSpPr>
        <p:spPr bwMode="auto">
          <a:xfrm>
            <a:off x="3884613" y="8685213"/>
            <a:ext cx="2971800" cy="457200"/>
          </a:xfrm>
          <a:prstGeom prst="rect">
            <a:avLst/>
          </a:prstGeom>
        </p:spPr>
        <p:txBody>
          <a:bodyPr spcFirstLastPara="1" wrap="square" lIns="91425" tIns="45700" rIns="91425" bIns="45700" anchor="b" anchorCtr="0">
            <a:noAutofit/>
          </a:bodyPr>
          <a:lstStyle/>
          <a:p>
            <a:pPr marL="0" lvl="0" indent="0" algn="r">
              <a:spcBef>
                <a:spcPts val="0"/>
              </a:spcBef>
              <a:spcAft>
                <a:spcPts val="0"/>
              </a:spcAft>
              <a:buClr>
                <a:srgbClr val="000000"/>
              </a:buClr>
              <a:buFont typeface="Arial"/>
              <a:buNone/>
              <a:defRPr/>
            </a:pPr>
            <a:fld id="{00000000-1234-1234-1234-123412341234}" type="slidenum">
              <a:rPr lang="en-ID"/>
              <a:t>‹#›</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412" name="Google Shape;412;g26a6d7d6d27_0_21: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413" name="Google Shape;413;g26a6d7d6d27_0_21:notes"/>
          <p:cNvSpPr txBox="1"/>
          <p:nvPr>
            <p:ph type="body" idx="1"/>
          </p:nvPr>
        </p:nvSpPr>
        <p:spPr bwMode="auto">
          <a:xfrm>
            <a:off x="685800" y="4343400"/>
            <a:ext cx="5486400" cy="4114800"/>
          </a:xfrm>
          <a:prstGeom prst="rect">
            <a:avLst/>
          </a:prstGeom>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414" name="Google Shape;414;g26a6d7d6d27_0_21:notes"/>
          <p:cNvSpPr txBox="1"/>
          <p:nvPr>
            <p:ph type="sldNum" idx="12"/>
          </p:nvPr>
        </p:nvSpPr>
        <p:spPr bwMode="auto">
          <a:xfrm>
            <a:off x="3884613" y="8685213"/>
            <a:ext cx="2971800" cy="457200"/>
          </a:xfrm>
          <a:prstGeom prst="rect">
            <a:avLst/>
          </a:prstGeom>
        </p:spPr>
        <p:txBody>
          <a:bodyPr spcFirstLastPara="1" wrap="square" lIns="91425" tIns="45700" rIns="91425" bIns="45700" anchor="b" anchorCtr="0">
            <a:noAutofit/>
          </a:bodyPr>
          <a:lstStyle/>
          <a:p>
            <a:pPr marL="0" lvl="0" indent="0" algn="r">
              <a:spcBef>
                <a:spcPts val="0"/>
              </a:spcBef>
              <a:spcAft>
                <a:spcPts val="0"/>
              </a:spcAft>
              <a:buNone/>
              <a:defRPr/>
            </a:pPr>
            <a:fld id="{00000000-1234-1234-1234-123412341234}" type="slidenum">
              <a:rPr lang="en-ID"/>
              <a:t>‹#›</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435" name="Google Shape;435;g26a6d7d6d27_0_54: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436" name="Google Shape;436;g26a6d7d6d27_0_54:notes"/>
          <p:cNvSpPr txBox="1"/>
          <p:nvPr>
            <p:ph type="body" idx="1"/>
          </p:nvPr>
        </p:nvSpPr>
        <p:spPr bwMode="auto">
          <a:xfrm>
            <a:off x="685800" y="4343400"/>
            <a:ext cx="5486400" cy="4114800"/>
          </a:xfrm>
          <a:prstGeom prst="rect">
            <a:avLst/>
          </a:prstGeom>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437" name="Google Shape;437;g26a6d7d6d27_0_54:notes"/>
          <p:cNvSpPr txBox="1"/>
          <p:nvPr>
            <p:ph type="sldNum" idx="12"/>
          </p:nvPr>
        </p:nvSpPr>
        <p:spPr bwMode="auto">
          <a:xfrm>
            <a:off x="3884613" y="8685213"/>
            <a:ext cx="2971800" cy="457200"/>
          </a:xfrm>
          <a:prstGeom prst="rect">
            <a:avLst/>
          </a:prstGeom>
        </p:spPr>
        <p:txBody>
          <a:bodyPr spcFirstLastPara="1" wrap="square" lIns="91425" tIns="45700" rIns="91425" bIns="45700" anchor="b" anchorCtr="0">
            <a:noAutofit/>
          </a:bodyPr>
          <a:lstStyle/>
          <a:p>
            <a:pPr marL="0" lvl="0" indent="0" algn="r">
              <a:spcBef>
                <a:spcPts val="0"/>
              </a:spcBef>
              <a:spcAft>
                <a:spcPts val="0"/>
              </a:spcAft>
              <a:buNone/>
              <a:defRPr/>
            </a:pPr>
            <a:fld id="{00000000-1234-1234-1234-123412341234}" type="slidenum">
              <a:rPr lang="en-ID"/>
              <a:t>‹#›</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465" name="Google Shape;465;g26a6d7d6d27_0_44: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466" name="Google Shape;466;g26a6d7d6d27_0_44:notes"/>
          <p:cNvSpPr txBox="1"/>
          <p:nvPr>
            <p:ph type="body" idx="1"/>
          </p:nvPr>
        </p:nvSpPr>
        <p:spPr bwMode="auto">
          <a:xfrm>
            <a:off x="685800" y="4343400"/>
            <a:ext cx="5486400" cy="4114800"/>
          </a:xfrm>
          <a:prstGeom prst="rect">
            <a:avLst/>
          </a:prstGeom>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467" name="Google Shape;467;g26a6d7d6d27_0_44:notes"/>
          <p:cNvSpPr txBox="1"/>
          <p:nvPr>
            <p:ph type="sldNum" idx="12"/>
          </p:nvPr>
        </p:nvSpPr>
        <p:spPr bwMode="auto">
          <a:xfrm>
            <a:off x="3884613" y="8685213"/>
            <a:ext cx="2971800" cy="457200"/>
          </a:xfrm>
          <a:prstGeom prst="rect">
            <a:avLst/>
          </a:prstGeom>
        </p:spPr>
        <p:txBody>
          <a:bodyPr spcFirstLastPara="1" wrap="square" lIns="91425" tIns="45700" rIns="91425" bIns="45700" anchor="b" anchorCtr="0">
            <a:noAutofit/>
          </a:bodyPr>
          <a:lstStyle/>
          <a:p>
            <a:pPr marL="0" lvl="0" indent="0" algn="r">
              <a:spcBef>
                <a:spcPts val="0"/>
              </a:spcBef>
              <a:spcAft>
                <a:spcPts val="0"/>
              </a:spcAft>
              <a:buClr>
                <a:srgbClr val="000000"/>
              </a:buClr>
              <a:buFont typeface="Arial"/>
              <a:buNone/>
              <a:defRPr/>
            </a:pPr>
            <a:fld id="{00000000-1234-1234-1234-123412341234}" type="slidenum">
              <a:rPr lang="en-ID"/>
              <a:t>‹#›</a:t>
            </a:fld>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473" name="Google Shape;473;p11: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74" name="Google Shape;474;p11:notes"/>
          <p:cNvSpPr txBox="1"/>
          <p:nvPr>
            <p:ph type="body" idx="1"/>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475" name="Google Shape;475;p11:notes"/>
          <p:cNvSpPr txBox="1"/>
          <p:nvPr>
            <p:ph type="sldNum" idx="12"/>
          </p:nvPr>
        </p:nvSpPr>
        <p:spPr bwMode="auto">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ID" sz="1200">
                <a:solidFill>
                  <a:schemeClr val="dk1"/>
                </a:solidFill>
                <a:latin typeface="Calibri"/>
                <a:ea typeface="Calibri"/>
                <a:cs typeface="Calibri"/>
              </a:rPr>
              <a:t>‹#›</a:t>
            </a:fld>
            <a:endParaRPr sz="1200">
              <a:solidFill>
                <a:schemeClr val="dk1"/>
              </a:solidFill>
              <a:latin typeface="Calibri"/>
              <a:ea typeface="Calibri"/>
              <a:cs typeface="Calibri"/>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489" name="Google Shape;489;g26a6d7d6d27_0_104: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0" name="Google Shape;490;g26a6d7d6d27_0_104:notes"/>
          <p:cNvSpPr txBox="1"/>
          <p:nvPr>
            <p:ph type="body" idx="1"/>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491" name="Google Shape;491;g26a6d7d6d27_0_104:notes"/>
          <p:cNvSpPr txBox="1"/>
          <p:nvPr>
            <p:ph type="sldNum" idx="12"/>
          </p:nvPr>
        </p:nvSpPr>
        <p:spPr bwMode="auto">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ID" sz="1200">
                <a:solidFill>
                  <a:schemeClr val="dk1"/>
                </a:solidFill>
                <a:latin typeface="Calibri"/>
                <a:ea typeface="Calibri"/>
                <a:cs typeface="Calibri"/>
              </a:rPr>
              <a:t>‹#›</a:t>
            </a:fld>
            <a:endParaRPr sz="1200">
              <a:solidFill>
                <a:schemeClr val="dk1"/>
              </a:solidFill>
              <a:latin typeface="Calibri"/>
              <a:ea typeface="Calibri"/>
              <a:cs typeface="Calibri"/>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505" name="Google Shape;505;p23: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06" name="Google Shape;506;p23:notes"/>
          <p:cNvSpPr txBox="1"/>
          <p:nvPr>
            <p:ph type="body" idx="1"/>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507" name="Google Shape;507;p23:notes"/>
          <p:cNvSpPr txBox="1"/>
          <p:nvPr>
            <p:ph type="sldNum" idx="12"/>
          </p:nvPr>
        </p:nvSpPr>
        <p:spPr bwMode="auto">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ID" sz="1200">
                <a:solidFill>
                  <a:schemeClr val="dk1"/>
                </a:solidFill>
                <a:latin typeface="Calibri"/>
                <a:ea typeface="Calibri"/>
                <a:cs typeface="Calibri"/>
              </a:rPr>
              <a:t>‹#›</a:t>
            </a:fld>
            <a:endParaRPr sz="1200">
              <a:solidFill>
                <a:schemeClr val="dk1"/>
              </a:solidFill>
              <a:latin typeface="Calibri"/>
              <a:ea typeface="Calibri"/>
              <a:cs typeface="Calibri"/>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12" name="Google Shape;112;p3: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3" name="Google Shape;113;p3:notes"/>
          <p:cNvSpPr txBox="1"/>
          <p:nvPr>
            <p:ph type="body" idx="1"/>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r>
              <a:rPr lang="en-ID"/>
              <a:t>tenure : masa jabatan</a:t>
            </a:r>
            <a:endParaRPr/>
          </a:p>
        </p:txBody>
      </p:sp>
      <p:sp>
        <p:nvSpPr>
          <p:cNvPr id="114" name="Google Shape;114;p3:notes"/>
          <p:cNvSpPr txBox="1"/>
          <p:nvPr>
            <p:ph type="sldNum" idx="12"/>
          </p:nvPr>
        </p:nvSpPr>
        <p:spPr bwMode="auto">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ID" sz="1200">
                <a:solidFill>
                  <a:schemeClr val="dk1"/>
                </a:solidFill>
                <a:latin typeface="Calibri"/>
                <a:ea typeface="Calibri"/>
                <a:cs typeface="Calibri"/>
              </a:rPr>
              <a:t>‹#›</a:t>
            </a:fld>
            <a:endParaRPr sz="1200">
              <a:solidFill>
                <a:schemeClr val="dk1"/>
              </a:solidFill>
              <a:latin typeface="Calibri"/>
              <a:ea typeface="Calibri"/>
              <a:cs typeface="Calibri"/>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24" name="Google Shape;124;p4: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5" name="Google Shape;125;p4:notes"/>
          <p:cNvSpPr txBox="1"/>
          <p:nvPr>
            <p:ph type="body" idx="1"/>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126" name="Google Shape;126;p4:notes"/>
          <p:cNvSpPr txBox="1"/>
          <p:nvPr>
            <p:ph type="sldNum" idx="12"/>
          </p:nvPr>
        </p:nvSpPr>
        <p:spPr bwMode="auto">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ID" sz="1200">
                <a:solidFill>
                  <a:schemeClr val="dk1"/>
                </a:solidFill>
                <a:latin typeface="Calibri"/>
                <a:ea typeface="Calibri"/>
                <a:cs typeface="Calibri"/>
              </a:rPr>
              <a:t>‹#›</a:t>
            </a:fld>
            <a:endParaRPr sz="1200">
              <a:solidFill>
                <a:schemeClr val="dk1"/>
              </a:solidFill>
              <a:latin typeface="Calibri"/>
              <a:ea typeface="Calibri"/>
              <a:cs typeface="Calibri"/>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36" name="Google Shape;136;p5: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7" name="Google Shape;137;p5:notes"/>
          <p:cNvSpPr txBox="1"/>
          <p:nvPr>
            <p:ph type="body" idx="1"/>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138" name="Google Shape;138;p5:notes"/>
          <p:cNvSpPr txBox="1"/>
          <p:nvPr>
            <p:ph type="sldNum" idx="12"/>
          </p:nvPr>
        </p:nvSpPr>
        <p:spPr bwMode="auto">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ID" sz="1200">
                <a:solidFill>
                  <a:schemeClr val="dk1"/>
                </a:solidFill>
                <a:latin typeface="Calibri"/>
                <a:ea typeface="Calibri"/>
                <a:cs typeface="Calibri"/>
              </a:rPr>
              <a:t>‹#›</a:t>
            </a:fld>
            <a:endParaRPr sz="1200">
              <a:solidFill>
                <a:schemeClr val="dk1"/>
              </a:solidFill>
              <a:latin typeface="Calibri"/>
              <a:ea typeface="Calibri"/>
              <a:cs typeface="Calibri"/>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48" name="Google Shape;148;g2becc7bb751_0_13: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9" name="Google Shape;149;g2becc7bb751_0_13:notes"/>
          <p:cNvSpPr txBox="1"/>
          <p:nvPr>
            <p:ph type="body" idx="1"/>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150" name="Google Shape;150;g2becc7bb751_0_13:notes"/>
          <p:cNvSpPr txBox="1"/>
          <p:nvPr>
            <p:ph type="sldNum" idx="12"/>
          </p:nvPr>
        </p:nvSpPr>
        <p:spPr bwMode="auto">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ID" sz="1200">
                <a:solidFill>
                  <a:schemeClr val="dk1"/>
                </a:solidFill>
                <a:latin typeface="Calibri"/>
                <a:ea typeface="Calibri"/>
                <a:cs typeface="Calibri"/>
              </a:rPr>
              <a:t>‹#›</a:t>
            </a:fld>
            <a:endParaRPr sz="1200">
              <a:solidFill>
                <a:schemeClr val="dk1"/>
              </a:solidFill>
              <a:latin typeface="Calibri"/>
              <a:ea typeface="Calibri"/>
              <a:cs typeface="Calibri"/>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60" name="Google Shape;160;p6: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1" name="Google Shape;161;p6:notes"/>
          <p:cNvSpPr txBox="1"/>
          <p:nvPr>
            <p:ph type="body" idx="1"/>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162" name="Google Shape;162;p6:notes"/>
          <p:cNvSpPr txBox="1"/>
          <p:nvPr>
            <p:ph type="sldNum" idx="12"/>
          </p:nvPr>
        </p:nvSpPr>
        <p:spPr bwMode="auto">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ID" sz="1200">
                <a:solidFill>
                  <a:schemeClr val="dk1"/>
                </a:solidFill>
                <a:latin typeface="Calibri"/>
                <a:ea typeface="Calibri"/>
                <a:cs typeface="Calibri"/>
              </a:rPr>
              <a:t>‹#›</a:t>
            </a:fld>
            <a:endParaRPr sz="1200">
              <a:solidFill>
                <a:schemeClr val="dk1"/>
              </a:solidFill>
              <a:latin typeface="Calibri"/>
              <a:ea typeface="Calibri"/>
              <a:cs typeface="Calibri"/>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73" name="Google Shape;173;g2becc7bb751_0_0: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4" name="Google Shape;174;g2becc7bb751_0_0:notes"/>
          <p:cNvSpPr txBox="1"/>
          <p:nvPr>
            <p:ph type="body" idx="1"/>
          </p:nvPr>
        </p:nvSpPr>
        <p:spPr bwMode="auto">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175" name="Google Shape;175;g2becc7bb751_0_0:notes"/>
          <p:cNvSpPr txBox="1"/>
          <p:nvPr>
            <p:ph type="sldNum" idx="12"/>
          </p:nvPr>
        </p:nvSpPr>
        <p:spPr bwMode="auto">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a:spcBef>
                <a:spcPts val="0"/>
              </a:spcBef>
              <a:spcAft>
                <a:spcPts val="0"/>
              </a:spcAft>
              <a:buNone/>
              <a:defRPr/>
            </a:pPr>
            <a:fld id="{00000000-1234-1234-1234-123412341234}" type="slidenum">
              <a:rPr lang="en-ID" sz="1200">
                <a:solidFill>
                  <a:schemeClr val="dk1"/>
                </a:solidFill>
                <a:latin typeface="Calibri"/>
                <a:ea typeface="Calibri"/>
                <a:cs typeface="Calibri"/>
              </a:rPr>
              <a:t>‹#›</a:t>
            </a:fld>
            <a:endParaRPr sz="1200">
              <a:solidFill>
                <a:schemeClr val="dk1"/>
              </a:solidFill>
              <a:latin typeface="Calibri"/>
              <a:ea typeface="Calibri"/>
              <a:cs typeface="Calibri"/>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85" name="Google Shape;185;g26a5542d1ef_2_0:notes"/>
          <p:cNvSpPr/>
          <p:nvPr>
            <p:ph type="sldImg" idx="2"/>
          </p:nvPr>
        </p:nvSpPr>
        <p:spPr bwMode="auto">
          <a:xfrm>
            <a:off x="685800" y="685800"/>
            <a:ext cx="54864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86" name="Google Shape;186;g26a5542d1ef_2_0:notes"/>
          <p:cNvSpPr txBox="1"/>
          <p:nvPr>
            <p:ph type="body" idx="1"/>
          </p:nvPr>
        </p:nvSpPr>
        <p:spPr bwMode="auto">
          <a:xfrm>
            <a:off x="685800" y="4343400"/>
            <a:ext cx="5486400" cy="4114800"/>
          </a:xfrm>
          <a:prstGeom prst="rect">
            <a:avLst/>
          </a:prstGeom>
        </p:spPr>
        <p:txBody>
          <a:bodyPr spcFirstLastPara="1" wrap="square" lIns="91425" tIns="45700" rIns="91425" bIns="45700" anchor="t" anchorCtr="0">
            <a:noAutofit/>
          </a:bodyPr>
          <a:lstStyle/>
          <a:p>
            <a:pPr marL="0" lvl="0" indent="0" algn="l">
              <a:spcBef>
                <a:spcPts val="0"/>
              </a:spcBef>
              <a:spcAft>
                <a:spcPts val="0"/>
              </a:spcAft>
              <a:buNone/>
              <a:defRPr/>
            </a:pPr>
            <a:endParaRPr/>
          </a:p>
        </p:txBody>
      </p:sp>
      <p:sp>
        <p:nvSpPr>
          <p:cNvPr id="187" name="Google Shape;187;g26a5542d1ef_2_0:notes"/>
          <p:cNvSpPr txBox="1"/>
          <p:nvPr>
            <p:ph type="sldNum" idx="12"/>
          </p:nvPr>
        </p:nvSpPr>
        <p:spPr bwMode="auto">
          <a:xfrm>
            <a:off x="3884613" y="8685213"/>
            <a:ext cx="2971800" cy="457200"/>
          </a:xfrm>
          <a:prstGeom prst="rect">
            <a:avLst/>
          </a:prstGeom>
        </p:spPr>
        <p:txBody>
          <a:bodyPr spcFirstLastPara="1" wrap="square" lIns="91425" tIns="45700" rIns="91425" bIns="45700" anchor="b" anchorCtr="0">
            <a:noAutofit/>
          </a:bodyPr>
          <a:lstStyle/>
          <a:p>
            <a:pPr marL="0" lvl="0" indent="0" algn="r">
              <a:spcBef>
                <a:spcPts val="0"/>
              </a:spcBef>
              <a:spcAft>
                <a:spcPts val="0"/>
              </a:spcAft>
              <a:buClr>
                <a:srgbClr val="000000"/>
              </a:buClr>
              <a:buFont typeface="Arial"/>
              <a:buNone/>
              <a:defRPr/>
            </a:pPr>
            <a:fld id="{00000000-1234-1234-1234-123412341234}" type="slidenum">
              <a:rPr lang="en-ID"/>
              <a:t>‹#›</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showMasterSp="1" type="title" userDrawn="1">
  <p:cSld name="TITLE">
    <p:spTree>
      <p:nvGrpSpPr>
        <p:cNvPr id="1" name=""/>
        <p:cNvGrpSpPr/>
        <p:nvPr/>
      </p:nvGrpSpPr>
      <p:grpSpPr bwMode="auto">
        <a:xfrm>
          <a:off x="0" y="0"/>
          <a:ext cx="0" cy="0"/>
          <a:chOff x="0" y="0"/>
          <a:chExt cx="0" cy="0"/>
        </a:xfrm>
      </p:grpSpPr>
      <p:sp>
        <p:nvSpPr>
          <p:cNvPr id="16" name="Google Shape;16;p25"/>
          <p:cNvSpPr txBox="1"/>
          <p:nvPr>
            <p:ph type="ctrTitle"/>
          </p:nvPr>
        </p:nvSpPr>
        <p:spPr bwMode="auto">
          <a:xfrm>
            <a:off x="685800" y="1775355"/>
            <a:ext cx="7772400" cy="1225021"/>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17" name="Google Shape;17;p25"/>
          <p:cNvSpPr txBox="1"/>
          <p:nvPr>
            <p:ph type="subTitle" idx="1"/>
          </p:nvPr>
        </p:nvSpPr>
        <p:spPr bwMode="auto">
          <a:xfrm>
            <a:off x="1371600" y="3238500"/>
            <a:ext cx="6400800" cy="14605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pPr>
              <a:defRPr/>
            </a:pPr>
            <a:endParaRPr/>
          </a:p>
        </p:txBody>
      </p:sp>
      <p:sp>
        <p:nvSpPr>
          <p:cNvPr id="18" name="Google Shape;18;p25"/>
          <p:cNvSpPr txBox="1"/>
          <p:nvPr>
            <p:ph type="dt" idx="10"/>
          </p:nvPr>
        </p:nvSpPr>
        <p:spPr bwMode="auto">
          <a:xfrm>
            <a:off x="457200" y="5296960"/>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9" name="Google Shape;19;p25"/>
          <p:cNvSpPr txBox="1"/>
          <p:nvPr>
            <p:ph type="ftr" idx="11"/>
          </p:nvPr>
        </p:nvSpPr>
        <p:spPr bwMode="auto">
          <a:xfrm>
            <a:off x="3124200" y="5296960"/>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20" name="Google Shape;20;p25"/>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Vertical Text" preserve="0" showMasterPhAnim="0" showMasterSp="1" type="vertTx" userDrawn="1">
  <p:cSld name="VERTICAL_TEXT">
    <p:spTree>
      <p:nvGrpSpPr>
        <p:cNvPr id="1" name=""/>
        <p:cNvGrpSpPr/>
        <p:nvPr/>
      </p:nvGrpSpPr>
      <p:grpSpPr bwMode="auto">
        <a:xfrm>
          <a:off x="0" y="0"/>
          <a:ext cx="0" cy="0"/>
          <a:chOff x="0" y="0"/>
          <a:chExt cx="0" cy="0"/>
        </a:xfrm>
      </p:grpSpPr>
      <p:sp>
        <p:nvSpPr>
          <p:cNvPr id="73" name="Google Shape;73;p34"/>
          <p:cNvSpPr txBox="1"/>
          <p:nvPr>
            <p:ph type="title"/>
          </p:nvPr>
        </p:nvSpPr>
        <p:spPr bwMode="auto">
          <a:xfrm>
            <a:off x="457200" y="228866"/>
            <a:ext cx="8229600" cy="9525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74" name="Google Shape;74;p34"/>
          <p:cNvSpPr txBox="1"/>
          <p:nvPr>
            <p:ph type="body" idx="1"/>
          </p:nvPr>
        </p:nvSpPr>
        <p:spPr bwMode="auto">
          <a:xfrm rot="5400000">
            <a:off x="2686182" y="-895481"/>
            <a:ext cx="3771636"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a:defRPr/>
            </a:pPr>
            <a:endParaRPr/>
          </a:p>
        </p:txBody>
      </p:sp>
      <p:sp>
        <p:nvSpPr>
          <p:cNvPr id="75" name="Google Shape;75;p34"/>
          <p:cNvSpPr txBox="1"/>
          <p:nvPr>
            <p:ph type="dt" idx="10"/>
          </p:nvPr>
        </p:nvSpPr>
        <p:spPr bwMode="auto">
          <a:xfrm>
            <a:off x="457200" y="5296960"/>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76" name="Google Shape;76;p34"/>
          <p:cNvSpPr txBox="1"/>
          <p:nvPr>
            <p:ph type="ftr" idx="11"/>
          </p:nvPr>
        </p:nvSpPr>
        <p:spPr bwMode="auto">
          <a:xfrm>
            <a:off x="3124200" y="5296960"/>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77" name="Google Shape;77;p34"/>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Vertical Title and Text" preserve="0" showMasterPhAnim="0" showMasterSp="1" type="vertTitleAndTx" userDrawn="1">
  <p:cSld name="VERTICAL_TITLE_AND_VERTICAL_TEXT">
    <p:spTree>
      <p:nvGrpSpPr>
        <p:cNvPr id="1" name=""/>
        <p:cNvGrpSpPr/>
        <p:nvPr/>
      </p:nvGrpSpPr>
      <p:grpSpPr bwMode="auto">
        <a:xfrm>
          <a:off x="0" y="0"/>
          <a:ext cx="0" cy="0"/>
          <a:chOff x="0" y="0"/>
          <a:chExt cx="0" cy="0"/>
        </a:xfrm>
      </p:grpSpPr>
      <p:sp>
        <p:nvSpPr>
          <p:cNvPr id="79" name="Google Shape;79;p35"/>
          <p:cNvSpPr txBox="1"/>
          <p:nvPr>
            <p:ph type="title"/>
          </p:nvPr>
        </p:nvSpPr>
        <p:spPr bwMode="auto">
          <a:xfrm rot="5400000">
            <a:off x="5219965" y="1638302"/>
            <a:ext cx="4876271"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80" name="Google Shape;80;p35"/>
          <p:cNvSpPr txBox="1"/>
          <p:nvPr>
            <p:ph type="body" idx="1"/>
          </p:nvPr>
        </p:nvSpPr>
        <p:spPr bwMode="auto">
          <a:xfrm rot="5400000">
            <a:off x="1028965" y="-342899"/>
            <a:ext cx="4876271"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a:defRPr/>
            </a:pPr>
            <a:endParaRPr/>
          </a:p>
        </p:txBody>
      </p:sp>
      <p:sp>
        <p:nvSpPr>
          <p:cNvPr id="81" name="Google Shape;81;p35"/>
          <p:cNvSpPr txBox="1"/>
          <p:nvPr>
            <p:ph type="dt" idx="10"/>
          </p:nvPr>
        </p:nvSpPr>
        <p:spPr bwMode="auto">
          <a:xfrm>
            <a:off x="457200" y="5296960"/>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82" name="Google Shape;82;p35"/>
          <p:cNvSpPr txBox="1"/>
          <p:nvPr>
            <p:ph type="ftr" idx="11"/>
          </p:nvPr>
        </p:nvSpPr>
        <p:spPr bwMode="auto">
          <a:xfrm>
            <a:off x="3124200" y="5296960"/>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83" name="Google Shape;83;p35"/>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Content" preserve="0" showMasterPhAnim="0" showMasterSp="1" type="obj" userDrawn="1">
  <p:cSld name="OBJECT">
    <p:spTree>
      <p:nvGrpSpPr>
        <p:cNvPr id="1" name=""/>
        <p:cNvGrpSpPr/>
        <p:nvPr/>
      </p:nvGrpSpPr>
      <p:grpSpPr bwMode="auto">
        <a:xfrm>
          <a:off x="0" y="0"/>
          <a:ext cx="0" cy="0"/>
          <a:chOff x="0" y="0"/>
          <a:chExt cx="0" cy="0"/>
        </a:xfrm>
      </p:grpSpPr>
      <p:sp>
        <p:nvSpPr>
          <p:cNvPr id="22" name="Google Shape;22;p26"/>
          <p:cNvSpPr txBox="1"/>
          <p:nvPr>
            <p:ph type="title"/>
          </p:nvPr>
        </p:nvSpPr>
        <p:spPr bwMode="auto">
          <a:xfrm>
            <a:off x="457200" y="228866"/>
            <a:ext cx="8229600" cy="9525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23" name="Google Shape;23;p26"/>
          <p:cNvSpPr txBox="1"/>
          <p:nvPr>
            <p:ph type="body" idx="1"/>
          </p:nvPr>
        </p:nvSpPr>
        <p:spPr bwMode="auto">
          <a:xfrm>
            <a:off x="457200" y="1333501"/>
            <a:ext cx="8229600" cy="3771636"/>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a:defRPr/>
            </a:pPr>
            <a:endParaRPr/>
          </a:p>
        </p:txBody>
      </p:sp>
      <p:sp>
        <p:nvSpPr>
          <p:cNvPr id="24" name="Google Shape;24;p26"/>
          <p:cNvSpPr txBox="1"/>
          <p:nvPr>
            <p:ph type="dt" idx="10"/>
          </p:nvPr>
        </p:nvSpPr>
        <p:spPr bwMode="auto">
          <a:xfrm>
            <a:off x="457200" y="5296960"/>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25" name="Google Shape;25;p26"/>
          <p:cNvSpPr txBox="1"/>
          <p:nvPr>
            <p:ph type="ftr" idx="11"/>
          </p:nvPr>
        </p:nvSpPr>
        <p:spPr bwMode="auto">
          <a:xfrm>
            <a:off x="3124200" y="5296960"/>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26" name="Google Shape;26;p26"/>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showMasterSp="1" type="secHead" userDrawn="1">
  <p:cSld name="SECTION_HEADER">
    <p:spTree>
      <p:nvGrpSpPr>
        <p:cNvPr id="1" name=""/>
        <p:cNvGrpSpPr/>
        <p:nvPr/>
      </p:nvGrpSpPr>
      <p:grpSpPr bwMode="auto">
        <a:xfrm>
          <a:off x="0" y="0"/>
          <a:ext cx="0" cy="0"/>
          <a:chOff x="0" y="0"/>
          <a:chExt cx="0" cy="0"/>
        </a:xfrm>
      </p:grpSpPr>
      <p:sp>
        <p:nvSpPr>
          <p:cNvPr id="28" name="Google Shape;28;p27"/>
          <p:cNvSpPr txBox="1"/>
          <p:nvPr>
            <p:ph type="title"/>
          </p:nvPr>
        </p:nvSpPr>
        <p:spPr bwMode="auto">
          <a:xfrm>
            <a:off x="722313" y="3672418"/>
            <a:ext cx="7772400" cy="1135063"/>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29" name="Google Shape;29;p27"/>
          <p:cNvSpPr txBox="1"/>
          <p:nvPr>
            <p:ph type="body" idx="1"/>
          </p:nvPr>
        </p:nvSpPr>
        <p:spPr bwMode="auto">
          <a:xfrm>
            <a:off x="722313" y="2422261"/>
            <a:ext cx="7772400" cy="1250156"/>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pPr>
              <a:defRPr/>
            </a:pPr>
            <a:endParaRPr/>
          </a:p>
        </p:txBody>
      </p:sp>
      <p:sp>
        <p:nvSpPr>
          <p:cNvPr id="30" name="Google Shape;30;p27"/>
          <p:cNvSpPr txBox="1"/>
          <p:nvPr>
            <p:ph type="dt" idx="10"/>
          </p:nvPr>
        </p:nvSpPr>
        <p:spPr bwMode="auto">
          <a:xfrm>
            <a:off x="457200" y="5296960"/>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31" name="Google Shape;31;p27"/>
          <p:cNvSpPr txBox="1"/>
          <p:nvPr>
            <p:ph type="ftr" idx="11"/>
          </p:nvPr>
        </p:nvSpPr>
        <p:spPr bwMode="auto">
          <a:xfrm>
            <a:off x="3124200" y="5296960"/>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32" name="Google Shape;32;p27"/>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wo Content" preserve="0" showMasterPhAnim="0" showMasterSp="1" type="twoObj" userDrawn="1">
  <p:cSld name="TWO_OBJECTS">
    <p:spTree>
      <p:nvGrpSpPr>
        <p:cNvPr id="1" name=""/>
        <p:cNvGrpSpPr/>
        <p:nvPr/>
      </p:nvGrpSpPr>
      <p:grpSpPr bwMode="auto">
        <a:xfrm>
          <a:off x="0" y="0"/>
          <a:ext cx="0" cy="0"/>
          <a:chOff x="0" y="0"/>
          <a:chExt cx="0" cy="0"/>
        </a:xfrm>
      </p:grpSpPr>
      <p:sp>
        <p:nvSpPr>
          <p:cNvPr id="34" name="Google Shape;34;p28"/>
          <p:cNvSpPr txBox="1"/>
          <p:nvPr>
            <p:ph type="title"/>
          </p:nvPr>
        </p:nvSpPr>
        <p:spPr bwMode="auto">
          <a:xfrm>
            <a:off x="457200" y="228866"/>
            <a:ext cx="8229600" cy="9525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35" name="Google Shape;35;p28"/>
          <p:cNvSpPr txBox="1"/>
          <p:nvPr>
            <p:ph type="body" idx="1"/>
          </p:nvPr>
        </p:nvSpPr>
        <p:spPr bwMode="auto">
          <a:xfrm>
            <a:off x="457200" y="1333501"/>
            <a:ext cx="4038600" cy="377163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a:defRPr/>
            </a:pPr>
            <a:endParaRPr/>
          </a:p>
        </p:txBody>
      </p:sp>
      <p:sp>
        <p:nvSpPr>
          <p:cNvPr id="36" name="Google Shape;36;p28"/>
          <p:cNvSpPr txBox="1"/>
          <p:nvPr>
            <p:ph type="body" idx="2"/>
          </p:nvPr>
        </p:nvSpPr>
        <p:spPr bwMode="auto">
          <a:xfrm>
            <a:off x="4648200" y="1333501"/>
            <a:ext cx="4038600" cy="3771636"/>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a:defRPr/>
            </a:pPr>
            <a:endParaRPr/>
          </a:p>
        </p:txBody>
      </p:sp>
      <p:sp>
        <p:nvSpPr>
          <p:cNvPr id="37" name="Google Shape;37;p28"/>
          <p:cNvSpPr txBox="1"/>
          <p:nvPr>
            <p:ph type="dt" idx="10"/>
          </p:nvPr>
        </p:nvSpPr>
        <p:spPr bwMode="auto">
          <a:xfrm>
            <a:off x="457200" y="5296960"/>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38" name="Google Shape;38;p28"/>
          <p:cNvSpPr txBox="1"/>
          <p:nvPr>
            <p:ph type="ftr" idx="11"/>
          </p:nvPr>
        </p:nvSpPr>
        <p:spPr bwMode="auto">
          <a:xfrm>
            <a:off x="3124200" y="5296960"/>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39" name="Google Shape;39;p28"/>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omparison" preserve="0" showMasterPhAnim="0" showMasterSp="1" type="twoTxTwoObj" userDrawn="1">
  <p:cSld name="TWO_OBJECTS_WITH_TEXT">
    <p:spTree>
      <p:nvGrpSpPr>
        <p:cNvPr id="1" name=""/>
        <p:cNvGrpSpPr/>
        <p:nvPr/>
      </p:nvGrpSpPr>
      <p:grpSpPr bwMode="auto">
        <a:xfrm>
          <a:off x="0" y="0"/>
          <a:ext cx="0" cy="0"/>
          <a:chOff x="0" y="0"/>
          <a:chExt cx="0" cy="0"/>
        </a:xfrm>
      </p:grpSpPr>
      <p:sp>
        <p:nvSpPr>
          <p:cNvPr id="41" name="Google Shape;41;p29"/>
          <p:cNvSpPr txBox="1"/>
          <p:nvPr>
            <p:ph type="title"/>
          </p:nvPr>
        </p:nvSpPr>
        <p:spPr bwMode="auto">
          <a:xfrm>
            <a:off x="457200" y="228866"/>
            <a:ext cx="8229600" cy="9525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42" name="Google Shape;42;p29"/>
          <p:cNvSpPr txBox="1"/>
          <p:nvPr>
            <p:ph type="body" idx="1"/>
          </p:nvPr>
        </p:nvSpPr>
        <p:spPr bwMode="auto">
          <a:xfrm>
            <a:off x="457200" y="1279261"/>
            <a:ext cx="4040188" cy="53313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a:defRPr/>
            </a:pPr>
            <a:endParaRPr/>
          </a:p>
        </p:txBody>
      </p:sp>
      <p:sp>
        <p:nvSpPr>
          <p:cNvPr id="43" name="Google Shape;43;p29"/>
          <p:cNvSpPr txBox="1"/>
          <p:nvPr>
            <p:ph type="body" idx="2"/>
          </p:nvPr>
        </p:nvSpPr>
        <p:spPr bwMode="auto">
          <a:xfrm>
            <a:off x="457200" y="1812396"/>
            <a:ext cx="4040188" cy="329274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a:defRPr/>
            </a:pPr>
            <a:endParaRPr/>
          </a:p>
        </p:txBody>
      </p:sp>
      <p:sp>
        <p:nvSpPr>
          <p:cNvPr id="44" name="Google Shape;44;p29"/>
          <p:cNvSpPr txBox="1"/>
          <p:nvPr>
            <p:ph type="body" idx="3"/>
          </p:nvPr>
        </p:nvSpPr>
        <p:spPr bwMode="auto">
          <a:xfrm>
            <a:off x="4645028" y="1279261"/>
            <a:ext cx="4041775" cy="53313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a:defRPr/>
            </a:pPr>
            <a:endParaRPr/>
          </a:p>
        </p:txBody>
      </p:sp>
      <p:sp>
        <p:nvSpPr>
          <p:cNvPr id="45" name="Google Shape;45;p29"/>
          <p:cNvSpPr txBox="1"/>
          <p:nvPr>
            <p:ph type="body" idx="4"/>
          </p:nvPr>
        </p:nvSpPr>
        <p:spPr bwMode="auto">
          <a:xfrm>
            <a:off x="4645028" y="1812396"/>
            <a:ext cx="4041775" cy="329274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a:defRPr/>
            </a:pPr>
            <a:endParaRPr/>
          </a:p>
        </p:txBody>
      </p:sp>
      <p:sp>
        <p:nvSpPr>
          <p:cNvPr id="46" name="Google Shape;46;p29"/>
          <p:cNvSpPr txBox="1"/>
          <p:nvPr>
            <p:ph type="dt" idx="10"/>
          </p:nvPr>
        </p:nvSpPr>
        <p:spPr bwMode="auto">
          <a:xfrm>
            <a:off x="457200" y="5296960"/>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47" name="Google Shape;47;p29"/>
          <p:cNvSpPr txBox="1"/>
          <p:nvPr>
            <p:ph type="ftr" idx="11"/>
          </p:nvPr>
        </p:nvSpPr>
        <p:spPr bwMode="auto">
          <a:xfrm>
            <a:off x="3124200" y="5296960"/>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48" name="Google Shape;48;p29"/>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showMasterSp="1" type="titleOnly" userDrawn="1">
  <p:cSld name="TITLE_ONLY">
    <p:spTree>
      <p:nvGrpSpPr>
        <p:cNvPr id="1" name=""/>
        <p:cNvGrpSpPr/>
        <p:nvPr/>
      </p:nvGrpSpPr>
      <p:grpSpPr bwMode="auto">
        <a:xfrm>
          <a:off x="0" y="0"/>
          <a:ext cx="0" cy="0"/>
          <a:chOff x="0" y="0"/>
          <a:chExt cx="0" cy="0"/>
        </a:xfrm>
      </p:grpSpPr>
      <p:sp>
        <p:nvSpPr>
          <p:cNvPr id="50" name="Google Shape;50;p30"/>
          <p:cNvSpPr txBox="1"/>
          <p:nvPr>
            <p:ph type="title"/>
          </p:nvPr>
        </p:nvSpPr>
        <p:spPr bwMode="auto">
          <a:xfrm>
            <a:off x="457200" y="228866"/>
            <a:ext cx="8229600" cy="9525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51" name="Google Shape;51;p30"/>
          <p:cNvSpPr txBox="1"/>
          <p:nvPr>
            <p:ph type="dt" idx="10"/>
          </p:nvPr>
        </p:nvSpPr>
        <p:spPr bwMode="auto">
          <a:xfrm>
            <a:off x="457200" y="5296960"/>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52" name="Google Shape;52;p30"/>
          <p:cNvSpPr txBox="1"/>
          <p:nvPr>
            <p:ph type="ftr" idx="11"/>
          </p:nvPr>
        </p:nvSpPr>
        <p:spPr bwMode="auto">
          <a:xfrm>
            <a:off x="3124200" y="5296960"/>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53" name="Google Shape;53;p30"/>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showMasterSp="1" type="blank" userDrawn="1">
  <p:cSld name="BLANK">
    <p:spTree>
      <p:nvGrpSpPr>
        <p:cNvPr id="1" name=""/>
        <p:cNvGrpSpPr/>
        <p:nvPr/>
      </p:nvGrpSpPr>
      <p:grpSpPr bwMode="auto">
        <a:xfrm>
          <a:off x="0" y="0"/>
          <a:ext cx="0" cy="0"/>
          <a:chOff x="0" y="0"/>
          <a:chExt cx="0" cy="0"/>
        </a:xfrm>
      </p:grpSpPr>
      <p:sp>
        <p:nvSpPr>
          <p:cNvPr id="55" name="Google Shape;55;p31"/>
          <p:cNvSpPr txBox="1"/>
          <p:nvPr>
            <p:ph type="dt" idx="10"/>
          </p:nvPr>
        </p:nvSpPr>
        <p:spPr bwMode="auto">
          <a:xfrm>
            <a:off x="457200" y="5296960"/>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56" name="Google Shape;56;p31"/>
          <p:cNvSpPr txBox="1"/>
          <p:nvPr>
            <p:ph type="ftr" idx="11"/>
          </p:nvPr>
        </p:nvSpPr>
        <p:spPr bwMode="auto">
          <a:xfrm>
            <a:off x="3124200" y="5296960"/>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57" name="Google Shape;57;p31"/>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ontent with Caption" preserve="0" showMasterPhAnim="0" showMasterSp="1" type="objTx" userDrawn="1">
  <p:cSld name="OBJECT_WITH_CAPTION_TEXT">
    <p:spTree>
      <p:nvGrpSpPr>
        <p:cNvPr id="1" name=""/>
        <p:cNvGrpSpPr/>
        <p:nvPr/>
      </p:nvGrpSpPr>
      <p:grpSpPr bwMode="auto">
        <a:xfrm>
          <a:off x="0" y="0"/>
          <a:ext cx="0" cy="0"/>
          <a:chOff x="0" y="0"/>
          <a:chExt cx="0" cy="0"/>
        </a:xfrm>
      </p:grpSpPr>
      <p:sp>
        <p:nvSpPr>
          <p:cNvPr id="59" name="Google Shape;59;p32"/>
          <p:cNvSpPr txBox="1"/>
          <p:nvPr>
            <p:ph type="title"/>
          </p:nvPr>
        </p:nvSpPr>
        <p:spPr bwMode="auto">
          <a:xfrm>
            <a:off x="457203" y="227541"/>
            <a:ext cx="3008313" cy="96837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60" name="Google Shape;60;p32"/>
          <p:cNvSpPr txBox="1"/>
          <p:nvPr>
            <p:ph type="body" idx="1"/>
          </p:nvPr>
        </p:nvSpPr>
        <p:spPr bwMode="auto">
          <a:xfrm>
            <a:off x="3575050" y="227544"/>
            <a:ext cx="5111750" cy="4877594"/>
          </a:xfrm>
          <a:prstGeom prst="rect">
            <a:avLst/>
          </a:prstGeom>
          <a:noFill/>
          <a:ln>
            <a:noFill/>
          </a:ln>
        </p:spPr>
        <p:txBody>
          <a:bodyPr spcFirstLastPara="1" wrap="square" lIns="91425" tIns="45700" rIns="91425" bIns="45700" anchor="t" anchorCtr="0">
            <a:normAutofit/>
          </a:bodyPr>
          <a:lstStyle>
            <a:lvl1pPr marL="457200" lvl="0" indent="-431799"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pPr>
              <a:defRPr/>
            </a:pPr>
            <a:endParaRPr/>
          </a:p>
        </p:txBody>
      </p:sp>
      <p:sp>
        <p:nvSpPr>
          <p:cNvPr id="61" name="Google Shape;61;p32"/>
          <p:cNvSpPr txBox="1"/>
          <p:nvPr>
            <p:ph type="body" idx="2"/>
          </p:nvPr>
        </p:nvSpPr>
        <p:spPr bwMode="auto">
          <a:xfrm>
            <a:off x="457203" y="1195919"/>
            <a:ext cx="3008313" cy="3909219"/>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a:defRPr/>
            </a:pPr>
            <a:endParaRPr/>
          </a:p>
        </p:txBody>
      </p:sp>
      <p:sp>
        <p:nvSpPr>
          <p:cNvPr id="62" name="Google Shape;62;p32"/>
          <p:cNvSpPr txBox="1"/>
          <p:nvPr>
            <p:ph type="dt" idx="10"/>
          </p:nvPr>
        </p:nvSpPr>
        <p:spPr bwMode="auto">
          <a:xfrm>
            <a:off x="457200" y="5296960"/>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63" name="Google Shape;63;p32"/>
          <p:cNvSpPr txBox="1"/>
          <p:nvPr>
            <p:ph type="ftr" idx="11"/>
          </p:nvPr>
        </p:nvSpPr>
        <p:spPr bwMode="auto">
          <a:xfrm>
            <a:off x="3124200" y="5296960"/>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64" name="Google Shape;64;p32"/>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icture with Caption" preserve="0" showMasterPhAnim="0" showMasterSp="1" type="picTx" userDrawn="1">
  <p:cSld name="PICTURE_WITH_CAPTION_TEXT">
    <p:spTree>
      <p:nvGrpSpPr>
        <p:cNvPr id="1" name=""/>
        <p:cNvGrpSpPr/>
        <p:nvPr/>
      </p:nvGrpSpPr>
      <p:grpSpPr bwMode="auto">
        <a:xfrm>
          <a:off x="0" y="0"/>
          <a:ext cx="0" cy="0"/>
          <a:chOff x="0" y="0"/>
          <a:chExt cx="0" cy="0"/>
        </a:xfrm>
      </p:grpSpPr>
      <p:sp>
        <p:nvSpPr>
          <p:cNvPr id="66" name="Google Shape;66;p33"/>
          <p:cNvSpPr txBox="1"/>
          <p:nvPr>
            <p:ph type="title"/>
          </p:nvPr>
        </p:nvSpPr>
        <p:spPr bwMode="auto">
          <a:xfrm>
            <a:off x="1792288" y="4000500"/>
            <a:ext cx="5486400" cy="47228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67" name="Google Shape;67;p33"/>
          <p:cNvSpPr/>
          <p:nvPr>
            <p:ph type="pic" idx="2"/>
          </p:nvPr>
        </p:nvSpPr>
        <p:spPr bwMode="auto">
          <a:xfrm>
            <a:off x="1792288" y="510646"/>
            <a:ext cx="5486400" cy="3429000"/>
          </a:xfrm>
          <a:prstGeom prst="rect">
            <a:avLst/>
          </a:prstGeom>
          <a:noFill/>
          <a:ln>
            <a:noFill/>
          </a:ln>
        </p:spPr>
      </p:sp>
      <p:sp>
        <p:nvSpPr>
          <p:cNvPr id="68" name="Google Shape;68;p33"/>
          <p:cNvSpPr txBox="1"/>
          <p:nvPr>
            <p:ph type="body" idx="1"/>
          </p:nvPr>
        </p:nvSpPr>
        <p:spPr bwMode="auto">
          <a:xfrm>
            <a:off x="1792288" y="4472782"/>
            <a:ext cx="5486400" cy="670719"/>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a:defRPr/>
            </a:pPr>
            <a:endParaRPr/>
          </a:p>
        </p:txBody>
      </p:sp>
      <p:sp>
        <p:nvSpPr>
          <p:cNvPr id="69" name="Google Shape;69;p33"/>
          <p:cNvSpPr txBox="1"/>
          <p:nvPr>
            <p:ph type="dt" idx="10"/>
          </p:nvPr>
        </p:nvSpPr>
        <p:spPr bwMode="auto">
          <a:xfrm>
            <a:off x="457200" y="5296960"/>
            <a:ext cx="2133600" cy="3042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70" name="Google Shape;70;p33"/>
          <p:cNvSpPr txBox="1"/>
          <p:nvPr>
            <p:ph type="ftr" idx="11"/>
          </p:nvPr>
        </p:nvSpPr>
        <p:spPr bwMode="auto">
          <a:xfrm>
            <a:off x="3124200" y="5296960"/>
            <a:ext cx="2895600" cy="30427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71" name="Google Shape;71;p33"/>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en-ID"/>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lt1"/>
        </a:solidFill>
      </p:bgPr>
    </p:bg>
    <p:spTree>
      <p:nvGrpSpPr>
        <p:cNvPr id="1" name=""/>
        <p:cNvGrpSpPr/>
        <p:nvPr/>
      </p:nvGrpSpPr>
      <p:grpSpPr bwMode="auto">
        <a:xfrm>
          <a:off x="0" y="0"/>
          <a:ext cx="0" cy="0"/>
          <a:chOff x="0" y="0"/>
          <a:chExt cx="0" cy="0"/>
        </a:xfrm>
      </p:grpSpPr>
      <p:sp>
        <p:nvSpPr>
          <p:cNvPr id="10" name="Google Shape;10;p24"/>
          <p:cNvSpPr txBox="1"/>
          <p:nvPr>
            <p:ph type="title"/>
          </p:nvPr>
        </p:nvSpPr>
        <p:spPr bwMode="auto">
          <a:xfrm>
            <a:off x="457200" y="228866"/>
            <a:ext cx="8229600" cy="952500"/>
          </a:xfrm>
          <a:prstGeom prst="rect">
            <a:avLst/>
          </a:prstGeom>
          <a:noFill/>
          <a:ln>
            <a:noFill/>
          </a:ln>
        </p:spPr>
        <p:txBody>
          <a:bodyPr spcFirstLastPara="1" wrap="square" lIns="91425" tIns="45700" rIns="91425" bIns="45700" anchor="ctr" anchorCtr="0">
            <a:normAutofit/>
          </a:bodyPr>
          <a:lstStyle>
            <a:lvl1pPr marR="0" lvl="0" algn="ctr">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pPr>
              <a:defRPr/>
            </a:pPr>
            <a:endParaRPr/>
          </a:p>
        </p:txBody>
      </p:sp>
      <p:sp>
        <p:nvSpPr>
          <p:cNvPr id="11" name="Google Shape;11;p24"/>
          <p:cNvSpPr txBox="1"/>
          <p:nvPr>
            <p:ph type="body" idx="1"/>
          </p:nvPr>
        </p:nvSpPr>
        <p:spPr bwMode="auto">
          <a:xfrm>
            <a:off x="457200" y="1333501"/>
            <a:ext cx="8229600" cy="3771636"/>
          </a:xfrm>
          <a:prstGeom prst="rect">
            <a:avLst/>
          </a:prstGeom>
          <a:noFill/>
          <a:ln>
            <a:noFill/>
          </a:ln>
        </p:spPr>
        <p:txBody>
          <a:bodyPr spcFirstLastPara="1" wrap="square" lIns="91425" tIns="45700" rIns="91425" bIns="45700" anchor="t" anchorCtr="0">
            <a:normAutofit/>
          </a:bodyPr>
          <a:lstStyle>
            <a:lvl1pPr marL="457200" marR="0" lvl="0" indent="-431799" algn="l">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defRPr>
            </a:lvl1pPr>
            <a:lvl2pPr marL="914400" marR="0" lvl="1" indent="-406400" algn="l">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defRPr>
            </a:lvl2pPr>
            <a:lvl3pPr marL="1371600" marR="0" lvl="2" indent="-381000" algn="l">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defRPr>
            </a:lvl3pPr>
            <a:lvl4pPr marL="1828800" marR="0" lvl="3" indent="-355600" algn="l">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defRPr>
            </a:lvl4pPr>
            <a:lvl5pPr marL="2286000" marR="0" lvl="4" indent="-355600" algn="l">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defRPr>
            </a:lvl5pPr>
            <a:lvl6pPr marL="2743200" marR="0" lvl="5" indent="-355600" algn="l">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defRPr>
            </a:lvl6pPr>
            <a:lvl7pPr marL="3200400" marR="0" lvl="6" indent="-355600" algn="l">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defRPr>
            </a:lvl7pPr>
            <a:lvl8pPr marL="3657600" marR="0" lvl="7" indent="-355600" algn="l">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defRPr>
            </a:lvl8pPr>
            <a:lvl9pPr marL="4114800" marR="0" lvl="8" indent="-355600" algn="l">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defRPr>
            </a:lvl9pPr>
          </a:lstStyle>
          <a:p>
            <a:pPr>
              <a:defRPr/>
            </a:pPr>
            <a:endParaRPr/>
          </a:p>
        </p:txBody>
      </p:sp>
      <p:sp>
        <p:nvSpPr>
          <p:cNvPr id="12" name="Google Shape;12;p24"/>
          <p:cNvSpPr txBox="1"/>
          <p:nvPr>
            <p:ph type="dt" idx="10"/>
          </p:nvPr>
        </p:nvSpPr>
        <p:spPr bwMode="auto">
          <a:xfrm>
            <a:off x="457200" y="5296960"/>
            <a:ext cx="2133600" cy="304271"/>
          </a:xfrm>
          <a:prstGeom prst="rect">
            <a:avLst/>
          </a:prstGeom>
          <a:noFill/>
          <a:ln>
            <a:noFill/>
          </a:ln>
        </p:spPr>
        <p:txBody>
          <a:bodyPr spcFirstLastPara="1" wrap="square" lIns="91425" tIns="45700" rIns="91425" bIns="45700" anchor="ctr" anchorCtr="0">
            <a:noAutofit/>
          </a:bodyPr>
          <a:lstStyle>
            <a:lvl1pPr marR="0" lvl="0" algn="l">
              <a:spcBef>
                <a:spcPts val="0"/>
              </a:spcBef>
              <a:spcAft>
                <a:spcPts val="0"/>
              </a:spcAft>
              <a:buSzPts val="1400"/>
              <a:buNone/>
              <a:defRPr sz="1200" b="0" i="0" u="none" strike="noStrike" cap="none">
                <a:solidFill>
                  <a:srgbClr val="888888"/>
                </a:solidFill>
                <a:latin typeface="Calibri"/>
                <a:ea typeface="Calibri"/>
                <a:cs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13" name="Google Shape;13;p24"/>
          <p:cNvSpPr txBox="1"/>
          <p:nvPr>
            <p:ph type="ftr" idx="11"/>
          </p:nvPr>
        </p:nvSpPr>
        <p:spPr bwMode="auto">
          <a:xfrm>
            <a:off x="3124200" y="5296960"/>
            <a:ext cx="2895600" cy="304271"/>
          </a:xfrm>
          <a:prstGeom prst="rect">
            <a:avLst/>
          </a:prstGeom>
          <a:noFill/>
          <a:ln>
            <a:noFill/>
          </a:ln>
        </p:spPr>
        <p:txBody>
          <a:bodyPr spcFirstLastPara="1" wrap="square" lIns="91425" tIns="45700" rIns="91425" bIns="45700" anchor="ctr" anchorCtr="0">
            <a:noAutofit/>
          </a:bodyPr>
          <a:lstStyle>
            <a:lvl1pPr marR="0" lvl="0" algn="ctr">
              <a:spcBef>
                <a:spcPts val="0"/>
              </a:spcBef>
              <a:spcAft>
                <a:spcPts val="0"/>
              </a:spcAft>
              <a:buSzPts val="1400"/>
              <a:buNone/>
              <a:defRPr sz="1200" b="0" i="0" u="none" strike="noStrike" cap="none">
                <a:solidFill>
                  <a:srgbClr val="888888"/>
                </a:solidFill>
                <a:latin typeface="Calibri"/>
                <a:ea typeface="Calibri"/>
                <a:cs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14" name="Google Shape;14;p24"/>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Calibri"/>
                <a:ea typeface="Calibri"/>
                <a:cs typeface="Calibri"/>
              </a:defRPr>
            </a:lvl1pPr>
            <a:lvl2pPr marL="0" marR="0" lvl="1" indent="0" algn="r">
              <a:spcBef>
                <a:spcPts val="0"/>
              </a:spcBef>
              <a:buNone/>
              <a:defRPr sz="1200" b="0" i="0" u="none" strike="noStrike" cap="none">
                <a:solidFill>
                  <a:srgbClr val="888888"/>
                </a:solidFill>
                <a:latin typeface="Calibri"/>
                <a:ea typeface="Calibri"/>
                <a:cs typeface="Calibri"/>
              </a:defRPr>
            </a:lvl2pPr>
            <a:lvl3pPr marL="0" marR="0" lvl="2" indent="0" algn="r">
              <a:spcBef>
                <a:spcPts val="0"/>
              </a:spcBef>
              <a:buNone/>
              <a:defRPr sz="1200" b="0" i="0" u="none" strike="noStrike" cap="none">
                <a:solidFill>
                  <a:srgbClr val="888888"/>
                </a:solidFill>
                <a:latin typeface="Calibri"/>
                <a:ea typeface="Calibri"/>
                <a:cs typeface="Calibri"/>
              </a:defRPr>
            </a:lvl3pPr>
            <a:lvl4pPr marL="0" marR="0" lvl="3" indent="0" algn="r">
              <a:spcBef>
                <a:spcPts val="0"/>
              </a:spcBef>
              <a:buNone/>
              <a:defRPr sz="1200" b="0" i="0" u="none" strike="noStrike" cap="none">
                <a:solidFill>
                  <a:srgbClr val="888888"/>
                </a:solidFill>
                <a:latin typeface="Calibri"/>
                <a:ea typeface="Calibri"/>
                <a:cs typeface="Calibri"/>
              </a:defRPr>
            </a:lvl4pPr>
            <a:lvl5pPr marL="0" marR="0" lvl="4" indent="0" algn="r">
              <a:spcBef>
                <a:spcPts val="0"/>
              </a:spcBef>
              <a:buNone/>
              <a:defRPr sz="1200" b="0" i="0" u="none" strike="noStrike" cap="none">
                <a:solidFill>
                  <a:srgbClr val="888888"/>
                </a:solidFill>
                <a:latin typeface="Calibri"/>
                <a:ea typeface="Calibri"/>
                <a:cs typeface="Calibri"/>
              </a:defRPr>
            </a:lvl5pPr>
            <a:lvl6pPr marL="0" marR="0" lvl="5" indent="0" algn="r">
              <a:spcBef>
                <a:spcPts val="0"/>
              </a:spcBef>
              <a:buNone/>
              <a:defRPr sz="1200" b="0" i="0" u="none" strike="noStrike" cap="none">
                <a:solidFill>
                  <a:srgbClr val="888888"/>
                </a:solidFill>
                <a:latin typeface="Calibri"/>
                <a:ea typeface="Calibri"/>
                <a:cs typeface="Calibri"/>
              </a:defRPr>
            </a:lvl6pPr>
            <a:lvl7pPr marL="0" marR="0" lvl="6" indent="0" algn="r">
              <a:spcBef>
                <a:spcPts val="0"/>
              </a:spcBef>
              <a:buNone/>
              <a:defRPr sz="1200" b="0" i="0" u="none" strike="noStrike" cap="none">
                <a:solidFill>
                  <a:srgbClr val="888888"/>
                </a:solidFill>
                <a:latin typeface="Calibri"/>
                <a:ea typeface="Calibri"/>
                <a:cs typeface="Calibri"/>
              </a:defRPr>
            </a:lvl7pPr>
            <a:lvl8pPr marL="0" marR="0" lvl="7" indent="0" algn="r">
              <a:spcBef>
                <a:spcPts val="0"/>
              </a:spcBef>
              <a:buNone/>
              <a:defRPr sz="1200" b="0" i="0" u="none" strike="noStrike" cap="none">
                <a:solidFill>
                  <a:srgbClr val="888888"/>
                </a:solidFill>
                <a:latin typeface="Calibri"/>
                <a:ea typeface="Calibri"/>
                <a:cs typeface="Calibri"/>
              </a:defRPr>
            </a:lvl8pPr>
            <a:lvl9pPr marL="0" marR="0" lvl="8" indent="0" algn="r">
              <a:spcBef>
                <a:spcPts val="0"/>
              </a:spcBef>
              <a:buNone/>
              <a:defRPr sz="1200" b="0" i="0" u="none" strike="noStrike" cap="none">
                <a:solidFill>
                  <a:srgbClr val="888888"/>
                </a:solidFill>
                <a:latin typeface="Calibri"/>
                <a:ea typeface="Calibri"/>
                <a:cs typeface="Calibri"/>
              </a:defRPr>
            </a:lvl9pPr>
          </a:lstStyle>
          <a:p>
            <a:pPr marL="0" lvl="0" indent="0" algn="r">
              <a:spcBef>
                <a:spcPts val="0"/>
              </a:spcBef>
              <a:spcAft>
                <a:spcPts val="0"/>
              </a:spcAft>
              <a:buNone/>
              <a:defRPr/>
            </a:pPr>
            <a:fld id="{00000000-1234-1234-1234-123412341234}" type="slidenum">
              <a:rPr lang="en-ID"/>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1.png"/><Relationship Id="rId7" Type="http://schemas.openxmlformats.org/officeDocument/2006/relationships/image" Target="../media/image12.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3.png"/><Relationship Id="rId7" Type="http://schemas.openxmlformats.org/officeDocument/2006/relationships/image" Target="../media/image14.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6.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0.png"/><Relationship Id="rId7" Type="http://schemas.openxmlformats.org/officeDocument/2006/relationships/image" Target="../media/image2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2.png"/><Relationship Id="rId7" Type="http://schemas.openxmlformats.org/officeDocument/2006/relationships/package" Target="../embeddings/Microsoft_Excel_Worksheet1.xlsx"/><Relationship Id="rId8" Type="http://schemas.openxmlformats.org/officeDocument/2006/relationships/image" Target="../media/image2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4.png"/><Relationship Id="rId7" Type="http://schemas.openxmlformats.org/officeDocument/2006/relationships/package" Target="../embeddings/Microsoft_Excel_Worksheet2.xlsx"/><Relationship Id="rId8" Type="http://schemas.openxmlformats.org/officeDocument/2006/relationships/image" Target="../media/image25.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6.png"/><Relationship Id="rId7" Type="http://schemas.openxmlformats.org/officeDocument/2006/relationships/package" Target="../embeddings/Microsoft_Excel_Worksheet3.xlsx"/><Relationship Id="rId8" Type="http://schemas.openxmlformats.org/officeDocument/2006/relationships/image" Target="../media/image23.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0.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1.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7.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8.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9.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8" name="Google Shape;88;p1"/>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solidFill>
                  <a:srgbClr val="FFFF00"/>
                </a:solidFill>
              </a:rPr>
              <a:t>‹#›</a:t>
            </a:fld>
            <a:endParaRPr>
              <a:solidFill>
                <a:srgbClr val="FFFF00"/>
              </a:solidFill>
            </a:endParaRPr>
          </a:p>
        </p:txBody>
      </p:sp>
      <p:pic>
        <p:nvPicPr>
          <p:cNvPr id="89" name="Google Shape;89;p1" descr="C:\Users\NUSA PUTRA\Downloads\background-1494381_1280.jpg"/>
          <p:cNvPicPr/>
          <p:nvPr/>
        </p:nvPicPr>
        <p:blipFill>
          <a:blip r:embed="rId3">
            <a:alphaModFix/>
          </a:blip>
          <a:srcRect l="0" t="0" r="0" b="0"/>
          <a:stretch/>
        </p:blipFill>
        <p:spPr bwMode="auto">
          <a:xfrm>
            <a:off x="0" y="0"/>
            <a:ext cx="9144000" cy="5715000"/>
          </a:xfrm>
          <a:prstGeom prst="rect">
            <a:avLst/>
          </a:prstGeom>
          <a:noFill/>
          <a:ln>
            <a:noFill/>
          </a:ln>
        </p:spPr>
      </p:pic>
      <p:pic>
        <p:nvPicPr>
          <p:cNvPr id="90" name="Google Shape;90;p1" descr="C:\Users\NUSA PUTRA\Pictures\LOGO-UNIVERSITAS-NUSA-PUTRA.png"/>
          <p:cNvPicPr/>
          <p:nvPr/>
        </p:nvPicPr>
        <p:blipFill>
          <a:blip r:embed="rId4">
            <a:alphaModFix/>
          </a:blip>
          <a:srcRect l="0" t="0" r="0" b="0"/>
          <a:stretch/>
        </p:blipFill>
        <p:spPr bwMode="auto">
          <a:xfrm>
            <a:off x="7772398" y="4280803"/>
            <a:ext cx="1339985" cy="1341417"/>
          </a:xfrm>
          <a:prstGeom prst="rect">
            <a:avLst/>
          </a:prstGeom>
          <a:noFill/>
          <a:ln>
            <a:noFill/>
          </a:ln>
          <a:effectLst>
            <a:outerShdw blurRad="558800" dist="12700" dir="15600000" algn="ctr" rotWithShape="0">
              <a:srgbClr val="000000"/>
            </a:outerShdw>
            <a:reflection blurRad="0" stA="45000" stPos="0" endA="0" endPos="12000" dist="50800" dir="5400000" sy="-100000" kx="0" ky="0" algn="bl" rotWithShape="0"/>
          </a:effectLst>
        </p:spPr>
      </p:pic>
      <p:sp>
        <p:nvSpPr>
          <p:cNvPr id="91" name="Google Shape;91;p1"/>
          <p:cNvSpPr txBox="1"/>
          <p:nvPr/>
        </p:nvSpPr>
        <p:spPr bwMode="auto">
          <a:xfrm>
            <a:off x="88392" y="114300"/>
            <a:ext cx="5855208" cy="36933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b="1" i="0" u="none" strike="noStrike" cap="none">
                <a:solidFill>
                  <a:schemeClr val="lt1"/>
                </a:solidFill>
                <a:latin typeface="Overlock"/>
                <a:ea typeface="Overlock"/>
                <a:cs typeface="Overlock"/>
              </a:rPr>
              <a:t>Machine Learning</a:t>
            </a:r>
            <a:endParaRPr/>
          </a:p>
        </p:txBody>
      </p:sp>
      <p:sp>
        <p:nvSpPr>
          <p:cNvPr id="92" name="Google Shape;92;p1"/>
          <p:cNvSpPr txBox="1"/>
          <p:nvPr>
            <p:ph type="ctrTitle"/>
          </p:nvPr>
        </p:nvSpPr>
        <p:spPr bwMode="auto">
          <a:xfrm>
            <a:off x="460375" y="1703400"/>
            <a:ext cx="4234330" cy="1225021"/>
          </a:xfrm>
          <a:prstGeom prst="rect">
            <a:avLst/>
          </a:prstGeom>
          <a:noFill/>
          <a:ln>
            <a:noFill/>
          </a:ln>
        </p:spPr>
        <p:txBody>
          <a:bodyPr spcFirstLastPara="1" wrap="square" lIns="91425" tIns="45700" rIns="91425" bIns="45700" anchor="ctr" anchorCtr="0">
            <a:noAutofit/>
          </a:bodyPr>
          <a:lstStyle/>
          <a:p>
            <a:pPr marL="0" lvl="0" indent="0" algn="ctr">
              <a:spcBef>
                <a:spcPts val="0"/>
              </a:spcBef>
              <a:spcAft>
                <a:spcPts val="0"/>
              </a:spcAft>
              <a:buClr>
                <a:schemeClr val="dk1"/>
              </a:buClr>
              <a:buSzPts val="4400"/>
              <a:buFont typeface="Calibri"/>
              <a:buNone/>
              <a:defRPr/>
            </a:pPr>
            <a:r>
              <a:rPr lang="en-ID" b="1" i="1"/>
              <a:t>Decision Tree</a:t>
            </a:r>
            <a:endParaRPr b="1" i="1"/>
          </a:p>
        </p:txBody>
      </p:sp>
      <p:sp>
        <p:nvSpPr>
          <p:cNvPr id="93" name="Google Shape;93;p1"/>
          <p:cNvSpPr/>
          <p:nvPr/>
        </p:nvSpPr>
        <p:spPr bwMode="auto">
          <a:xfrm>
            <a:off x="8330260" y="530275"/>
            <a:ext cx="872355" cy="307777"/>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400" b="1">
                <a:solidFill>
                  <a:schemeClr val="dk1"/>
                </a:solidFill>
                <a:latin typeface="Calibri"/>
                <a:ea typeface="Calibri"/>
                <a:cs typeface="Calibri"/>
              </a:rPr>
              <a:t>Session </a:t>
            </a:r>
            <a:r>
              <a:rPr lang="en-ID" b="1">
                <a:solidFill>
                  <a:schemeClr val="dk1"/>
                </a:solidFill>
                <a:latin typeface="Calibri"/>
                <a:ea typeface="Calibri"/>
                <a:cs typeface="Calibri"/>
              </a:rPr>
              <a:t>4</a:t>
            </a:r>
            <a:endParaRPr/>
          </a:p>
        </p:txBody>
      </p:sp>
      <p:sp>
        <p:nvSpPr>
          <p:cNvPr id="94" name="Google Shape;94;p1"/>
          <p:cNvSpPr txBox="1"/>
          <p:nvPr/>
        </p:nvSpPr>
        <p:spPr bwMode="auto">
          <a:xfrm>
            <a:off x="88392" y="5348450"/>
            <a:ext cx="2525050" cy="307777"/>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400" b="1" i="1">
                <a:solidFill>
                  <a:schemeClr val="lt1"/>
                </a:solidFill>
                <a:latin typeface="Overlock"/>
                <a:ea typeface="Overlock"/>
                <a:cs typeface="Overlock"/>
              </a:rPr>
              <a:t>INFORMATICS ENGINEERING</a:t>
            </a:r>
            <a:endParaRPr/>
          </a:p>
        </p:txBody>
      </p:sp>
      <p:sp>
        <p:nvSpPr>
          <p:cNvPr id="95" name="Google Shape;95;p1" descr="Hasil gambar untuk inovasi"/>
          <p:cNvSpPr/>
          <p:nvPr/>
        </p:nvSpPr>
        <p:spPr bwMode="auto">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96" name="Google Shape;96;p1" descr="Hasil gambar untuk inovasi"/>
          <p:cNvSpPr/>
          <p:nvPr/>
        </p:nvSpPr>
        <p:spPr bwMode="auto">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97" name="Google Shape;97;p1" descr="Hasil gambar untuk inovasi"/>
          <p:cNvSpPr/>
          <p:nvPr/>
        </p:nvSpPr>
        <p:spPr bwMode="auto">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a:spcBef>
                <a:spcPts val="0"/>
              </a:spcBef>
              <a:spcAft>
                <a:spcPts val="0"/>
              </a:spcAft>
              <a:buNone/>
              <a:defRPr/>
            </a:pPr>
            <a:endParaRPr sz="1800">
              <a:solidFill>
                <a:schemeClr val="dk1"/>
              </a:solidFill>
              <a:latin typeface="Calibri"/>
              <a:ea typeface="Calibri"/>
              <a:cs typeface="Calibri"/>
            </a:endParaRPr>
          </a:p>
        </p:txBody>
      </p:sp>
      <p:pic>
        <p:nvPicPr>
          <p:cNvPr id="98" name="Google Shape;98;p1"/>
          <p:cNvPicPr/>
          <p:nvPr/>
        </p:nvPicPr>
        <p:blipFill>
          <a:blip r:embed="rId5">
            <a:alphaModFix/>
          </a:blip>
          <a:srcRect l="0" t="0" r="0" b="0"/>
          <a:stretch/>
        </p:blipFill>
        <p:spPr bwMode="auto">
          <a:xfrm>
            <a:off x="4876800" y="694456"/>
            <a:ext cx="3102007" cy="3102007"/>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98" name="Google Shape;198;p7" descr="C:\Users\NUSA PUTRA\Downloads\background-1494381_1280.jpg"/>
          <p:cNvPicPr/>
          <p:nvPr/>
        </p:nvPicPr>
        <p:blipFill>
          <a:blip r:embed="rId3">
            <a:alphaModFix/>
          </a:blip>
          <a:srcRect l="0" t="0" r="0" b="0"/>
          <a:stretch/>
        </p:blipFill>
        <p:spPr bwMode="auto">
          <a:xfrm>
            <a:off x="0" y="0"/>
            <a:ext cx="9144000" cy="5715000"/>
          </a:xfrm>
          <a:prstGeom prst="rect">
            <a:avLst/>
          </a:prstGeom>
          <a:noFill/>
          <a:ln>
            <a:noFill/>
          </a:ln>
        </p:spPr>
      </p:pic>
      <p:pic>
        <p:nvPicPr>
          <p:cNvPr id="199" name="Google Shape;199;p7" descr="C:\Users\NUSA PUTRA\Pictures\LOGO-UNIVERSITAS-NUSA-PUTRA.png"/>
          <p:cNvPicPr/>
          <p:nvPr/>
        </p:nvPicPr>
        <p:blipFill>
          <a:blip r:embed="rId4">
            <a:alphaModFix/>
          </a:blip>
          <a:srcRect l="0" t="0" r="0" b="0"/>
          <a:stretch/>
        </p:blipFill>
        <p:spPr bwMode="auto">
          <a:xfrm>
            <a:off x="8305800" y="80791"/>
            <a:ext cx="744372" cy="745167"/>
          </a:xfrm>
          <a:prstGeom prst="rect">
            <a:avLst/>
          </a:prstGeom>
          <a:noFill/>
          <a:ln>
            <a:noFill/>
          </a:ln>
          <a:effectLst>
            <a:outerShdw blurRad="558800" dist="12700" dir="15600000" algn="ctr" rotWithShape="0">
              <a:srgbClr val="000000"/>
            </a:outerShdw>
            <a:reflection blurRad="0" stA="45000" stPos="0" endA="0" endPos="12000" dist="50800" dir="5400000" sy="-100000" kx="0" ky="0" algn="bl" rotWithShape="0"/>
          </a:effectLst>
        </p:spPr>
      </p:pic>
      <p:pic>
        <p:nvPicPr>
          <p:cNvPr id="200" name="Google Shape;200;p7" descr="https://nusaputra.ac.id/wp-content/uploads/2018/07/npu_thub_fb.png"/>
          <p:cNvPicPr/>
          <p:nvPr/>
        </p:nvPicPr>
        <p:blipFill>
          <a:blip r:embed="rId5">
            <a:alphaModFix/>
          </a:blip>
          <a:srcRect l="26475" t="27371" r="4319" b="36209"/>
          <a:stretch/>
        </p:blipFill>
        <p:spPr bwMode="auto">
          <a:xfrm>
            <a:off x="88392" y="49193"/>
            <a:ext cx="1462890" cy="404181"/>
          </a:xfrm>
          <a:prstGeom prst="rect">
            <a:avLst/>
          </a:prstGeom>
          <a:noFill/>
          <a:ln>
            <a:noFill/>
          </a:ln>
        </p:spPr>
      </p:pic>
      <p:sp>
        <p:nvSpPr>
          <p:cNvPr id="201" name="Google Shape;201;p7"/>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solidFill>
                  <a:srgbClr val="FFFF00"/>
                </a:solidFill>
              </a:rPr>
              <a:t>‹#›</a:t>
            </a:fld>
            <a:endParaRPr>
              <a:solidFill>
                <a:srgbClr val="FFFF00"/>
              </a:solidFill>
            </a:endParaRPr>
          </a:p>
        </p:txBody>
      </p:sp>
      <p:sp>
        <p:nvSpPr>
          <p:cNvPr id="202" name="Google Shape;202;p7"/>
          <p:cNvSpPr txBox="1"/>
          <p:nvPr/>
        </p:nvSpPr>
        <p:spPr bwMode="auto">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b="1" i="1">
                <a:solidFill>
                  <a:schemeClr val="lt1"/>
                </a:solidFill>
                <a:latin typeface="Overlock"/>
                <a:ea typeface="Overlock"/>
                <a:cs typeface="Overlock"/>
              </a:rPr>
              <a:t>Informatics Engineering</a:t>
            </a:r>
            <a:endParaRPr/>
          </a:p>
        </p:txBody>
      </p:sp>
      <p:sp>
        <p:nvSpPr>
          <p:cNvPr id="203" name="Google Shape;203;p7"/>
          <p:cNvSpPr txBox="1"/>
          <p:nvPr>
            <p:ph type="title"/>
          </p:nvPr>
        </p:nvSpPr>
        <p:spPr bwMode="auto">
          <a:xfrm>
            <a:off x="571500" y="-114221"/>
            <a:ext cx="8001000" cy="727992"/>
          </a:xfrm>
          <a:prstGeom prst="rect">
            <a:avLst/>
          </a:prstGeom>
          <a:noFill/>
          <a:ln>
            <a:noFill/>
          </a:ln>
        </p:spPr>
        <p:txBody>
          <a:bodyPr spcFirstLastPara="1" wrap="square" lIns="91425" tIns="45700" rIns="91425" bIns="45700" anchor="ctr" anchorCtr="0">
            <a:normAutofit/>
          </a:bodyPr>
          <a:lstStyle/>
          <a:p>
            <a:pPr marL="0" lvl="0" indent="0" algn="ctr">
              <a:spcBef>
                <a:spcPts val="0"/>
              </a:spcBef>
              <a:spcAft>
                <a:spcPts val="0"/>
              </a:spcAft>
              <a:buClr>
                <a:schemeClr val="dk1"/>
              </a:buClr>
              <a:buSzPts val="2000"/>
              <a:buFont typeface="Calibri"/>
              <a:buNone/>
              <a:defRPr/>
            </a:pPr>
            <a:r>
              <a:rPr lang="en-ID" sz="2000" b="1"/>
              <a:t>  PRUNING</a:t>
            </a:r>
            <a:endParaRPr/>
          </a:p>
        </p:txBody>
      </p:sp>
      <p:sp>
        <p:nvSpPr>
          <p:cNvPr id="204" name="Google Shape;204;p7"/>
          <p:cNvSpPr txBox="1"/>
          <p:nvPr/>
        </p:nvSpPr>
        <p:spPr bwMode="auto">
          <a:xfrm>
            <a:off x="90228" y="502567"/>
            <a:ext cx="8748972" cy="3970318"/>
          </a:xfrm>
          <a:prstGeom prst="rect">
            <a:avLst/>
          </a:prstGeom>
          <a:noFill/>
          <a:ln>
            <a:noFill/>
          </a:ln>
        </p:spPr>
        <p:txBody>
          <a:bodyPr spcFirstLastPara="1" wrap="square" lIns="91425" tIns="45700" rIns="91425" bIns="45700" anchor="t" anchorCtr="0">
            <a:spAutoFit/>
          </a:bodyPr>
          <a:lstStyle/>
          <a:p>
            <a:pPr marL="0" marR="0" lvl="0" indent="-114300" algn="just">
              <a:spcBef>
                <a:spcPts val="0"/>
              </a:spcBef>
              <a:spcAft>
                <a:spcPts val="0"/>
              </a:spcAft>
              <a:buClr>
                <a:srgbClr val="22313F"/>
              </a:buClr>
              <a:buSzPts val="1800"/>
              <a:buFont typeface="Calibri"/>
              <a:buAutoNum type="arabicPeriod"/>
              <a:defRPr/>
            </a:pPr>
            <a:r>
              <a:rPr lang="en-ID" sz="1800" b="1" i="0">
                <a:solidFill>
                  <a:srgbClr val="22313F"/>
                </a:solidFill>
                <a:latin typeface="Arial"/>
                <a:ea typeface="Arial"/>
                <a:cs typeface="Arial"/>
              </a:rPr>
              <a:t>Pemangkasan pohon (</a:t>
            </a:r>
            <a:r>
              <a:rPr lang="en-ID" sz="1800" b="1" i="1">
                <a:solidFill>
                  <a:srgbClr val="22313F"/>
                </a:solidFill>
                <a:latin typeface="Arial"/>
                <a:ea typeface="Arial"/>
                <a:cs typeface="Arial"/>
              </a:rPr>
              <a:t>tree pruning</a:t>
            </a:r>
            <a:r>
              <a:rPr lang="en-ID" sz="1800" b="1" i="0">
                <a:solidFill>
                  <a:srgbClr val="22313F"/>
                </a:solidFill>
                <a:latin typeface="Arial"/>
                <a:ea typeface="Arial"/>
                <a:cs typeface="Arial"/>
              </a:rPr>
              <a:t>)</a:t>
            </a:r>
            <a:r>
              <a:rPr lang="en-ID" sz="1800" b="0" i="0">
                <a:solidFill>
                  <a:srgbClr val="22313F"/>
                </a:solidFill>
                <a:latin typeface="Arial"/>
                <a:ea typeface="Arial"/>
                <a:cs typeface="Arial"/>
              </a:rPr>
              <a:t>yaitu mengidentifikasikan dan membuang cabang yang tidak diperlukan pada pohon yang telah terbentuk. Hal ini dikarenakan pohon keputusan yang dikontruksi dapat berukuran besar, maka dapat disederhanakan dengan melakukan pemangkasan berdasarkan nilai kepercayaan (</a:t>
            </a:r>
            <a:r>
              <a:rPr lang="en-ID" sz="1800" b="0" i="1">
                <a:solidFill>
                  <a:srgbClr val="22313F"/>
                </a:solidFill>
                <a:latin typeface="Arial"/>
                <a:ea typeface="Arial"/>
                <a:cs typeface="Arial"/>
              </a:rPr>
              <a:t>confident level</a:t>
            </a:r>
            <a:r>
              <a:rPr lang="en-ID" sz="1800" b="0" i="0">
                <a:solidFill>
                  <a:srgbClr val="22313F"/>
                </a:solidFill>
                <a:latin typeface="Arial"/>
                <a:ea typeface="Arial"/>
                <a:cs typeface="Arial"/>
              </a:rPr>
              <a:t>). Pemangkasan pohon dilakukan selain untuk pengurangan ukuran pohon juga bertujuan untuk mengurangi tingkat kesalahan prediksi pada kasus baru dari hasil pemecahan yang dilakukan dengan </a:t>
            </a:r>
            <a:r>
              <a:rPr lang="en-ID" sz="1800" b="0" i="1">
                <a:solidFill>
                  <a:srgbClr val="22313F"/>
                </a:solidFill>
                <a:latin typeface="Arial"/>
                <a:ea typeface="Arial"/>
                <a:cs typeface="Arial"/>
              </a:rPr>
              <a:t>divide and conquer</a:t>
            </a:r>
            <a:r>
              <a:rPr lang="en-ID" sz="1800" b="0" i="0">
                <a:solidFill>
                  <a:srgbClr val="22313F"/>
                </a:solidFill>
                <a:latin typeface="Arial"/>
                <a:ea typeface="Arial"/>
                <a:cs typeface="Arial"/>
              </a:rPr>
              <a:t>. </a:t>
            </a:r>
            <a:r>
              <a:rPr lang="en-ID" sz="1800" b="0" i="1">
                <a:solidFill>
                  <a:srgbClr val="22313F"/>
                </a:solidFill>
                <a:latin typeface="Arial"/>
                <a:ea typeface="Arial"/>
                <a:cs typeface="Arial"/>
              </a:rPr>
              <a:t>Pruning </a:t>
            </a:r>
            <a:r>
              <a:rPr lang="en-ID" sz="1800" b="0" i="0">
                <a:solidFill>
                  <a:srgbClr val="22313F"/>
                </a:solidFill>
                <a:latin typeface="Arial"/>
                <a:ea typeface="Arial"/>
                <a:cs typeface="Arial"/>
              </a:rPr>
              <a:t>ada dua pendekatan yaitu :</a:t>
            </a:r>
            <a:endParaRPr/>
          </a:p>
          <a:p>
            <a:pPr marL="0" marR="0" lvl="0" indent="-114300" algn="just">
              <a:spcBef>
                <a:spcPts val="0"/>
              </a:spcBef>
              <a:spcAft>
                <a:spcPts val="0"/>
              </a:spcAft>
              <a:buClr>
                <a:srgbClr val="22313F"/>
              </a:buClr>
              <a:buSzPts val="1800"/>
              <a:buFont typeface="Calibri"/>
              <a:buAutoNum type="arabicPeriod"/>
              <a:defRPr/>
            </a:pPr>
            <a:r>
              <a:rPr lang="en-ID" sz="1800" b="1" i="1">
                <a:solidFill>
                  <a:srgbClr val="22313F"/>
                </a:solidFill>
                <a:latin typeface="Arial"/>
                <a:ea typeface="Arial"/>
                <a:cs typeface="Arial"/>
              </a:rPr>
              <a:t>Pre-pruning</a:t>
            </a:r>
            <a:r>
              <a:rPr lang="en-ID" sz="1800" b="0" i="0">
                <a:solidFill>
                  <a:srgbClr val="22313F"/>
                </a:solidFill>
                <a:latin typeface="Arial"/>
                <a:ea typeface="Arial"/>
                <a:cs typeface="Arial"/>
              </a:rPr>
              <a:t>yaitu menghentikan pembangunan suatu </a:t>
            </a:r>
            <a:r>
              <a:rPr lang="en-ID" sz="1800" b="0" i="1">
                <a:solidFill>
                  <a:srgbClr val="22313F"/>
                </a:solidFill>
                <a:latin typeface="Arial"/>
                <a:ea typeface="Arial"/>
                <a:cs typeface="Arial"/>
              </a:rPr>
              <a:t>subtree</a:t>
            </a:r>
            <a:r>
              <a:rPr lang="en-ID" sz="1800" b="0" i="0">
                <a:solidFill>
                  <a:srgbClr val="22313F"/>
                </a:solidFill>
                <a:latin typeface="Arial"/>
                <a:ea typeface="Arial"/>
                <a:cs typeface="Arial"/>
              </a:rPr>
              <a:t> lebih awal (dengan memutuskan untuk tidak lebih jauh mempartisi data training). Saat seketika berhenti, maka </a:t>
            </a:r>
            <a:r>
              <a:rPr lang="en-ID" sz="1800" b="0" i="1">
                <a:solidFill>
                  <a:srgbClr val="22313F"/>
                </a:solidFill>
                <a:latin typeface="Arial"/>
                <a:ea typeface="Arial"/>
                <a:cs typeface="Arial"/>
              </a:rPr>
              <a:t>node</a:t>
            </a:r>
            <a:r>
              <a:rPr lang="en-ID" sz="1800" b="0" i="0">
                <a:solidFill>
                  <a:srgbClr val="22313F"/>
                </a:solidFill>
                <a:latin typeface="Arial"/>
                <a:ea typeface="Arial"/>
                <a:cs typeface="Arial"/>
              </a:rPr>
              <a:t> berubah menjadi </a:t>
            </a:r>
            <a:r>
              <a:rPr lang="en-ID" sz="1800" b="0" i="1">
                <a:solidFill>
                  <a:srgbClr val="22313F"/>
                </a:solidFill>
                <a:latin typeface="Arial"/>
                <a:ea typeface="Arial"/>
                <a:cs typeface="Arial"/>
              </a:rPr>
              <a:t>leaf</a:t>
            </a:r>
            <a:r>
              <a:rPr lang="en-ID" sz="1800" b="0" i="0">
                <a:solidFill>
                  <a:srgbClr val="22313F"/>
                </a:solidFill>
                <a:latin typeface="Arial"/>
                <a:ea typeface="Arial"/>
                <a:cs typeface="Arial"/>
              </a:rPr>
              <a:t> (node akhir). </a:t>
            </a:r>
            <a:r>
              <a:rPr lang="en-ID" sz="1800" b="0" i="1">
                <a:solidFill>
                  <a:srgbClr val="22313F"/>
                </a:solidFill>
                <a:latin typeface="Arial"/>
                <a:ea typeface="Arial"/>
                <a:cs typeface="Arial"/>
              </a:rPr>
              <a:t>Node </a:t>
            </a:r>
            <a:r>
              <a:rPr lang="en-ID" sz="1800" b="0" i="0">
                <a:solidFill>
                  <a:srgbClr val="22313F"/>
                </a:solidFill>
                <a:latin typeface="Arial"/>
                <a:ea typeface="Arial"/>
                <a:cs typeface="Arial"/>
              </a:rPr>
              <a:t>akhir ini menjadi kelas yang paling sering muncul di antara subset sampel.</a:t>
            </a:r>
            <a:endParaRPr/>
          </a:p>
          <a:p>
            <a:pPr marL="0" marR="0" lvl="0" indent="-114300" algn="just">
              <a:spcBef>
                <a:spcPts val="0"/>
              </a:spcBef>
              <a:spcAft>
                <a:spcPts val="0"/>
              </a:spcAft>
              <a:buClr>
                <a:srgbClr val="22313F"/>
              </a:buClr>
              <a:buSzPts val="1800"/>
              <a:buFont typeface="Calibri"/>
              <a:buAutoNum type="arabicPeriod"/>
              <a:defRPr/>
            </a:pPr>
            <a:r>
              <a:rPr lang="en-ID" sz="1800" b="1" i="1">
                <a:solidFill>
                  <a:srgbClr val="22313F"/>
                </a:solidFill>
                <a:latin typeface="Arial"/>
                <a:ea typeface="Arial"/>
                <a:cs typeface="Arial"/>
              </a:rPr>
              <a:t>Post-pruning</a:t>
            </a:r>
            <a:r>
              <a:rPr lang="en-ID" sz="1800" b="0" i="0">
                <a:solidFill>
                  <a:srgbClr val="22313F"/>
                </a:solidFill>
                <a:latin typeface="Arial"/>
                <a:ea typeface="Arial"/>
                <a:cs typeface="Arial"/>
              </a:rPr>
              <a:t>yaitu menyederhanakan </a:t>
            </a:r>
            <a:r>
              <a:rPr lang="en-ID" sz="1800" b="0" i="1">
                <a:solidFill>
                  <a:srgbClr val="22313F"/>
                </a:solidFill>
                <a:latin typeface="Arial"/>
                <a:ea typeface="Arial"/>
                <a:cs typeface="Arial"/>
              </a:rPr>
              <a:t>tree</a:t>
            </a:r>
            <a:r>
              <a:rPr lang="en-ID" sz="1800" b="0" i="0">
                <a:solidFill>
                  <a:srgbClr val="22313F"/>
                </a:solidFill>
                <a:latin typeface="Arial"/>
                <a:ea typeface="Arial"/>
                <a:cs typeface="Arial"/>
              </a:rPr>
              <a:t> dengan cara membuang beberapa cabang </a:t>
            </a:r>
            <a:r>
              <a:rPr lang="en-ID" sz="1800" b="0" i="1">
                <a:solidFill>
                  <a:srgbClr val="22313F"/>
                </a:solidFill>
                <a:latin typeface="Arial"/>
                <a:ea typeface="Arial"/>
                <a:cs typeface="Arial"/>
              </a:rPr>
              <a:t>subtree</a:t>
            </a:r>
            <a:r>
              <a:rPr lang="en-ID" sz="1800" b="0" i="0">
                <a:solidFill>
                  <a:srgbClr val="22313F"/>
                </a:solidFill>
                <a:latin typeface="Arial"/>
                <a:ea typeface="Arial"/>
                <a:cs typeface="Arial"/>
              </a:rPr>
              <a:t> setelah </a:t>
            </a:r>
            <a:r>
              <a:rPr lang="en-ID" sz="1800" b="0" i="1">
                <a:solidFill>
                  <a:srgbClr val="22313F"/>
                </a:solidFill>
                <a:latin typeface="Arial"/>
                <a:ea typeface="Arial"/>
                <a:cs typeface="Arial"/>
              </a:rPr>
              <a:t>tree</a:t>
            </a:r>
            <a:r>
              <a:rPr lang="en-ID" sz="1800" b="0" i="0">
                <a:solidFill>
                  <a:srgbClr val="22313F"/>
                </a:solidFill>
                <a:latin typeface="Arial"/>
                <a:ea typeface="Arial"/>
                <a:cs typeface="Arial"/>
              </a:rPr>
              <a:t> selesai dibangun. </a:t>
            </a:r>
            <a:r>
              <a:rPr lang="en-ID" sz="1800" b="0" i="1">
                <a:solidFill>
                  <a:srgbClr val="22313F"/>
                </a:solidFill>
                <a:latin typeface="Arial"/>
                <a:ea typeface="Arial"/>
                <a:cs typeface="Arial"/>
              </a:rPr>
              <a:t>Node </a:t>
            </a:r>
            <a:r>
              <a:rPr lang="en-ID" sz="1800" b="0" i="0">
                <a:solidFill>
                  <a:srgbClr val="22313F"/>
                </a:solidFill>
                <a:latin typeface="Arial"/>
                <a:ea typeface="Arial"/>
                <a:cs typeface="Arial"/>
              </a:rPr>
              <a:t>yang jarang dipotong akan menjadi </a:t>
            </a:r>
            <a:r>
              <a:rPr lang="en-ID" sz="1800" b="0" i="1">
                <a:solidFill>
                  <a:srgbClr val="22313F"/>
                </a:solidFill>
                <a:latin typeface="Arial"/>
                <a:ea typeface="Arial"/>
                <a:cs typeface="Arial"/>
              </a:rPr>
              <a:t>leaf</a:t>
            </a:r>
            <a:r>
              <a:rPr lang="en-ID" sz="1800" b="0" i="0">
                <a:solidFill>
                  <a:srgbClr val="22313F"/>
                </a:solidFill>
                <a:latin typeface="Arial"/>
                <a:ea typeface="Arial"/>
                <a:cs typeface="Arial"/>
              </a:rPr>
              <a:t> (node akhir) dengan kelas yang paling sering muncul.</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494">
        <p:wipe dir="r"/>
      </p:transition>
    </mc:Choice>
    <mc:Fallback>
      <p:transition spd="slow" advClick="1" advTm="2494">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210" name="Google Shape;210;p8" descr="C:\Users\NUSA PUTRA\Downloads\background-1494381_1280.jpg"/>
          <p:cNvPicPr/>
          <p:nvPr/>
        </p:nvPicPr>
        <p:blipFill>
          <a:blip r:embed="rId3">
            <a:alphaModFix/>
          </a:blip>
          <a:srcRect l="0" t="0" r="0" b="0"/>
          <a:stretch/>
        </p:blipFill>
        <p:spPr bwMode="auto">
          <a:xfrm>
            <a:off x="0" y="0"/>
            <a:ext cx="9144000" cy="5715000"/>
          </a:xfrm>
          <a:prstGeom prst="rect">
            <a:avLst/>
          </a:prstGeom>
          <a:noFill/>
          <a:ln>
            <a:noFill/>
          </a:ln>
        </p:spPr>
      </p:pic>
      <p:pic>
        <p:nvPicPr>
          <p:cNvPr id="211" name="Google Shape;211;p8" descr="C:\Users\NUSA PUTRA\Pictures\LOGO-UNIVERSITAS-NUSA-PUTRA.png"/>
          <p:cNvPicPr/>
          <p:nvPr/>
        </p:nvPicPr>
        <p:blipFill>
          <a:blip r:embed="rId4">
            <a:alphaModFix/>
          </a:blip>
          <a:srcRect l="0" t="0" r="0" b="0"/>
          <a:stretch/>
        </p:blipFill>
        <p:spPr bwMode="auto">
          <a:xfrm>
            <a:off x="8305800" y="80791"/>
            <a:ext cx="744372" cy="745167"/>
          </a:xfrm>
          <a:prstGeom prst="rect">
            <a:avLst/>
          </a:prstGeom>
          <a:noFill/>
          <a:ln>
            <a:noFill/>
          </a:ln>
          <a:effectLst>
            <a:outerShdw blurRad="558800" dist="12700" dir="15600000" algn="ctr" rotWithShape="0">
              <a:srgbClr val="000000"/>
            </a:outerShdw>
            <a:reflection blurRad="0" stA="45000" stPos="0" endA="0" endPos="12000" dist="50800" dir="5400000" sy="-100000" kx="0" ky="0" algn="bl" rotWithShape="0"/>
          </a:effectLst>
        </p:spPr>
      </p:pic>
      <p:pic>
        <p:nvPicPr>
          <p:cNvPr id="212" name="Google Shape;212;p8" descr="https://nusaputra.ac.id/wp-content/uploads/2018/07/npu_thub_fb.png"/>
          <p:cNvPicPr/>
          <p:nvPr/>
        </p:nvPicPr>
        <p:blipFill>
          <a:blip r:embed="rId5">
            <a:alphaModFix/>
          </a:blip>
          <a:srcRect l="26475" t="27371" r="4319" b="36209"/>
          <a:stretch/>
        </p:blipFill>
        <p:spPr bwMode="auto">
          <a:xfrm>
            <a:off x="88392" y="49193"/>
            <a:ext cx="1462890" cy="404181"/>
          </a:xfrm>
          <a:prstGeom prst="rect">
            <a:avLst/>
          </a:prstGeom>
          <a:noFill/>
          <a:ln>
            <a:noFill/>
          </a:ln>
        </p:spPr>
      </p:pic>
      <p:sp>
        <p:nvSpPr>
          <p:cNvPr id="213" name="Google Shape;213;p8"/>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solidFill>
                  <a:srgbClr val="FFFF00"/>
                </a:solidFill>
              </a:rPr>
              <a:t>‹#›</a:t>
            </a:fld>
            <a:endParaRPr>
              <a:solidFill>
                <a:srgbClr val="FFFF00"/>
              </a:solidFill>
            </a:endParaRPr>
          </a:p>
        </p:txBody>
      </p:sp>
      <p:sp>
        <p:nvSpPr>
          <p:cNvPr id="214" name="Google Shape;214;p8"/>
          <p:cNvSpPr txBox="1"/>
          <p:nvPr/>
        </p:nvSpPr>
        <p:spPr bwMode="auto">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b="1" i="1">
                <a:solidFill>
                  <a:schemeClr val="lt1"/>
                </a:solidFill>
                <a:latin typeface="Overlock"/>
                <a:ea typeface="Overlock"/>
                <a:cs typeface="Overlock"/>
              </a:rPr>
              <a:t>Informatics Engineering</a:t>
            </a:r>
            <a:endParaRPr/>
          </a:p>
        </p:txBody>
      </p:sp>
      <p:sp>
        <p:nvSpPr>
          <p:cNvPr id="215" name="Google Shape;215;p8"/>
          <p:cNvSpPr txBox="1"/>
          <p:nvPr>
            <p:ph type="title"/>
          </p:nvPr>
        </p:nvSpPr>
        <p:spPr bwMode="auto">
          <a:xfrm>
            <a:off x="571500" y="-114221"/>
            <a:ext cx="8001000" cy="727992"/>
          </a:xfrm>
          <a:prstGeom prst="rect">
            <a:avLst/>
          </a:prstGeom>
          <a:noFill/>
          <a:ln>
            <a:noFill/>
          </a:ln>
        </p:spPr>
        <p:txBody>
          <a:bodyPr spcFirstLastPara="1" wrap="square" lIns="91425" tIns="45700" rIns="91425" bIns="45700" anchor="ctr" anchorCtr="0">
            <a:normAutofit/>
          </a:bodyPr>
          <a:lstStyle/>
          <a:p>
            <a:pPr marL="0" lvl="0" indent="0" algn="ctr">
              <a:spcBef>
                <a:spcPts val="0"/>
              </a:spcBef>
              <a:spcAft>
                <a:spcPts val="0"/>
              </a:spcAft>
              <a:buClr>
                <a:schemeClr val="dk1"/>
              </a:buClr>
              <a:buSzPts val="2000"/>
              <a:buFont typeface="Calibri"/>
              <a:buNone/>
              <a:defRPr/>
            </a:pPr>
            <a:r>
              <a:rPr lang="en-ID" sz="2000" b="1"/>
              <a:t>  PRUNING</a:t>
            </a:r>
            <a:endParaRPr/>
          </a:p>
        </p:txBody>
      </p:sp>
      <p:pic>
        <p:nvPicPr>
          <p:cNvPr id="216" name="Google Shape;216;p8"/>
          <p:cNvPicPr/>
          <p:nvPr/>
        </p:nvPicPr>
        <p:blipFill>
          <a:blip r:embed="rId6">
            <a:alphaModFix/>
          </a:blip>
          <a:srcRect l="0" t="0" r="0" b="0"/>
          <a:stretch/>
        </p:blipFill>
        <p:spPr bwMode="auto">
          <a:xfrm>
            <a:off x="-7345" y="519074"/>
            <a:ext cx="4724399" cy="2094047"/>
          </a:xfrm>
          <a:prstGeom prst="rect">
            <a:avLst/>
          </a:prstGeom>
          <a:noFill/>
          <a:ln>
            <a:noFill/>
          </a:ln>
        </p:spPr>
      </p:pic>
      <p:pic>
        <p:nvPicPr>
          <p:cNvPr id="217" name="Google Shape;217;p8"/>
          <p:cNvPicPr/>
          <p:nvPr/>
        </p:nvPicPr>
        <p:blipFill>
          <a:blip r:embed="rId7">
            <a:alphaModFix/>
          </a:blip>
          <a:srcRect l="967" t="10502" r="0" b="0"/>
          <a:stretch/>
        </p:blipFill>
        <p:spPr bwMode="auto">
          <a:xfrm>
            <a:off x="4275378" y="2734097"/>
            <a:ext cx="4842916" cy="2461829"/>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494">
        <p:wipe dir="r"/>
      </p:transition>
    </mc:Choice>
    <mc:Fallback>
      <p:transition spd="slow" advClick="1" advTm="2494">
        <p:wipe dir="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223" name="Google Shape;223;p9" descr="C:\Users\NUSA PUTRA\Downloads\background-1494381_1280.jpg"/>
          <p:cNvPicPr/>
          <p:nvPr/>
        </p:nvPicPr>
        <p:blipFill>
          <a:blip r:embed="rId3">
            <a:alphaModFix/>
          </a:blip>
          <a:srcRect l="0" t="0" r="0" b="0"/>
          <a:stretch/>
        </p:blipFill>
        <p:spPr bwMode="auto">
          <a:xfrm>
            <a:off x="0" y="0"/>
            <a:ext cx="9144000" cy="5715000"/>
          </a:xfrm>
          <a:prstGeom prst="rect">
            <a:avLst/>
          </a:prstGeom>
          <a:noFill/>
          <a:ln>
            <a:noFill/>
          </a:ln>
        </p:spPr>
      </p:pic>
      <p:pic>
        <p:nvPicPr>
          <p:cNvPr id="224" name="Google Shape;224;p9" descr="C:\Users\NUSA PUTRA\Pictures\LOGO-UNIVERSITAS-NUSA-PUTRA.png"/>
          <p:cNvPicPr/>
          <p:nvPr/>
        </p:nvPicPr>
        <p:blipFill>
          <a:blip r:embed="rId4">
            <a:alphaModFix/>
          </a:blip>
          <a:srcRect l="0" t="0" r="0" b="0"/>
          <a:stretch/>
        </p:blipFill>
        <p:spPr bwMode="auto">
          <a:xfrm>
            <a:off x="8305800" y="80791"/>
            <a:ext cx="744372" cy="745167"/>
          </a:xfrm>
          <a:prstGeom prst="rect">
            <a:avLst/>
          </a:prstGeom>
          <a:noFill/>
          <a:ln>
            <a:noFill/>
          </a:ln>
          <a:effectLst>
            <a:outerShdw blurRad="558800" dist="12700" dir="15600000" algn="ctr" rotWithShape="0">
              <a:srgbClr val="000000"/>
            </a:outerShdw>
            <a:reflection blurRad="0" stA="45000" stPos="0" endA="0" endPos="12000" dist="50800" dir="5400000" sy="-100000" kx="0" ky="0" algn="bl" rotWithShape="0"/>
          </a:effectLst>
        </p:spPr>
      </p:pic>
      <p:pic>
        <p:nvPicPr>
          <p:cNvPr id="225" name="Google Shape;225;p9" descr="https://nusaputra.ac.id/wp-content/uploads/2018/07/npu_thub_fb.png"/>
          <p:cNvPicPr/>
          <p:nvPr/>
        </p:nvPicPr>
        <p:blipFill>
          <a:blip r:embed="rId5">
            <a:alphaModFix/>
          </a:blip>
          <a:srcRect l="26475" t="27371" r="4319" b="36209"/>
          <a:stretch/>
        </p:blipFill>
        <p:spPr bwMode="auto">
          <a:xfrm>
            <a:off x="88392" y="49193"/>
            <a:ext cx="1462890" cy="404181"/>
          </a:xfrm>
          <a:prstGeom prst="rect">
            <a:avLst/>
          </a:prstGeom>
          <a:noFill/>
          <a:ln>
            <a:noFill/>
          </a:ln>
        </p:spPr>
      </p:pic>
      <p:sp>
        <p:nvSpPr>
          <p:cNvPr id="226" name="Google Shape;226;p9"/>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solidFill>
                  <a:srgbClr val="FFFF00"/>
                </a:solidFill>
              </a:rPr>
              <a:t>‹#›</a:t>
            </a:fld>
            <a:endParaRPr>
              <a:solidFill>
                <a:srgbClr val="FFFF00"/>
              </a:solidFill>
            </a:endParaRPr>
          </a:p>
        </p:txBody>
      </p:sp>
      <p:sp>
        <p:nvSpPr>
          <p:cNvPr id="227" name="Google Shape;227;p9"/>
          <p:cNvSpPr txBox="1"/>
          <p:nvPr/>
        </p:nvSpPr>
        <p:spPr bwMode="auto">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b="1" i="1">
                <a:solidFill>
                  <a:schemeClr val="lt1"/>
                </a:solidFill>
                <a:latin typeface="Overlock"/>
                <a:ea typeface="Overlock"/>
                <a:cs typeface="Overlock"/>
              </a:rPr>
              <a:t>Informatics Engineering</a:t>
            </a:r>
            <a:endParaRPr/>
          </a:p>
        </p:txBody>
      </p:sp>
      <p:sp>
        <p:nvSpPr>
          <p:cNvPr id="228" name="Google Shape;228;p9"/>
          <p:cNvSpPr txBox="1"/>
          <p:nvPr>
            <p:ph type="title"/>
          </p:nvPr>
        </p:nvSpPr>
        <p:spPr bwMode="auto">
          <a:xfrm>
            <a:off x="571500" y="-114221"/>
            <a:ext cx="8001000" cy="727992"/>
          </a:xfrm>
          <a:prstGeom prst="rect">
            <a:avLst/>
          </a:prstGeom>
          <a:noFill/>
          <a:ln>
            <a:noFill/>
          </a:ln>
        </p:spPr>
        <p:txBody>
          <a:bodyPr spcFirstLastPara="1" wrap="square" lIns="91425" tIns="45700" rIns="91425" bIns="45700" anchor="ctr" anchorCtr="0">
            <a:normAutofit/>
          </a:bodyPr>
          <a:lstStyle/>
          <a:p>
            <a:pPr marL="0" lvl="0" indent="0" algn="ctr">
              <a:spcBef>
                <a:spcPts val="0"/>
              </a:spcBef>
              <a:spcAft>
                <a:spcPts val="0"/>
              </a:spcAft>
              <a:buClr>
                <a:schemeClr val="dk1"/>
              </a:buClr>
              <a:buSzPts val="2000"/>
              <a:buFont typeface="Calibri"/>
              <a:buNone/>
              <a:defRPr/>
            </a:pPr>
            <a:r>
              <a:rPr lang="en-ID" sz="2000" b="1"/>
              <a:t> KONSEP DECISION TREE</a:t>
            </a:r>
            <a:endParaRPr/>
          </a:p>
        </p:txBody>
      </p:sp>
      <p:sp>
        <p:nvSpPr>
          <p:cNvPr id="229" name="Google Shape;229;p9"/>
          <p:cNvSpPr txBox="1"/>
          <p:nvPr/>
        </p:nvSpPr>
        <p:spPr bwMode="auto">
          <a:xfrm>
            <a:off x="88392" y="723900"/>
            <a:ext cx="8827008" cy="1200329"/>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a:solidFill>
                  <a:schemeClr val="dk1"/>
                </a:solidFill>
                <a:latin typeface="Calibri"/>
                <a:ea typeface="Calibri"/>
                <a:cs typeface="Calibri"/>
              </a:rPr>
              <a:t>Mengubah data menjadi pohon keputusan (decision tree) dan aturan-aturan keputusan (rule)</a:t>
            </a:r>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230" name="Google Shape;230;p9"/>
          <p:cNvSpPr/>
          <p:nvPr/>
        </p:nvSpPr>
        <p:spPr bwMode="auto">
          <a:xfrm>
            <a:off x="120525" y="1451892"/>
            <a:ext cx="1371600" cy="582466"/>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ID" sz="1800">
                <a:solidFill>
                  <a:schemeClr val="lt1"/>
                </a:solidFill>
                <a:latin typeface="Calibri"/>
                <a:ea typeface="Calibri"/>
                <a:cs typeface="Calibri"/>
              </a:rPr>
              <a:t>DATA</a:t>
            </a:r>
            <a:endParaRPr/>
          </a:p>
        </p:txBody>
      </p:sp>
      <p:sp>
        <p:nvSpPr>
          <p:cNvPr id="231" name="Google Shape;231;p9"/>
          <p:cNvSpPr/>
          <p:nvPr/>
        </p:nvSpPr>
        <p:spPr bwMode="auto">
          <a:xfrm>
            <a:off x="1612650" y="1449110"/>
            <a:ext cx="1764792" cy="475119"/>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232" name="Google Shape;232;p9"/>
          <p:cNvSpPr/>
          <p:nvPr/>
        </p:nvSpPr>
        <p:spPr bwMode="auto">
          <a:xfrm>
            <a:off x="3530100" y="1429536"/>
            <a:ext cx="1371600" cy="582466"/>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ID" sz="1800">
                <a:solidFill>
                  <a:schemeClr val="lt1"/>
                </a:solidFill>
                <a:latin typeface="Calibri"/>
                <a:ea typeface="Calibri"/>
                <a:cs typeface="Calibri"/>
              </a:rPr>
              <a:t>DECISION TREE</a:t>
            </a:r>
            <a:endParaRPr/>
          </a:p>
        </p:txBody>
      </p:sp>
      <p:sp>
        <p:nvSpPr>
          <p:cNvPr id="233" name="Google Shape;233;p9"/>
          <p:cNvSpPr/>
          <p:nvPr/>
        </p:nvSpPr>
        <p:spPr bwMode="auto">
          <a:xfrm>
            <a:off x="5202425" y="1483209"/>
            <a:ext cx="1764792" cy="475119"/>
          </a:xfrm>
          <a:prstGeom prst="rightArrow">
            <a:avLst>
              <a:gd name="adj1" fmla="val 50000"/>
              <a:gd name="adj2" fmla="val 50000"/>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alibri"/>
              <a:ea typeface="Calibri"/>
              <a:cs typeface="Calibri"/>
            </a:endParaRPr>
          </a:p>
        </p:txBody>
      </p:sp>
      <p:sp>
        <p:nvSpPr>
          <p:cNvPr id="234" name="Google Shape;234;p9"/>
          <p:cNvSpPr/>
          <p:nvPr/>
        </p:nvSpPr>
        <p:spPr bwMode="auto">
          <a:xfrm>
            <a:off x="7195705" y="1460510"/>
            <a:ext cx="1371600" cy="582466"/>
          </a:xfrm>
          <a:prstGeom prst="rect">
            <a:avLst/>
          </a:prstGeom>
          <a:solidFill>
            <a:schemeClr val="accent1"/>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a:spcBef>
                <a:spcPts val="0"/>
              </a:spcBef>
              <a:spcAft>
                <a:spcPts val="0"/>
              </a:spcAft>
              <a:buNone/>
              <a:defRPr/>
            </a:pPr>
            <a:r>
              <a:rPr lang="en-ID" sz="1800">
                <a:solidFill>
                  <a:schemeClr val="lt1"/>
                </a:solidFill>
                <a:latin typeface="Calibri"/>
                <a:ea typeface="Calibri"/>
                <a:cs typeface="Calibri"/>
              </a:rPr>
              <a:t>RULE</a:t>
            </a:r>
            <a:endParaRPr/>
          </a:p>
        </p:txBody>
      </p:sp>
      <p:pic>
        <p:nvPicPr>
          <p:cNvPr id="235" name="Google Shape;235;p9"/>
          <p:cNvPicPr/>
          <p:nvPr/>
        </p:nvPicPr>
        <p:blipFill>
          <a:blip r:embed="rId6">
            <a:alphaModFix/>
          </a:blip>
          <a:srcRect l="0" t="0" r="0" b="0"/>
          <a:stretch/>
        </p:blipFill>
        <p:spPr bwMode="auto">
          <a:xfrm>
            <a:off x="133378" y="2212514"/>
            <a:ext cx="3657600" cy="1554952"/>
          </a:xfrm>
          <a:prstGeom prst="rect">
            <a:avLst/>
          </a:prstGeom>
          <a:noFill/>
          <a:ln>
            <a:noFill/>
          </a:ln>
        </p:spPr>
      </p:pic>
      <p:pic>
        <p:nvPicPr>
          <p:cNvPr id="236" name="Google Shape;236;p9"/>
          <p:cNvPicPr/>
          <p:nvPr/>
        </p:nvPicPr>
        <p:blipFill>
          <a:blip r:embed="rId7">
            <a:alphaModFix/>
          </a:blip>
          <a:srcRect l="0" t="0" r="0" b="0"/>
          <a:stretch/>
        </p:blipFill>
        <p:spPr bwMode="auto">
          <a:xfrm>
            <a:off x="4486933" y="2629865"/>
            <a:ext cx="4132534" cy="2366103"/>
          </a:xfrm>
          <a:prstGeom prst="rect">
            <a:avLst/>
          </a:prstGeom>
          <a:noFill/>
          <a:ln>
            <a:noFill/>
          </a:ln>
        </p:spPr>
      </p:pic>
      <p:sp>
        <p:nvSpPr>
          <p:cNvPr id="237" name="Google Shape;237;p9"/>
          <p:cNvSpPr txBox="1"/>
          <p:nvPr/>
        </p:nvSpPr>
        <p:spPr bwMode="auto">
          <a:xfrm>
            <a:off x="133378" y="3767466"/>
            <a:ext cx="4132534" cy="1323439"/>
          </a:xfrm>
          <a:prstGeom prst="rect">
            <a:avLst/>
          </a:prstGeom>
          <a:noFill/>
          <a:ln>
            <a:noFill/>
          </a:ln>
        </p:spPr>
        <p:txBody>
          <a:bodyPr spcFirstLastPara="1" wrap="square" lIns="91425" tIns="45700" rIns="91425" bIns="45700" anchor="t" anchorCtr="0">
            <a:spAutoFit/>
          </a:bodyPr>
          <a:lstStyle/>
          <a:p>
            <a:pPr marL="0" marR="0" lvl="0" indent="0" algn="just">
              <a:spcBef>
                <a:spcPts val="0"/>
              </a:spcBef>
              <a:spcAft>
                <a:spcPts val="0"/>
              </a:spcAft>
              <a:buNone/>
              <a:defRPr/>
            </a:pPr>
            <a:r>
              <a:rPr lang="en-ID" sz="1600">
                <a:solidFill>
                  <a:schemeClr val="dk1"/>
                </a:solidFill>
                <a:latin typeface="Calibri"/>
                <a:ea typeface="Calibri"/>
                <a:cs typeface="Calibri"/>
              </a:rPr>
              <a:t>Membuat aturan (rule) yang dapat digunakan untuk menentukan apakah seseorang mempunyai potensi untuk menderita hipertensi atau tidak berdasarkan data usia, berat badan dan jenis kelamin.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494">
        <p:wipe dir="r"/>
      </p:transition>
    </mc:Choice>
    <mc:Fallback>
      <p:transition spd="slow" advClick="1" advTm="2494">
        <p:wipe dir="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243" name="Google Shape;243;p10" descr="C:\Users\NUSA PUTRA\Downloads\background-1494381_1280.jpg"/>
          <p:cNvPicPr/>
          <p:nvPr/>
        </p:nvPicPr>
        <p:blipFill>
          <a:blip r:embed="rId3">
            <a:alphaModFix/>
          </a:blip>
          <a:srcRect l="0" t="0" r="0" b="0"/>
          <a:stretch/>
        </p:blipFill>
        <p:spPr bwMode="auto">
          <a:xfrm>
            <a:off x="0" y="0"/>
            <a:ext cx="9144000" cy="5715000"/>
          </a:xfrm>
          <a:prstGeom prst="rect">
            <a:avLst/>
          </a:prstGeom>
          <a:noFill/>
          <a:ln>
            <a:noFill/>
          </a:ln>
        </p:spPr>
      </p:pic>
      <p:pic>
        <p:nvPicPr>
          <p:cNvPr id="244" name="Google Shape;244;p10" descr="C:\Users\NUSA PUTRA\Pictures\LOGO-UNIVERSITAS-NUSA-PUTRA.png"/>
          <p:cNvPicPr/>
          <p:nvPr/>
        </p:nvPicPr>
        <p:blipFill>
          <a:blip r:embed="rId4">
            <a:alphaModFix/>
          </a:blip>
          <a:srcRect l="0" t="0" r="0" b="0"/>
          <a:stretch/>
        </p:blipFill>
        <p:spPr bwMode="auto">
          <a:xfrm>
            <a:off x="8305800" y="80791"/>
            <a:ext cx="744372" cy="745167"/>
          </a:xfrm>
          <a:prstGeom prst="rect">
            <a:avLst/>
          </a:prstGeom>
          <a:noFill/>
          <a:ln>
            <a:noFill/>
          </a:ln>
          <a:effectLst>
            <a:outerShdw blurRad="558800" dist="12700" dir="15600000" algn="ctr" rotWithShape="0">
              <a:srgbClr val="000000"/>
            </a:outerShdw>
            <a:reflection blurRad="0" stA="45000" stPos="0" endA="0" endPos="12000" dist="50800" dir="5400000" sy="-100000" kx="0" ky="0" algn="bl" rotWithShape="0"/>
          </a:effectLst>
        </p:spPr>
      </p:pic>
      <p:pic>
        <p:nvPicPr>
          <p:cNvPr id="245" name="Google Shape;245;p10" descr="https://nusaputra.ac.id/wp-content/uploads/2018/07/npu_thub_fb.png"/>
          <p:cNvPicPr/>
          <p:nvPr/>
        </p:nvPicPr>
        <p:blipFill>
          <a:blip r:embed="rId5">
            <a:alphaModFix/>
          </a:blip>
          <a:srcRect l="26475" t="27371" r="4319" b="36209"/>
          <a:stretch/>
        </p:blipFill>
        <p:spPr bwMode="auto">
          <a:xfrm>
            <a:off x="88392" y="49193"/>
            <a:ext cx="1462890" cy="404181"/>
          </a:xfrm>
          <a:prstGeom prst="rect">
            <a:avLst/>
          </a:prstGeom>
          <a:noFill/>
          <a:ln>
            <a:noFill/>
          </a:ln>
        </p:spPr>
      </p:pic>
      <p:sp>
        <p:nvSpPr>
          <p:cNvPr id="246" name="Google Shape;246;p10"/>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solidFill>
                  <a:srgbClr val="FFFF00"/>
                </a:solidFill>
              </a:rPr>
              <a:t>‹#›</a:t>
            </a:fld>
            <a:endParaRPr>
              <a:solidFill>
                <a:srgbClr val="FFFF00"/>
              </a:solidFill>
            </a:endParaRPr>
          </a:p>
        </p:txBody>
      </p:sp>
      <p:sp>
        <p:nvSpPr>
          <p:cNvPr id="247" name="Google Shape;247;p10"/>
          <p:cNvSpPr txBox="1"/>
          <p:nvPr/>
        </p:nvSpPr>
        <p:spPr bwMode="auto">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b="1" i="1">
                <a:solidFill>
                  <a:schemeClr val="lt1"/>
                </a:solidFill>
                <a:latin typeface="Overlock"/>
                <a:ea typeface="Overlock"/>
                <a:cs typeface="Overlock"/>
              </a:rPr>
              <a:t>Informatics Engineering</a:t>
            </a:r>
            <a:endParaRPr/>
          </a:p>
        </p:txBody>
      </p:sp>
      <p:sp>
        <p:nvSpPr>
          <p:cNvPr id="248" name="Google Shape;248;p10"/>
          <p:cNvSpPr txBox="1"/>
          <p:nvPr>
            <p:ph type="title"/>
          </p:nvPr>
        </p:nvSpPr>
        <p:spPr bwMode="auto">
          <a:xfrm>
            <a:off x="571500" y="-114221"/>
            <a:ext cx="8001000" cy="727992"/>
          </a:xfrm>
          <a:prstGeom prst="rect">
            <a:avLst/>
          </a:prstGeom>
          <a:noFill/>
          <a:ln>
            <a:noFill/>
          </a:ln>
        </p:spPr>
        <p:txBody>
          <a:bodyPr spcFirstLastPara="1" wrap="square" lIns="91425" tIns="45700" rIns="91425" bIns="45700" anchor="ctr" anchorCtr="0">
            <a:normAutofit/>
          </a:bodyPr>
          <a:lstStyle/>
          <a:p>
            <a:pPr marL="0" lvl="0" indent="0" algn="ctr">
              <a:spcBef>
                <a:spcPts val="0"/>
              </a:spcBef>
              <a:spcAft>
                <a:spcPts val="0"/>
              </a:spcAft>
              <a:buClr>
                <a:schemeClr val="dk1"/>
              </a:buClr>
              <a:buSzPts val="2000"/>
              <a:buFont typeface="Calibri"/>
              <a:buNone/>
              <a:defRPr/>
            </a:pPr>
            <a:r>
              <a:rPr lang="en-ID" sz="2000" b="1"/>
              <a:t>  KONSEP DATA DALAM DECISION TREE</a:t>
            </a:r>
            <a:endParaRPr/>
          </a:p>
        </p:txBody>
      </p:sp>
      <p:sp>
        <p:nvSpPr>
          <p:cNvPr id="249" name="Google Shape;249;p10"/>
          <p:cNvSpPr txBox="1"/>
          <p:nvPr/>
        </p:nvSpPr>
        <p:spPr bwMode="auto">
          <a:xfrm>
            <a:off x="88392" y="673674"/>
            <a:ext cx="8484108" cy="2031325"/>
          </a:xfrm>
          <a:prstGeom prst="rect">
            <a:avLst/>
          </a:prstGeom>
          <a:noFill/>
          <a:ln>
            <a:noFill/>
          </a:ln>
        </p:spPr>
        <p:txBody>
          <a:bodyPr spcFirstLastPara="1" wrap="square" lIns="91425" tIns="45700" rIns="91425" bIns="45700" anchor="t" anchorCtr="0">
            <a:spAutoFit/>
          </a:bodyPr>
          <a:lstStyle/>
          <a:p>
            <a:pPr marL="285750" marR="0" lvl="0" indent="-285750" algn="just">
              <a:spcBef>
                <a:spcPts val="0"/>
              </a:spcBef>
              <a:spcAft>
                <a:spcPts val="0"/>
              </a:spcAft>
              <a:buClr>
                <a:schemeClr val="dk1"/>
              </a:buClr>
              <a:buSzPts val="1800"/>
              <a:buFont typeface="Noto Sans Symbols"/>
              <a:buChar char="❑"/>
              <a:defRPr/>
            </a:pPr>
            <a:r>
              <a:rPr lang="en-ID" sz="1800">
                <a:solidFill>
                  <a:schemeClr val="dk1"/>
                </a:solidFill>
                <a:latin typeface="Calibri"/>
                <a:ea typeface="Calibri"/>
                <a:cs typeface="Calibri"/>
              </a:rPr>
              <a:t>Data dinyatakan dalam bentuk tabel dengan atribut dan record.</a:t>
            </a:r>
            <a:endParaRPr/>
          </a:p>
          <a:p>
            <a:pPr marL="285750" marR="0" lvl="0" indent="-285750" algn="just">
              <a:spcBef>
                <a:spcPts val="0"/>
              </a:spcBef>
              <a:spcAft>
                <a:spcPts val="0"/>
              </a:spcAft>
              <a:buClr>
                <a:schemeClr val="dk1"/>
              </a:buClr>
              <a:buSzPts val="1800"/>
              <a:buFont typeface="Noto Sans Symbols"/>
              <a:buChar char="❑"/>
              <a:defRPr/>
            </a:pPr>
            <a:r>
              <a:rPr lang="en-ID" sz="1800">
                <a:solidFill>
                  <a:schemeClr val="dk1"/>
                </a:solidFill>
                <a:latin typeface="Calibri"/>
                <a:ea typeface="Calibri"/>
                <a:cs typeface="Calibri"/>
              </a:rPr>
              <a:t>Atribut menyatakan suatu parameter yang dibuat sebagai kriteria dalam pembentukan tree. Misalkan untuk menentukan main tenis, kriteria yang diperhatikan adalah cuaca, angin dan temperatur. Salah satu atribut merupakan atribut yang menyatakan data solusi per-item data yang disebut dengan target atribut.</a:t>
            </a:r>
            <a:endParaRPr/>
          </a:p>
          <a:p>
            <a:pPr marL="285750" marR="0" lvl="0" indent="-285750" algn="just">
              <a:spcBef>
                <a:spcPts val="0"/>
              </a:spcBef>
              <a:spcAft>
                <a:spcPts val="0"/>
              </a:spcAft>
              <a:buClr>
                <a:schemeClr val="dk1"/>
              </a:buClr>
              <a:buSzPts val="1800"/>
              <a:buFont typeface="Noto Sans Symbols"/>
              <a:buChar char="❑"/>
              <a:defRPr/>
            </a:pPr>
            <a:r>
              <a:rPr lang="en-ID" sz="1800">
                <a:solidFill>
                  <a:schemeClr val="dk1"/>
                </a:solidFill>
                <a:latin typeface="Calibri"/>
                <a:ea typeface="Calibri"/>
                <a:cs typeface="Calibri"/>
              </a:rPr>
              <a:t>Atribut memiliki nilai-nilai yang dinamakan dengan instance. Misalkan atribut cuaca mempunyai instance berupa cerah, berawan dan hujan</a:t>
            </a:r>
            <a:endParaRPr sz="1800">
              <a:solidFill>
                <a:schemeClr val="dk1"/>
              </a:solidFill>
              <a:latin typeface="Calibri"/>
              <a:ea typeface="Calibri"/>
              <a:cs typeface="Calibri"/>
            </a:endParaRPr>
          </a:p>
        </p:txBody>
      </p:sp>
      <p:pic>
        <p:nvPicPr>
          <p:cNvPr id="250" name="Google Shape;250;p10"/>
          <p:cNvPicPr/>
          <p:nvPr/>
        </p:nvPicPr>
        <p:blipFill>
          <a:blip r:embed="rId6">
            <a:alphaModFix/>
          </a:blip>
          <a:srcRect l="0" t="0" r="0" b="0"/>
          <a:stretch/>
        </p:blipFill>
        <p:spPr bwMode="auto">
          <a:xfrm>
            <a:off x="2362199" y="2704999"/>
            <a:ext cx="4772321" cy="2290986"/>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81581">
        <p:wipe dir="r"/>
      </p:transition>
    </mc:Choice>
    <mc:Fallback>
      <p:transition spd="slow" advClick="1" advTm="81581">
        <p:wipe dir="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256" name="Google Shape;256;g26a5542d1ef_2_37" descr="C:\Users\NUSA PUTRA\Downloads\background-1494381_1280.jpg"/>
          <p:cNvPicPr/>
          <p:nvPr/>
        </p:nvPicPr>
        <p:blipFill>
          <a:blip r:embed="rId3">
            <a:alphaModFix/>
          </a:blip>
          <a:srcRect l="0" t="0" r="0" b="0"/>
          <a:stretch/>
        </p:blipFill>
        <p:spPr bwMode="auto">
          <a:xfrm>
            <a:off x="0" y="17245"/>
            <a:ext cx="9144000" cy="5715000"/>
          </a:xfrm>
          <a:prstGeom prst="rect">
            <a:avLst/>
          </a:prstGeom>
          <a:noFill/>
          <a:ln>
            <a:noFill/>
          </a:ln>
        </p:spPr>
      </p:pic>
      <p:pic>
        <p:nvPicPr>
          <p:cNvPr id="257" name="Google Shape;257;g26a5542d1ef_2_37" descr="C:\Users\NUSA PUTRA\Pictures\LOGO-UNIVERSITAS-NUSA-PUTRA.png"/>
          <p:cNvPicPr/>
          <p:nvPr/>
        </p:nvPicPr>
        <p:blipFill>
          <a:blip r:embed="rId4">
            <a:alphaModFix/>
          </a:blip>
          <a:srcRect l="0" t="0" r="0" b="0"/>
          <a:stretch/>
        </p:blipFill>
        <p:spPr bwMode="auto">
          <a:xfrm>
            <a:off x="8305800" y="80791"/>
            <a:ext cx="744372" cy="745167"/>
          </a:xfrm>
          <a:prstGeom prst="rect">
            <a:avLst/>
          </a:prstGeom>
          <a:noFill/>
          <a:ln>
            <a:noFill/>
          </a:ln>
          <a:effectLst>
            <a:outerShdw blurRad="558800" dist="12700" dir="15600000" algn="ctr" rotWithShape="0">
              <a:srgbClr val="000000"/>
            </a:outerShdw>
            <a:reflection blurRad="0" stA="45000" stPos="0" endA="0" endPos="12000" dist="50800" dir="5400000" fadeDir="5400012" sy="-100000" kx="0" ky="0" algn="bl" rotWithShape="0"/>
          </a:effectLst>
        </p:spPr>
      </p:pic>
      <p:pic>
        <p:nvPicPr>
          <p:cNvPr id="258" name="Google Shape;258;g26a5542d1ef_2_37" descr="https://nusaputra.ac.id/wp-content/uploads/2018/07/npu_thub_fb.png"/>
          <p:cNvPicPr/>
          <p:nvPr/>
        </p:nvPicPr>
        <p:blipFill>
          <a:blip r:embed="rId5">
            <a:alphaModFix/>
          </a:blip>
          <a:srcRect l="26477" t="27370" r="4317" b="36209"/>
          <a:stretch/>
        </p:blipFill>
        <p:spPr bwMode="auto">
          <a:xfrm>
            <a:off x="88392" y="49193"/>
            <a:ext cx="1462890" cy="404181"/>
          </a:xfrm>
          <a:prstGeom prst="rect">
            <a:avLst/>
          </a:prstGeom>
          <a:noFill/>
          <a:ln>
            <a:noFill/>
          </a:ln>
        </p:spPr>
      </p:pic>
      <p:sp>
        <p:nvSpPr>
          <p:cNvPr id="259" name="Google Shape;259;g26a5542d1ef_2_37"/>
          <p:cNvSpPr txBox="1"/>
          <p:nvPr>
            <p:ph type="sldNum" idx="12"/>
          </p:nvPr>
        </p:nvSpPr>
        <p:spPr bwMode="auto">
          <a:xfrm>
            <a:off x="6553200" y="5296960"/>
            <a:ext cx="2133600" cy="304200"/>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solidFill>
                  <a:srgbClr val="FFFF00"/>
                </a:solidFill>
              </a:rPr>
              <a:t>‹#›</a:t>
            </a:fld>
            <a:endParaRPr>
              <a:solidFill>
                <a:srgbClr val="FFFF00"/>
              </a:solidFill>
            </a:endParaRPr>
          </a:p>
        </p:txBody>
      </p:sp>
      <p:sp>
        <p:nvSpPr>
          <p:cNvPr id="260" name="Google Shape;260;g26a5542d1ef_2_37"/>
          <p:cNvSpPr txBox="1"/>
          <p:nvPr/>
        </p:nvSpPr>
        <p:spPr bwMode="auto">
          <a:xfrm>
            <a:off x="88392" y="5348450"/>
            <a:ext cx="2834400" cy="369300"/>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b="1" i="1">
                <a:solidFill>
                  <a:schemeClr val="lt1"/>
                </a:solidFill>
                <a:latin typeface="Overlock"/>
                <a:ea typeface="Overlock"/>
                <a:cs typeface="Overlock"/>
              </a:rPr>
              <a:t>Informatics Engineering</a:t>
            </a:r>
            <a:endParaRPr/>
          </a:p>
        </p:txBody>
      </p:sp>
      <p:sp>
        <p:nvSpPr>
          <p:cNvPr id="261" name="Google Shape;261;g26a5542d1ef_2_37"/>
          <p:cNvSpPr txBox="1"/>
          <p:nvPr>
            <p:ph type="title"/>
          </p:nvPr>
        </p:nvSpPr>
        <p:spPr bwMode="auto">
          <a:xfrm>
            <a:off x="304800" y="-62658"/>
            <a:ext cx="8001000" cy="728100"/>
          </a:xfrm>
          <a:prstGeom prst="rect">
            <a:avLst/>
          </a:prstGeom>
          <a:noFill/>
          <a:ln>
            <a:noFill/>
          </a:ln>
        </p:spPr>
        <p:txBody>
          <a:bodyPr spcFirstLastPara="1" wrap="square" lIns="91425" tIns="45700" rIns="91425" bIns="45700" anchor="ctr" anchorCtr="0">
            <a:normAutofit/>
          </a:bodyPr>
          <a:lstStyle/>
          <a:p>
            <a:pPr marL="0" lvl="0" indent="0" algn="ctr">
              <a:spcBef>
                <a:spcPts val="0"/>
              </a:spcBef>
              <a:spcAft>
                <a:spcPts val="0"/>
              </a:spcAft>
              <a:buClr>
                <a:schemeClr val="dk1"/>
              </a:buClr>
              <a:buSzPts val="2000"/>
              <a:buFont typeface="Calibri"/>
              <a:buNone/>
              <a:defRPr/>
            </a:pPr>
            <a:r>
              <a:rPr lang="en-ID" sz="2000" b="1"/>
              <a:t>GINI IMPURITY</a:t>
            </a:r>
            <a:endParaRPr/>
          </a:p>
        </p:txBody>
      </p:sp>
      <p:sp>
        <p:nvSpPr>
          <p:cNvPr id="262" name="Google Shape;262;g26a5542d1ef_2_37"/>
          <p:cNvSpPr txBox="1"/>
          <p:nvPr/>
        </p:nvSpPr>
        <p:spPr bwMode="auto">
          <a:xfrm>
            <a:off x="8202107" y="5704490"/>
            <a:ext cx="329100" cy="30780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600"/>
              <a:buFont typeface="Calibri"/>
              <a:buNone/>
              <a:defRPr/>
            </a:pPr>
            <a:endParaRPr/>
          </a:p>
        </p:txBody>
      </p:sp>
      <p:sp>
        <p:nvSpPr>
          <p:cNvPr id="263" name="Google Shape;263;g26a5542d1ef_2_37"/>
          <p:cNvSpPr txBox="1"/>
          <p:nvPr/>
        </p:nvSpPr>
        <p:spPr bwMode="auto">
          <a:xfrm>
            <a:off x="88400" y="453375"/>
            <a:ext cx="8826900" cy="3909600"/>
          </a:xfrm>
          <a:prstGeom prst="rect">
            <a:avLst/>
          </a:prstGeom>
          <a:noFill/>
          <a:ln>
            <a:noFill/>
          </a:ln>
        </p:spPr>
        <p:txBody>
          <a:bodyPr spcFirstLastPara="1" wrap="square" lIns="91425" tIns="45700" rIns="91425" bIns="45700" anchor="t" anchorCtr="0">
            <a:spAutoFit/>
          </a:bodyPr>
          <a:lstStyle/>
          <a:p>
            <a:pPr marL="0" marR="0" lvl="0" indent="0" algn="just">
              <a:spcBef>
                <a:spcPts val="0"/>
              </a:spcBef>
              <a:spcAft>
                <a:spcPts val="0"/>
              </a:spcAft>
              <a:buNone/>
              <a:defRPr/>
            </a:pPr>
            <a:endParaRPr sz="1800">
              <a:solidFill>
                <a:schemeClr val="dk1"/>
              </a:solidFill>
              <a:latin typeface="Calibri"/>
              <a:ea typeface="Calibri"/>
              <a:cs typeface="Calibri"/>
            </a:endParaRPr>
          </a:p>
          <a:p>
            <a:pPr marL="0" marR="0" lvl="0" indent="0" algn="just">
              <a:spcBef>
                <a:spcPts val="0"/>
              </a:spcBef>
              <a:spcAft>
                <a:spcPts val="0"/>
              </a:spcAft>
              <a:buNone/>
              <a:defRPr/>
            </a:pPr>
            <a:endParaRPr sz="1800">
              <a:solidFill>
                <a:schemeClr val="dk1"/>
              </a:solidFill>
              <a:latin typeface="Calibri"/>
              <a:ea typeface="Calibri"/>
              <a:cs typeface="Calibri"/>
            </a:endParaRPr>
          </a:p>
          <a:p>
            <a:pPr marL="0" marR="0" lvl="0" indent="0" algn="just">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a:p>
          <a:p>
            <a:pPr marL="0" marR="0" lvl="0" indent="0" algn="l">
              <a:spcBef>
                <a:spcPts val="0"/>
              </a:spcBef>
              <a:spcAft>
                <a:spcPts val="0"/>
              </a:spcAft>
              <a:buNone/>
              <a:defRPr/>
            </a:pPr>
            <a:endParaRPr sz="1800">
              <a:solidFill>
                <a:schemeClr val="dk1"/>
              </a:solidFill>
              <a:latin typeface="Calibri"/>
              <a:ea typeface="Calibri"/>
              <a:cs typeface="Calibri"/>
            </a:endParaRPr>
          </a:p>
        </p:txBody>
      </p:sp>
      <p:pic>
        <p:nvPicPr>
          <p:cNvPr id="264" name="Google Shape;264;g26a5542d1ef_2_37"/>
          <p:cNvPicPr/>
          <p:nvPr/>
        </p:nvPicPr>
        <p:blipFill>
          <a:blip r:embed="rId6">
            <a:alphaModFix/>
          </a:blip>
          <a:stretch/>
        </p:blipFill>
        <p:spPr bwMode="auto">
          <a:xfrm>
            <a:off x="925938" y="1357300"/>
            <a:ext cx="3057525" cy="3000375"/>
          </a:xfrm>
          <a:prstGeom prst="rect">
            <a:avLst/>
          </a:prstGeom>
          <a:noFill/>
          <a:ln>
            <a:noFill/>
          </a:ln>
        </p:spPr>
      </p:pic>
      <p:sp>
        <p:nvSpPr>
          <p:cNvPr id="265" name="Google Shape;265;g26a5542d1ef_2_37"/>
          <p:cNvSpPr txBox="1"/>
          <p:nvPr/>
        </p:nvSpPr>
        <p:spPr bwMode="auto">
          <a:xfrm>
            <a:off x="4544625" y="1449350"/>
            <a:ext cx="3491100" cy="3443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endParaRPr sz="3200">
              <a:solidFill>
                <a:schemeClr val="dk1"/>
              </a:solidFill>
              <a:latin typeface="Calibri"/>
              <a:ea typeface="Calibri"/>
              <a:cs typeface="Calibri"/>
            </a:endParaRPr>
          </a:p>
        </p:txBody>
      </p:sp>
      <p:sp>
        <p:nvSpPr>
          <p:cNvPr id="266" name="Google Shape;266;g26a5542d1ef_2_37"/>
          <p:cNvSpPr txBox="1"/>
          <p:nvPr/>
        </p:nvSpPr>
        <p:spPr bwMode="auto">
          <a:xfrm>
            <a:off x="4200200" y="665450"/>
            <a:ext cx="4715100" cy="3300600"/>
          </a:xfrm>
          <a:prstGeom prst="rect">
            <a:avLst/>
          </a:prstGeom>
          <a:noFill/>
          <a:ln>
            <a:noFill/>
          </a:ln>
        </p:spPr>
        <p:txBody>
          <a:bodyPr spcFirstLastPara="1" wrap="square" lIns="91425" tIns="91425" rIns="91425" bIns="91425" anchor="t" anchorCtr="0">
            <a:noAutofit/>
          </a:bodyPr>
          <a:lstStyle/>
          <a:p>
            <a:pPr marL="0" lvl="0" indent="0" algn="just">
              <a:spcBef>
                <a:spcPts val="0"/>
              </a:spcBef>
              <a:spcAft>
                <a:spcPts val="0"/>
              </a:spcAft>
              <a:buNone/>
              <a:defRPr/>
            </a:pPr>
            <a:r>
              <a:rPr lang="en-ID" sz="1800">
                <a:solidFill>
                  <a:schemeClr val="dk1"/>
                </a:solidFill>
                <a:latin typeface="Calibri"/>
                <a:ea typeface="Calibri"/>
                <a:cs typeface="Calibri"/>
              </a:rPr>
              <a:t>Nilai Gini impurity berkisar antara 0 dan 0,5. Ketika semua instance dalam node berasal dari satu kelas, Gini impurity adalah 0 (yang menunjukkan ketidakmurnian minimum). Ketika setiap kelas memiliki jumlah yang sama dalam node, Gini impurity mencapai maksimum pada 0,5 (yang menunjukkan ketidakmurnian maksimum).</a:t>
            </a:r>
            <a:endParaRPr sz="1800">
              <a:solidFill>
                <a:schemeClr val="dk1"/>
              </a:solidFill>
              <a:latin typeface="Calibri"/>
              <a:ea typeface="Calibri"/>
              <a:cs typeface="Calibri"/>
            </a:endParaRPr>
          </a:p>
          <a:p>
            <a:pPr marL="0" lvl="0" indent="0" algn="just">
              <a:spcBef>
                <a:spcPts val="0"/>
              </a:spcBef>
              <a:spcAft>
                <a:spcPts val="0"/>
              </a:spcAft>
              <a:buNone/>
              <a:defRPr/>
            </a:pPr>
            <a:r>
              <a:rPr lang="en-ID" sz="1800">
                <a:solidFill>
                  <a:schemeClr val="dk1"/>
                </a:solidFill>
                <a:latin typeface="Calibri"/>
                <a:ea typeface="Calibri"/>
                <a:cs typeface="Calibri"/>
              </a:rPr>
              <a:t>Dalam algoritma Decision Tree, pemisahan node dilakukan dengan tujuan untuk mengurangi Gini impurity setiap kali membagi node, sehingga subset yang dihasilkan menjadi lebih homogen dalam hal kelas target. Pemisahan yang menghasilkan penurunan Gini impurity yang paling signifikan akan dipilih sebagai pemisahan terbaik.</a:t>
            </a:r>
            <a:endParaRPr sz="1800">
              <a:solidFill>
                <a:schemeClr val="dk1"/>
              </a:solidFill>
              <a:latin typeface="Calibri"/>
              <a:ea typeface="Calibri"/>
              <a:cs typeface="Calibri"/>
            </a:endParaRPr>
          </a:p>
          <a:p>
            <a:pPr marL="0" lvl="0" indent="0" algn="just">
              <a:spcBef>
                <a:spcPts val="0"/>
              </a:spcBef>
              <a:spcAft>
                <a:spcPts val="0"/>
              </a:spcAft>
              <a:buNone/>
              <a:defRPr/>
            </a:pPr>
            <a:endParaRPr sz="1800">
              <a:solidFill>
                <a:schemeClr val="dk1"/>
              </a:solidFill>
              <a:latin typeface="Calibri"/>
              <a:ea typeface="Calibri"/>
              <a:cs typeface="Calibri"/>
            </a:endParaRPr>
          </a:p>
          <a:p>
            <a:pPr marL="0" lvl="0" indent="0" algn="just">
              <a:spcBef>
                <a:spcPts val="0"/>
              </a:spcBef>
              <a:spcAft>
                <a:spcPts val="0"/>
              </a:spcAft>
              <a:buNone/>
              <a:defRPr/>
            </a:pPr>
            <a:endParaRPr sz="1800">
              <a:solidFill>
                <a:schemeClr val="dk1"/>
              </a:solidFill>
              <a:latin typeface="Calibri"/>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dur="indefinite" restart="never" nodeType="tmRoot">
          <p:childTnLst>
            <p:seq concurrent="1" nextAc="seek">
              <p:cTn id="2" dur="indefinite" nodeType="mainSeq">
                <p:childTnLst>
                  <p:par>
                    <p:cTn fill="hold">
                      <p:stCondLst>
                        <p:cond delay="indefinite"/>
                        <p:cond evt="onBegin" delay="0">
                          <p:tn val="2"/>
                        </p:cond>
                      </p:stCondLst>
                      <p:childTnLst>
                        <p:par>
                          <p:cTn fill="hold">
                            <p:stCondLst>
                              <p:cond delay="0"/>
                            </p:stCondLst>
                            <p:childTnLst>
                              <p:par>
                                <p:cTn presetID="10" presetClass="entr" presetSubtype="0" fill="hold" nodeType="withEffect">
                                  <p:stCondLst>
                                    <p:cond delay="0"/>
                                  </p:stCondLst>
                                  <p:childTnLst>
                                    <p:set>
                                      <p:cBhvr>
                                        <p:cTn dur="1" fill="hold">
                                          <p:stCondLst>
                                            <p:cond delay="0"/>
                                          </p:stCondLst>
                                        </p:cTn>
                                        <p:tgtEl>
                                          <p:spTgt spid="262"/>
                                        </p:tgtEl>
                                        <p:attrNameLst>
                                          <p:attrName>style.visibility</p:attrName>
                                        </p:attrNameLst>
                                      </p:cBhvr>
                                      <p:to>
                                        <p:strVal val="visible"/>
                                      </p:to>
                                    </p:set>
                                    <p:animEffect transition="in" filter="fade">
                                      <p:cBhvr>
                                        <p:cTn dur="5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272" name="Google Shape;272;g26a5542d1ef_2_17" descr="C:\Users\NUSA PUTRA\Downloads\background-1494381_1280.jpg"/>
          <p:cNvPicPr/>
          <p:nvPr/>
        </p:nvPicPr>
        <p:blipFill>
          <a:blip r:embed="rId3">
            <a:alphaModFix/>
          </a:blip>
          <a:srcRect l="0" t="0" r="0" b="0"/>
          <a:stretch/>
        </p:blipFill>
        <p:spPr bwMode="auto">
          <a:xfrm>
            <a:off x="0" y="17245"/>
            <a:ext cx="9144000" cy="5715000"/>
          </a:xfrm>
          <a:prstGeom prst="rect">
            <a:avLst/>
          </a:prstGeom>
          <a:noFill/>
          <a:ln>
            <a:noFill/>
          </a:ln>
        </p:spPr>
      </p:pic>
      <p:pic>
        <p:nvPicPr>
          <p:cNvPr id="273" name="Google Shape;273;g26a5542d1ef_2_17" descr="C:\Users\NUSA PUTRA\Pictures\LOGO-UNIVERSITAS-NUSA-PUTRA.png"/>
          <p:cNvPicPr/>
          <p:nvPr/>
        </p:nvPicPr>
        <p:blipFill>
          <a:blip r:embed="rId4">
            <a:alphaModFix/>
          </a:blip>
          <a:srcRect l="0" t="0" r="0" b="0"/>
          <a:stretch/>
        </p:blipFill>
        <p:spPr bwMode="auto">
          <a:xfrm>
            <a:off x="8305800" y="80791"/>
            <a:ext cx="744372" cy="745167"/>
          </a:xfrm>
          <a:prstGeom prst="rect">
            <a:avLst/>
          </a:prstGeom>
          <a:noFill/>
          <a:ln>
            <a:noFill/>
          </a:ln>
          <a:effectLst>
            <a:outerShdw blurRad="558800" dist="12700" dir="15600000" algn="ctr" rotWithShape="0">
              <a:srgbClr val="000000"/>
            </a:outerShdw>
            <a:reflection blurRad="0" stA="45000" stPos="0" endA="0" endPos="12000" dist="50800" dir="5400000" fadeDir="5400012" sy="-100000" kx="0" ky="0" algn="bl" rotWithShape="0"/>
          </a:effectLst>
        </p:spPr>
      </p:pic>
      <p:pic>
        <p:nvPicPr>
          <p:cNvPr id="274" name="Google Shape;274;g26a5542d1ef_2_17" descr="https://nusaputra.ac.id/wp-content/uploads/2018/07/npu_thub_fb.png"/>
          <p:cNvPicPr/>
          <p:nvPr/>
        </p:nvPicPr>
        <p:blipFill>
          <a:blip r:embed="rId5">
            <a:alphaModFix/>
          </a:blip>
          <a:srcRect l="26477" t="27370" r="4317" b="36209"/>
          <a:stretch/>
        </p:blipFill>
        <p:spPr bwMode="auto">
          <a:xfrm>
            <a:off x="88392" y="49193"/>
            <a:ext cx="1462890" cy="404181"/>
          </a:xfrm>
          <a:prstGeom prst="rect">
            <a:avLst/>
          </a:prstGeom>
          <a:noFill/>
          <a:ln>
            <a:noFill/>
          </a:ln>
        </p:spPr>
      </p:pic>
      <p:sp>
        <p:nvSpPr>
          <p:cNvPr id="275" name="Google Shape;275;g26a5542d1ef_2_17"/>
          <p:cNvSpPr txBox="1"/>
          <p:nvPr>
            <p:ph type="sldNum" idx="12"/>
          </p:nvPr>
        </p:nvSpPr>
        <p:spPr bwMode="auto">
          <a:xfrm>
            <a:off x="6553200" y="5296960"/>
            <a:ext cx="2133600" cy="304200"/>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solidFill>
                  <a:srgbClr val="FFFF00"/>
                </a:solidFill>
              </a:rPr>
              <a:t>‹#›</a:t>
            </a:fld>
            <a:endParaRPr>
              <a:solidFill>
                <a:srgbClr val="FFFF00"/>
              </a:solidFill>
            </a:endParaRPr>
          </a:p>
        </p:txBody>
      </p:sp>
      <p:sp>
        <p:nvSpPr>
          <p:cNvPr id="276" name="Google Shape;276;g26a5542d1ef_2_17"/>
          <p:cNvSpPr txBox="1"/>
          <p:nvPr/>
        </p:nvSpPr>
        <p:spPr bwMode="auto">
          <a:xfrm>
            <a:off x="88392" y="5348450"/>
            <a:ext cx="2834400" cy="369300"/>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b="1" i="1">
                <a:solidFill>
                  <a:schemeClr val="lt1"/>
                </a:solidFill>
                <a:latin typeface="Overlock"/>
                <a:ea typeface="Overlock"/>
                <a:cs typeface="Overlock"/>
              </a:rPr>
              <a:t>Informatics Engineering</a:t>
            </a:r>
            <a:endParaRPr/>
          </a:p>
        </p:txBody>
      </p:sp>
      <p:sp>
        <p:nvSpPr>
          <p:cNvPr id="277" name="Google Shape;277;g26a5542d1ef_2_17"/>
          <p:cNvSpPr txBox="1"/>
          <p:nvPr>
            <p:ph type="title"/>
          </p:nvPr>
        </p:nvSpPr>
        <p:spPr bwMode="auto">
          <a:xfrm>
            <a:off x="304800" y="-62658"/>
            <a:ext cx="8001000" cy="728100"/>
          </a:xfrm>
          <a:prstGeom prst="rect">
            <a:avLst/>
          </a:prstGeom>
          <a:noFill/>
          <a:ln>
            <a:noFill/>
          </a:ln>
        </p:spPr>
        <p:txBody>
          <a:bodyPr spcFirstLastPara="1" wrap="square" lIns="91425" tIns="45700" rIns="91425" bIns="45700" anchor="ctr" anchorCtr="0">
            <a:normAutofit/>
          </a:bodyPr>
          <a:lstStyle/>
          <a:p>
            <a:pPr marL="0" lvl="0" indent="0" algn="ctr">
              <a:spcBef>
                <a:spcPts val="0"/>
              </a:spcBef>
              <a:spcAft>
                <a:spcPts val="0"/>
              </a:spcAft>
              <a:buClr>
                <a:schemeClr val="dk1"/>
              </a:buClr>
              <a:buSzPts val="2000"/>
              <a:buFont typeface="Calibri"/>
              <a:buNone/>
              <a:defRPr/>
            </a:pPr>
            <a:r>
              <a:rPr lang="en-ID" sz="2000" b="1"/>
              <a:t>GINI IMPURITY</a:t>
            </a:r>
            <a:endParaRPr/>
          </a:p>
        </p:txBody>
      </p:sp>
      <p:sp>
        <p:nvSpPr>
          <p:cNvPr id="278" name="Google Shape;278;g26a5542d1ef_2_17"/>
          <p:cNvSpPr txBox="1"/>
          <p:nvPr/>
        </p:nvSpPr>
        <p:spPr bwMode="auto">
          <a:xfrm>
            <a:off x="5020736" y="5921831"/>
            <a:ext cx="1572000" cy="36930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Calibri"/>
              <a:buNone/>
              <a:defRPr/>
            </a:pPr>
            <a:r>
              <a:rPr lang="en-ID" sz="1800" b="0" i="0" u="none" strike="noStrike" cap="none">
                <a:solidFill>
                  <a:srgbClr val="000000"/>
                </a:solidFill>
                <a:latin typeface="Calibri"/>
                <a:ea typeface="Calibri"/>
                <a:cs typeface="Calibri"/>
              </a:rPr>
              <a:t>Jumlah balok</a:t>
            </a:r>
            <a:endParaRPr sz="1800" b="0" i="0" u="none" strike="noStrike" cap="none">
              <a:solidFill>
                <a:srgbClr val="000000"/>
              </a:solidFill>
              <a:latin typeface="Calibri"/>
              <a:ea typeface="Calibri"/>
              <a:cs typeface="Calibri"/>
            </a:endParaRPr>
          </a:p>
        </p:txBody>
      </p:sp>
      <p:sp>
        <p:nvSpPr>
          <p:cNvPr id="279" name="Google Shape;279;g26a5542d1ef_2_17"/>
          <p:cNvSpPr txBox="1"/>
          <p:nvPr/>
        </p:nvSpPr>
        <p:spPr bwMode="auto">
          <a:xfrm>
            <a:off x="8202107" y="5704490"/>
            <a:ext cx="329100" cy="33870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600"/>
              <a:buFont typeface="Calibri"/>
              <a:buNone/>
              <a:defRPr/>
            </a:pPr>
            <a:r>
              <a:rPr lang="en-ID" sz="1600" b="1" i="0" u="none" strike="noStrike" cap="none">
                <a:solidFill>
                  <a:srgbClr val="000000"/>
                </a:solidFill>
                <a:latin typeface="Calibri"/>
                <a:ea typeface="Calibri"/>
                <a:cs typeface="Calibri"/>
              </a:rPr>
              <a:t>5</a:t>
            </a:r>
            <a:endParaRPr/>
          </a:p>
        </p:txBody>
      </p:sp>
      <p:sp>
        <p:nvSpPr>
          <p:cNvPr id="280" name="Google Shape;280;g26a5542d1ef_2_17"/>
          <p:cNvSpPr txBox="1"/>
          <p:nvPr/>
        </p:nvSpPr>
        <p:spPr bwMode="auto">
          <a:xfrm>
            <a:off x="88400" y="453375"/>
            <a:ext cx="8826900" cy="4186800"/>
          </a:xfrm>
          <a:prstGeom prst="rect">
            <a:avLst/>
          </a:prstGeom>
          <a:noFill/>
          <a:ln>
            <a:noFill/>
          </a:ln>
        </p:spPr>
        <p:txBody>
          <a:bodyPr spcFirstLastPara="1" wrap="square" lIns="91425" tIns="45700" rIns="91425" bIns="45700" anchor="t" anchorCtr="0">
            <a:spAutoFit/>
          </a:bodyPr>
          <a:lstStyle/>
          <a:p>
            <a:pPr marL="0" marR="0" lvl="0" indent="0" algn="just">
              <a:spcBef>
                <a:spcPts val="0"/>
              </a:spcBef>
              <a:spcAft>
                <a:spcPts val="0"/>
              </a:spcAft>
              <a:buNone/>
              <a:defRPr/>
            </a:pPr>
            <a:endParaRPr sz="1800">
              <a:solidFill>
                <a:schemeClr val="dk1"/>
              </a:solidFill>
              <a:latin typeface="Calibri"/>
              <a:ea typeface="Calibri"/>
              <a:cs typeface="Calibri"/>
            </a:endParaRPr>
          </a:p>
          <a:p>
            <a:pPr marL="0" marR="0" lvl="0" indent="0" algn="just">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r>
              <a:rPr lang="en-ID" sz="1800">
                <a:solidFill>
                  <a:schemeClr val="dk1"/>
                </a:solidFill>
                <a:latin typeface="Calibri"/>
                <a:ea typeface="Calibri"/>
                <a:cs typeface="Calibri"/>
              </a:rPr>
              <a:t>. </a:t>
            </a:r>
            <a:endParaRPr/>
          </a:p>
          <a:p>
            <a:pPr marL="0" marR="0" lvl="0" indent="0" algn="l">
              <a:spcBef>
                <a:spcPts val="0"/>
              </a:spcBef>
              <a:spcAft>
                <a:spcPts val="0"/>
              </a:spcAft>
              <a:buNone/>
              <a:defRPr/>
            </a:pPr>
            <a:endParaRPr sz="1800">
              <a:solidFill>
                <a:schemeClr val="dk1"/>
              </a:solidFill>
              <a:latin typeface="Calibri"/>
              <a:ea typeface="Calibri"/>
              <a:cs typeface="Calibri"/>
            </a:endParaRPr>
          </a:p>
        </p:txBody>
      </p:sp>
      <p:pic>
        <p:nvPicPr>
          <p:cNvPr id="281" name="Google Shape;281;g26a5542d1ef_2_17"/>
          <p:cNvPicPr/>
          <p:nvPr/>
        </p:nvPicPr>
        <p:blipFill>
          <a:blip r:embed="rId6">
            <a:alphaModFix/>
          </a:blip>
          <a:stretch/>
        </p:blipFill>
        <p:spPr bwMode="auto">
          <a:xfrm>
            <a:off x="-23175" y="578913"/>
            <a:ext cx="3057525" cy="3000375"/>
          </a:xfrm>
          <a:prstGeom prst="rect">
            <a:avLst/>
          </a:prstGeom>
          <a:noFill/>
          <a:ln>
            <a:noFill/>
          </a:ln>
        </p:spPr>
      </p:pic>
      <p:sp>
        <p:nvSpPr>
          <p:cNvPr id="282" name="Google Shape;282;g26a5542d1ef_2_17"/>
          <p:cNvSpPr txBox="1"/>
          <p:nvPr/>
        </p:nvSpPr>
        <p:spPr bwMode="auto">
          <a:xfrm>
            <a:off x="4544625" y="1449350"/>
            <a:ext cx="3491100" cy="3443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endParaRPr sz="3200">
              <a:solidFill>
                <a:schemeClr val="dk1"/>
              </a:solidFill>
              <a:latin typeface="Calibri"/>
              <a:ea typeface="Calibri"/>
              <a:cs typeface="Calibri"/>
            </a:endParaRPr>
          </a:p>
        </p:txBody>
      </p:sp>
      <p:pic>
        <p:nvPicPr>
          <p:cNvPr id="283" name="Google Shape;283;g26a5542d1ef_2_17"/>
          <p:cNvPicPr/>
          <p:nvPr/>
        </p:nvPicPr>
        <p:blipFill>
          <a:blip r:embed="rId7">
            <a:alphaModFix/>
          </a:blip>
          <a:stretch/>
        </p:blipFill>
        <p:spPr bwMode="auto">
          <a:xfrm>
            <a:off x="3148962" y="784375"/>
            <a:ext cx="2705775" cy="2589449"/>
          </a:xfrm>
          <a:prstGeom prst="rect">
            <a:avLst/>
          </a:prstGeom>
          <a:noFill/>
          <a:ln>
            <a:noFill/>
          </a:ln>
        </p:spPr>
      </p:pic>
      <p:pic>
        <p:nvPicPr>
          <p:cNvPr id="284" name="Google Shape;284;g26a5542d1ef_2_17"/>
          <p:cNvPicPr/>
          <p:nvPr/>
        </p:nvPicPr>
        <p:blipFill>
          <a:blip r:embed="rId8">
            <a:alphaModFix/>
          </a:blip>
          <a:stretch/>
        </p:blipFill>
        <p:spPr bwMode="auto">
          <a:xfrm>
            <a:off x="5969325" y="784376"/>
            <a:ext cx="2985850" cy="1821650"/>
          </a:xfrm>
          <a:prstGeom prst="rect">
            <a:avLst/>
          </a:prstGeom>
          <a:noFill/>
          <a:ln>
            <a:noFill/>
          </a:ln>
        </p:spPr>
      </p:pic>
      <p:pic>
        <p:nvPicPr>
          <p:cNvPr id="285" name="Google Shape;285;g26a5542d1ef_2_17"/>
          <p:cNvPicPr/>
          <p:nvPr/>
        </p:nvPicPr>
        <p:blipFill>
          <a:blip r:embed="rId9">
            <a:alphaModFix/>
          </a:blip>
          <a:stretch/>
        </p:blipFill>
        <p:spPr bwMode="auto">
          <a:xfrm>
            <a:off x="4240748" y="3629999"/>
            <a:ext cx="3637502" cy="1267863"/>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dur="indefinite" restart="never" nodeType="tmRoot">
          <p:childTnLst>
            <p:seq concurrent="1" nextAc="seek">
              <p:cTn id="2" dur="indefinite" nodeType="mainSeq">
                <p:childTnLst>
                  <p:par>
                    <p:cTn fill="hold">
                      <p:stCondLst>
                        <p:cond delay="indefinite"/>
                        <p:cond evt="onBegin" delay="0">
                          <p:tn val="2"/>
                        </p:cond>
                      </p:stCondLst>
                      <p:childTnLst>
                        <p:par>
                          <p:cTn fill="hold">
                            <p:stCondLst>
                              <p:cond delay="0"/>
                            </p:stCondLst>
                            <p:childTnLst>
                              <p:par>
                                <p:cTn presetID="10" presetClass="entr" presetSubtype="0" fill="hold" nodeType="withEffect">
                                  <p:stCondLst>
                                    <p:cond delay="0"/>
                                  </p:stCondLst>
                                  <p:childTnLst>
                                    <p:set>
                                      <p:cBhvr>
                                        <p:cTn dur="1" fill="hold">
                                          <p:stCondLst>
                                            <p:cond delay="0"/>
                                          </p:stCondLst>
                                        </p:cTn>
                                        <p:tgtEl>
                                          <p:spTgt spid="278"/>
                                        </p:tgtEl>
                                        <p:attrNameLst>
                                          <p:attrName>style.visibility</p:attrName>
                                        </p:attrNameLst>
                                      </p:cBhvr>
                                      <p:to>
                                        <p:strVal val="visible"/>
                                      </p:to>
                                    </p:set>
                                    <p:animEffect transition="in" filter="fade">
                                      <p:cBhvr>
                                        <p:cTn dur="500"/>
                                        <p:tgtEl>
                                          <p:spTgt spid="278"/>
                                        </p:tgtEl>
                                      </p:cBhvr>
                                    </p:animEffect>
                                  </p:childTnLst>
                                </p:cTn>
                              </p:par>
                              <p:par>
                                <p:cTn presetID="10" presetClass="entr" presetSubtype="0" fill="hold" nodeType="withEffect">
                                  <p:stCondLst>
                                    <p:cond delay="0"/>
                                  </p:stCondLst>
                                  <p:childTnLst>
                                    <p:set>
                                      <p:cBhvr>
                                        <p:cTn dur="1" fill="hold">
                                          <p:stCondLst>
                                            <p:cond delay="0"/>
                                          </p:stCondLst>
                                        </p:cTn>
                                        <p:tgtEl>
                                          <p:spTgt spid="279"/>
                                        </p:tgtEl>
                                        <p:attrNameLst>
                                          <p:attrName>style.visibility</p:attrName>
                                        </p:attrNameLst>
                                      </p:cBhvr>
                                      <p:to>
                                        <p:strVal val="visible"/>
                                      </p:to>
                                    </p:set>
                                    <p:animEffect transition="in" filter="fade">
                                      <p:cBhvr>
                                        <p:cTn dur="5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291" name="Google Shape;291;g26a5542d1ef_2_81" descr="C:\Users\NUSA PUTRA\Downloads\background-1494381_1280.jpg"/>
          <p:cNvPicPr/>
          <p:nvPr/>
        </p:nvPicPr>
        <p:blipFill>
          <a:blip r:embed="rId3">
            <a:alphaModFix/>
          </a:blip>
          <a:srcRect l="0" t="0" r="0" b="0"/>
          <a:stretch/>
        </p:blipFill>
        <p:spPr bwMode="auto">
          <a:xfrm>
            <a:off x="0" y="17245"/>
            <a:ext cx="9144000" cy="5715000"/>
          </a:xfrm>
          <a:prstGeom prst="rect">
            <a:avLst/>
          </a:prstGeom>
          <a:noFill/>
          <a:ln>
            <a:noFill/>
          </a:ln>
        </p:spPr>
      </p:pic>
      <p:pic>
        <p:nvPicPr>
          <p:cNvPr id="292" name="Google Shape;292;g26a5542d1ef_2_81" descr="C:\Users\NUSA PUTRA\Pictures\LOGO-UNIVERSITAS-NUSA-PUTRA.png"/>
          <p:cNvPicPr/>
          <p:nvPr/>
        </p:nvPicPr>
        <p:blipFill>
          <a:blip r:embed="rId4">
            <a:alphaModFix/>
          </a:blip>
          <a:srcRect l="0" t="0" r="0" b="0"/>
          <a:stretch/>
        </p:blipFill>
        <p:spPr bwMode="auto">
          <a:xfrm>
            <a:off x="8305800" y="80791"/>
            <a:ext cx="744372" cy="745167"/>
          </a:xfrm>
          <a:prstGeom prst="rect">
            <a:avLst/>
          </a:prstGeom>
          <a:noFill/>
          <a:ln>
            <a:noFill/>
          </a:ln>
          <a:effectLst>
            <a:outerShdw blurRad="558800" dist="12700" dir="15600000" algn="ctr" rotWithShape="0">
              <a:srgbClr val="000000"/>
            </a:outerShdw>
            <a:reflection blurRad="0" stA="45000" stPos="0" endA="0" endPos="12000" dist="50800" dir="5400000" fadeDir="5400012" sy="-100000" kx="0" ky="0" algn="bl" rotWithShape="0"/>
          </a:effectLst>
        </p:spPr>
      </p:pic>
      <p:pic>
        <p:nvPicPr>
          <p:cNvPr id="293" name="Google Shape;293;g26a5542d1ef_2_81" descr="https://nusaputra.ac.id/wp-content/uploads/2018/07/npu_thub_fb.png"/>
          <p:cNvPicPr/>
          <p:nvPr/>
        </p:nvPicPr>
        <p:blipFill>
          <a:blip r:embed="rId5">
            <a:alphaModFix/>
          </a:blip>
          <a:srcRect l="26477" t="27370" r="4317" b="36209"/>
          <a:stretch/>
        </p:blipFill>
        <p:spPr bwMode="auto">
          <a:xfrm>
            <a:off x="88392" y="49193"/>
            <a:ext cx="1462890" cy="404181"/>
          </a:xfrm>
          <a:prstGeom prst="rect">
            <a:avLst/>
          </a:prstGeom>
          <a:noFill/>
          <a:ln>
            <a:noFill/>
          </a:ln>
        </p:spPr>
      </p:pic>
      <p:sp>
        <p:nvSpPr>
          <p:cNvPr id="294" name="Google Shape;294;g26a5542d1ef_2_81"/>
          <p:cNvSpPr txBox="1"/>
          <p:nvPr>
            <p:ph type="sldNum" idx="12"/>
          </p:nvPr>
        </p:nvSpPr>
        <p:spPr bwMode="auto">
          <a:xfrm>
            <a:off x="6553200" y="5296960"/>
            <a:ext cx="2133600" cy="304200"/>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solidFill>
                  <a:srgbClr val="FFFF00"/>
                </a:solidFill>
              </a:rPr>
              <a:t>‹#›</a:t>
            </a:fld>
            <a:endParaRPr>
              <a:solidFill>
                <a:srgbClr val="FFFF00"/>
              </a:solidFill>
            </a:endParaRPr>
          </a:p>
        </p:txBody>
      </p:sp>
      <p:sp>
        <p:nvSpPr>
          <p:cNvPr id="295" name="Google Shape;295;g26a5542d1ef_2_81"/>
          <p:cNvSpPr txBox="1"/>
          <p:nvPr/>
        </p:nvSpPr>
        <p:spPr bwMode="auto">
          <a:xfrm>
            <a:off x="88392" y="5348450"/>
            <a:ext cx="2834400" cy="369300"/>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b="1" i="1">
                <a:solidFill>
                  <a:schemeClr val="lt1"/>
                </a:solidFill>
                <a:latin typeface="Overlock"/>
                <a:ea typeface="Overlock"/>
                <a:cs typeface="Overlock"/>
              </a:rPr>
              <a:t>Informatics Engineering</a:t>
            </a:r>
            <a:endParaRPr/>
          </a:p>
        </p:txBody>
      </p:sp>
      <p:sp>
        <p:nvSpPr>
          <p:cNvPr id="296" name="Google Shape;296;g26a5542d1ef_2_81"/>
          <p:cNvSpPr txBox="1"/>
          <p:nvPr>
            <p:ph type="title"/>
          </p:nvPr>
        </p:nvSpPr>
        <p:spPr bwMode="auto">
          <a:xfrm>
            <a:off x="201100" y="-112771"/>
            <a:ext cx="8001000" cy="728100"/>
          </a:xfrm>
          <a:prstGeom prst="rect">
            <a:avLst/>
          </a:prstGeom>
          <a:noFill/>
          <a:ln>
            <a:noFill/>
          </a:ln>
        </p:spPr>
        <p:txBody>
          <a:bodyPr spcFirstLastPara="1" wrap="square" lIns="91425" tIns="45700" rIns="91425" bIns="45700" anchor="ctr" anchorCtr="0">
            <a:normAutofit/>
          </a:bodyPr>
          <a:lstStyle/>
          <a:p>
            <a:pPr marL="0" lvl="0" indent="0" algn="ctr">
              <a:spcBef>
                <a:spcPts val="0"/>
              </a:spcBef>
              <a:spcAft>
                <a:spcPts val="0"/>
              </a:spcAft>
              <a:buClr>
                <a:schemeClr val="dk1"/>
              </a:buClr>
              <a:buSzPts val="2000"/>
              <a:buFont typeface="Calibri"/>
              <a:buNone/>
              <a:defRPr/>
            </a:pPr>
            <a:r>
              <a:rPr lang="en-ID" sz="2000" b="1"/>
              <a:t>INFORMATION GAIN</a:t>
            </a:r>
            <a:endParaRPr/>
          </a:p>
        </p:txBody>
      </p:sp>
      <p:sp>
        <p:nvSpPr>
          <p:cNvPr id="297" name="Google Shape;297;g26a5542d1ef_2_81"/>
          <p:cNvSpPr txBox="1"/>
          <p:nvPr/>
        </p:nvSpPr>
        <p:spPr bwMode="auto">
          <a:xfrm>
            <a:off x="5020736" y="5921831"/>
            <a:ext cx="1572000" cy="36930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Calibri"/>
              <a:buNone/>
              <a:defRPr/>
            </a:pPr>
            <a:r>
              <a:rPr lang="en-ID" sz="1800" b="0" i="0" u="none" strike="noStrike" cap="none">
                <a:solidFill>
                  <a:srgbClr val="000000"/>
                </a:solidFill>
                <a:latin typeface="Calibri"/>
                <a:ea typeface="Calibri"/>
                <a:cs typeface="Calibri"/>
              </a:rPr>
              <a:t>Jumlah balok</a:t>
            </a:r>
            <a:endParaRPr sz="1800" b="0" i="0" u="none" strike="noStrike" cap="none">
              <a:solidFill>
                <a:srgbClr val="000000"/>
              </a:solidFill>
              <a:latin typeface="Calibri"/>
              <a:ea typeface="Calibri"/>
              <a:cs typeface="Calibri"/>
            </a:endParaRPr>
          </a:p>
        </p:txBody>
      </p:sp>
      <p:sp>
        <p:nvSpPr>
          <p:cNvPr id="298" name="Google Shape;298;g26a5542d1ef_2_81"/>
          <p:cNvSpPr txBox="1"/>
          <p:nvPr/>
        </p:nvSpPr>
        <p:spPr bwMode="auto">
          <a:xfrm>
            <a:off x="8202107" y="5704490"/>
            <a:ext cx="329100" cy="33870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600"/>
              <a:buFont typeface="Calibri"/>
              <a:buNone/>
              <a:defRPr/>
            </a:pPr>
            <a:r>
              <a:rPr lang="en-ID" sz="1600" b="1" i="0" u="none" strike="noStrike" cap="none">
                <a:solidFill>
                  <a:srgbClr val="000000"/>
                </a:solidFill>
                <a:latin typeface="Calibri"/>
                <a:ea typeface="Calibri"/>
                <a:cs typeface="Calibri"/>
              </a:rPr>
              <a:t>5</a:t>
            </a:r>
            <a:endParaRPr/>
          </a:p>
        </p:txBody>
      </p:sp>
      <p:sp>
        <p:nvSpPr>
          <p:cNvPr id="299" name="Google Shape;299;g26a5542d1ef_2_81"/>
          <p:cNvSpPr txBox="1"/>
          <p:nvPr/>
        </p:nvSpPr>
        <p:spPr bwMode="auto">
          <a:xfrm>
            <a:off x="0" y="955950"/>
            <a:ext cx="8904300" cy="2462700"/>
          </a:xfrm>
          <a:prstGeom prst="rect">
            <a:avLst/>
          </a:prstGeom>
          <a:noFill/>
          <a:ln>
            <a:noFill/>
          </a:ln>
        </p:spPr>
        <p:txBody>
          <a:bodyPr spcFirstLastPara="1" wrap="square" lIns="91425" tIns="45700" rIns="91425" bIns="45700" anchor="t" anchorCtr="0">
            <a:spAutoFit/>
          </a:bodyPr>
          <a:lstStyle/>
          <a:p>
            <a:pPr marL="0" lvl="0" indent="0" algn="l">
              <a:spcBef>
                <a:spcPts val="0"/>
              </a:spcBef>
              <a:spcAft>
                <a:spcPts val="0"/>
              </a:spcAft>
              <a:buNone/>
              <a:defRPr/>
            </a:pPr>
            <a:r>
              <a:rPr lang="en-ID"/>
              <a:t>Information Gain mengukur penurunan ketidakpastian atau impurity dalam sebuah dataset setelah dilakukan pemisahan berdasarkan atribut tertentu.</a:t>
            </a:r>
            <a:endParaRPr/>
          </a:p>
          <a:p>
            <a:pPr marL="0" lvl="0" indent="0" algn="l">
              <a:spcBef>
                <a:spcPts val="0"/>
              </a:spcBef>
              <a:spcAft>
                <a:spcPts val="0"/>
              </a:spcAft>
              <a:buNone/>
              <a:defRPr/>
            </a:pPr>
            <a:endParaRPr/>
          </a:p>
          <a:p>
            <a:pPr marL="0" lvl="0" indent="0" algn="l">
              <a:spcBef>
                <a:spcPts val="0"/>
              </a:spcBef>
              <a:spcAft>
                <a:spcPts val="0"/>
              </a:spcAft>
              <a:buNone/>
              <a:defRPr/>
            </a:pPr>
            <a:r>
              <a:rPr lang="en-ID"/>
              <a:t>Dalam konteks Decision Tree, Information Gain digunakan untuk menentukan pemisahan yang paling berguna di setiap langkah pembangunan pohon. Secara intuitif, pemisahan yang baik adalah pemisahan yang menghasilkan subset data yang lebih homogen atau lebih murni dalam hal kelas targetnya.</a:t>
            </a:r>
            <a:endParaRPr/>
          </a:p>
          <a:p>
            <a:pPr marL="0" lvl="0" indent="0" algn="l">
              <a:spcBef>
                <a:spcPts val="0"/>
              </a:spcBef>
              <a:spcAft>
                <a:spcPts val="0"/>
              </a:spcAft>
              <a:buNone/>
              <a:defRPr/>
            </a:pPr>
            <a:endParaRPr/>
          </a:p>
          <a:p>
            <a:pPr marL="0" lvl="0" indent="0" algn="l">
              <a:spcBef>
                <a:spcPts val="0"/>
              </a:spcBef>
              <a:spcAft>
                <a:spcPts val="0"/>
              </a:spcAft>
              <a:buNone/>
              <a:defRPr/>
            </a:pPr>
            <a:r>
              <a:rPr lang="en-ID"/>
              <a:t>Information Gain dihitung dengan membandingkan impurity sebelum dan sesudah pemisahan. Impurity sebelum pemisahan diukur dengan menggunakan metrik impurity seperti Gini Impurity atau Entropi, sedangkan impurity setelah pemisahan dihitung sebagai jumlah tertimbang dari impurity di setiap subset yang dihasilkan oleh pemisahan.</a:t>
            </a:r>
            <a:endParaRPr/>
          </a:p>
        </p:txBody>
      </p:sp>
      <p:sp>
        <p:nvSpPr>
          <p:cNvPr id="300" name="Google Shape;300;g26a5542d1ef_2_81"/>
          <p:cNvSpPr txBox="1"/>
          <p:nvPr/>
        </p:nvSpPr>
        <p:spPr bwMode="auto">
          <a:xfrm>
            <a:off x="7501275" y="1339750"/>
            <a:ext cx="3491100" cy="3443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endParaRPr sz="3200">
              <a:solidFill>
                <a:schemeClr val="dk1"/>
              </a:solidFill>
              <a:latin typeface="Calibri"/>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dur="indefinite" restart="never" nodeType="tmRoot">
          <p:childTnLst>
            <p:seq concurrent="1" nextAc="seek">
              <p:cTn id="2" dur="indefinite" nodeType="mainSeq">
                <p:childTnLst>
                  <p:par>
                    <p:cTn fill="hold">
                      <p:stCondLst>
                        <p:cond delay="indefinite"/>
                        <p:cond evt="onBegin" delay="0">
                          <p:tn val="2"/>
                        </p:cond>
                      </p:stCondLst>
                      <p:childTnLst>
                        <p:par>
                          <p:cTn fill="hold">
                            <p:stCondLst>
                              <p:cond delay="0"/>
                            </p:stCondLst>
                            <p:childTnLst>
                              <p:par>
                                <p:cTn presetID="10" presetClass="entr" presetSubtype="0" fill="hold" nodeType="withEffect">
                                  <p:stCondLst>
                                    <p:cond delay="0"/>
                                  </p:stCondLst>
                                  <p:childTnLst>
                                    <p:set>
                                      <p:cBhvr>
                                        <p:cTn dur="1" fill="hold">
                                          <p:stCondLst>
                                            <p:cond delay="0"/>
                                          </p:stCondLst>
                                        </p:cTn>
                                        <p:tgtEl>
                                          <p:spTgt spid="297"/>
                                        </p:tgtEl>
                                        <p:attrNameLst>
                                          <p:attrName>style.visibility</p:attrName>
                                        </p:attrNameLst>
                                      </p:cBhvr>
                                      <p:to>
                                        <p:strVal val="visible"/>
                                      </p:to>
                                    </p:set>
                                    <p:animEffect transition="in" filter="fade">
                                      <p:cBhvr>
                                        <p:cTn dur="500"/>
                                        <p:tgtEl>
                                          <p:spTgt spid="297"/>
                                        </p:tgtEl>
                                      </p:cBhvr>
                                    </p:animEffect>
                                  </p:childTnLst>
                                </p:cTn>
                              </p:par>
                              <p:par>
                                <p:cTn presetID="10" presetClass="entr" presetSubtype="0" fill="hold" nodeType="withEffect">
                                  <p:stCondLst>
                                    <p:cond delay="0"/>
                                  </p:stCondLst>
                                  <p:childTnLst>
                                    <p:set>
                                      <p:cBhvr>
                                        <p:cTn dur="1" fill="hold">
                                          <p:stCondLst>
                                            <p:cond delay="0"/>
                                          </p:stCondLst>
                                        </p:cTn>
                                        <p:tgtEl>
                                          <p:spTgt spid="298"/>
                                        </p:tgtEl>
                                        <p:attrNameLst>
                                          <p:attrName>style.visibility</p:attrName>
                                        </p:attrNameLst>
                                      </p:cBhvr>
                                      <p:to>
                                        <p:strVal val="visible"/>
                                      </p:to>
                                    </p:set>
                                    <p:animEffect transition="in" filter="fade">
                                      <p:cBhvr>
                                        <p:cTn dur="5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306" name="Google Shape;306;g26a5542d1ef_2_61" descr="C:\Users\NUSA PUTRA\Downloads\background-1494381_1280.jpg"/>
          <p:cNvPicPr/>
          <p:nvPr/>
        </p:nvPicPr>
        <p:blipFill>
          <a:blip r:embed="rId3">
            <a:alphaModFix/>
          </a:blip>
          <a:srcRect l="0" t="0" r="0" b="0"/>
          <a:stretch/>
        </p:blipFill>
        <p:spPr bwMode="auto">
          <a:xfrm>
            <a:off x="0" y="17245"/>
            <a:ext cx="9144000" cy="5715000"/>
          </a:xfrm>
          <a:prstGeom prst="rect">
            <a:avLst/>
          </a:prstGeom>
          <a:noFill/>
          <a:ln>
            <a:noFill/>
          </a:ln>
        </p:spPr>
      </p:pic>
      <p:pic>
        <p:nvPicPr>
          <p:cNvPr id="307" name="Google Shape;307;g26a5542d1ef_2_61" descr="C:\Users\NUSA PUTRA\Pictures\LOGO-UNIVERSITAS-NUSA-PUTRA.png"/>
          <p:cNvPicPr/>
          <p:nvPr/>
        </p:nvPicPr>
        <p:blipFill>
          <a:blip r:embed="rId4">
            <a:alphaModFix/>
          </a:blip>
          <a:srcRect l="0" t="0" r="0" b="0"/>
          <a:stretch/>
        </p:blipFill>
        <p:spPr bwMode="auto">
          <a:xfrm>
            <a:off x="8305800" y="80791"/>
            <a:ext cx="744372" cy="745167"/>
          </a:xfrm>
          <a:prstGeom prst="rect">
            <a:avLst/>
          </a:prstGeom>
          <a:noFill/>
          <a:ln>
            <a:noFill/>
          </a:ln>
          <a:effectLst>
            <a:outerShdw blurRad="558800" dist="12700" dir="15600000" algn="ctr" rotWithShape="0">
              <a:srgbClr val="000000"/>
            </a:outerShdw>
            <a:reflection blurRad="0" stA="45000" stPos="0" endA="0" endPos="12000" dist="50800" dir="5400000" fadeDir="5400012" sy="-100000" kx="0" ky="0" algn="bl" rotWithShape="0"/>
          </a:effectLst>
        </p:spPr>
      </p:pic>
      <p:pic>
        <p:nvPicPr>
          <p:cNvPr id="308" name="Google Shape;308;g26a5542d1ef_2_61" descr="https://nusaputra.ac.id/wp-content/uploads/2018/07/npu_thub_fb.png"/>
          <p:cNvPicPr/>
          <p:nvPr/>
        </p:nvPicPr>
        <p:blipFill>
          <a:blip r:embed="rId5">
            <a:alphaModFix/>
          </a:blip>
          <a:srcRect l="26477" t="27370" r="4317" b="36209"/>
          <a:stretch/>
        </p:blipFill>
        <p:spPr bwMode="auto">
          <a:xfrm>
            <a:off x="88392" y="49193"/>
            <a:ext cx="1462890" cy="404181"/>
          </a:xfrm>
          <a:prstGeom prst="rect">
            <a:avLst/>
          </a:prstGeom>
          <a:noFill/>
          <a:ln>
            <a:noFill/>
          </a:ln>
        </p:spPr>
      </p:pic>
      <p:sp>
        <p:nvSpPr>
          <p:cNvPr id="309" name="Google Shape;309;g26a5542d1ef_2_61"/>
          <p:cNvSpPr txBox="1"/>
          <p:nvPr>
            <p:ph type="sldNum" idx="12"/>
          </p:nvPr>
        </p:nvSpPr>
        <p:spPr bwMode="auto">
          <a:xfrm>
            <a:off x="6553200" y="5296960"/>
            <a:ext cx="2133600" cy="304200"/>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solidFill>
                  <a:srgbClr val="FFFF00"/>
                </a:solidFill>
              </a:rPr>
              <a:t>‹#›</a:t>
            </a:fld>
            <a:endParaRPr>
              <a:solidFill>
                <a:srgbClr val="FFFF00"/>
              </a:solidFill>
            </a:endParaRPr>
          </a:p>
        </p:txBody>
      </p:sp>
      <p:sp>
        <p:nvSpPr>
          <p:cNvPr id="310" name="Google Shape;310;g26a5542d1ef_2_61"/>
          <p:cNvSpPr txBox="1"/>
          <p:nvPr/>
        </p:nvSpPr>
        <p:spPr bwMode="auto">
          <a:xfrm>
            <a:off x="88392" y="5348450"/>
            <a:ext cx="2834400" cy="369300"/>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b="1" i="1">
                <a:solidFill>
                  <a:schemeClr val="lt1"/>
                </a:solidFill>
                <a:latin typeface="Overlock"/>
                <a:ea typeface="Overlock"/>
                <a:cs typeface="Overlock"/>
              </a:rPr>
              <a:t>Informatics Engineering</a:t>
            </a:r>
            <a:endParaRPr/>
          </a:p>
        </p:txBody>
      </p:sp>
      <p:sp>
        <p:nvSpPr>
          <p:cNvPr id="311" name="Google Shape;311;g26a5542d1ef_2_61"/>
          <p:cNvSpPr txBox="1"/>
          <p:nvPr>
            <p:ph type="title"/>
          </p:nvPr>
        </p:nvSpPr>
        <p:spPr bwMode="auto">
          <a:xfrm>
            <a:off x="201100" y="-112771"/>
            <a:ext cx="8001000" cy="728100"/>
          </a:xfrm>
          <a:prstGeom prst="rect">
            <a:avLst/>
          </a:prstGeom>
          <a:noFill/>
          <a:ln>
            <a:noFill/>
          </a:ln>
        </p:spPr>
        <p:txBody>
          <a:bodyPr spcFirstLastPara="1" wrap="square" lIns="91425" tIns="45700" rIns="91425" bIns="45700" anchor="ctr" anchorCtr="0">
            <a:normAutofit/>
          </a:bodyPr>
          <a:lstStyle/>
          <a:p>
            <a:pPr marL="0" lvl="0" indent="0" algn="ctr">
              <a:spcBef>
                <a:spcPts val="0"/>
              </a:spcBef>
              <a:spcAft>
                <a:spcPts val="0"/>
              </a:spcAft>
              <a:buClr>
                <a:schemeClr val="dk1"/>
              </a:buClr>
              <a:buSzPts val="2000"/>
              <a:buFont typeface="Calibri"/>
              <a:buNone/>
              <a:defRPr/>
            </a:pPr>
            <a:r>
              <a:rPr lang="en-ID" sz="2000" b="1"/>
              <a:t>INFORMATION GAIN</a:t>
            </a:r>
            <a:endParaRPr/>
          </a:p>
        </p:txBody>
      </p:sp>
      <p:sp>
        <p:nvSpPr>
          <p:cNvPr id="312" name="Google Shape;312;g26a5542d1ef_2_61"/>
          <p:cNvSpPr txBox="1"/>
          <p:nvPr/>
        </p:nvSpPr>
        <p:spPr bwMode="auto">
          <a:xfrm>
            <a:off x="5020736" y="5921831"/>
            <a:ext cx="1572000" cy="36930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Calibri"/>
              <a:buNone/>
              <a:defRPr/>
            </a:pPr>
            <a:endParaRPr sz="1800" b="0" i="0" u="none" strike="noStrike" cap="none">
              <a:solidFill>
                <a:srgbClr val="000000"/>
              </a:solidFill>
              <a:latin typeface="Calibri"/>
              <a:ea typeface="Calibri"/>
              <a:cs typeface="Calibri"/>
            </a:endParaRPr>
          </a:p>
        </p:txBody>
      </p:sp>
      <p:sp>
        <p:nvSpPr>
          <p:cNvPr id="313" name="Google Shape;313;g26a5542d1ef_2_61"/>
          <p:cNvSpPr txBox="1"/>
          <p:nvPr/>
        </p:nvSpPr>
        <p:spPr bwMode="auto">
          <a:xfrm>
            <a:off x="8202107" y="5704490"/>
            <a:ext cx="329100" cy="33870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600"/>
              <a:buFont typeface="Calibri"/>
              <a:buNone/>
              <a:defRPr/>
            </a:pPr>
            <a:r>
              <a:rPr lang="en-ID" sz="1600" b="1" i="0" u="none" strike="noStrike" cap="none">
                <a:solidFill>
                  <a:srgbClr val="000000"/>
                </a:solidFill>
                <a:latin typeface="Calibri"/>
                <a:ea typeface="Calibri"/>
                <a:cs typeface="Calibri"/>
              </a:rPr>
              <a:t>5</a:t>
            </a:r>
            <a:endParaRPr/>
          </a:p>
        </p:txBody>
      </p:sp>
      <p:sp>
        <p:nvSpPr>
          <p:cNvPr id="314" name="Google Shape;314;g26a5542d1ef_2_61"/>
          <p:cNvSpPr txBox="1"/>
          <p:nvPr/>
        </p:nvSpPr>
        <p:spPr bwMode="auto">
          <a:xfrm>
            <a:off x="4572000" y="1449350"/>
            <a:ext cx="3491100" cy="3443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endParaRPr sz="3200">
              <a:solidFill>
                <a:schemeClr val="dk1"/>
              </a:solidFill>
              <a:latin typeface="Calibri"/>
              <a:ea typeface="Calibri"/>
              <a:cs typeface="Calibri"/>
            </a:endParaRPr>
          </a:p>
        </p:txBody>
      </p:sp>
      <p:pic>
        <p:nvPicPr>
          <p:cNvPr id="315" name="Google Shape;315;g26a5542d1ef_2_61"/>
          <p:cNvPicPr/>
          <p:nvPr/>
        </p:nvPicPr>
        <p:blipFill>
          <a:blip r:embed="rId6">
            <a:alphaModFix/>
          </a:blip>
          <a:stretch/>
        </p:blipFill>
        <p:spPr bwMode="auto">
          <a:xfrm>
            <a:off x="687550" y="774438"/>
            <a:ext cx="7543800" cy="885825"/>
          </a:xfrm>
          <a:prstGeom prst="rect">
            <a:avLst/>
          </a:prstGeom>
          <a:noFill/>
          <a:ln>
            <a:noFill/>
          </a:ln>
        </p:spPr>
      </p:pic>
      <p:pic>
        <p:nvPicPr>
          <p:cNvPr id="316" name="Google Shape;316;g26a5542d1ef_2_61"/>
          <p:cNvPicPr/>
          <p:nvPr/>
        </p:nvPicPr>
        <p:blipFill>
          <a:blip r:embed="rId7">
            <a:alphaModFix/>
          </a:blip>
          <a:stretch/>
        </p:blipFill>
        <p:spPr bwMode="auto">
          <a:xfrm>
            <a:off x="687543" y="2454412"/>
            <a:ext cx="7912558" cy="2099912"/>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dur="indefinite" restart="never" nodeType="tmRoot">
          <p:childTnLst>
            <p:seq concurrent="1" nextAc="seek">
              <p:cTn id="2" dur="indefinite" nodeType="mainSeq">
                <p:childTnLst>
                  <p:par>
                    <p:cTn fill="hold">
                      <p:stCondLst>
                        <p:cond delay="indefinite"/>
                        <p:cond evt="onBegin" delay="0">
                          <p:tn val="2"/>
                        </p:cond>
                      </p:stCondLst>
                      <p:childTnLst>
                        <p:par>
                          <p:cTn fill="hold">
                            <p:stCondLst>
                              <p:cond delay="0"/>
                            </p:stCondLst>
                            <p:childTnLst>
                              <p:par>
                                <p:cTn presetID="10" presetClass="entr" presetSubtype="0" fill="hold" nodeType="withEffect">
                                  <p:stCondLst>
                                    <p:cond delay="0"/>
                                  </p:stCondLst>
                                  <p:childTnLst>
                                    <p:set>
                                      <p:cBhvr>
                                        <p:cTn dur="1" fill="hold">
                                          <p:stCondLst>
                                            <p:cond delay="0"/>
                                          </p:stCondLst>
                                        </p:cTn>
                                        <p:tgtEl>
                                          <p:spTgt spid="312"/>
                                        </p:tgtEl>
                                        <p:attrNameLst>
                                          <p:attrName>style.visibility</p:attrName>
                                        </p:attrNameLst>
                                      </p:cBhvr>
                                      <p:to>
                                        <p:strVal val="visible"/>
                                      </p:to>
                                    </p:set>
                                    <p:animEffect transition="in" filter="fade">
                                      <p:cBhvr>
                                        <p:cTn dur="500"/>
                                        <p:tgtEl>
                                          <p:spTgt spid="312"/>
                                        </p:tgtEl>
                                      </p:cBhvr>
                                    </p:animEffect>
                                  </p:childTnLst>
                                </p:cTn>
                              </p:par>
                              <p:par>
                                <p:cTn presetID="10" presetClass="entr" presetSubtype="0" fill="hold" nodeType="withEffect">
                                  <p:stCondLst>
                                    <p:cond delay="0"/>
                                  </p:stCondLst>
                                  <p:childTnLst>
                                    <p:set>
                                      <p:cBhvr>
                                        <p:cTn dur="1" fill="hold">
                                          <p:stCondLst>
                                            <p:cond delay="0"/>
                                          </p:stCondLst>
                                        </p:cTn>
                                        <p:tgtEl>
                                          <p:spTgt spid="313"/>
                                        </p:tgtEl>
                                        <p:attrNameLst>
                                          <p:attrName>style.visibility</p:attrName>
                                        </p:attrNameLst>
                                      </p:cBhvr>
                                      <p:to>
                                        <p:strVal val="visible"/>
                                      </p:to>
                                    </p:set>
                                    <p:animEffect transition="in" filter="fade">
                                      <p:cBhvr>
                                        <p:cTn dur="5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322" name="Google Shape;322;p13" descr="C:\Users\NUSA PUTRA\Downloads\background-1494381_1280.jpg"/>
          <p:cNvPicPr/>
          <p:nvPr/>
        </p:nvPicPr>
        <p:blipFill>
          <a:blip r:embed="rId3">
            <a:alphaModFix/>
          </a:blip>
          <a:srcRect l="0" t="0" r="0" b="0"/>
          <a:stretch/>
        </p:blipFill>
        <p:spPr bwMode="auto">
          <a:xfrm>
            <a:off x="0" y="0"/>
            <a:ext cx="9144000" cy="5715000"/>
          </a:xfrm>
          <a:prstGeom prst="rect">
            <a:avLst/>
          </a:prstGeom>
          <a:noFill/>
          <a:ln>
            <a:noFill/>
          </a:ln>
        </p:spPr>
      </p:pic>
      <p:pic>
        <p:nvPicPr>
          <p:cNvPr id="323" name="Google Shape;323;p13" descr="C:\Users\NUSA PUTRA\Pictures\LOGO-UNIVERSITAS-NUSA-PUTRA.png"/>
          <p:cNvPicPr/>
          <p:nvPr/>
        </p:nvPicPr>
        <p:blipFill>
          <a:blip r:embed="rId4">
            <a:alphaModFix/>
          </a:blip>
          <a:srcRect l="0" t="0" r="0" b="0"/>
          <a:stretch/>
        </p:blipFill>
        <p:spPr bwMode="auto">
          <a:xfrm>
            <a:off x="8305800" y="80791"/>
            <a:ext cx="744372" cy="745167"/>
          </a:xfrm>
          <a:prstGeom prst="rect">
            <a:avLst/>
          </a:prstGeom>
          <a:noFill/>
          <a:ln>
            <a:noFill/>
          </a:ln>
          <a:effectLst>
            <a:outerShdw blurRad="558800" dist="12700" dir="15600000" algn="ctr" rotWithShape="0">
              <a:srgbClr val="000000"/>
            </a:outerShdw>
            <a:reflection blurRad="0" stA="45000" stPos="0" endA="0" endPos="12000" dist="50800" dir="5400000" sy="-100000" kx="0" ky="0" algn="bl" rotWithShape="0"/>
          </a:effectLst>
        </p:spPr>
      </p:pic>
      <p:pic>
        <p:nvPicPr>
          <p:cNvPr id="324" name="Google Shape;324;p13" descr="https://nusaputra.ac.id/wp-content/uploads/2018/07/npu_thub_fb.png"/>
          <p:cNvPicPr/>
          <p:nvPr/>
        </p:nvPicPr>
        <p:blipFill>
          <a:blip r:embed="rId5">
            <a:alphaModFix/>
          </a:blip>
          <a:srcRect l="26475" t="27371" r="4319" b="36209"/>
          <a:stretch/>
        </p:blipFill>
        <p:spPr bwMode="auto">
          <a:xfrm>
            <a:off x="88392" y="49193"/>
            <a:ext cx="1462890" cy="404181"/>
          </a:xfrm>
          <a:prstGeom prst="rect">
            <a:avLst/>
          </a:prstGeom>
          <a:noFill/>
          <a:ln>
            <a:noFill/>
          </a:ln>
        </p:spPr>
      </p:pic>
      <p:sp>
        <p:nvSpPr>
          <p:cNvPr id="325" name="Google Shape;325;p13"/>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solidFill>
                  <a:srgbClr val="FFFF00"/>
                </a:solidFill>
              </a:rPr>
              <a:t>‹#›</a:t>
            </a:fld>
            <a:endParaRPr>
              <a:solidFill>
                <a:srgbClr val="FFFF00"/>
              </a:solidFill>
            </a:endParaRPr>
          </a:p>
        </p:txBody>
      </p:sp>
      <p:sp>
        <p:nvSpPr>
          <p:cNvPr id="326" name="Google Shape;326;p13"/>
          <p:cNvSpPr txBox="1"/>
          <p:nvPr/>
        </p:nvSpPr>
        <p:spPr bwMode="auto">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b="1" i="1">
                <a:solidFill>
                  <a:schemeClr val="lt1"/>
                </a:solidFill>
                <a:latin typeface="Overlock"/>
                <a:ea typeface="Overlock"/>
                <a:cs typeface="Overlock"/>
              </a:rPr>
              <a:t>Informatics Engineering</a:t>
            </a:r>
            <a:endParaRPr/>
          </a:p>
        </p:txBody>
      </p:sp>
      <p:sp>
        <p:nvSpPr>
          <p:cNvPr id="327" name="Google Shape;327;p13"/>
          <p:cNvSpPr txBox="1"/>
          <p:nvPr>
            <p:ph type="title"/>
          </p:nvPr>
        </p:nvSpPr>
        <p:spPr bwMode="auto">
          <a:xfrm>
            <a:off x="571500" y="-114221"/>
            <a:ext cx="8001000" cy="727992"/>
          </a:xfrm>
          <a:prstGeom prst="rect">
            <a:avLst/>
          </a:prstGeom>
          <a:noFill/>
          <a:ln>
            <a:noFill/>
          </a:ln>
        </p:spPr>
        <p:txBody>
          <a:bodyPr spcFirstLastPara="1" wrap="square" lIns="91425" tIns="45700" rIns="91425" bIns="45700" anchor="ctr" anchorCtr="0">
            <a:normAutofit/>
          </a:bodyPr>
          <a:lstStyle/>
          <a:p>
            <a:pPr marL="0" lvl="0" indent="0" algn="ctr">
              <a:spcBef>
                <a:spcPts val="0"/>
              </a:spcBef>
              <a:spcAft>
                <a:spcPts val="0"/>
              </a:spcAft>
              <a:buClr>
                <a:schemeClr val="dk1"/>
              </a:buClr>
              <a:buSzPts val="2000"/>
              <a:buFont typeface="Calibri"/>
              <a:buNone/>
              <a:defRPr/>
            </a:pPr>
            <a:r>
              <a:rPr lang="en-ID" sz="2000" b="1"/>
              <a:t>KELEBIHAN DAN KELEMAHAN DECISION TREE</a:t>
            </a:r>
            <a:endParaRPr/>
          </a:p>
        </p:txBody>
      </p:sp>
      <p:sp>
        <p:nvSpPr>
          <p:cNvPr id="328" name="Google Shape;328;p13"/>
          <p:cNvSpPr txBox="1"/>
          <p:nvPr/>
        </p:nvSpPr>
        <p:spPr bwMode="auto">
          <a:xfrm>
            <a:off x="17628" y="502567"/>
            <a:ext cx="8610600" cy="4524315"/>
          </a:xfrm>
          <a:prstGeom prst="rect">
            <a:avLst/>
          </a:prstGeom>
          <a:noFill/>
          <a:ln>
            <a:noFill/>
          </a:ln>
        </p:spPr>
        <p:txBody>
          <a:bodyPr spcFirstLastPara="1" wrap="square" lIns="91425" tIns="45700" rIns="91425" bIns="45700" anchor="t" anchorCtr="0">
            <a:spAutoFit/>
          </a:bodyPr>
          <a:lstStyle/>
          <a:p>
            <a:pPr marL="285750" marR="0" lvl="0" indent="-285750" algn="l">
              <a:spcBef>
                <a:spcPts val="0"/>
              </a:spcBef>
              <a:spcAft>
                <a:spcPts val="0"/>
              </a:spcAft>
              <a:buClr>
                <a:schemeClr val="dk1"/>
              </a:buClr>
              <a:buSzPts val="1600"/>
              <a:buFont typeface="Noto Sans Symbols"/>
              <a:buChar char="❑"/>
              <a:defRPr/>
            </a:pPr>
            <a:r>
              <a:rPr lang="en-ID" sz="1600">
                <a:solidFill>
                  <a:schemeClr val="dk1"/>
                </a:solidFill>
                <a:latin typeface="Calibri"/>
                <a:ea typeface="Calibri"/>
                <a:cs typeface="Calibri"/>
              </a:rPr>
              <a:t>Mudah mengintegrasikan dengan sistem basis data.</a:t>
            </a:r>
            <a:endParaRPr/>
          </a:p>
          <a:p>
            <a:pPr marL="285750" marR="0" lvl="0" indent="-285750" algn="l">
              <a:spcBef>
                <a:spcPts val="0"/>
              </a:spcBef>
              <a:spcAft>
                <a:spcPts val="0"/>
              </a:spcAft>
              <a:buClr>
                <a:schemeClr val="dk1"/>
              </a:buClr>
              <a:buSzPts val="1600"/>
              <a:buFont typeface="Noto Sans Symbols"/>
              <a:buChar char="❑"/>
              <a:defRPr/>
            </a:pPr>
            <a:r>
              <a:rPr lang="en-ID" sz="1600">
                <a:solidFill>
                  <a:schemeClr val="dk1"/>
                </a:solidFill>
                <a:latin typeface="Calibri"/>
                <a:ea typeface="Calibri"/>
                <a:cs typeface="Calibri"/>
              </a:rPr>
              <a:t>Memiliki ketelitian yang baik.</a:t>
            </a:r>
            <a:endParaRPr/>
          </a:p>
          <a:p>
            <a:pPr marL="285750" marR="0" lvl="0" indent="-285750" algn="l">
              <a:spcBef>
                <a:spcPts val="0"/>
              </a:spcBef>
              <a:spcAft>
                <a:spcPts val="0"/>
              </a:spcAft>
              <a:buClr>
                <a:schemeClr val="dk1"/>
              </a:buClr>
              <a:buSzPts val="1600"/>
              <a:buFont typeface="Noto Sans Symbols"/>
              <a:buChar char="❑"/>
              <a:defRPr/>
            </a:pPr>
            <a:r>
              <a:rPr lang="en-ID" sz="1600">
                <a:solidFill>
                  <a:schemeClr val="dk1"/>
                </a:solidFill>
                <a:latin typeface="Calibri"/>
                <a:ea typeface="Calibri"/>
                <a:cs typeface="Calibri"/>
              </a:rPr>
              <a:t>Dapat menemukan gabungan tak terduga dari suatu data.</a:t>
            </a:r>
            <a:endParaRPr/>
          </a:p>
          <a:p>
            <a:pPr marL="285750" marR="0" lvl="0" indent="-285750" algn="l">
              <a:spcBef>
                <a:spcPts val="0"/>
              </a:spcBef>
              <a:spcAft>
                <a:spcPts val="0"/>
              </a:spcAft>
              <a:buClr>
                <a:schemeClr val="dk1"/>
              </a:buClr>
              <a:buSzPts val="1600"/>
              <a:buFont typeface="Noto Sans Symbols"/>
              <a:buChar char="❑"/>
              <a:defRPr/>
            </a:pPr>
            <a:r>
              <a:rPr lang="en-ID" sz="1600">
                <a:solidFill>
                  <a:schemeClr val="dk1"/>
                </a:solidFill>
                <a:latin typeface="Calibri"/>
                <a:ea typeface="Calibri"/>
                <a:cs typeface="Calibri"/>
              </a:rPr>
              <a:t>Daerah pengambilan keputusan yang sebelumnya kompleks dan sangat global dapat diubah menjadi lebih sederhana dan spesifik.</a:t>
            </a:r>
            <a:endParaRPr/>
          </a:p>
          <a:p>
            <a:pPr marL="285750" marR="0" lvl="0" indent="-285750" algn="l">
              <a:spcBef>
                <a:spcPts val="0"/>
              </a:spcBef>
              <a:spcAft>
                <a:spcPts val="0"/>
              </a:spcAft>
              <a:buClr>
                <a:schemeClr val="dk1"/>
              </a:buClr>
              <a:buSzPts val="1600"/>
              <a:buFont typeface="Noto Sans Symbols"/>
              <a:buChar char="❑"/>
              <a:defRPr/>
            </a:pPr>
            <a:r>
              <a:rPr lang="en-ID" sz="1600">
                <a:solidFill>
                  <a:schemeClr val="dk1"/>
                </a:solidFill>
                <a:latin typeface="Calibri"/>
                <a:ea typeface="Calibri"/>
                <a:cs typeface="Calibri"/>
              </a:rPr>
              <a:t>Dapat melakukan eliminasi untuk perhitungan-perhitungan yang tidak diperlukan. Karena ketika menggunakan metode ini maka sampel hanya diuji berdasarkan kriteria atau kelas tertentu.</a:t>
            </a:r>
            <a:endParaRPr/>
          </a:p>
          <a:p>
            <a:pPr marL="285750" marR="0" lvl="0" indent="-285750" algn="l">
              <a:spcBef>
                <a:spcPts val="0"/>
              </a:spcBef>
              <a:spcAft>
                <a:spcPts val="0"/>
              </a:spcAft>
              <a:buClr>
                <a:schemeClr val="dk1"/>
              </a:buClr>
              <a:buSzPts val="1600"/>
              <a:buFont typeface="Noto Sans Symbols"/>
              <a:buChar char="❑"/>
              <a:defRPr/>
            </a:pPr>
            <a:r>
              <a:rPr lang="en-ID" sz="1600">
                <a:solidFill>
                  <a:schemeClr val="dk1"/>
                </a:solidFill>
                <a:latin typeface="Calibri"/>
                <a:ea typeface="Calibri"/>
                <a:cs typeface="Calibri"/>
              </a:rPr>
              <a:t>Fleksibel untuk memilih fitur dari internal node yang berbeda, fitur yang terpilih akan membedakan suatu kriteria dibandingkan kriteria yang lain dalam node yang sama.</a:t>
            </a:r>
            <a:endParaRPr/>
          </a:p>
          <a:p>
            <a:pPr marL="0" marR="0" lvl="0" indent="0" algn="l">
              <a:spcBef>
                <a:spcPts val="0"/>
              </a:spcBef>
              <a:spcAft>
                <a:spcPts val="0"/>
              </a:spcAft>
              <a:buNone/>
              <a:defRPr/>
            </a:pPr>
            <a:endParaRPr sz="1600">
              <a:solidFill>
                <a:schemeClr val="dk1"/>
              </a:solidFill>
              <a:latin typeface="Calibri"/>
              <a:ea typeface="Calibri"/>
              <a:cs typeface="Calibri"/>
            </a:endParaRPr>
          </a:p>
          <a:p>
            <a:pPr marL="0" marR="0" lvl="0" indent="-101600" algn="l">
              <a:spcBef>
                <a:spcPts val="0"/>
              </a:spcBef>
              <a:spcAft>
                <a:spcPts val="0"/>
              </a:spcAft>
              <a:buClr>
                <a:srgbClr val="000000"/>
              </a:buClr>
              <a:buSzPts val="1600"/>
              <a:buFont typeface="Calibri"/>
              <a:buAutoNum type="arabicPeriod"/>
              <a:defRPr/>
            </a:pPr>
            <a:r>
              <a:rPr lang="en-ID" sz="1600" b="0" i="0">
                <a:solidFill>
                  <a:srgbClr val="000000"/>
                </a:solidFill>
                <a:latin typeface="Alegreya Sans"/>
                <a:ea typeface="Alegreya Sans"/>
                <a:cs typeface="Alegreya Sans"/>
              </a:rPr>
              <a:t>Terjadi overlap terutama ketika kelas-kelas dan kriteria yang digunakan jumlahnya sangat banyak. Hal tersebut juga dapat menyebabkan meningkatnya waktu pengambilan keputusan dan jumlah memori yang diperlukan.</a:t>
            </a:r>
            <a:endParaRPr sz="1600" b="0" i="0">
              <a:solidFill>
                <a:srgbClr val="6D6D6D"/>
              </a:solidFill>
              <a:latin typeface="Alegreya Sans"/>
              <a:ea typeface="Alegreya Sans"/>
              <a:cs typeface="Alegreya Sans"/>
            </a:endParaRPr>
          </a:p>
          <a:p>
            <a:pPr marL="0" marR="0" lvl="0" indent="-101600" algn="l">
              <a:spcBef>
                <a:spcPts val="0"/>
              </a:spcBef>
              <a:spcAft>
                <a:spcPts val="0"/>
              </a:spcAft>
              <a:buClr>
                <a:srgbClr val="000000"/>
              </a:buClr>
              <a:buSzPts val="1600"/>
              <a:buFont typeface="Calibri"/>
              <a:buAutoNum type="arabicPeriod"/>
              <a:defRPr/>
            </a:pPr>
            <a:r>
              <a:rPr lang="en-ID" sz="1600" b="0" i="0">
                <a:solidFill>
                  <a:srgbClr val="000000"/>
                </a:solidFill>
                <a:latin typeface="Alegreya Sans"/>
                <a:ea typeface="Alegreya Sans"/>
                <a:cs typeface="Alegreya Sans"/>
              </a:rPr>
              <a:t>Pengakumulasian jumlah error dari setiap tingkat dalam sebuah pohon keputusan yang besar.</a:t>
            </a:r>
            <a:endParaRPr sz="1600" b="0" i="0">
              <a:solidFill>
                <a:srgbClr val="6D6D6D"/>
              </a:solidFill>
              <a:latin typeface="Alegreya Sans"/>
              <a:ea typeface="Alegreya Sans"/>
              <a:cs typeface="Alegreya Sans"/>
            </a:endParaRPr>
          </a:p>
          <a:p>
            <a:pPr marL="0" marR="0" lvl="0" indent="-101600" algn="l">
              <a:spcBef>
                <a:spcPts val="0"/>
              </a:spcBef>
              <a:spcAft>
                <a:spcPts val="0"/>
              </a:spcAft>
              <a:buClr>
                <a:srgbClr val="000000"/>
              </a:buClr>
              <a:buSzPts val="1600"/>
              <a:buFont typeface="Calibri"/>
              <a:buAutoNum type="arabicPeriod"/>
              <a:defRPr/>
            </a:pPr>
            <a:r>
              <a:rPr lang="en-ID" sz="1600" b="0" i="0">
                <a:solidFill>
                  <a:srgbClr val="000000"/>
                </a:solidFill>
                <a:latin typeface="Alegreya Sans"/>
                <a:ea typeface="Alegreya Sans"/>
                <a:cs typeface="Alegreya Sans"/>
              </a:rPr>
              <a:t>Kesulitan dalam mendesain pohon keputusan yang optimal.</a:t>
            </a:r>
            <a:endParaRPr sz="1600" b="0" i="0">
              <a:solidFill>
                <a:srgbClr val="6D6D6D"/>
              </a:solidFill>
              <a:latin typeface="Alegreya Sans"/>
              <a:ea typeface="Alegreya Sans"/>
              <a:cs typeface="Alegreya Sans"/>
            </a:endParaRPr>
          </a:p>
          <a:p>
            <a:pPr marL="0" marR="0" lvl="0" indent="-101600" algn="l">
              <a:spcBef>
                <a:spcPts val="0"/>
              </a:spcBef>
              <a:spcAft>
                <a:spcPts val="0"/>
              </a:spcAft>
              <a:buClr>
                <a:srgbClr val="000000"/>
              </a:buClr>
              <a:buSzPts val="1600"/>
              <a:buFont typeface="Calibri"/>
              <a:buAutoNum type="arabicPeriod"/>
              <a:defRPr/>
            </a:pPr>
            <a:r>
              <a:rPr lang="en-ID" sz="1600" b="0" i="0">
                <a:solidFill>
                  <a:srgbClr val="000000"/>
                </a:solidFill>
                <a:latin typeface="Alegreya Sans"/>
                <a:ea typeface="Alegreya Sans"/>
                <a:cs typeface="Alegreya Sans"/>
              </a:rPr>
              <a:t>Hasil kualitas keputusan yang didapatkan dari metode pohon keputusan sangat bergantung pada bagaimana pohon tersebut didesain.</a:t>
            </a:r>
            <a:endParaRPr sz="1600" b="0" i="0">
              <a:solidFill>
                <a:srgbClr val="6D6D6D"/>
              </a:solidFill>
              <a:latin typeface="Alegreya Sans"/>
              <a:ea typeface="Alegreya Sans"/>
              <a:cs typeface="Alegreya Sans"/>
            </a:endParaRPr>
          </a:p>
          <a:p>
            <a:pPr marL="0" marR="0" lvl="0" indent="0" algn="l">
              <a:spcBef>
                <a:spcPts val="0"/>
              </a:spcBef>
              <a:spcAft>
                <a:spcPts val="0"/>
              </a:spcAft>
              <a:buNone/>
              <a:defRPr/>
            </a:pPr>
            <a:endParaRPr sz="1600">
              <a:solidFill>
                <a:schemeClr val="dk1"/>
              </a:solidFill>
              <a:latin typeface="Calibri"/>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65699">
        <p:wipe dir="r"/>
      </p:transition>
    </mc:Choice>
    <mc:Fallback>
      <p:transition spd="slow" advClick="1" advTm="65699">
        <p:wipe dir="r"/>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334" name="Google Shape;334;p14" descr="C:\Users\NUSA PUTRA\Downloads\background-1494381_1280.jpg"/>
          <p:cNvPicPr/>
          <p:nvPr/>
        </p:nvPicPr>
        <p:blipFill>
          <a:blip r:embed="rId3">
            <a:alphaModFix/>
          </a:blip>
          <a:srcRect l="0" t="0" r="0" b="0"/>
          <a:stretch/>
        </p:blipFill>
        <p:spPr bwMode="auto">
          <a:xfrm>
            <a:off x="0" y="-114230"/>
            <a:ext cx="9144000" cy="5715000"/>
          </a:xfrm>
          <a:prstGeom prst="rect">
            <a:avLst/>
          </a:prstGeom>
          <a:noFill/>
          <a:ln>
            <a:noFill/>
          </a:ln>
        </p:spPr>
      </p:pic>
      <p:pic>
        <p:nvPicPr>
          <p:cNvPr id="335" name="Google Shape;335;p14" descr="C:\Users\NUSA PUTRA\Pictures\LOGO-UNIVERSITAS-NUSA-PUTRA.png"/>
          <p:cNvPicPr/>
          <p:nvPr/>
        </p:nvPicPr>
        <p:blipFill>
          <a:blip r:embed="rId4">
            <a:alphaModFix/>
          </a:blip>
          <a:srcRect l="0" t="0" r="0" b="0"/>
          <a:stretch/>
        </p:blipFill>
        <p:spPr bwMode="auto">
          <a:xfrm>
            <a:off x="8305800" y="80791"/>
            <a:ext cx="744372" cy="745167"/>
          </a:xfrm>
          <a:prstGeom prst="rect">
            <a:avLst/>
          </a:prstGeom>
          <a:noFill/>
          <a:ln>
            <a:noFill/>
          </a:ln>
          <a:effectLst>
            <a:outerShdw blurRad="558800" dist="12700" dir="15600000" algn="ctr" rotWithShape="0">
              <a:srgbClr val="000000"/>
            </a:outerShdw>
            <a:reflection blurRad="0" stA="45000" stPos="0" endA="0" endPos="12000" dist="50800" dir="5400000" sy="-100000" kx="0" ky="0" algn="bl" rotWithShape="0"/>
          </a:effectLst>
        </p:spPr>
      </p:pic>
      <p:pic>
        <p:nvPicPr>
          <p:cNvPr id="336" name="Google Shape;336;p14" descr="https://nusaputra.ac.id/wp-content/uploads/2018/07/npu_thub_fb.png"/>
          <p:cNvPicPr/>
          <p:nvPr/>
        </p:nvPicPr>
        <p:blipFill>
          <a:blip r:embed="rId5">
            <a:alphaModFix/>
          </a:blip>
          <a:srcRect l="26475" t="27371" r="4319" b="36209"/>
          <a:stretch/>
        </p:blipFill>
        <p:spPr bwMode="auto">
          <a:xfrm>
            <a:off x="88392" y="49193"/>
            <a:ext cx="1462890" cy="404181"/>
          </a:xfrm>
          <a:prstGeom prst="rect">
            <a:avLst/>
          </a:prstGeom>
          <a:noFill/>
          <a:ln>
            <a:noFill/>
          </a:ln>
        </p:spPr>
      </p:pic>
      <p:sp>
        <p:nvSpPr>
          <p:cNvPr id="337" name="Google Shape;337;p14"/>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solidFill>
                  <a:srgbClr val="FFFF00"/>
                </a:solidFill>
              </a:rPr>
              <a:t>‹#›</a:t>
            </a:fld>
            <a:endParaRPr>
              <a:solidFill>
                <a:srgbClr val="FFFF00"/>
              </a:solidFill>
            </a:endParaRPr>
          </a:p>
        </p:txBody>
      </p:sp>
      <p:sp>
        <p:nvSpPr>
          <p:cNvPr id="338" name="Google Shape;338;p14"/>
          <p:cNvSpPr txBox="1"/>
          <p:nvPr/>
        </p:nvSpPr>
        <p:spPr bwMode="auto">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b="1" i="1">
                <a:solidFill>
                  <a:schemeClr val="lt1"/>
                </a:solidFill>
                <a:latin typeface="Overlock"/>
                <a:ea typeface="Overlock"/>
                <a:cs typeface="Overlock"/>
              </a:rPr>
              <a:t>Informatics Engineering</a:t>
            </a:r>
            <a:endParaRPr/>
          </a:p>
        </p:txBody>
      </p:sp>
      <p:sp>
        <p:nvSpPr>
          <p:cNvPr id="339" name="Google Shape;339;p14"/>
          <p:cNvSpPr txBox="1"/>
          <p:nvPr>
            <p:ph type="title"/>
          </p:nvPr>
        </p:nvSpPr>
        <p:spPr bwMode="auto">
          <a:xfrm>
            <a:off x="571500" y="-114221"/>
            <a:ext cx="8001000" cy="727992"/>
          </a:xfrm>
          <a:prstGeom prst="rect">
            <a:avLst/>
          </a:prstGeom>
          <a:noFill/>
          <a:ln>
            <a:noFill/>
          </a:ln>
        </p:spPr>
        <p:txBody>
          <a:bodyPr spcFirstLastPara="1" wrap="square" lIns="91425" tIns="45700" rIns="91425" bIns="45700" anchor="ctr" anchorCtr="0">
            <a:normAutofit/>
          </a:bodyPr>
          <a:lstStyle/>
          <a:p>
            <a:pPr marL="0" lvl="0" indent="0" algn="ctr">
              <a:spcBef>
                <a:spcPts val="0"/>
              </a:spcBef>
              <a:spcAft>
                <a:spcPts val="0"/>
              </a:spcAft>
              <a:buClr>
                <a:schemeClr val="dk1"/>
              </a:buClr>
              <a:buSzPts val="2000"/>
              <a:buFont typeface="Calibri"/>
              <a:buNone/>
              <a:defRPr/>
            </a:pPr>
            <a:r>
              <a:rPr lang="en-ID" sz="2000" b="1"/>
              <a:t>  CONTOH SOAL</a:t>
            </a:r>
            <a:endParaRPr/>
          </a:p>
        </p:txBody>
      </p:sp>
      <p:sp>
        <p:nvSpPr>
          <p:cNvPr id="340" name="Google Shape;340;p14"/>
          <p:cNvSpPr txBox="1"/>
          <p:nvPr/>
        </p:nvSpPr>
        <p:spPr bwMode="auto">
          <a:xfrm>
            <a:off x="5020736" y="5921831"/>
            <a:ext cx="1572053" cy="382386"/>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Calibri"/>
              <a:buNone/>
              <a:defRPr/>
            </a:pPr>
            <a:r>
              <a:rPr lang="en-ID" sz="1800" b="0" i="0" u="none" strike="noStrike" cap="none">
                <a:solidFill>
                  <a:srgbClr val="000000"/>
                </a:solidFill>
                <a:latin typeface="Calibri"/>
                <a:ea typeface="Calibri"/>
                <a:cs typeface="Calibri"/>
              </a:rPr>
              <a:t>Jumlah balok</a:t>
            </a:r>
            <a:endParaRPr sz="1800" b="0" i="0" u="none" strike="noStrike" cap="none">
              <a:solidFill>
                <a:srgbClr val="000000"/>
              </a:solidFill>
              <a:latin typeface="Calibri"/>
              <a:ea typeface="Calibri"/>
              <a:cs typeface="Calibri"/>
            </a:endParaRPr>
          </a:p>
        </p:txBody>
      </p:sp>
      <p:sp>
        <p:nvSpPr>
          <p:cNvPr id="341" name="Google Shape;341;p14"/>
          <p:cNvSpPr txBox="1"/>
          <p:nvPr/>
        </p:nvSpPr>
        <p:spPr bwMode="auto">
          <a:xfrm>
            <a:off x="8202107" y="5704490"/>
            <a:ext cx="328970" cy="338554"/>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600"/>
              <a:buFont typeface="Calibri"/>
              <a:buNone/>
              <a:defRPr/>
            </a:pPr>
            <a:r>
              <a:rPr lang="en-ID" sz="1600" b="1" i="0" u="none" strike="noStrike" cap="none">
                <a:solidFill>
                  <a:srgbClr val="000000"/>
                </a:solidFill>
                <a:latin typeface="Calibri"/>
                <a:ea typeface="Calibri"/>
                <a:cs typeface="Calibri"/>
              </a:rPr>
              <a:t>5</a:t>
            </a:r>
            <a:endParaRPr/>
          </a:p>
        </p:txBody>
      </p:sp>
      <p:graphicFrame>
        <p:nvGraphicFramePr>
          <p:cNvPr id="342" name="Google Shape;342;p14"/>
          <p:cNvGraphicFramePr>
            <a:graphicFrameLocks xmlns:a="http://schemas.openxmlformats.org/drawingml/2006/main" noChangeAspect="1"/>
          </p:cNvGraphicFramePr>
          <p:nvPr/>
        </p:nvGraphicFramePr>
        <p:xfrm>
          <a:off x="3957638" y="2662238"/>
          <a:ext cx="1228725" cy="390525"/>
        </p:xfrm>
        <a:graphic>
          <a:graphicData uri="http://schemas.openxmlformats.org/presentationml/2006/ole">
            <p:oleObj name="oleObj" r:id="rId7" imgW="1228725" imgH="390525" progId="Excel.Sheet.12">
              <p:embed/>
              <p:pic>
                <p:nvPicPr>
                  <p:cNvPr id="342" name="Google Shape;342;p14"/>
                  <p:cNvPicPr/>
                  <p:nvPr/>
                </p:nvPicPr>
                <p:blipFill>
                  <a:blip r:embed="rId6"/>
                  <a:stretch/>
                </p:blipFill>
                <p:spPr bwMode="auto">
                  <a:xfrm>
                    <a:off x="3957638" y="2662238"/>
                    <a:ext cx="1228725" cy="390525"/>
                  </a:xfrm>
                  <a:prstGeom prst="rect">
                    <a:avLst/>
                  </a:prstGeom>
                </p:spPr>
              </p:pic>
            </p:oleObj>
          </a:graphicData>
        </a:graphic>
      </p:graphicFrame>
      <p:sp>
        <p:nvSpPr>
          <p:cNvPr id="343" name="Google Shape;343;p14"/>
          <p:cNvSpPr txBox="1"/>
          <p:nvPr/>
        </p:nvSpPr>
        <p:spPr bwMode="auto">
          <a:xfrm>
            <a:off x="0" y="4426120"/>
            <a:ext cx="990600" cy="276999"/>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200">
                <a:solidFill>
                  <a:schemeClr val="dk1"/>
                </a:solidFill>
                <a:latin typeface="Calibri"/>
                <a:ea typeface="Calibri"/>
                <a:cs typeface="Calibri"/>
              </a:rPr>
              <a:t>sample</a:t>
            </a:r>
            <a:endParaRPr/>
          </a:p>
        </p:txBody>
      </p:sp>
      <p:sp>
        <p:nvSpPr>
          <p:cNvPr id="344" name="Google Shape;344;p14"/>
          <p:cNvSpPr txBox="1"/>
          <p:nvPr/>
        </p:nvSpPr>
        <p:spPr bwMode="auto">
          <a:xfrm>
            <a:off x="2057400" y="4414280"/>
            <a:ext cx="990600" cy="276999"/>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200">
                <a:solidFill>
                  <a:schemeClr val="dk1"/>
                </a:solidFill>
                <a:latin typeface="Calibri"/>
                <a:ea typeface="Calibri"/>
                <a:cs typeface="Calibri"/>
              </a:rPr>
              <a:t>atribut</a:t>
            </a:r>
            <a:endParaRPr sz="1200">
              <a:solidFill>
                <a:schemeClr val="dk1"/>
              </a:solidFill>
              <a:latin typeface="Calibri"/>
              <a:ea typeface="Calibri"/>
              <a:cs typeface="Calibri"/>
            </a:endParaRPr>
          </a:p>
        </p:txBody>
      </p:sp>
      <p:sp>
        <p:nvSpPr>
          <p:cNvPr id="345" name="Google Shape;345;p14"/>
          <p:cNvSpPr txBox="1"/>
          <p:nvPr/>
        </p:nvSpPr>
        <p:spPr bwMode="auto">
          <a:xfrm>
            <a:off x="3487024" y="4426123"/>
            <a:ext cx="990600" cy="276900"/>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200">
                <a:solidFill>
                  <a:schemeClr val="dk1"/>
                </a:solidFill>
                <a:latin typeface="Calibri"/>
                <a:ea typeface="Calibri"/>
                <a:cs typeface="Calibri"/>
              </a:rPr>
              <a:t>target</a:t>
            </a:r>
            <a:endParaRPr/>
          </a:p>
        </p:txBody>
      </p:sp>
      <p:cxnSp>
        <p:nvCxnSpPr>
          <p:cNvPr id="346" name="Google Shape;346;p14"/>
          <p:cNvCxnSpPr/>
          <p:nvPr/>
        </p:nvCxnSpPr>
        <p:spPr bwMode="auto">
          <a:xfrm rot="10800000">
            <a:off x="304800" y="4153903"/>
            <a:ext cx="0" cy="272217"/>
          </a:xfrm>
          <a:prstGeom prst="straightConnector1">
            <a:avLst/>
          </a:prstGeom>
          <a:noFill/>
          <a:ln w="9525" cap="flat" cmpd="sng">
            <a:solidFill>
              <a:srgbClr val="4A7DBA"/>
            </a:solidFill>
            <a:prstDash val="solid"/>
            <a:round/>
            <a:headEnd type="none" w="sm" len="sm"/>
            <a:tailEnd type="triangle" w="med" len="med"/>
          </a:ln>
        </p:spPr>
      </p:cxnSp>
      <p:cxnSp>
        <p:nvCxnSpPr>
          <p:cNvPr id="347" name="Google Shape;347;p14"/>
          <p:cNvCxnSpPr/>
          <p:nvPr/>
        </p:nvCxnSpPr>
        <p:spPr bwMode="auto">
          <a:xfrm rot="10800000">
            <a:off x="1371600" y="3920182"/>
            <a:ext cx="990600" cy="494098"/>
          </a:xfrm>
          <a:prstGeom prst="straightConnector1">
            <a:avLst/>
          </a:prstGeom>
          <a:noFill/>
          <a:ln w="9525" cap="flat" cmpd="sng">
            <a:solidFill>
              <a:srgbClr val="4A7DBA"/>
            </a:solidFill>
            <a:prstDash val="solid"/>
            <a:round/>
            <a:headEnd type="none" w="sm" len="sm"/>
            <a:tailEnd type="triangle" w="med" len="med"/>
          </a:ln>
        </p:spPr>
      </p:cxnSp>
      <p:cxnSp>
        <p:nvCxnSpPr>
          <p:cNvPr id="348" name="Google Shape;348;p14"/>
          <p:cNvCxnSpPr/>
          <p:nvPr/>
        </p:nvCxnSpPr>
        <p:spPr bwMode="auto">
          <a:xfrm rot="10800000" flipH="1">
            <a:off x="2362199" y="3908025"/>
            <a:ext cx="1595437" cy="494098"/>
          </a:xfrm>
          <a:prstGeom prst="straightConnector1">
            <a:avLst/>
          </a:prstGeom>
          <a:noFill/>
          <a:ln w="9525" cap="flat" cmpd="sng">
            <a:solidFill>
              <a:srgbClr val="4A7DBA"/>
            </a:solidFill>
            <a:prstDash val="solid"/>
            <a:round/>
            <a:headEnd type="none" w="sm" len="sm"/>
            <a:tailEnd type="triangle" w="med" len="med"/>
          </a:ln>
        </p:spPr>
      </p:cxnSp>
      <p:cxnSp>
        <p:nvCxnSpPr>
          <p:cNvPr id="349" name="Google Shape;349;p14"/>
          <p:cNvCxnSpPr/>
          <p:nvPr/>
        </p:nvCxnSpPr>
        <p:spPr bwMode="auto">
          <a:xfrm rot="10800000">
            <a:off x="2209800" y="3908025"/>
            <a:ext cx="152400" cy="476869"/>
          </a:xfrm>
          <a:prstGeom prst="straightConnector1">
            <a:avLst/>
          </a:prstGeom>
          <a:noFill/>
          <a:ln w="9525" cap="flat" cmpd="sng">
            <a:solidFill>
              <a:srgbClr val="4A7DBA"/>
            </a:solidFill>
            <a:prstDash val="solid"/>
            <a:round/>
            <a:headEnd type="none" w="sm" len="sm"/>
            <a:tailEnd type="triangle" w="med" len="med"/>
          </a:ln>
        </p:spPr>
      </p:cxnSp>
      <p:cxnSp>
        <p:nvCxnSpPr>
          <p:cNvPr id="350" name="Google Shape;350;p14"/>
          <p:cNvCxnSpPr/>
          <p:nvPr/>
        </p:nvCxnSpPr>
        <p:spPr bwMode="auto">
          <a:xfrm rot="10800000" flipH="1">
            <a:off x="2362199" y="3908025"/>
            <a:ext cx="685800" cy="485553"/>
          </a:xfrm>
          <a:prstGeom prst="straightConnector1">
            <a:avLst/>
          </a:prstGeom>
          <a:noFill/>
          <a:ln w="9525" cap="flat" cmpd="sng">
            <a:solidFill>
              <a:srgbClr val="4A7DBA"/>
            </a:solidFill>
            <a:prstDash val="solid"/>
            <a:round/>
            <a:headEnd type="none" w="sm" len="sm"/>
            <a:tailEnd type="triangle" w="med" len="med"/>
          </a:ln>
        </p:spPr>
      </p:cxnSp>
      <p:cxnSp>
        <p:nvCxnSpPr>
          <p:cNvPr id="351" name="Google Shape;351;p14"/>
          <p:cNvCxnSpPr/>
          <p:nvPr/>
        </p:nvCxnSpPr>
        <p:spPr bwMode="auto">
          <a:xfrm rot="10800000">
            <a:off x="3891950" y="4102909"/>
            <a:ext cx="0" cy="282000"/>
          </a:xfrm>
          <a:prstGeom prst="straightConnector1">
            <a:avLst/>
          </a:prstGeom>
          <a:noFill/>
          <a:ln w="9525" cap="flat" cmpd="sng">
            <a:solidFill>
              <a:srgbClr val="4A7DBA"/>
            </a:solidFill>
            <a:prstDash val="solid"/>
            <a:round/>
            <a:headEnd type="none" w="sm" len="sm"/>
            <a:tailEnd type="triangle" w="med" len="med"/>
          </a:ln>
        </p:spPr>
      </p:cxnSp>
      <p:sp>
        <p:nvSpPr>
          <p:cNvPr id="352" name="Google Shape;352;p14"/>
          <p:cNvSpPr txBox="1"/>
          <p:nvPr/>
        </p:nvSpPr>
        <p:spPr bwMode="auto">
          <a:xfrm>
            <a:off x="4800600" y="882150"/>
            <a:ext cx="4249500" cy="2247300"/>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a:solidFill>
                  <a:schemeClr val="dk1"/>
                </a:solidFill>
                <a:latin typeface="Calibri"/>
                <a:ea typeface="Calibri"/>
                <a:cs typeface="Calibri"/>
              </a:rPr>
              <a:t>Jumlah seluruh data = 13</a:t>
            </a:r>
            <a:endParaRPr sz="1800">
              <a:solidFill>
                <a:schemeClr val="dk1"/>
              </a:solidFill>
              <a:latin typeface="Calibri"/>
              <a:ea typeface="Calibri"/>
              <a:cs typeface="Calibri"/>
            </a:endParaRPr>
          </a:p>
          <a:p>
            <a:pPr marL="0" lvl="0" indent="0" algn="l">
              <a:spcBef>
                <a:spcPts val="0"/>
              </a:spcBef>
              <a:spcAft>
                <a:spcPts val="0"/>
              </a:spcAft>
              <a:buNone/>
              <a:defRPr/>
            </a:pPr>
            <a:r>
              <a:rPr lang="en-ID" sz="1800">
                <a:solidFill>
                  <a:schemeClr val="dk1"/>
                </a:solidFill>
                <a:latin typeface="Calibri"/>
                <a:ea typeface="Calibri"/>
                <a:cs typeface="Calibri"/>
              </a:rPr>
              <a:t>Long : 7, Medium : 2, Short: 4</a:t>
            </a:r>
            <a:endParaRPr sz="1800">
              <a:solidFill>
                <a:schemeClr val="dk1"/>
              </a:solidFill>
              <a:latin typeface="Calibri"/>
              <a:ea typeface="Calibri"/>
              <a:cs typeface="Calibri"/>
            </a:endParaRPr>
          </a:p>
          <a:p>
            <a:pPr marL="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r>
              <a:rPr lang="en-ID" sz="1800">
                <a:solidFill>
                  <a:schemeClr val="dk1"/>
                </a:solidFill>
                <a:latin typeface="Calibri"/>
                <a:ea typeface="Calibri"/>
                <a:cs typeface="Calibri"/>
              </a:rPr>
              <a:t>Gini Impurity : </a:t>
            </a:r>
            <a:endParaRPr sz="1800">
              <a:solidFill>
                <a:schemeClr val="dk1"/>
              </a:solidFill>
              <a:latin typeface="Calibri"/>
              <a:ea typeface="Calibri"/>
              <a:cs typeface="Calibri"/>
            </a:endParaRPr>
          </a:p>
          <a:p>
            <a:pPr marL="0" marR="0" lvl="0" indent="0" algn="l">
              <a:spcBef>
                <a:spcPts val="0"/>
              </a:spcBef>
              <a:spcAft>
                <a:spcPts val="0"/>
              </a:spcAft>
              <a:buNone/>
              <a:defRPr/>
            </a:pPr>
            <a:r>
              <a:rPr lang="en-ID" sz="1800">
                <a:solidFill>
                  <a:schemeClr val="dk1"/>
                </a:solidFill>
                <a:latin typeface="Calibri"/>
                <a:ea typeface="Calibri"/>
                <a:cs typeface="Calibri"/>
              </a:rPr>
              <a:t>1-((7/13)^2 +(2/13)^2+(4/13)^2)</a:t>
            </a:r>
            <a:endParaRPr sz="1800">
              <a:solidFill>
                <a:schemeClr val="dk1"/>
              </a:solidFill>
              <a:latin typeface="Calibri"/>
              <a:ea typeface="Calibri"/>
              <a:cs typeface="Calibri"/>
            </a:endParaRPr>
          </a:p>
          <a:p>
            <a:pPr marL="0" marR="0" lvl="0" indent="0" algn="l">
              <a:spcBef>
                <a:spcPts val="0"/>
              </a:spcBef>
              <a:spcAft>
                <a:spcPts val="0"/>
              </a:spcAft>
              <a:buNone/>
              <a:defRPr/>
            </a:pPr>
            <a:r>
              <a:rPr lang="en-ID" sz="1800">
                <a:solidFill>
                  <a:schemeClr val="dk1"/>
                </a:solidFill>
                <a:latin typeface="Calibri"/>
                <a:ea typeface="Calibri"/>
                <a:cs typeface="Calibri"/>
              </a:rPr>
              <a:t>= 0,591715976.</a:t>
            </a: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a:p>
        </p:txBody>
      </p:sp>
      <p:pic>
        <p:nvPicPr>
          <p:cNvPr id="353" name="Google Shape;353;p14"/>
          <p:cNvPicPr/>
          <p:nvPr/>
        </p:nvPicPr>
        <p:blipFill>
          <a:blip r:embed="rId8">
            <a:alphaModFix/>
          </a:blip>
          <a:stretch/>
        </p:blipFill>
        <p:spPr bwMode="auto">
          <a:xfrm flipH="0" flipV="0">
            <a:off x="-356676" y="747529"/>
            <a:ext cx="5229426" cy="2995759"/>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8988">
        <p:wipe dir="r"/>
      </p:transition>
    </mc:Choice>
    <mc:Fallback>
      <p:transition spd="slow" advClick="1" advTm="28988">
        <p:wipe dir="r"/>
      </p:transition>
    </mc:Fallback>
  </mc:AlternateContent>
  <p:timing>
    <p:tnLst>
      <p:par>
        <p:cTn dur="indefinite" restart="never" nodeType="tmRoot">
          <p:childTnLst>
            <p:seq concurrent="1" nextAc="seek">
              <p:cTn id="2" dur="indefinite" nodeType="mainSeq">
                <p:childTnLst>
                  <p:par>
                    <p:cTn fill="hold">
                      <p:stCondLst>
                        <p:cond delay="indefinite"/>
                        <p:cond evt="onBegin" delay="0">
                          <p:tn val="2"/>
                        </p:cond>
                      </p:stCondLst>
                      <p:childTnLst>
                        <p:par>
                          <p:cTn fill="hold">
                            <p:stCondLst>
                              <p:cond delay="0"/>
                            </p:stCondLst>
                            <p:childTnLst>
                              <p:par>
                                <p:cTn presetID="10" presetClass="entr" presetSubtype="0" fill="hold" nodeType="withEffect">
                                  <p:stCondLst>
                                    <p:cond delay="0"/>
                                  </p:stCondLst>
                                  <p:childTnLst>
                                    <p:set>
                                      <p:cBhvr>
                                        <p:cTn dur="1" fill="hold">
                                          <p:stCondLst>
                                            <p:cond delay="0"/>
                                          </p:stCondLst>
                                        </p:cTn>
                                        <p:tgtEl>
                                          <p:spTgt spid="340"/>
                                        </p:tgtEl>
                                        <p:attrNameLst>
                                          <p:attrName>style.visibility</p:attrName>
                                        </p:attrNameLst>
                                      </p:cBhvr>
                                      <p:to>
                                        <p:strVal val="visible"/>
                                      </p:to>
                                    </p:set>
                                    <p:animEffect transition="in" filter="fade">
                                      <p:cBhvr>
                                        <p:cTn dur="500"/>
                                        <p:tgtEl>
                                          <p:spTgt spid="340"/>
                                        </p:tgtEl>
                                      </p:cBhvr>
                                    </p:animEffect>
                                  </p:childTnLst>
                                </p:cTn>
                              </p:par>
                              <p:par>
                                <p:cTn presetID="10" presetClass="entr" presetSubtype="0" fill="hold" nodeType="withEffect">
                                  <p:stCondLst>
                                    <p:cond delay="0"/>
                                  </p:stCondLst>
                                  <p:childTnLst>
                                    <p:set>
                                      <p:cBhvr>
                                        <p:cTn dur="1" fill="hold">
                                          <p:stCondLst>
                                            <p:cond delay="0"/>
                                          </p:stCondLst>
                                        </p:cTn>
                                        <p:tgtEl>
                                          <p:spTgt spid="341"/>
                                        </p:tgtEl>
                                        <p:attrNameLst>
                                          <p:attrName>style.visibility</p:attrName>
                                        </p:attrNameLst>
                                      </p:cBhvr>
                                      <p:to>
                                        <p:strVal val="visible"/>
                                      </p:to>
                                    </p:set>
                                    <p:animEffect transition="in" filter="fade">
                                      <p:cBhvr>
                                        <p:cTn dur="5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04" name="Google Shape;104;p2" descr="C:\Users\NUSA PUTRA\Downloads\background-1494381_1280.jpg"/>
          <p:cNvPicPr/>
          <p:nvPr/>
        </p:nvPicPr>
        <p:blipFill>
          <a:blip r:embed="rId3">
            <a:alphaModFix/>
          </a:blip>
          <a:srcRect l="0" t="0" r="0" b="0"/>
          <a:stretch/>
        </p:blipFill>
        <p:spPr bwMode="auto">
          <a:xfrm>
            <a:off x="0" y="0"/>
            <a:ext cx="9144000" cy="5715000"/>
          </a:xfrm>
          <a:prstGeom prst="rect">
            <a:avLst/>
          </a:prstGeom>
          <a:noFill/>
          <a:ln>
            <a:noFill/>
          </a:ln>
        </p:spPr>
      </p:pic>
      <p:pic>
        <p:nvPicPr>
          <p:cNvPr id="105" name="Google Shape;105;p2" descr="C:\Users\NUSA PUTRA\Pictures\LOGO-UNIVERSITAS-NUSA-PUTRA.png"/>
          <p:cNvPicPr/>
          <p:nvPr/>
        </p:nvPicPr>
        <p:blipFill>
          <a:blip r:embed="rId4">
            <a:alphaModFix/>
          </a:blip>
          <a:srcRect l="0" t="0" r="0" b="0"/>
          <a:stretch/>
        </p:blipFill>
        <p:spPr bwMode="auto">
          <a:xfrm>
            <a:off x="8305800" y="80791"/>
            <a:ext cx="744372" cy="745167"/>
          </a:xfrm>
          <a:prstGeom prst="rect">
            <a:avLst/>
          </a:prstGeom>
          <a:noFill/>
          <a:ln>
            <a:noFill/>
          </a:ln>
          <a:effectLst>
            <a:outerShdw blurRad="558800" dist="12700" dir="15600000" algn="ctr" rotWithShape="0">
              <a:srgbClr val="000000"/>
            </a:outerShdw>
            <a:reflection blurRad="0" stA="45000" stPos="0" endA="0" endPos="12000" dist="50800" dir="5400000" sy="-100000" kx="0" ky="0" algn="bl" rotWithShape="0"/>
          </a:effectLst>
        </p:spPr>
      </p:pic>
      <p:pic>
        <p:nvPicPr>
          <p:cNvPr id="106" name="Google Shape;106;p2" descr="https://nusaputra.ac.id/wp-content/uploads/2018/07/npu_thub_fb.png"/>
          <p:cNvPicPr/>
          <p:nvPr/>
        </p:nvPicPr>
        <p:blipFill>
          <a:blip r:embed="rId5">
            <a:alphaModFix/>
          </a:blip>
          <a:srcRect l="26475" t="27371" r="4319" b="36209"/>
          <a:stretch/>
        </p:blipFill>
        <p:spPr bwMode="auto">
          <a:xfrm>
            <a:off x="88392" y="49193"/>
            <a:ext cx="1462890" cy="404181"/>
          </a:xfrm>
          <a:prstGeom prst="rect">
            <a:avLst/>
          </a:prstGeom>
          <a:noFill/>
          <a:ln>
            <a:noFill/>
          </a:ln>
        </p:spPr>
      </p:pic>
      <p:sp>
        <p:nvSpPr>
          <p:cNvPr id="107" name="Google Shape;107;p2"/>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solidFill>
                  <a:srgbClr val="FFFF00"/>
                </a:solidFill>
              </a:rPr>
              <a:t>‹#›</a:t>
            </a:fld>
            <a:endParaRPr>
              <a:solidFill>
                <a:srgbClr val="FFFF00"/>
              </a:solidFill>
            </a:endParaRPr>
          </a:p>
        </p:txBody>
      </p:sp>
      <p:sp>
        <p:nvSpPr>
          <p:cNvPr id="108" name="Google Shape;108;p2"/>
          <p:cNvSpPr txBox="1"/>
          <p:nvPr/>
        </p:nvSpPr>
        <p:spPr bwMode="auto">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b="1" i="1">
                <a:solidFill>
                  <a:schemeClr val="lt1"/>
                </a:solidFill>
                <a:latin typeface="Overlock"/>
                <a:ea typeface="Overlock"/>
                <a:cs typeface="Overlock"/>
              </a:rPr>
              <a:t>Informatics Engineering</a:t>
            </a:r>
            <a:endParaRPr/>
          </a:p>
        </p:txBody>
      </p:sp>
      <p:sp>
        <p:nvSpPr>
          <p:cNvPr id="109" name="Google Shape;109;p2"/>
          <p:cNvSpPr txBox="1"/>
          <p:nvPr>
            <p:ph type="title"/>
          </p:nvPr>
        </p:nvSpPr>
        <p:spPr bwMode="auto">
          <a:xfrm>
            <a:off x="571500" y="-114221"/>
            <a:ext cx="8001000" cy="727992"/>
          </a:xfrm>
          <a:prstGeom prst="rect">
            <a:avLst/>
          </a:prstGeom>
          <a:noFill/>
          <a:ln>
            <a:noFill/>
          </a:ln>
        </p:spPr>
        <p:txBody>
          <a:bodyPr spcFirstLastPara="1" wrap="square" lIns="91425" tIns="45700" rIns="91425" bIns="45700" anchor="ctr" anchorCtr="0">
            <a:normAutofit/>
          </a:bodyPr>
          <a:lstStyle/>
          <a:p>
            <a:pPr marL="0" lvl="0" indent="0" algn="ctr">
              <a:spcBef>
                <a:spcPts val="0"/>
              </a:spcBef>
              <a:spcAft>
                <a:spcPts val="0"/>
              </a:spcAft>
              <a:buClr>
                <a:schemeClr val="dk1"/>
              </a:buClr>
              <a:buSzPts val="2000"/>
              <a:buFont typeface="Calibri"/>
              <a:buNone/>
              <a:defRPr/>
            </a:pPr>
            <a:r>
              <a:rPr lang="en-ID" sz="2000" b="1"/>
              <a:t> KLASIFIKASI</a:t>
            </a:r>
            <a:endParaRPr/>
          </a:p>
        </p:txBody>
      </p:sp>
      <p:sp>
        <p:nvSpPr>
          <p:cNvPr id="110" name="Google Shape;110;p2"/>
          <p:cNvSpPr txBox="1"/>
          <p:nvPr/>
        </p:nvSpPr>
        <p:spPr bwMode="auto">
          <a:xfrm>
            <a:off x="381000" y="835984"/>
            <a:ext cx="8458200" cy="3694199"/>
          </a:xfrm>
          <a:prstGeom prst="rect">
            <a:avLst/>
          </a:prstGeom>
          <a:noFill/>
          <a:ln>
            <a:noFill/>
          </a:ln>
        </p:spPr>
        <p:txBody>
          <a:bodyPr spcFirstLastPara="1" wrap="square" lIns="91425" tIns="45700" rIns="91425" bIns="45700" anchor="t" anchorCtr="0">
            <a:spAutoFit/>
          </a:bodyPr>
          <a:lstStyle/>
          <a:p>
            <a:pPr marL="0" marR="0" lvl="0" indent="0" algn="just">
              <a:spcBef>
                <a:spcPts val="0"/>
              </a:spcBef>
              <a:spcAft>
                <a:spcPts val="0"/>
              </a:spcAft>
              <a:buNone/>
              <a:defRPr/>
            </a:pPr>
            <a:r>
              <a:rPr lang="en-ID" sz="1800">
                <a:solidFill>
                  <a:schemeClr val="dk1"/>
                </a:solidFill>
                <a:latin typeface="Calibri"/>
                <a:ea typeface="Calibri"/>
                <a:cs typeface="Calibri"/>
              </a:rPr>
              <a:t>Klasifikasi adalah proses untuk menemukan model atau fungsi yang menjelaskan atau membedakan konsep atau kelas data, dengan tujuan untuk dapat memperkirakan kelas dari suatu objek yang labelnya tidak diketahui. Model itu sendiri bisa berupa aturan “jika-maka”, berupa decision tree, formula matematis atau neural network. (Iko Pramudiono, Modul Pengantar Data Mining)</a:t>
            </a:r>
            <a:endParaRPr sz="1800">
              <a:solidFill>
                <a:schemeClr val="dk1"/>
              </a:solidFill>
              <a:latin typeface="Calibri"/>
              <a:ea typeface="Calibri"/>
              <a:cs typeface="Calibri"/>
            </a:endParaRPr>
          </a:p>
          <a:p>
            <a:pPr marL="0" marR="0" lvl="0" indent="0" algn="just">
              <a:spcBef>
                <a:spcPts val="0"/>
              </a:spcBef>
              <a:spcAft>
                <a:spcPts val="0"/>
              </a:spcAft>
              <a:buNone/>
              <a:defRPr/>
            </a:pPr>
            <a:endParaRPr sz="1800">
              <a:solidFill>
                <a:schemeClr val="dk1"/>
              </a:solidFill>
              <a:latin typeface="Calibri"/>
              <a:ea typeface="Calibri"/>
              <a:cs typeface="Calibri"/>
            </a:endParaRPr>
          </a:p>
          <a:p>
            <a:pPr marL="0" marR="0" lvl="0" indent="0" algn="just">
              <a:spcBef>
                <a:spcPts val="0"/>
              </a:spcBef>
              <a:spcAft>
                <a:spcPts val="0"/>
              </a:spcAft>
              <a:buNone/>
              <a:defRPr/>
            </a:pPr>
            <a:r>
              <a:rPr lang="en-ID" sz="1800">
                <a:solidFill>
                  <a:schemeClr val="dk1"/>
                </a:solidFill>
                <a:latin typeface="Calibri"/>
                <a:ea typeface="Calibri"/>
                <a:cs typeface="Calibri"/>
              </a:rPr>
              <a:t>Proses klasifikasi biasanya dibagi menjadi dua fase : learning dan test. Pada fase learning, sebagian data yang telah diketahui kelas datanya diumpankan untuk membentuk model perkiraan. Kemudian pada fase test model yang sudah terbentuk diuji dengan sebagian data lainnya untuk mengetahui akurasi dari model tsb. Bila akurasinya mencukupi model ini dapat dipakai untuk prediksi kelas data yang belum diketahui.</a:t>
            </a:r>
            <a:endParaRPr/>
          </a:p>
          <a:p>
            <a:pPr marL="0" marR="0" lvl="0" indent="0" algn="just">
              <a:spcBef>
                <a:spcPts val="0"/>
              </a:spcBef>
              <a:spcAft>
                <a:spcPts val="0"/>
              </a:spcAft>
              <a:buNone/>
              <a:defRPr/>
            </a:pPr>
            <a:r>
              <a:rPr lang="en-ID" sz="1800">
                <a:solidFill>
                  <a:schemeClr val="dk1"/>
                </a:solidFill>
                <a:latin typeface="Calibri"/>
                <a:ea typeface="Calibri"/>
                <a:cs typeface="Calibri"/>
              </a:rPr>
              <a:t>Klasifikasi dicirikan dengan data training mempunyai label, berdasarkan label ini proses klasifikasi memperoleh pola attribut dari suatu data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96303">
        <p:wipe dir="r"/>
      </p:transition>
    </mc:Choice>
    <mc:Fallback>
      <p:transition spd="slow" advClick="1" advTm="96303">
        <p:wipe dir="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359" name="Google Shape;359;p15" descr="C:\Users\NUSA PUTRA\Downloads\background-1494381_1280.jpg"/>
          <p:cNvPicPr/>
          <p:nvPr/>
        </p:nvPicPr>
        <p:blipFill>
          <a:blip r:embed="rId3">
            <a:alphaModFix/>
          </a:blip>
          <a:srcRect l="0" t="0" r="0" b="0"/>
          <a:stretch/>
        </p:blipFill>
        <p:spPr bwMode="auto">
          <a:xfrm>
            <a:off x="0" y="17245"/>
            <a:ext cx="9144000" cy="5715000"/>
          </a:xfrm>
          <a:prstGeom prst="rect">
            <a:avLst/>
          </a:prstGeom>
          <a:noFill/>
          <a:ln>
            <a:noFill/>
          </a:ln>
        </p:spPr>
      </p:pic>
      <p:pic>
        <p:nvPicPr>
          <p:cNvPr id="360" name="Google Shape;360;p15" descr="C:\Users\NUSA PUTRA\Pictures\LOGO-UNIVERSITAS-NUSA-PUTRA.png"/>
          <p:cNvPicPr/>
          <p:nvPr/>
        </p:nvPicPr>
        <p:blipFill>
          <a:blip r:embed="rId4">
            <a:alphaModFix/>
          </a:blip>
          <a:srcRect l="0" t="0" r="0" b="0"/>
          <a:stretch/>
        </p:blipFill>
        <p:spPr bwMode="auto">
          <a:xfrm>
            <a:off x="8305800" y="80791"/>
            <a:ext cx="744372" cy="745167"/>
          </a:xfrm>
          <a:prstGeom prst="rect">
            <a:avLst/>
          </a:prstGeom>
          <a:noFill/>
          <a:ln>
            <a:noFill/>
          </a:ln>
          <a:effectLst>
            <a:outerShdw blurRad="558800" dist="12700" dir="15600000" algn="ctr" rotWithShape="0">
              <a:srgbClr val="000000"/>
            </a:outerShdw>
            <a:reflection blurRad="0" stA="45000" stPos="0" endA="0" endPos="12000" dist="50800" dir="5400000" sy="-100000" kx="0" ky="0" algn="bl" rotWithShape="0"/>
          </a:effectLst>
        </p:spPr>
      </p:pic>
      <p:pic>
        <p:nvPicPr>
          <p:cNvPr id="361" name="Google Shape;361;p15" descr="https://nusaputra.ac.id/wp-content/uploads/2018/07/npu_thub_fb.png"/>
          <p:cNvPicPr/>
          <p:nvPr/>
        </p:nvPicPr>
        <p:blipFill>
          <a:blip r:embed="rId5">
            <a:alphaModFix/>
          </a:blip>
          <a:srcRect l="26475" t="27371" r="4319" b="36209"/>
          <a:stretch/>
        </p:blipFill>
        <p:spPr bwMode="auto">
          <a:xfrm>
            <a:off x="88392" y="49193"/>
            <a:ext cx="1462890" cy="404181"/>
          </a:xfrm>
          <a:prstGeom prst="rect">
            <a:avLst/>
          </a:prstGeom>
          <a:noFill/>
          <a:ln>
            <a:noFill/>
          </a:ln>
        </p:spPr>
      </p:pic>
      <p:sp>
        <p:nvSpPr>
          <p:cNvPr id="362" name="Google Shape;362;p15"/>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solidFill>
                  <a:srgbClr val="FFFF00"/>
                </a:solidFill>
              </a:rPr>
              <a:t>‹#›</a:t>
            </a:fld>
            <a:endParaRPr>
              <a:solidFill>
                <a:srgbClr val="FFFF00"/>
              </a:solidFill>
            </a:endParaRPr>
          </a:p>
        </p:txBody>
      </p:sp>
      <p:sp>
        <p:nvSpPr>
          <p:cNvPr id="363" name="Google Shape;363;p15"/>
          <p:cNvSpPr txBox="1"/>
          <p:nvPr/>
        </p:nvSpPr>
        <p:spPr bwMode="auto">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b="1" i="1">
                <a:solidFill>
                  <a:schemeClr val="lt1"/>
                </a:solidFill>
                <a:latin typeface="Overlock"/>
                <a:ea typeface="Overlock"/>
                <a:cs typeface="Overlock"/>
              </a:rPr>
              <a:t>Informatics Engineering</a:t>
            </a:r>
            <a:endParaRPr/>
          </a:p>
        </p:txBody>
      </p:sp>
      <p:sp>
        <p:nvSpPr>
          <p:cNvPr id="364" name="Google Shape;364;p15"/>
          <p:cNvSpPr txBox="1"/>
          <p:nvPr>
            <p:ph type="title"/>
          </p:nvPr>
        </p:nvSpPr>
        <p:spPr bwMode="auto">
          <a:xfrm>
            <a:off x="571500" y="-114221"/>
            <a:ext cx="8001000" cy="727992"/>
          </a:xfrm>
          <a:prstGeom prst="rect">
            <a:avLst/>
          </a:prstGeom>
          <a:noFill/>
          <a:ln>
            <a:noFill/>
          </a:ln>
        </p:spPr>
        <p:txBody>
          <a:bodyPr spcFirstLastPara="1" wrap="square" lIns="91425" tIns="45700" rIns="91425" bIns="45700" anchor="ctr" anchorCtr="0">
            <a:normAutofit/>
          </a:bodyPr>
          <a:lstStyle/>
          <a:p>
            <a:pPr marL="0" lvl="0" indent="0" algn="ctr">
              <a:spcBef>
                <a:spcPts val="0"/>
              </a:spcBef>
              <a:spcAft>
                <a:spcPts val="0"/>
              </a:spcAft>
              <a:buClr>
                <a:schemeClr val="dk1"/>
              </a:buClr>
              <a:buSzPts val="2000"/>
              <a:buFont typeface="Calibri"/>
              <a:buNone/>
              <a:defRPr/>
            </a:pPr>
            <a:r>
              <a:rPr lang="en-ID" sz="2000" b="1"/>
              <a:t>  GINI ATRIBUT</a:t>
            </a:r>
            <a:endParaRPr/>
          </a:p>
        </p:txBody>
      </p:sp>
      <p:sp>
        <p:nvSpPr>
          <p:cNvPr id="365" name="Google Shape;365;p15"/>
          <p:cNvSpPr txBox="1"/>
          <p:nvPr/>
        </p:nvSpPr>
        <p:spPr bwMode="auto">
          <a:xfrm>
            <a:off x="5020736" y="5921831"/>
            <a:ext cx="1572053" cy="382386"/>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Calibri"/>
              <a:buNone/>
              <a:defRPr/>
            </a:pPr>
            <a:r>
              <a:rPr lang="en-ID" sz="1800" b="0" i="0" u="none" strike="noStrike" cap="none">
                <a:solidFill>
                  <a:srgbClr val="000000"/>
                </a:solidFill>
                <a:latin typeface="Calibri"/>
                <a:ea typeface="Calibri"/>
                <a:cs typeface="Calibri"/>
              </a:rPr>
              <a:t>Jumlah balok</a:t>
            </a:r>
            <a:endParaRPr sz="1800" b="0" i="0" u="none" strike="noStrike" cap="none">
              <a:solidFill>
                <a:srgbClr val="000000"/>
              </a:solidFill>
              <a:latin typeface="Calibri"/>
              <a:ea typeface="Calibri"/>
              <a:cs typeface="Calibri"/>
            </a:endParaRPr>
          </a:p>
        </p:txBody>
      </p:sp>
      <p:sp>
        <p:nvSpPr>
          <p:cNvPr id="366" name="Google Shape;366;p15"/>
          <p:cNvSpPr txBox="1"/>
          <p:nvPr/>
        </p:nvSpPr>
        <p:spPr bwMode="auto">
          <a:xfrm>
            <a:off x="8202107" y="5704490"/>
            <a:ext cx="328970" cy="338554"/>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600"/>
              <a:buFont typeface="Calibri"/>
              <a:buNone/>
              <a:defRPr/>
            </a:pPr>
            <a:r>
              <a:rPr lang="en-ID" sz="1600" b="1" i="0" u="none" strike="noStrike" cap="none">
                <a:solidFill>
                  <a:srgbClr val="000000"/>
                </a:solidFill>
                <a:latin typeface="Calibri"/>
                <a:ea typeface="Calibri"/>
                <a:cs typeface="Calibri"/>
              </a:rPr>
              <a:t>5</a:t>
            </a:r>
            <a:endParaRPr/>
          </a:p>
        </p:txBody>
      </p:sp>
      <p:graphicFrame>
        <p:nvGraphicFramePr>
          <p:cNvPr id="367" name="Google Shape;367;p15"/>
          <p:cNvGraphicFramePr>
            <a:graphicFrameLocks xmlns:a="http://schemas.openxmlformats.org/drawingml/2006/main" noChangeAspect="1"/>
          </p:cNvGraphicFramePr>
          <p:nvPr/>
        </p:nvGraphicFramePr>
        <p:xfrm>
          <a:off x="3957638" y="2662238"/>
          <a:ext cx="1228725" cy="390525"/>
        </p:xfrm>
        <a:graphic>
          <a:graphicData uri="http://schemas.openxmlformats.org/presentationml/2006/ole">
            <p:oleObj name="oleObj" r:id="rId7" imgW="1228725" imgH="390525" progId="Excel.Sheet.12">
              <p:embed/>
              <p:pic>
                <p:nvPicPr>
                  <p:cNvPr id="367" name="Google Shape;367;p15"/>
                  <p:cNvPicPr/>
                  <p:nvPr/>
                </p:nvPicPr>
                <p:blipFill>
                  <a:blip r:embed="rId6"/>
                  <a:stretch/>
                </p:blipFill>
                <p:spPr bwMode="auto">
                  <a:xfrm>
                    <a:off x="3957638" y="2662238"/>
                    <a:ext cx="1228725" cy="390525"/>
                  </a:xfrm>
                  <a:prstGeom prst="rect">
                    <a:avLst/>
                  </a:prstGeom>
                </p:spPr>
              </p:pic>
            </p:oleObj>
          </a:graphicData>
        </a:graphic>
      </p:graphicFrame>
      <p:pic>
        <p:nvPicPr>
          <p:cNvPr id="368" name="Google Shape;368;p15"/>
          <p:cNvPicPr/>
          <p:nvPr/>
        </p:nvPicPr>
        <p:blipFill>
          <a:blip r:embed="rId8">
            <a:alphaModFix/>
          </a:blip>
          <a:stretch/>
        </p:blipFill>
        <p:spPr bwMode="auto">
          <a:xfrm>
            <a:off x="88392" y="565675"/>
            <a:ext cx="5650183" cy="4670475"/>
          </a:xfrm>
          <a:prstGeom prst="rect">
            <a:avLst/>
          </a:prstGeom>
          <a:noFill/>
          <a:ln>
            <a:noFill/>
          </a:ln>
        </p:spPr>
      </p:pic>
      <p:sp>
        <p:nvSpPr>
          <p:cNvPr id="369" name="Google Shape;369;p15"/>
          <p:cNvSpPr txBox="1"/>
          <p:nvPr/>
        </p:nvSpPr>
        <p:spPr bwMode="auto">
          <a:xfrm>
            <a:off x="5852850" y="613775"/>
            <a:ext cx="3031800" cy="2787600"/>
          </a:xfrm>
          <a:prstGeom prst="rect">
            <a:avLst/>
          </a:prstGeom>
          <a:noFill/>
          <a:ln>
            <a:noFill/>
          </a:ln>
        </p:spPr>
        <p:txBody>
          <a:bodyPr spcFirstLastPara="1" wrap="square" lIns="91425" tIns="91425" rIns="91425" bIns="91425" anchor="t" anchorCtr="0">
            <a:noAutofit/>
          </a:bodyPr>
          <a:lstStyle/>
          <a:p>
            <a:pPr marL="0" lvl="0" indent="0" algn="just">
              <a:spcBef>
                <a:spcPts val="0"/>
              </a:spcBef>
              <a:spcAft>
                <a:spcPts val="0"/>
              </a:spcAft>
              <a:buNone/>
              <a:defRPr/>
            </a:pPr>
            <a:r>
              <a:rPr lang="en-ID" sz="2300">
                <a:solidFill>
                  <a:schemeClr val="dk1"/>
                </a:solidFill>
                <a:latin typeface="Calibri"/>
                <a:ea typeface="Calibri"/>
                <a:cs typeface="Calibri"/>
              </a:rPr>
              <a:t>Kita ambil atribut yang memiliki Information Gain paling besar, tetapkan sebagai Root Node. </a:t>
            </a:r>
            <a:endParaRPr sz="2300">
              <a:solidFill>
                <a:schemeClr val="dk1"/>
              </a:solidFill>
              <a:latin typeface="Calibri"/>
              <a:ea typeface="Calibri"/>
              <a:cs typeface="Calibri"/>
            </a:endParaRPr>
          </a:p>
          <a:p>
            <a:pPr marL="0" lvl="0" indent="0" algn="just">
              <a:spcBef>
                <a:spcPts val="0"/>
              </a:spcBef>
              <a:spcAft>
                <a:spcPts val="0"/>
              </a:spcAft>
              <a:buNone/>
              <a:defRPr/>
            </a:pPr>
            <a:r>
              <a:rPr lang="en-ID" sz="2300" b="1">
                <a:solidFill>
                  <a:schemeClr val="dk1"/>
                </a:solidFill>
                <a:latin typeface="Calibri"/>
                <a:ea typeface="Calibri"/>
                <a:cs typeface="Calibri"/>
              </a:rPr>
              <a:t>Hour sebagai Root Node</a:t>
            </a:r>
            <a:r>
              <a:rPr lang="en-ID" sz="2300">
                <a:solidFill>
                  <a:schemeClr val="dk1"/>
                </a:solidFill>
                <a:latin typeface="Calibri"/>
                <a:ea typeface="Calibri"/>
                <a:cs typeface="Calibri"/>
              </a:rPr>
              <a:t>. </a:t>
            </a:r>
            <a:endParaRPr sz="2300">
              <a:solidFill>
                <a:schemeClr val="dk1"/>
              </a:solidFill>
              <a:latin typeface="Calibri"/>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8988">
        <p:wipe dir="r"/>
      </p:transition>
    </mc:Choice>
    <mc:Fallback>
      <p:transition spd="slow" advClick="1" advTm="28988">
        <p:wipe dir="r"/>
      </p:transition>
    </mc:Fallback>
  </mc:AlternateContent>
  <p:timing>
    <p:tnLst>
      <p:par>
        <p:cTn dur="indefinite" restart="never" nodeType="tmRoot">
          <p:childTnLst>
            <p:seq concurrent="1" nextAc="seek">
              <p:cTn id="2" dur="indefinite" nodeType="mainSeq">
                <p:childTnLst>
                  <p:par>
                    <p:cTn fill="hold">
                      <p:stCondLst>
                        <p:cond delay="indefinite"/>
                        <p:cond evt="onBegin" delay="0">
                          <p:tn val="2"/>
                        </p:cond>
                      </p:stCondLst>
                      <p:childTnLst>
                        <p:par>
                          <p:cTn fill="hold">
                            <p:stCondLst>
                              <p:cond delay="0"/>
                            </p:stCondLst>
                            <p:childTnLst>
                              <p:par>
                                <p:cTn presetID="10" presetClass="entr" presetSubtype="0" fill="hold" nodeType="withEffect">
                                  <p:stCondLst>
                                    <p:cond delay="0"/>
                                  </p:stCondLst>
                                  <p:childTnLst>
                                    <p:set>
                                      <p:cBhvr>
                                        <p:cTn dur="1" fill="hold">
                                          <p:stCondLst>
                                            <p:cond delay="0"/>
                                          </p:stCondLst>
                                        </p:cTn>
                                        <p:tgtEl>
                                          <p:spTgt spid="365"/>
                                        </p:tgtEl>
                                        <p:attrNameLst>
                                          <p:attrName>style.visibility</p:attrName>
                                        </p:attrNameLst>
                                      </p:cBhvr>
                                      <p:to>
                                        <p:strVal val="visible"/>
                                      </p:to>
                                    </p:set>
                                    <p:animEffect transition="in" filter="fade">
                                      <p:cBhvr>
                                        <p:cTn dur="500"/>
                                        <p:tgtEl>
                                          <p:spTgt spid="365"/>
                                        </p:tgtEl>
                                      </p:cBhvr>
                                    </p:animEffect>
                                  </p:childTnLst>
                                </p:cTn>
                              </p:par>
                              <p:par>
                                <p:cTn presetID="10" presetClass="entr" presetSubtype="0" fill="hold" nodeType="withEffect">
                                  <p:stCondLst>
                                    <p:cond delay="0"/>
                                  </p:stCondLst>
                                  <p:childTnLst>
                                    <p:set>
                                      <p:cBhvr>
                                        <p:cTn dur="1" fill="hold">
                                          <p:stCondLst>
                                            <p:cond delay="0"/>
                                          </p:stCondLst>
                                        </p:cTn>
                                        <p:tgtEl>
                                          <p:spTgt spid="366"/>
                                        </p:tgtEl>
                                        <p:attrNameLst>
                                          <p:attrName>style.visibility</p:attrName>
                                        </p:attrNameLst>
                                      </p:cBhvr>
                                      <p:to>
                                        <p:strVal val="visible"/>
                                      </p:to>
                                    </p:set>
                                    <p:animEffect transition="in" filter="fade">
                                      <p:cBhvr>
                                        <p:cTn dur="5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375" name="Google Shape;375;p16" descr="C:\Users\NUSA PUTRA\Downloads\background-1494381_1280.jpg"/>
          <p:cNvPicPr/>
          <p:nvPr/>
        </p:nvPicPr>
        <p:blipFill>
          <a:blip r:embed="rId3">
            <a:alphaModFix/>
          </a:blip>
          <a:srcRect l="0" t="0" r="0" b="0"/>
          <a:stretch/>
        </p:blipFill>
        <p:spPr bwMode="auto">
          <a:xfrm>
            <a:off x="-12" y="8"/>
            <a:ext cx="9144000" cy="5715000"/>
          </a:xfrm>
          <a:prstGeom prst="rect">
            <a:avLst/>
          </a:prstGeom>
          <a:noFill/>
          <a:ln>
            <a:noFill/>
          </a:ln>
        </p:spPr>
      </p:pic>
      <p:pic>
        <p:nvPicPr>
          <p:cNvPr id="376" name="Google Shape;376;p16" descr="C:\Users\NUSA PUTRA\Pictures\LOGO-UNIVERSITAS-NUSA-PUTRA.png"/>
          <p:cNvPicPr/>
          <p:nvPr/>
        </p:nvPicPr>
        <p:blipFill>
          <a:blip r:embed="rId4">
            <a:alphaModFix/>
          </a:blip>
          <a:srcRect l="0" t="0" r="0" b="0"/>
          <a:stretch/>
        </p:blipFill>
        <p:spPr bwMode="auto">
          <a:xfrm>
            <a:off x="8305800" y="80791"/>
            <a:ext cx="744372" cy="745167"/>
          </a:xfrm>
          <a:prstGeom prst="rect">
            <a:avLst/>
          </a:prstGeom>
          <a:noFill/>
          <a:ln>
            <a:noFill/>
          </a:ln>
          <a:effectLst>
            <a:outerShdw blurRad="558800" dist="12700" dir="15600000" algn="ctr" rotWithShape="0">
              <a:srgbClr val="000000"/>
            </a:outerShdw>
            <a:reflection blurRad="0" stA="45000" stPos="0" endA="0" endPos="12000" dist="50800" dir="5400000" sy="-100000" kx="0" ky="0" algn="bl" rotWithShape="0"/>
          </a:effectLst>
        </p:spPr>
      </p:pic>
      <p:pic>
        <p:nvPicPr>
          <p:cNvPr id="377" name="Google Shape;377;p16" descr="https://nusaputra.ac.id/wp-content/uploads/2018/07/npu_thub_fb.png"/>
          <p:cNvPicPr/>
          <p:nvPr/>
        </p:nvPicPr>
        <p:blipFill>
          <a:blip r:embed="rId5">
            <a:alphaModFix/>
          </a:blip>
          <a:srcRect l="26475" t="27371" r="4319" b="36209"/>
          <a:stretch/>
        </p:blipFill>
        <p:spPr bwMode="auto">
          <a:xfrm>
            <a:off x="88392" y="49193"/>
            <a:ext cx="1462890" cy="404181"/>
          </a:xfrm>
          <a:prstGeom prst="rect">
            <a:avLst/>
          </a:prstGeom>
          <a:noFill/>
          <a:ln>
            <a:noFill/>
          </a:ln>
        </p:spPr>
      </p:pic>
      <p:sp>
        <p:nvSpPr>
          <p:cNvPr id="378" name="Google Shape;378;p16"/>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solidFill>
                  <a:srgbClr val="FFFF00"/>
                </a:solidFill>
              </a:rPr>
              <a:t>‹#›</a:t>
            </a:fld>
            <a:endParaRPr>
              <a:solidFill>
                <a:srgbClr val="FFFF00"/>
              </a:solidFill>
            </a:endParaRPr>
          </a:p>
        </p:txBody>
      </p:sp>
      <p:sp>
        <p:nvSpPr>
          <p:cNvPr id="379" name="Google Shape;379;p16"/>
          <p:cNvSpPr txBox="1"/>
          <p:nvPr/>
        </p:nvSpPr>
        <p:spPr bwMode="auto">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b="1" i="1">
                <a:solidFill>
                  <a:schemeClr val="lt1"/>
                </a:solidFill>
                <a:latin typeface="Overlock"/>
                <a:ea typeface="Overlock"/>
                <a:cs typeface="Overlock"/>
              </a:rPr>
              <a:t>Informatics Engineering</a:t>
            </a:r>
            <a:endParaRPr/>
          </a:p>
        </p:txBody>
      </p:sp>
      <p:sp>
        <p:nvSpPr>
          <p:cNvPr id="380" name="Google Shape;380;p16"/>
          <p:cNvSpPr txBox="1"/>
          <p:nvPr>
            <p:ph type="title"/>
          </p:nvPr>
        </p:nvSpPr>
        <p:spPr bwMode="auto">
          <a:xfrm>
            <a:off x="571500" y="-114221"/>
            <a:ext cx="8001000" cy="727992"/>
          </a:xfrm>
          <a:prstGeom prst="rect">
            <a:avLst/>
          </a:prstGeom>
          <a:noFill/>
          <a:ln>
            <a:noFill/>
          </a:ln>
        </p:spPr>
        <p:txBody>
          <a:bodyPr spcFirstLastPara="1" wrap="square" lIns="91425" tIns="45700" rIns="91425" bIns="45700" anchor="ctr" anchorCtr="0">
            <a:normAutofit/>
          </a:bodyPr>
          <a:lstStyle/>
          <a:p>
            <a:pPr marL="0" lvl="0" indent="0" algn="ctr">
              <a:spcBef>
                <a:spcPts val="0"/>
              </a:spcBef>
              <a:spcAft>
                <a:spcPts val="0"/>
              </a:spcAft>
              <a:buClr>
                <a:schemeClr val="dk1"/>
              </a:buClr>
              <a:buSzPts val="2000"/>
              <a:buFont typeface="Calibri"/>
              <a:buNone/>
              <a:defRPr/>
            </a:pPr>
            <a:r>
              <a:rPr lang="en-ID" sz="2000" b="1"/>
              <a:t> </a:t>
            </a:r>
            <a:endParaRPr/>
          </a:p>
        </p:txBody>
      </p:sp>
      <p:sp>
        <p:nvSpPr>
          <p:cNvPr id="381" name="Google Shape;381;p16"/>
          <p:cNvSpPr txBox="1"/>
          <p:nvPr/>
        </p:nvSpPr>
        <p:spPr bwMode="auto">
          <a:xfrm>
            <a:off x="5020736" y="5921831"/>
            <a:ext cx="1572053" cy="382386"/>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Calibri"/>
              <a:buNone/>
              <a:defRPr/>
            </a:pPr>
            <a:r>
              <a:rPr lang="en-ID" sz="1800" b="0" i="0" u="none" strike="noStrike" cap="none">
                <a:solidFill>
                  <a:srgbClr val="000000"/>
                </a:solidFill>
                <a:latin typeface="Calibri"/>
                <a:ea typeface="Calibri"/>
                <a:cs typeface="Calibri"/>
              </a:rPr>
              <a:t>Jumlah balok</a:t>
            </a:r>
            <a:endParaRPr sz="1800" b="0" i="0" u="none" strike="noStrike" cap="none">
              <a:solidFill>
                <a:srgbClr val="000000"/>
              </a:solidFill>
              <a:latin typeface="Calibri"/>
              <a:ea typeface="Calibri"/>
              <a:cs typeface="Calibri"/>
            </a:endParaRPr>
          </a:p>
        </p:txBody>
      </p:sp>
      <p:sp>
        <p:nvSpPr>
          <p:cNvPr id="382" name="Google Shape;382;p16"/>
          <p:cNvSpPr txBox="1"/>
          <p:nvPr/>
        </p:nvSpPr>
        <p:spPr bwMode="auto">
          <a:xfrm>
            <a:off x="8202107" y="5704490"/>
            <a:ext cx="328970" cy="338554"/>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600"/>
              <a:buFont typeface="Calibri"/>
              <a:buNone/>
              <a:defRPr/>
            </a:pPr>
            <a:r>
              <a:rPr lang="en-ID" sz="1600" b="1" i="0" u="none" strike="noStrike" cap="none">
                <a:solidFill>
                  <a:srgbClr val="000000"/>
                </a:solidFill>
                <a:latin typeface="Calibri"/>
                <a:ea typeface="Calibri"/>
                <a:cs typeface="Calibri"/>
              </a:rPr>
              <a:t>5</a:t>
            </a:r>
            <a:endParaRPr/>
          </a:p>
        </p:txBody>
      </p:sp>
      <p:graphicFrame>
        <p:nvGraphicFramePr>
          <p:cNvPr id="383" name="Google Shape;383;p16"/>
          <p:cNvGraphicFramePr>
            <a:graphicFrameLocks xmlns:a="http://schemas.openxmlformats.org/drawingml/2006/main" noChangeAspect="1"/>
          </p:cNvGraphicFramePr>
          <p:nvPr/>
        </p:nvGraphicFramePr>
        <p:xfrm>
          <a:off x="3957638" y="2662238"/>
          <a:ext cx="1228725" cy="390525"/>
        </p:xfrm>
        <a:graphic>
          <a:graphicData uri="http://schemas.openxmlformats.org/presentationml/2006/ole">
            <p:oleObj name="oleObj" r:id="rId7" imgW="1228725" imgH="390525" progId="Excel.Sheet.12">
              <p:embed/>
              <p:pic>
                <p:nvPicPr>
                  <p:cNvPr id="383" name="Google Shape;383;p16"/>
                  <p:cNvPicPr/>
                  <p:nvPr/>
                </p:nvPicPr>
                <p:blipFill>
                  <a:blip r:embed="rId6"/>
                  <a:stretch/>
                </p:blipFill>
                <p:spPr bwMode="auto">
                  <a:xfrm>
                    <a:off x="3957638" y="2662238"/>
                    <a:ext cx="1228725" cy="390525"/>
                  </a:xfrm>
                  <a:prstGeom prst="rect">
                    <a:avLst/>
                  </a:prstGeom>
                </p:spPr>
              </p:pic>
            </p:oleObj>
          </a:graphicData>
        </a:graphic>
      </p:graphicFrame>
      <p:pic>
        <p:nvPicPr>
          <p:cNvPr id="384" name="Google Shape;384;p16"/>
          <p:cNvPicPr/>
          <p:nvPr/>
        </p:nvPicPr>
        <p:blipFill>
          <a:blip r:embed="rId8">
            <a:alphaModFix/>
          </a:blip>
          <a:stretch/>
        </p:blipFill>
        <p:spPr bwMode="auto">
          <a:xfrm>
            <a:off x="150379" y="672638"/>
            <a:ext cx="3805646" cy="2744875"/>
          </a:xfrm>
          <a:prstGeom prst="rect">
            <a:avLst/>
          </a:prstGeom>
          <a:noFill/>
          <a:ln>
            <a:noFill/>
          </a:ln>
        </p:spPr>
      </p:pic>
      <p:sp>
        <p:nvSpPr>
          <p:cNvPr id="385" name="Google Shape;385;p16"/>
          <p:cNvSpPr/>
          <p:nvPr/>
        </p:nvSpPr>
        <p:spPr bwMode="auto">
          <a:xfrm>
            <a:off x="5775149" y="1157025"/>
            <a:ext cx="1614300" cy="72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defRPr/>
            </a:pPr>
            <a:r>
              <a:rPr lang="en-ID" sz="2000" b="1">
                <a:latin typeface="Calibri"/>
                <a:ea typeface="Calibri"/>
                <a:cs typeface="Calibri"/>
              </a:rPr>
              <a:t>HOUR</a:t>
            </a:r>
            <a:endParaRPr sz="2000" b="1">
              <a:latin typeface="Calibri"/>
              <a:ea typeface="Calibri"/>
              <a:cs typeface="Calibri"/>
            </a:endParaRPr>
          </a:p>
        </p:txBody>
      </p:sp>
      <p:sp>
        <p:nvSpPr>
          <p:cNvPr id="386" name="Google Shape;386;p16"/>
          <p:cNvSpPr/>
          <p:nvPr/>
        </p:nvSpPr>
        <p:spPr bwMode="auto">
          <a:xfrm>
            <a:off x="4762525" y="2323725"/>
            <a:ext cx="912384" cy="338526"/>
          </a:xfrm>
          <a:prstGeom prst="flowChartTerminator">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defRPr/>
            </a:pPr>
            <a:r>
              <a:rPr lang="en-ID">
                <a:latin typeface="Calibri"/>
                <a:ea typeface="Calibri"/>
                <a:cs typeface="Calibri"/>
              </a:rPr>
              <a:t>Long</a:t>
            </a:r>
            <a:endParaRPr>
              <a:latin typeface="Calibri"/>
              <a:ea typeface="Calibri"/>
              <a:cs typeface="Calibri"/>
            </a:endParaRPr>
          </a:p>
        </p:txBody>
      </p:sp>
      <p:sp>
        <p:nvSpPr>
          <p:cNvPr id="387" name="Google Shape;387;p16"/>
          <p:cNvSpPr txBox="1"/>
          <p:nvPr/>
        </p:nvSpPr>
        <p:spPr bwMode="auto">
          <a:xfrm>
            <a:off x="5967625" y="2037525"/>
            <a:ext cx="1297500" cy="30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ID" sz="2200">
                <a:solidFill>
                  <a:schemeClr val="dk1"/>
                </a:solidFill>
                <a:latin typeface="Calibri"/>
                <a:ea typeface="Calibri"/>
                <a:cs typeface="Calibri"/>
              </a:rPr>
              <a:t>9 am</a:t>
            </a:r>
            <a:endParaRPr sz="2200">
              <a:solidFill>
                <a:schemeClr val="dk1"/>
              </a:solidFill>
              <a:latin typeface="Calibri"/>
              <a:ea typeface="Calibri"/>
              <a:cs typeface="Calibri"/>
            </a:endParaRPr>
          </a:p>
        </p:txBody>
      </p:sp>
      <p:cxnSp>
        <p:nvCxnSpPr>
          <p:cNvPr id="388" name="Google Shape;388;p16"/>
          <p:cNvCxnSpPr>
            <a:stCxn id="385" idx="2"/>
            <a:endCxn id="386" idx="0"/>
          </p:cNvCxnSpPr>
          <p:nvPr/>
        </p:nvCxnSpPr>
        <p:spPr bwMode="auto">
          <a:xfrm flipH="1">
            <a:off x="5218800" y="1885125"/>
            <a:ext cx="1363500" cy="438600"/>
          </a:xfrm>
          <a:prstGeom prst="straightConnector1">
            <a:avLst/>
          </a:prstGeom>
          <a:noFill/>
          <a:ln w="9525" cap="flat" cmpd="sng">
            <a:solidFill>
              <a:schemeClr val="dk2"/>
            </a:solidFill>
            <a:prstDash val="solid"/>
            <a:round/>
            <a:headEnd type="none" w="med" len="med"/>
            <a:tailEnd type="triangle" w="med" len="med"/>
          </a:ln>
        </p:spPr>
      </p:cxnSp>
      <p:cxnSp>
        <p:nvCxnSpPr>
          <p:cNvPr id="389" name="Google Shape;389;p16"/>
          <p:cNvCxnSpPr>
            <a:stCxn id="385" idx="2"/>
          </p:cNvCxnSpPr>
          <p:nvPr/>
        </p:nvCxnSpPr>
        <p:spPr bwMode="auto">
          <a:xfrm flipH="1">
            <a:off x="6567300" y="1885125"/>
            <a:ext cx="15000" cy="591300"/>
          </a:xfrm>
          <a:prstGeom prst="straightConnector1">
            <a:avLst/>
          </a:prstGeom>
          <a:noFill/>
          <a:ln w="9525" cap="flat" cmpd="sng">
            <a:solidFill>
              <a:schemeClr val="dk2"/>
            </a:solidFill>
            <a:prstDash val="solid"/>
            <a:round/>
            <a:headEnd type="none" w="med" len="med"/>
            <a:tailEnd type="triangle" w="med" len="med"/>
          </a:ln>
        </p:spPr>
      </p:cxnSp>
      <p:cxnSp>
        <p:nvCxnSpPr>
          <p:cNvPr id="390" name="Google Shape;390;p16"/>
          <p:cNvCxnSpPr/>
          <p:nvPr/>
        </p:nvCxnSpPr>
        <p:spPr bwMode="auto">
          <a:xfrm>
            <a:off x="6592800" y="1885125"/>
            <a:ext cx="806700" cy="551400"/>
          </a:xfrm>
          <a:prstGeom prst="straightConnector1">
            <a:avLst/>
          </a:prstGeom>
          <a:noFill/>
          <a:ln w="9525" cap="flat" cmpd="sng">
            <a:solidFill>
              <a:schemeClr val="dk2"/>
            </a:solidFill>
            <a:prstDash val="solid"/>
            <a:round/>
            <a:headEnd type="none" w="med" len="med"/>
            <a:tailEnd type="triangle" w="med" len="med"/>
          </a:ln>
        </p:spPr>
      </p:cxnSp>
      <p:sp>
        <p:nvSpPr>
          <p:cNvPr id="391" name="Google Shape;391;p16"/>
          <p:cNvSpPr txBox="1"/>
          <p:nvPr/>
        </p:nvSpPr>
        <p:spPr bwMode="auto">
          <a:xfrm>
            <a:off x="4914925" y="1816775"/>
            <a:ext cx="1052700" cy="30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ID" sz="2200">
                <a:solidFill>
                  <a:schemeClr val="dk1"/>
                </a:solidFill>
                <a:latin typeface="Calibri"/>
                <a:ea typeface="Calibri"/>
                <a:cs typeface="Calibri"/>
              </a:rPr>
              <a:t>8 am</a:t>
            </a:r>
            <a:endParaRPr sz="2200">
              <a:solidFill>
                <a:schemeClr val="dk1"/>
              </a:solidFill>
              <a:latin typeface="Calibri"/>
              <a:ea typeface="Calibri"/>
              <a:cs typeface="Calibri"/>
            </a:endParaRPr>
          </a:p>
        </p:txBody>
      </p:sp>
      <p:sp>
        <p:nvSpPr>
          <p:cNvPr id="392" name="Google Shape;392;p16"/>
          <p:cNvSpPr txBox="1"/>
          <p:nvPr/>
        </p:nvSpPr>
        <p:spPr bwMode="auto">
          <a:xfrm>
            <a:off x="7225575" y="2037525"/>
            <a:ext cx="1297500" cy="30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ID" sz="2200">
                <a:solidFill>
                  <a:schemeClr val="dk1"/>
                </a:solidFill>
                <a:latin typeface="Calibri"/>
                <a:ea typeface="Calibri"/>
                <a:cs typeface="Calibri"/>
              </a:rPr>
              <a:t>10 am</a:t>
            </a:r>
            <a:endParaRPr sz="2200">
              <a:solidFill>
                <a:schemeClr val="dk1"/>
              </a:solidFill>
              <a:latin typeface="Calibri"/>
              <a:ea typeface="Calibri"/>
              <a:cs typeface="Calibri"/>
            </a:endParaRPr>
          </a:p>
        </p:txBody>
      </p:sp>
      <p:sp>
        <p:nvSpPr>
          <p:cNvPr id="393" name="Google Shape;393;p16"/>
          <p:cNvSpPr txBox="1"/>
          <p:nvPr/>
        </p:nvSpPr>
        <p:spPr bwMode="auto">
          <a:xfrm>
            <a:off x="150375" y="3637525"/>
            <a:ext cx="3980400" cy="1556100"/>
          </a:xfrm>
          <a:prstGeom prst="rect">
            <a:avLst/>
          </a:prstGeom>
          <a:noFill/>
          <a:ln>
            <a:noFill/>
          </a:ln>
        </p:spPr>
        <p:txBody>
          <a:bodyPr spcFirstLastPara="1" wrap="square" lIns="91425" tIns="91425" rIns="91425" bIns="91425" anchor="t" anchorCtr="0">
            <a:noAutofit/>
          </a:bodyPr>
          <a:lstStyle/>
          <a:p>
            <a:pPr marL="0" lvl="0" indent="0" algn="just">
              <a:spcBef>
                <a:spcPts val="0"/>
              </a:spcBef>
              <a:spcAft>
                <a:spcPts val="0"/>
              </a:spcAft>
              <a:buNone/>
              <a:defRPr/>
            </a:pPr>
            <a:r>
              <a:rPr lang="en-ID" sz="1600">
                <a:solidFill>
                  <a:schemeClr val="dk1"/>
                </a:solidFill>
                <a:latin typeface="Calibri"/>
                <a:ea typeface="Calibri"/>
                <a:cs typeface="Calibri"/>
              </a:rPr>
              <a:t>Karena attribute Hour - 8 AM semua berisi kelas Long, maka langsung dibuatkan Leaf Node.</a:t>
            </a:r>
            <a:endParaRPr sz="1600">
              <a:solidFill>
                <a:schemeClr val="dk1"/>
              </a:solidFill>
              <a:latin typeface="Calibri"/>
              <a:ea typeface="Calibri"/>
              <a:cs typeface="Calibri"/>
            </a:endParaRPr>
          </a:p>
          <a:p>
            <a:pPr marL="0" lvl="0" indent="0" algn="just">
              <a:spcBef>
                <a:spcPts val="0"/>
              </a:spcBef>
              <a:spcAft>
                <a:spcPts val="0"/>
              </a:spcAft>
              <a:buNone/>
              <a:defRPr/>
            </a:pPr>
            <a:r>
              <a:rPr lang="en-ID" sz="1600">
                <a:solidFill>
                  <a:schemeClr val="dk1"/>
                </a:solidFill>
                <a:latin typeface="Calibri"/>
                <a:ea typeface="Calibri"/>
                <a:cs typeface="Calibri"/>
              </a:rPr>
              <a:t>Berikutnya menentukan atribut berikutnya yang akan dijadikan decision node.</a:t>
            </a:r>
            <a:endParaRPr sz="1600">
              <a:solidFill>
                <a:schemeClr val="dk1"/>
              </a:solidFill>
              <a:latin typeface="Calibri"/>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8988">
        <p:wipe dir="r"/>
      </p:transition>
    </mc:Choice>
    <mc:Fallback>
      <p:transition spd="slow" advClick="1" advTm="28988">
        <p:wipe dir="r"/>
      </p:transition>
    </mc:Fallback>
  </mc:AlternateContent>
  <p:timing>
    <p:tnLst>
      <p:par>
        <p:cTn dur="indefinite" restart="never" nodeType="tmRoot">
          <p:childTnLst>
            <p:seq concurrent="1" nextAc="seek">
              <p:cTn id="2" dur="indefinite" nodeType="mainSeq">
                <p:childTnLst>
                  <p:par>
                    <p:cTn fill="hold">
                      <p:stCondLst>
                        <p:cond delay="indefinite"/>
                        <p:cond evt="onBegin" delay="0">
                          <p:tn val="2"/>
                        </p:cond>
                      </p:stCondLst>
                      <p:childTnLst>
                        <p:par>
                          <p:cTn fill="hold">
                            <p:stCondLst>
                              <p:cond delay="0"/>
                            </p:stCondLst>
                            <p:childTnLst>
                              <p:par>
                                <p:cTn presetID="10" presetClass="entr" presetSubtype="0" fill="hold" nodeType="withEffect">
                                  <p:stCondLst>
                                    <p:cond delay="0"/>
                                  </p:stCondLst>
                                  <p:childTnLst>
                                    <p:set>
                                      <p:cBhvr>
                                        <p:cTn dur="1" fill="hold">
                                          <p:stCondLst>
                                            <p:cond delay="0"/>
                                          </p:stCondLst>
                                        </p:cTn>
                                        <p:tgtEl>
                                          <p:spTgt spid="381"/>
                                        </p:tgtEl>
                                        <p:attrNameLst>
                                          <p:attrName>style.visibility</p:attrName>
                                        </p:attrNameLst>
                                      </p:cBhvr>
                                      <p:to>
                                        <p:strVal val="visible"/>
                                      </p:to>
                                    </p:set>
                                    <p:animEffect transition="in" filter="fade">
                                      <p:cBhvr>
                                        <p:cTn dur="500"/>
                                        <p:tgtEl>
                                          <p:spTgt spid="381"/>
                                        </p:tgtEl>
                                      </p:cBhvr>
                                    </p:animEffect>
                                  </p:childTnLst>
                                </p:cTn>
                              </p:par>
                              <p:par>
                                <p:cTn presetID="10" presetClass="entr" presetSubtype="0" fill="hold" nodeType="withEffect">
                                  <p:stCondLst>
                                    <p:cond delay="0"/>
                                  </p:stCondLst>
                                  <p:childTnLst>
                                    <p:set>
                                      <p:cBhvr>
                                        <p:cTn dur="1" fill="hold">
                                          <p:stCondLst>
                                            <p:cond delay="0"/>
                                          </p:stCondLst>
                                        </p:cTn>
                                        <p:tgtEl>
                                          <p:spTgt spid="382"/>
                                        </p:tgtEl>
                                        <p:attrNameLst>
                                          <p:attrName>style.visibility</p:attrName>
                                        </p:attrNameLst>
                                      </p:cBhvr>
                                      <p:to>
                                        <p:strVal val="visible"/>
                                      </p:to>
                                    </p:set>
                                    <p:animEffect transition="in" filter="fade">
                                      <p:cBhvr>
                                        <p:cTn dur="500"/>
                                        <p:tgtEl>
                                          <p:spTgt spid="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99" name="Google Shape;399;g26a6d7d6d27_0_3"/>
          <p:cNvSpPr txBox="1"/>
          <p:nvPr>
            <p:ph type="sldNum" idx="12"/>
          </p:nvPr>
        </p:nvSpPr>
        <p:spPr bwMode="auto">
          <a:xfrm>
            <a:off x="6553200" y="5296960"/>
            <a:ext cx="2133600" cy="304200"/>
          </a:xfrm>
          <a:prstGeom prst="rect">
            <a:avLst/>
          </a:prstGeom>
        </p:spPr>
        <p:txBody>
          <a:bodyPr spcFirstLastPara="1" wrap="square" lIns="91425" tIns="45700" rIns="91425" bIns="45700" anchor="ctr" anchorCtr="0">
            <a:noAutofit/>
          </a:bodyPr>
          <a:lstStyle/>
          <a:p>
            <a:pPr marL="0" lvl="0" indent="0" algn="r">
              <a:spcBef>
                <a:spcPts val="0"/>
              </a:spcBef>
              <a:spcAft>
                <a:spcPts val="0"/>
              </a:spcAft>
              <a:buClr>
                <a:srgbClr val="000000"/>
              </a:buClr>
              <a:buFont typeface="Arial"/>
              <a:buNone/>
              <a:defRPr/>
            </a:pPr>
            <a:fld id="{00000000-1234-1234-1234-123412341234}" type="slidenum">
              <a:rPr lang="en-ID"/>
              <a:t>‹#›</a:t>
            </a:fld>
            <a:endParaRPr/>
          </a:p>
        </p:txBody>
      </p:sp>
      <p:pic>
        <p:nvPicPr>
          <p:cNvPr id="400" name="Google Shape;400;g26a6d7d6d27_0_3"/>
          <p:cNvPicPr/>
          <p:nvPr/>
        </p:nvPicPr>
        <p:blipFill>
          <a:blip r:embed="rId3">
            <a:alphaModFix/>
          </a:blip>
          <a:stretch/>
        </p:blipFill>
        <p:spPr bwMode="auto">
          <a:xfrm>
            <a:off x="0" y="-10"/>
            <a:ext cx="5186374" cy="4048784"/>
          </a:xfrm>
          <a:prstGeom prst="rect">
            <a:avLst/>
          </a:prstGeom>
          <a:noFill/>
          <a:ln>
            <a:noFill/>
          </a:ln>
        </p:spPr>
      </p:pic>
      <p:sp>
        <p:nvSpPr>
          <p:cNvPr id="401" name="Google Shape;401;g26a6d7d6d27_0_3"/>
          <p:cNvSpPr txBox="1"/>
          <p:nvPr/>
        </p:nvSpPr>
        <p:spPr bwMode="auto">
          <a:xfrm>
            <a:off x="0" y="4048775"/>
            <a:ext cx="5093399" cy="1600800"/>
          </a:xfrm>
          <a:prstGeom prst="rect">
            <a:avLst/>
          </a:prstGeom>
          <a:noFill/>
          <a:ln>
            <a:noFill/>
          </a:ln>
        </p:spPr>
        <p:txBody>
          <a:bodyPr spcFirstLastPara="1" wrap="square" lIns="91425" tIns="91425" rIns="91425" bIns="91425" anchor="t" anchorCtr="0">
            <a:spAutoFit/>
          </a:bodyPr>
          <a:lstStyle/>
          <a:p>
            <a:pPr marL="0" lvl="0" indent="0" algn="just">
              <a:spcBef>
                <a:spcPts val="0"/>
              </a:spcBef>
              <a:spcAft>
                <a:spcPts val="0"/>
              </a:spcAft>
              <a:buNone/>
              <a:defRPr/>
            </a:pPr>
            <a:r>
              <a:rPr lang="en-ID" sz="2300">
                <a:solidFill>
                  <a:schemeClr val="dk1"/>
                </a:solidFill>
                <a:latin typeface="Calibri"/>
                <a:ea typeface="Calibri"/>
                <a:cs typeface="Calibri"/>
              </a:rPr>
              <a:t>Kita ambil atribut yang memiliki Information Gain paling besar, tetapkan </a:t>
            </a:r>
            <a:r>
              <a:rPr lang="en-ID" sz="2300" b="1">
                <a:solidFill>
                  <a:schemeClr val="dk1"/>
                </a:solidFill>
                <a:latin typeface="Calibri"/>
                <a:ea typeface="Calibri"/>
                <a:cs typeface="Calibri"/>
              </a:rPr>
              <a:t>Accident</a:t>
            </a:r>
            <a:r>
              <a:rPr lang="en-ID" sz="2300">
                <a:solidFill>
                  <a:schemeClr val="dk1"/>
                </a:solidFill>
                <a:latin typeface="Calibri"/>
                <a:ea typeface="Calibri"/>
                <a:cs typeface="Calibri"/>
              </a:rPr>
              <a:t> sebagai Decision Node di kriteria 9 AM</a:t>
            </a:r>
            <a:endParaRPr/>
          </a:p>
        </p:txBody>
      </p:sp>
      <p:sp>
        <p:nvSpPr>
          <p:cNvPr id="402" name="Google Shape;402;g26a6d7d6d27_0_3"/>
          <p:cNvSpPr/>
          <p:nvPr/>
        </p:nvSpPr>
        <p:spPr bwMode="auto">
          <a:xfrm>
            <a:off x="6189000" y="455200"/>
            <a:ext cx="1614300" cy="72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defRPr/>
            </a:pPr>
            <a:r>
              <a:rPr lang="en-ID" sz="2000" b="1">
                <a:latin typeface="Calibri"/>
                <a:ea typeface="Calibri"/>
                <a:cs typeface="Calibri"/>
              </a:rPr>
              <a:t>HOUR</a:t>
            </a:r>
            <a:endParaRPr sz="2000" b="1">
              <a:latin typeface="Calibri"/>
              <a:ea typeface="Calibri"/>
              <a:cs typeface="Calibri"/>
            </a:endParaRPr>
          </a:p>
        </p:txBody>
      </p:sp>
      <p:sp>
        <p:nvSpPr>
          <p:cNvPr id="403" name="Google Shape;403;g26a6d7d6d27_0_3"/>
          <p:cNvSpPr/>
          <p:nvPr/>
        </p:nvSpPr>
        <p:spPr bwMode="auto">
          <a:xfrm>
            <a:off x="5326700" y="1914488"/>
            <a:ext cx="912384" cy="338526"/>
          </a:xfrm>
          <a:prstGeom prst="flowChartTerminator">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defRPr/>
            </a:pPr>
            <a:r>
              <a:rPr lang="en-ID">
                <a:latin typeface="Calibri"/>
                <a:ea typeface="Calibri"/>
                <a:cs typeface="Calibri"/>
              </a:rPr>
              <a:t>Long</a:t>
            </a:r>
            <a:endParaRPr>
              <a:latin typeface="Calibri"/>
              <a:ea typeface="Calibri"/>
              <a:cs typeface="Calibri"/>
            </a:endParaRPr>
          </a:p>
        </p:txBody>
      </p:sp>
      <p:sp>
        <p:nvSpPr>
          <p:cNvPr id="404" name="Google Shape;404;g26a6d7d6d27_0_3"/>
          <p:cNvSpPr txBox="1"/>
          <p:nvPr/>
        </p:nvSpPr>
        <p:spPr bwMode="auto">
          <a:xfrm>
            <a:off x="6553200" y="1203250"/>
            <a:ext cx="1297500" cy="30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ID" sz="2200">
                <a:solidFill>
                  <a:schemeClr val="dk1"/>
                </a:solidFill>
                <a:latin typeface="Calibri"/>
                <a:ea typeface="Calibri"/>
                <a:cs typeface="Calibri"/>
              </a:rPr>
              <a:t>9 am</a:t>
            </a:r>
            <a:endParaRPr sz="2200">
              <a:solidFill>
                <a:schemeClr val="dk1"/>
              </a:solidFill>
              <a:latin typeface="Calibri"/>
              <a:ea typeface="Calibri"/>
              <a:cs typeface="Calibri"/>
            </a:endParaRPr>
          </a:p>
        </p:txBody>
      </p:sp>
      <p:cxnSp>
        <p:nvCxnSpPr>
          <p:cNvPr id="405" name="Google Shape;405;g26a6d7d6d27_0_3"/>
          <p:cNvCxnSpPr>
            <a:stCxn id="402" idx="2"/>
          </p:cNvCxnSpPr>
          <p:nvPr/>
        </p:nvCxnSpPr>
        <p:spPr bwMode="auto">
          <a:xfrm flipH="1">
            <a:off x="6981149" y="1183300"/>
            <a:ext cx="15000" cy="591300"/>
          </a:xfrm>
          <a:prstGeom prst="straightConnector1">
            <a:avLst/>
          </a:prstGeom>
          <a:noFill/>
          <a:ln w="9525" cap="flat" cmpd="sng">
            <a:solidFill>
              <a:schemeClr val="dk2"/>
            </a:solidFill>
            <a:prstDash val="solid"/>
            <a:round/>
            <a:headEnd type="none" w="med" len="med"/>
            <a:tailEnd type="triangle" w="med" len="med"/>
          </a:ln>
        </p:spPr>
      </p:cxnSp>
      <p:cxnSp>
        <p:nvCxnSpPr>
          <p:cNvPr id="406" name="Google Shape;406;g26a6d7d6d27_0_3"/>
          <p:cNvCxnSpPr/>
          <p:nvPr/>
        </p:nvCxnSpPr>
        <p:spPr bwMode="auto">
          <a:xfrm>
            <a:off x="6996150" y="1203250"/>
            <a:ext cx="806700" cy="551400"/>
          </a:xfrm>
          <a:prstGeom prst="straightConnector1">
            <a:avLst/>
          </a:prstGeom>
          <a:noFill/>
          <a:ln w="9525" cap="flat" cmpd="sng">
            <a:solidFill>
              <a:schemeClr val="dk2"/>
            </a:solidFill>
            <a:prstDash val="solid"/>
            <a:round/>
            <a:headEnd type="none" w="med" len="med"/>
            <a:tailEnd type="triangle" w="med" len="med"/>
          </a:ln>
        </p:spPr>
      </p:cxnSp>
      <p:sp>
        <p:nvSpPr>
          <p:cNvPr id="407" name="Google Shape;407;g26a6d7d6d27_0_3"/>
          <p:cNvSpPr txBox="1"/>
          <p:nvPr/>
        </p:nvSpPr>
        <p:spPr bwMode="auto">
          <a:xfrm>
            <a:off x="5186363" y="1099663"/>
            <a:ext cx="1052700" cy="30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ID" sz="2200">
                <a:solidFill>
                  <a:schemeClr val="dk1"/>
                </a:solidFill>
                <a:latin typeface="Calibri"/>
                <a:ea typeface="Calibri"/>
                <a:cs typeface="Calibri"/>
              </a:rPr>
              <a:t>8 am</a:t>
            </a:r>
            <a:endParaRPr sz="2200">
              <a:solidFill>
                <a:schemeClr val="dk1"/>
              </a:solidFill>
              <a:latin typeface="Calibri"/>
              <a:ea typeface="Calibri"/>
              <a:cs typeface="Calibri"/>
            </a:endParaRPr>
          </a:p>
        </p:txBody>
      </p:sp>
      <p:sp>
        <p:nvSpPr>
          <p:cNvPr id="408" name="Google Shape;408;g26a6d7d6d27_0_3"/>
          <p:cNvSpPr txBox="1"/>
          <p:nvPr/>
        </p:nvSpPr>
        <p:spPr bwMode="auto">
          <a:xfrm>
            <a:off x="7389300" y="1276713"/>
            <a:ext cx="1297500" cy="30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ID" sz="2200">
                <a:solidFill>
                  <a:schemeClr val="dk1"/>
                </a:solidFill>
                <a:latin typeface="Calibri"/>
                <a:ea typeface="Calibri"/>
                <a:cs typeface="Calibri"/>
              </a:rPr>
              <a:t>10 am</a:t>
            </a:r>
            <a:endParaRPr sz="2200">
              <a:solidFill>
                <a:schemeClr val="dk1"/>
              </a:solidFill>
              <a:latin typeface="Calibri"/>
              <a:ea typeface="Calibri"/>
              <a:cs typeface="Calibri"/>
            </a:endParaRPr>
          </a:p>
        </p:txBody>
      </p:sp>
      <p:cxnSp>
        <p:nvCxnSpPr>
          <p:cNvPr id="409" name="Google Shape;409;g26a6d7d6d27_0_3"/>
          <p:cNvCxnSpPr>
            <a:endCxn id="403" idx="0"/>
          </p:cNvCxnSpPr>
          <p:nvPr/>
        </p:nvCxnSpPr>
        <p:spPr bwMode="auto">
          <a:xfrm flipH="1">
            <a:off x="5782892" y="1229288"/>
            <a:ext cx="1198200" cy="685200"/>
          </a:xfrm>
          <a:prstGeom prst="straightConnector1">
            <a:avLst/>
          </a:prstGeom>
          <a:noFill/>
          <a:ln w="9525" cap="flat" cmpd="sng">
            <a:solidFill>
              <a:schemeClr val="dk2"/>
            </a:solidFill>
            <a:prstDash val="solid"/>
            <a:round/>
            <a:headEnd type="none" w="med" len="med"/>
            <a:tailEnd type="triangle" w="med" len="med"/>
          </a:ln>
        </p:spPr>
      </p:cxnSp>
      <p:sp>
        <p:nvSpPr>
          <p:cNvPr id="410" name="Google Shape;410;g26a6d7d6d27_0_3"/>
          <p:cNvSpPr/>
          <p:nvPr/>
        </p:nvSpPr>
        <p:spPr bwMode="auto">
          <a:xfrm>
            <a:off x="6553200" y="1839250"/>
            <a:ext cx="965400" cy="48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defRPr/>
            </a:pPr>
            <a:r>
              <a:rPr lang="en-ID" sz="1700" b="1">
                <a:latin typeface="Calibri"/>
                <a:ea typeface="Calibri"/>
                <a:cs typeface="Calibri"/>
              </a:rPr>
              <a:t>Accident</a:t>
            </a:r>
            <a:endParaRPr sz="1700" b="1">
              <a:latin typeface="Calibri"/>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16" name="Google Shape;416;g26a6d7d6d27_0_21"/>
          <p:cNvSpPr txBox="1"/>
          <p:nvPr>
            <p:ph type="sldNum" idx="12"/>
          </p:nvPr>
        </p:nvSpPr>
        <p:spPr bwMode="auto">
          <a:xfrm>
            <a:off x="6553200" y="5296960"/>
            <a:ext cx="2133600" cy="304200"/>
          </a:xfrm>
          <a:prstGeom prst="rect">
            <a:avLst/>
          </a:prstGeom>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t>‹#›</a:t>
            </a:fld>
            <a:endParaRPr/>
          </a:p>
        </p:txBody>
      </p:sp>
      <p:pic>
        <p:nvPicPr>
          <p:cNvPr id="417" name="Google Shape;417;g26a6d7d6d27_0_21"/>
          <p:cNvPicPr/>
          <p:nvPr/>
        </p:nvPicPr>
        <p:blipFill>
          <a:blip r:embed="rId3">
            <a:alphaModFix/>
          </a:blip>
          <a:stretch/>
        </p:blipFill>
        <p:spPr bwMode="auto">
          <a:xfrm>
            <a:off x="0" y="-1"/>
            <a:ext cx="5186374" cy="3699700"/>
          </a:xfrm>
          <a:prstGeom prst="rect">
            <a:avLst/>
          </a:prstGeom>
          <a:noFill/>
          <a:ln>
            <a:noFill/>
          </a:ln>
        </p:spPr>
      </p:pic>
      <p:sp>
        <p:nvSpPr>
          <p:cNvPr id="418" name="Google Shape;418;g26a6d7d6d27_0_21"/>
          <p:cNvSpPr txBox="1"/>
          <p:nvPr/>
        </p:nvSpPr>
        <p:spPr bwMode="auto">
          <a:xfrm>
            <a:off x="46488" y="3699700"/>
            <a:ext cx="5093399" cy="1954800"/>
          </a:xfrm>
          <a:prstGeom prst="rect">
            <a:avLst/>
          </a:prstGeom>
          <a:noFill/>
          <a:ln>
            <a:noFill/>
          </a:ln>
        </p:spPr>
        <p:txBody>
          <a:bodyPr spcFirstLastPara="1" wrap="square" lIns="91425" tIns="91425" rIns="91425" bIns="91425" anchor="t" anchorCtr="0">
            <a:spAutoFit/>
          </a:bodyPr>
          <a:lstStyle/>
          <a:p>
            <a:pPr marL="0" lvl="0" indent="0" algn="just">
              <a:spcBef>
                <a:spcPts val="0"/>
              </a:spcBef>
              <a:spcAft>
                <a:spcPts val="0"/>
              </a:spcAft>
              <a:buNone/>
              <a:defRPr/>
            </a:pPr>
            <a:r>
              <a:rPr lang="en-ID" sz="2300">
                <a:solidFill>
                  <a:schemeClr val="dk1"/>
                </a:solidFill>
                <a:latin typeface="Calibri"/>
                <a:ea typeface="Calibri"/>
                <a:cs typeface="Calibri"/>
              </a:rPr>
              <a:t>Pada atribut Accident - No memiliki kelas Medium semua, sementara Accident - Yes memiliki nilai kelas Long. </a:t>
            </a:r>
            <a:endParaRPr sz="2300">
              <a:solidFill>
                <a:schemeClr val="dk1"/>
              </a:solidFill>
              <a:latin typeface="Calibri"/>
              <a:ea typeface="Calibri"/>
              <a:cs typeface="Calibri"/>
            </a:endParaRPr>
          </a:p>
          <a:p>
            <a:pPr marL="0" lvl="0" indent="0" algn="just">
              <a:spcBef>
                <a:spcPts val="0"/>
              </a:spcBef>
              <a:spcAft>
                <a:spcPts val="0"/>
              </a:spcAft>
              <a:buNone/>
              <a:defRPr/>
            </a:pPr>
            <a:r>
              <a:rPr lang="en-ID" sz="2300">
                <a:solidFill>
                  <a:schemeClr val="dk1"/>
                </a:solidFill>
                <a:latin typeface="Calibri"/>
                <a:ea typeface="Calibri"/>
                <a:cs typeface="Calibri"/>
              </a:rPr>
              <a:t>Kemudian tentukan atribut untuk decision node kriteria Hour 10 AM.</a:t>
            </a:r>
            <a:endParaRPr sz="2300">
              <a:solidFill>
                <a:schemeClr val="dk1"/>
              </a:solidFill>
              <a:latin typeface="Calibri"/>
              <a:ea typeface="Calibri"/>
              <a:cs typeface="Calibri"/>
            </a:endParaRPr>
          </a:p>
        </p:txBody>
      </p:sp>
      <p:sp>
        <p:nvSpPr>
          <p:cNvPr id="419" name="Google Shape;419;g26a6d7d6d27_0_21"/>
          <p:cNvSpPr/>
          <p:nvPr/>
        </p:nvSpPr>
        <p:spPr bwMode="auto">
          <a:xfrm>
            <a:off x="6189000" y="455200"/>
            <a:ext cx="1614300" cy="72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defRPr/>
            </a:pPr>
            <a:r>
              <a:rPr lang="en-ID" sz="2000" b="1">
                <a:latin typeface="Calibri"/>
                <a:ea typeface="Calibri"/>
                <a:cs typeface="Calibri"/>
              </a:rPr>
              <a:t>HOUR</a:t>
            </a:r>
            <a:endParaRPr sz="2000" b="1">
              <a:latin typeface="Calibri"/>
              <a:ea typeface="Calibri"/>
              <a:cs typeface="Calibri"/>
            </a:endParaRPr>
          </a:p>
        </p:txBody>
      </p:sp>
      <p:sp>
        <p:nvSpPr>
          <p:cNvPr id="420" name="Google Shape;420;g26a6d7d6d27_0_21"/>
          <p:cNvSpPr/>
          <p:nvPr/>
        </p:nvSpPr>
        <p:spPr bwMode="auto">
          <a:xfrm>
            <a:off x="5326700" y="1914488"/>
            <a:ext cx="912384" cy="338526"/>
          </a:xfrm>
          <a:prstGeom prst="flowChartTerminator">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defRPr/>
            </a:pPr>
            <a:r>
              <a:rPr lang="en-ID">
                <a:latin typeface="Calibri"/>
                <a:ea typeface="Calibri"/>
                <a:cs typeface="Calibri"/>
              </a:rPr>
              <a:t>Long</a:t>
            </a:r>
            <a:endParaRPr>
              <a:latin typeface="Calibri"/>
              <a:ea typeface="Calibri"/>
              <a:cs typeface="Calibri"/>
            </a:endParaRPr>
          </a:p>
        </p:txBody>
      </p:sp>
      <p:sp>
        <p:nvSpPr>
          <p:cNvPr id="421" name="Google Shape;421;g26a6d7d6d27_0_21"/>
          <p:cNvSpPr txBox="1"/>
          <p:nvPr/>
        </p:nvSpPr>
        <p:spPr bwMode="auto">
          <a:xfrm>
            <a:off x="6553200" y="1203250"/>
            <a:ext cx="1297500" cy="30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ID" sz="2200">
                <a:solidFill>
                  <a:schemeClr val="dk1"/>
                </a:solidFill>
                <a:latin typeface="Calibri"/>
                <a:ea typeface="Calibri"/>
                <a:cs typeface="Calibri"/>
              </a:rPr>
              <a:t>9 am</a:t>
            </a:r>
            <a:endParaRPr sz="2200">
              <a:solidFill>
                <a:schemeClr val="dk1"/>
              </a:solidFill>
              <a:latin typeface="Calibri"/>
              <a:ea typeface="Calibri"/>
              <a:cs typeface="Calibri"/>
            </a:endParaRPr>
          </a:p>
        </p:txBody>
      </p:sp>
      <p:cxnSp>
        <p:nvCxnSpPr>
          <p:cNvPr id="422" name="Google Shape;422;g26a6d7d6d27_0_21"/>
          <p:cNvCxnSpPr>
            <a:stCxn id="419" idx="2"/>
          </p:cNvCxnSpPr>
          <p:nvPr/>
        </p:nvCxnSpPr>
        <p:spPr bwMode="auto">
          <a:xfrm flipH="1">
            <a:off x="6981149" y="1183300"/>
            <a:ext cx="15000" cy="591300"/>
          </a:xfrm>
          <a:prstGeom prst="straightConnector1">
            <a:avLst/>
          </a:prstGeom>
          <a:noFill/>
          <a:ln w="9525" cap="flat" cmpd="sng">
            <a:solidFill>
              <a:schemeClr val="dk2"/>
            </a:solidFill>
            <a:prstDash val="solid"/>
            <a:round/>
            <a:headEnd type="none" w="med" len="med"/>
            <a:tailEnd type="triangle" w="med" len="med"/>
          </a:ln>
        </p:spPr>
      </p:cxnSp>
      <p:cxnSp>
        <p:nvCxnSpPr>
          <p:cNvPr id="423" name="Google Shape;423;g26a6d7d6d27_0_21"/>
          <p:cNvCxnSpPr/>
          <p:nvPr/>
        </p:nvCxnSpPr>
        <p:spPr bwMode="auto">
          <a:xfrm>
            <a:off x="6996150" y="1203250"/>
            <a:ext cx="806700" cy="551400"/>
          </a:xfrm>
          <a:prstGeom prst="straightConnector1">
            <a:avLst/>
          </a:prstGeom>
          <a:noFill/>
          <a:ln w="9525" cap="flat" cmpd="sng">
            <a:solidFill>
              <a:schemeClr val="dk2"/>
            </a:solidFill>
            <a:prstDash val="solid"/>
            <a:round/>
            <a:headEnd type="none" w="med" len="med"/>
            <a:tailEnd type="triangle" w="med" len="med"/>
          </a:ln>
        </p:spPr>
      </p:cxnSp>
      <p:sp>
        <p:nvSpPr>
          <p:cNvPr id="424" name="Google Shape;424;g26a6d7d6d27_0_21"/>
          <p:cNvSpPr txBox="1"/>
          <p:nvPr/>
        </p:nvSpPr>
        <p:spPr bwMode="auto">
          <a:xfrm>
            <a:off x="5186363" y="1099663"/>
            <a:ext cx="1052700" cy="30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ID" sz="2200">
                <a:solidFill>
                  <a:schemeClr val="dk1"/>
                </a:solidFill>
                <a:latin typeface="Calibri"/>
                <a:ea typeface="Calibri"/>
                <a:cs typeface="Calibri"/>
              </a:rPr>
              <a:t>8 am</a:t>
            </a:r>
            <a:endParaRPr sz="2200">
              <a:solidFill>
                <a:schemeClr val="dk1"/>
              </a:solidFill>
              <a:latin typeface="Calibri"/>
              <a:ea typeface="Calibri"/>
              <a:cs typeface="Calibri"/>
            </a:endParaRPr>
          </a:p>
        </p:txBody>
      </p:sp>
      <p:sp>
        <p:nvSpPr>
          <p:cNvPr id="425" name="Google Shape;425;g26a6d7d6d27_0_21"/>
          <p:cNvSpPr txBox="1"/>
          <p:nvPr/>
        </p:nvSpPr>
        <p:spPr bwMode="auto">
          <a:xfrm>
            <a:off x="7389300" y="1276713"/>
            <a:ext cx="1297500" cy="30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ID" sz="2200">
                <a:solidFill>
                  <a:schemeClr val="dk1"/>
                </a:solidFill>
                <a:latin typeface="Calibri"/>
                <a:ea typeface="Calibri"/>
                <a:cs typeface="Calibri"/>
              </a:rPr>
              <a:t>10 am</a:t>
            </a:r>
            <a:endParaRPr sz="2200">
              <a:solidFill>
                <a:schemeClr val="dk1"/>
              </a:solidFill>
              <a:latin typeface="Calibri"/>
              <a:ea typeface="Calibri"/>
              <a:cs typeface="Calibri"/>
            </a:endParaRPr>
          </a:p>
        </p:txBody>
      </p:sp>
      <p:cxnSp>
        <p:nvCxnSpPr>
          <p:cNvPr id="426" name="Google Shape;426;g26a6d7d6d27_0_21"/>
          <p:cNvCxnSpPr>
            <a:endCxn id="420" idx="0"/>
          </p:cNvCxnSpPr>
          <p:nvPr/>
        </p:nvCxnSpPr>
        <p:spPr bwMode="auto">
          <a:xfrm flipH="1">
            <a:off x="5782892" y="1229288"/>
            <a:ext cx="1198200" cy="685200"/>
          </a:xfrm>
          <a:prstGeom prst="straightConnector1">
            <a:avLst/>
          </a:prstGeom>
          <a:noFill/>
          <a:ln w="9525" cap="flat" cmpd="sng">
            <a:solidFill>
              <a:schemeClr val="dk2"/>
            </a:solidFill>
            <a:prstDash val="solid"/>
            <a:round/>
            <a:headEnd type="none" w="med" len="med"/>
            <a:tailEnd type="triangle" w="med" len="med"/>
          </a:ln>
        </p:spPr>
      </p:cxnSp>
      <p:sp>
        <p:nvSpPr>
          <p:cNvPr id="427" name="Google Shape;427;g26a6d7d6d27_0_21"/>
          <p:cNvSpPr/>
          <p:nvPr/>
        </p:nvSpPr>
        <p:spPr bwMode="auto">
          <a:xfrm>
            <a:off x="6553200" y="1839250"/>
            <a:ext cx="965400" cy="48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defRPr/>
            </a:pPr>
            <a:r>
              <a:rPr lang="en-ID" sz="1700" b="1">
                <a:latin typeface="Calibri"/>
                <a:ea typeface="Calibri"/>
                <a:cs typeface="Calibri"/>
              </a:rPr>
              <a:t>Accident</a:t>
            </a:r>
            <a:endParaRPr sz="1700" b="1">
              <a:latin typeface="Calibri"/>
              <a:ea typeface="Calibri"/>
              <a:cs typeface="Calibri"/>
            </a:endParaRPr>
          </a:p>
        </p:txBody>
      </p:sp>
      <p:cxnSp>
        <p:nvCxnSpPr>
          <p:cNvPr id="428" name="Google Shape;428;g26a6d7d6d27_0_21"/>
          <p:cNvCxnSpPr/>
          <p:nvPr/>
        </p:nvCxnSpPr>
        <p:spPr bwMode="auto">
          <a:xfrm flipH="1">
            <a:off x="5895192" y="2328238"/>
            <a:ext cx="1198200" cy="685200"/>
          </a:xfrm>
          <a:prstGeom prst="straightConnector1">
            <a:avLst/>
          </a:prstGeom>
          <a:noFill/>
          <a:ln w="9525" cap="flat" cmpd="sng">
            <a:solidFill>
              <a:schemeClr val="dk2"/>
            </a:solidFill>
            <a:prstDash val="solid"/>
            <a:round/>
            <a:headEnd type="none" w="med" len="med"/>
            <a:tailEnd type="triangle" w="med" len="med"/>
          </a:ln>
        </p:spPr>
      </p:cxnSp>
      <p:sp>
        <p:nvSpPr>
          <p:cNvPr id="429" name="Google Shape;429;g26a6d7d6d27_0_21"/>
          <p:cNvSpPr/>
          <p:nvPr/>
        </p:nvSpPr>
        <p:spPr bwMode="auto">
          <a:xfrm>
            <a:off x="5428975" y="3013438"/>
            <a:ext cx="912384" cy="338526"/>
          </a:xfrm>
          <a:prstGeom prst="flowChartTerminator">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defRPr/>
            </a:pPr>
            <a:r>
              <a:rPr lang="en-ID">
                <a:latin typeface="Calibri"/>
                <a:ea typeface="Calibri"/>
                <a:cs typeface="Calibri"/>
              </a:rPr>
              <a:t>Medium</a:t>
            </a:r>
            <a:endParaRPr>
              <a:latin typeface="Calibri"/>
              <a:ea typeface="Calibri"/>
              <a:cs typeface="Calibri"/>
            </a:endParaRPr>
          </a:p>
        </p:txBody>
      </p:sp>
      <p:cxnSp>
        <p:nvCxnSpPr>
          <p:cNvPr id="430" name="Google Shape;430;g26a6d7d6d27_0_21"/>
          <p:cNvCxnSpPr>
            <a:stCxn id="427" idx="2"/>
          </p:cNvCxnSpPr>
          <p:nvPr/>
        </p:nvCxnSpPr>
        <p:spPr bwMode="auto">
          <a:xfrm>
            <a:off x="7035900" y="2328250"/>
            <a:ext cx="905100" cy="749700"/>
          </a:xfrm>
          <a:prstGeom prst="straightConnector1">
            <a:avLst/>
          </a:prstGeom>
          <a:noFill/>
          <a:ln w="9525" cap="flat" cmpd="sng">
            <a:solidFill>
              <a:schemeClr val="dk2"/>
            </a:solidFill>
            <a:prstDash val="solid"/>
            <a:round/>
            <a:headEnd type="none" w="med" len="med"/>
            <a:tailEnd type="triangle" w="med" len="med"/>
          </a:ln>
        </p:spPr>
      </p:cxnSp>
      <p:sp>
        <p:nvSpPr>
          <p:cNvPr id="431" name="Google Shape;431;g26a6d7d6d27_0_21"/>
          <p:cNvSpPr/>
          <p:nvPr/>
        </p:nvSpPr>
        <p:spPr bwMode="auto">
          <a:xfrm>
            <a:off x="7389300" y="3070850"/>
            <a:ext cx="912384" cy="338526"/>
          </a:xfrm>
          <a:prstGeom prst="flowChartTerminator">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defRPr/>
            </a:pPr>
            <a:r>
              <a:rPr lang="en-ID">
                <a:latin typeface="Calibri"/>
                <a:ea typeface="Calibri"/>
                <a:cs typeface="Calibri"/>
              </a:rPr>
              <a:t>Long</a:t>
            </a:r>
            <a:endParaRPr>
              <a:latin typeface="Calibri"/>
              <a:ea typeface="Calibri"/>
              <a:cs typeface="Calibri"/>
            </a:endParaRPr>
          </a:p>
        </p:txBody>
      </p:sp>
      <p:sp>
        <p:nvSpPr>
          <p:cNvPr id="432" name="Google Shape;432;g26a6d7d6d27_0_21"/>
          <p:cNvSpPr txBox="1"/>
          <p:nvPr/>
        </p:nvSpPr>
        <p:spPr bwMode="auto">
          <a:xfrm>
            <a:off x="5639563" y="2400925"/>
            <a:ext cx="1052700" cy="30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ID" sz="2200">
                <a:solidFill>
                  <a:schemeClr val="dk1"/>
                </a:solidFill>
                <a:latin typeface="Calibri"/>
                <a:ea typeface="Calibri"/>
                <a:cs typeface="Calibri"/>
              </a:rPr>
              <a:t>No</a:t>
            </a:r>
            <a:endParaRPr sz="2200">
              <a:solidFill>
                <a:schemeClr val="dk1"/>
              </a:solidFill>
              <a:latin typeface="Calibri"/>
              <a:ea typeface="Calibri"/>
              <a:cs typeface="Calibri"/>
            </a:endParaRPr>
          </a:p>
        </p:txBody>
      </p:sp>
      <p:sp>
        <p:nvSpPr>
          <p:cNvPr id="433" name="Google Shape;433;g26a6d7d6d27_0_21"/>
          <p:cNvSpPr txBox="1"/>
          <p:nvPr/>
        </p:nvSpPr>
        <p:spPr bwMode="auto">
          <a:xfrm>
            <a:off x="7389288" y="2412850"/>
            <a:ext cx="1052700" cy="30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ID" sz="2200">
                <a:solidFill>
                  <a:schemeClr val="dk1"/>
                </a:solidFill>
                <a:latin typeface="Calibri"/>
                <a:ea typeface="Calibri"/>
                <a:cs typeface="Calibri"/>
              </a:rPr>
              <a:t>yes</a:t>
            </a:r>
            <a:endParaRPr sz="2200">
              <a:solidFill>
                <a:schemeClr val="dk1"/>
              </a:solidFill>
              <a:latin typeface="Calibri"/>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39" name="Google Shape;439;g26a6d7d6d27_0_54"/>
          <p:cNvSpPr txBox="1"/>
          <p:nvPr>
            <p:ph type="sldNum" idx="12"/>
          </p:nvPr>
        </p:nvSpPr>
        <p:spPr bwMode="auto">
          <a:xfrm>
            <a:off x="6553200" y="5296960"/>
            <a:ext cx="2133600" cy="304200"/>
          </a:xfrm>
          <a:prstGeom prst="rect">
            <a:avLst/>
          </a:prstGeom>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t>‹#›</a:t>
            </a:fld>
            <a:endParaRPr/>
          </a:p>
        </p:txBody>
      </p:sp>
      <p:sp>
        <p:nvSpPr>
          <p:cNvPr id="440" name="Google Shape;440;g26a6d7d6d27_0_54"/>
          <p:cNvSpPr txBox="1"/>
          <p:nvPr/>
        </p:nvSpPr>
        <p:spPr bwMode="auto">
          <a:xfrm>
            <a:off x="1" y="3070850"/>
            <a:ext cx="5915400" cy="2662800"/>
          </a:xfrm>
          <a:prstGeom prst="rect">
            <a:avLst/>
          </a:prstGeom>
          <a:noFill/>
          <a:ln>
            <a:noFill/>
          </a:ln>
        </p:spPr>
        <p:txBody>
          <a:bodyPr spcFirstLastPara="1" wrap="square" lIns="91425" tIns="91425" rIns="91425" bIns="91425" anchor="t" anchorCtr="0">
            <a:spAutoFit/>
          </a:bodyPr>
          <a:lstStyle/>
          <a:p>
            <a:pPr marL="0" lvl="0" indent="0" algn="just">
              <a:spcBef>
                <a:spcPts val="0"/>
              </a:spcBef>
              <a:spcAft>
                <a:spcPts val="0"/>
              </a:spcAft>
              <a:buNone/>
              <a:defRPr/>
            </a:pPr>
            <a:r>
              <a:rPr lang="en-ID" sz="2300">
                <a:solidFill>
                  <a:schemeClr val="dk1"/>
                </a:solidFill>
                <a:latin typeface="Calibri"/>
                <a:ea typeface="Calibri"/>
                <a:cs typeface="Calibri"/>
              </a:rPr>
              <a:t>Kita ambil atribut yang memiliki Information Gain paling besar, tetapkan </a:t>
            </a:r>
            <a:r>
              <a:rPr lang="en-ID" sz="2300" b="1">
                <a:solidFill>
                  <a:schemeClr val="dk1"/>
                </a:solidFill>
                <a:latin typeface="Calibri"/>
                <a:ea typeface="Calibri"/>
                <a:cs typeface="Calibri"/>
              </a:rPr>
              <a:t>STALL</a:t>
            </a:r>
            <a:r>
              <a:rPr lang="en-ID" sz="2300">
                <a:solidFill>
                  <a:schemeClr val="dk1"/>
                </a:solidFill>
                <a:latin typeface="Calibri"/>
                <a:ea typeface="Calibri"/>
                <a:cs typeface="Calibri"/>
              </a:rPr>
              <a:t> sebagai Decision Node di kriteria 10 AM.</a:t>
            </a:r>
            <a:endParaRPr sz="2300">
              <a:solidFill>
                <a:schemeClr val="dk1"/>
              </a:solidFill>
              <a:latin typeface="Calibri"/>
              <a:ea typeface="Calibri"/>
              <a:cs typeface="Calibri"/>
            </a:endParaRPr>
          </a:p>
          <a:p>
            <a:pPr marL="0" lvl="0" indent="0" algn="just">
              <a:spcBef>
                <a:spcPts val="0"/>
              </a:spcBef>
              <a:spcAft>
                <a:spcPts val="0"/>
              </a:spcAft>
              <a:buNone/>
              <a:defRPr/>
            </a:pPr>
            <a:r>
              <a:rPr lang="en-ID" sz="2300">
                <a:solidFill>
                  <a:schemeClr val="dk1"/>
                </a:solidFill>
                <a:latin typeface="Calibri"/>
                <a:ea typeface="Calibri"/>
                <a:cs typeface="Calibri"/>
              </a:rPr>
              <a:t>Pada atribut STALL - No memiliki kelas Short semua, sementara STALL - Yes memiliki nilai kelas Long. </a:t>
            </a:r>
            <a:endParaRPr sz="2300">
              <a:solidFill>
                <a:schemeClr val="dk1"/>
              </a:solidFill>
              <a:latin typeface="Calibri"/>
              <a:ea typeface="Calibri"/>
              <a:cs typeface="Calibri"/>
            </a:endParaRPr>
          </a:p>
          <a:p>
            <a:pPr marL="0" lvl="0" indent="0" algn="just">
              <a:spcBef>
                <a:spcPts val="0"/>
              </a:spcBef>
              <a:spcAft>
                <a:spcPts val="0"/>
              </a:spcAft>
              <a:buNone/>
              <a:defRPr/>
            </a:pPr>
            <a:endParaRPr sz="2300">
              <a:solidFill>
                <a:schemeClr val="dk1"/>
              </a:solidFill>
              <a:latin typeface="Calibri"/>
              <a:ea typeface="Calibri"/>
              <a:cs typeface="Calibri"/>
            </a:endParaRPr>
          </a:p>
        </p:txBody>
      </p:sp>
      <p:sp>
        <p:nvSpPr>
          <p:cNvPr id="441" name="Google Shape;441;g26a6d7d6d27_0_54"/>
          <p:cNvSpPr/>
          <p:nvPr/>
        </p:nvSpPr>
        <p:spPr bwMode="auto">
          <a:xfrm>
            <a:off x="4853975" y="0"/>
            <a:ext cx="1614300" cy="72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defRPr/>
            </a:pPr>
            <a:r>
              <a:rPr lang="en-ID" sz="2000" b="1">
                <a:latin typeface="Calibri"/>
                <a:ea typeface="Calibri"/>
                <a:cs typeface="Calibri"/>
              </a:rPr>
              <a:t>HOUR</a:t>
            </a:r>
            <a:endParaRPr sz="2000" b="1">
              <a:latin typeface="Calibri"/>
              <a:ea typeface="Calibri"/>
              <a:cs typeface="Calibri"/>
            </a:endParaRPr>
          </a:p>
        </p:txBody>
      </p:sp>
      <p:sp>
        <p:nvSpPr>
          <p:cNvPr id="442" name="Google Shape;442;g26a6d7d6d27_0_54"/>
          <p:cNvSpPr/>
          <p:nvPr/>
        </p:nvSpPr>
        <p:spPr bwMode="auto">
          <a:xfrm>
            <a:off x="3659625" y="1507450"/>
            <a:ext cx="912384" cy="338526"/>
          </a:xfrm>
          <a:prstGeom prst="flowChartTerminator">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defRPr/>
            </a:pPr>
            <a:r>
              <a:rPr lang="en-ID">
                <a:latin typeface="Calibri"/>
                <a:ea typeface="Calibri"/>
                <a:cs typeface="Calibri"/>
              </a:rPr>
              <a:t>Long</a:t>
            </a:r>
            <a:endParaRPr>
              <a:latin typeface="Calibri"/>
              <a:ea typeface="Calibri"/>
              <a:cs typeface="Calibri"/>
            </a:endParaRPr>
          </a:p>
        </p:txBody>
      </p:sp>
      <p:sp>
        <p:nvSpPr>
          <p:cNvPr id="443" name="Google Shape;443;g26a6d7d6d27_0_54"/>
          <p:cNvSpPr txBox="1"/>
          <p:nvPr/>
        </p:nvSpPr>
        <p:spPr bwMode="auto">
          <a:xfrm>
            <a:off x="5322575" y="965700"/>
            <a:ext cx="1297500" cy="30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ID" sz="2200">
                <a:solidFill>
                  <a:schemeClr val="dk1"/>
                </a:solidFill>
                <a:latin typeface="Calibri"/>
                <a:ea typeface="Calibri"/>
                <a:cs typeface="Calibri"/>
              </a:rPr>
              <a:t>9 am</a:t>
            </a:r>
            <a:endParaRPr sz="2200">
              <a:solidFill>
                <a:schemeClr val="dk1"/>
              </a:solidFill>
              <a:latin typeface="Calibri"/>
              <a:ea typeface="Calibri"/>
              <a:cs typeface="Calibri"/>
            </a:endParaRPr>
          </a:p>
        </p:txBody>
      </p:sp>
      <p:cxnSp>
        <p:nvCxnSpPr>
          <p:cNvPr id="444" name="Google Shape;444;g26a6d7d6d27_0_54"/>
          <p:cNvCxnSpPr>
            <a:stCxn id="441" idx="2"/>
            <a:endCxn id="445" idx="0"/>
          </p:cNvCxnSpPr>
          <p:nvPr/>
        </p:nvCxnSpPr>
        <p:spPr bwMode="auto">
          <a:xfrm>
            <a:off x="5661125" y="728100"/>
            <a:ext cx="2077500" cy="748500"/>
          </a:xfrm>
          <a:prstGeom prst="straightConnector1">
            <a:avLst/>
          </a:prstGeom>
          <a:noFill/>
          <a:ln w="9525" cap="flat" cmpd="sng">
            <a:solidFill>
              <a:schemeClr val="dk2"/>
            </a:solidFill>
            <a:prstDash val="solid"/>
            <a:round/>
            <a:headEnd type="none" w="med" len="med"/>
            <a:tailEnd type="triangle" w="med" len="med"/>
          </a:ln>
        </p:spPr>
      </p:cxnSp>
      <p:sp>
        <p:nvSpPr>
          <p:cNvPr id="446" name="Google Shape;446;g26a6d7d6d27_0_54"/>
          <p:cNvSpPr txBox="1"/>
          <p:nvPr/>
        </p:nvSpPr>
        <p:spPr bwMode="auto">
          <a:xfrm>
            <a:off x="4063813" y="965662"/>
            <a:ext cx="1052700" cy="30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ID" sz="2200">
                <a:solidFill>
                  <a:schemeClr val="dk1"/>
                </a:solidFill>
                <a:latin typeface="Calibri"/>
                <a:ea typeface="Calibri"/>
                <a:cs typeface="Calibri"/>
              </a:rPr>
              <a:t>8 am</a:t>
            </a:r>
            <a:endParaRPr sz="2200">
              <a:solidFill>
                <a:schemeClr val="dk1"/>
              </a:solidFill>
              <a:latin typeface="Calibri"/>
              <a:ea typeface="Calibri"/>
              <a:cs typeface="Calibri"/>
            </a:endParaRPr>
          </a:p>
        </p:txBody>
      </p:sp>
      <p:sp>
        <p:nvSpPr>
          <p:cNvPr id="447" name="Google Shape;447;g26a6d7d6d27_0_54"/>
          <p:cNvSpPr txBox="1"/>
          <p:nvPr/>
        </p:nvSpPr>
        <p:spPr bwMode="auto">
          <a:xfrm>
            <a:off x="6341350" y="950275"/>
            <a:ext cx="1297500" cy="30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ID" sz="2200">
                <a:solidFill>
                  <a:schemeClr val="dk1"/>
                </a:solidFill>
                <a:latin typeface="Calibri"/>
                <a:ea typeface="Calibri"/>
                <a:cs typeface="Calibri"/>
              </a:rPr>
              <a:t>10 am</a:t>
            </a:r>
            <a:endParaRPr sz="2200">
              <a:solidFill>
                <a:schemeClr val="dk1"/>
              </a:solidFill>
              <a:latin typeface="Calibri"/>
              <a:ea typeface="Calibri"/>
              <a:cs typeface="Calibri"/>
            </a:endParaRPr>
          </a:p>
        </p:txBody>
      </p:sp>
      <p:cxnSp>
        <p:nvCxnSpPr>
          <p:cNvPr id="448" name="Google Shape;448;g26a6d7d6d27_0_54"/>
          <p:cNvCxnSpPr>
            <a:stCxn id="441" idx="2"/>
            <a:endCxn id="442" idx="0"/>
          </p:cNvCxnSpPr>
          <p:nvPr/>
        </p:nvCxnSpPr>
        <p:spPr bwMode="auto">
          <a:xfrm flipH="1">
            <a:off x="4115825" y="728100"/>
            <a:ext cx="1545300" cy="779400"/>
          </a:xfrm>
          <a:prstGeom prst="straightConnector1">
            <a:avLst/>
          </a:prstGeom>
          <a:noFill/>
          <a:ln w="9525" cap="flat" cmpd="sng">
            <a:solidFill>
              <a:schemeClr val="dk2"/>
            </a:solidFill>
            <a:prstDash val="solid"/>
            <a:round/>
            <a:headEnd type="none" w="med" len="med"/>
            <a:tailEnd type="triangle" w="med" len="med"/>
          </a:ln>
        </p:spPr>
      </p:cxnSp>
      <p:sp>
        <p:nvSpPr>
          <p:cNvPr id="449" name="Google Shape;449;g26a6d7d6d27_0_54"/>
          <p:cNvSpPr/>
          <p:nvPr/>
        </p:nvSpPr>
        <p:spPr bwMode="auto">
          <a:xfrm>
            <a:off x="5178413" y="1432200"/>
            <a:ext cx="965400" cy="48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defRPr/>
            </a:pPr>
            <a:r>
              <a:rPr lang="en-ID" sz="1700" b="1">
                <a:latin typeface="Calibri"/>
                <a:ea typeface="Calibri"/>
                <a:cs typeface="Calibri"/>
              </a:rPr>
              <a:t>Accident</a:t>
            </a:r>
            <a:endParaRPr sz="1700" b="1">
              <a:latin typeface="Calibri"/>
              <a:ea typeface="Calibri"/>
              <a:cs typeface="Calibri"/>
            </a:endParaRPr>
          </a:p>
        </p:txBody>
      </p:sp>
      <p:cxnSp>
        <p:nvCxnSpPr>
          <p:cNvPr id="450" name="Google Shape;450;g26a6d7d6d27_0_54"/>
          <p:cNvCxnSpPr>
            <a:endCxn id="451" idx="0"/>
          </p:cNvCxnSpPr>
          <p:nvPr/>
        </p:nvCxnSpPr>
        <p:spPr bwMode="auto">
          <a:xfrm flipH="1">
            <a:off x="7151467" y="1931175"/>
            <a:ext cx="600000" cy="284400"/>
          </a:xfrm>
          <a:prstGeom prst="straightConnector1">
            <a:avLst/>
          </a:prstGeom>
          <a:noFill/>
          <a:ln w="9525" cap="flat" cmpd="sng">
            <a:solidFill>
              <a:schemeClr val="dk2"/>
            </a:solidFill>
            <a:prstDash val="solid"/>
            <a:round/>
            <a:headEnd type="none" w="med" len="med"/>
            <a:tailEnd type="triangle" w="med" len="med"/>
          </a:ln>
        </p:spPr>
      </p:cxnSp>
      <p:sp>
        <p:nvSpPr>
          <p:cNvPr id="452" name="Google Shape;452;g26a6d7d6d27_0_54"/>
          <p:cNvSpPr/>
          <p:nvPr/>
        </p:nvSpPr>
        <p:spPr bwMode="auto">
          <a:xfrm>
            <a:off x="4572000" y="2262963"/>
            <a:ext cx="912384" cy="338526"/>
          </a:xfrm>
          <a:prstGeom prst="flowChartTerminator">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defRPr/>
            </a:pPr>
            <a:r>
              <a:rPr lang="en-ID">
                <a:latin typeface="Calibri"/>
                <a:ea typeface="Calibri"/>
                <a:cs typeface="Calibri"/>
              </a:rPr>
              <a:t>Medium</a:t>
            </a:r>
            <a:endParaRPr>
              <a:latin typeface="Calibri"/>
              <a:ea typeface="Calibri"/>
              <a:cs typeface="Calibri"/>
            </a:endParaRPr>
          </a:p>
        </p:txBody>
      </p:sp>
      <p:cxnSp>
        <p:nvCxnSpPr>
          <p:cNvPr id="453" name="Google Shape;453;g26a6d7d6d27_0_54"/>
          <p:cNvCxnSpPr>
            <a:stCxn id="445" idx="2"/>
          </p:cNvCxnSpPr>
          <p:nvPr/>
        </p:nvCxnSpPr>
        <p:spPr bwMode="auto">
          <a:xfrm>
            <a:off x="7738563" y="1965675"/>
            <a:ext cx="523200" cy="249900"/>
          </a:xfrm>
          <a:prstGeom prst="straightConnector1">
            <a:avLst/>
          </a:prstGeom>
          <a:noFill/>
          <a:ln w="9525" cap="flat" cmpd="sng">
            <a:solidFill>
              <a:schemeClr val="dk2"/>
            </a:solidFill>
            <a:prstDash val="solid"/>
            <a:round/>
            <a:headEnd type="none" w="med" len="med"/>
            <a:tailEnd type="triangle" w="med" len="med"/>
          </a:ln>
        </p:spPr>
      </p:cxnSp>
      <p:sp>
        <p:nvSpPr>
          <p:cNvPr id="451" name="Google Shape;451;g26a6d7d6d27_0_54"/>
          <p:cNvSpPr/>
          <p:nvPr/>
        </p:nvSpPr>
        <p:spPr bwMode="auto">
          <a:xfrm>
            <a:off x="6695275" y="2215575"/>
            <a:ext cx="912384" cy="338526"/>
          </a:xfrm>
          <a:prstGeom prst="flowChartTerminator">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defRPr/>
            </a:pPr>
            <a:r>
              <a:rPr lang="en-ID">
                <a:latin typeface="Calibri"/>
                <a:ea typeface="Calibri"/>
                <a:cs typeface="Calibri"/>
              </a:rPr>
              <a:t>Short</a:t>
            </a:r>
            <a:endParaRPr>
              <a:latin typeface="Calibri"/>
              <a:ea typeface="Calibri"/>
              <a:cs typeface="Calibri"/>
            </a:endParaRPr>
          </a:p>
        </p:txBody>
      </p:sp>
      <p:sp>
        <p:nvSpPr>
          <p:cNvPr id="454" name="Google Shape;454;g26a6d7d6d27_0_54"/>
          <p:cNvSpPr txBox="1"/>
          <p:nvPr/>
        </p:nvSpPr>
        <p:spPr bwMode="auto">
          <a:xfrm>
            <a:off x="4712400" y="1764324"/>
            <a:ext cx="1052700" cy="1665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ID" sz="2200">
                <a:solidFill>
                  <a:schemeClr val="dk1"/>
                </a:solidFill>
                <a:latin typeface="Calibri"/>
                <a:ea typeface="Calibri"/>
                <a:cs typeface="Calibri"/>
              </a:rPr>
              <a:t>No</a:t>
            </a:r>
            <a:endParaRPr sz="2200">
              <a:solidFill>
                <a:schemeClr val="dk1"/>
              </a:solidFill>
              <a:latin typeface="Calibri"/>
              <a:ea typeface="Calibri"/>
              <a:cs typeface="Calibri"/>
            </a:endParaRPr>
          </a:p>
        </p:txBody>
      </p:sp>
      <p:pic>
        <p:nvPicPr>
          <p:cNvPr id="455" name="Google Shape;455;g26a6d7d6d27_0_54"/>
          <p:cNvPicPr/>
          <p:nvPr/>
        </p:nvPicPr>
        <p:blipFill>
          <a:blip r:embed="rId3">
            <a:alphaModFix/>
          </a:blip>
          <a:stretch/>
        </p:blipFill>
        <p:spPr bwMode="auto">
          <a:xfrm>
            <a:off x="0" y="0"/>
            <a:ext cx="3519225" cy="3070850"/>
          </a:xfrm>
          <a:prstGeom prst="rect">
            <a:avLst/>
          </a:prstGeom>
          <a:noFill/>
          <a:ln>
            <a:noFill/>
          </a:ln>
        </p:spPr>
      </p:pic>
      <p:sp>
        <p:nvSpPr>
          <p:cNvPr id="445" name="Google Shape;445;g26a6d7d6d27_0_54"/>
          <p:cNvSpPr/>
          <p:nvPr/>
        </p:nvSpPr>
        <p:spPr bwMode="auto">
          <a:xfrm>
            <a:off x="7255863" y="1476675"/>
            <a:ext cx="965400" cy="48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defRPr/>
            </a:pPr>
            <a:r>
              <a:rPr lang="en-ID" sz="1700" b="1">
                <a:latin typeface="Calibri"/>
                <a:ea typeface="Calibri"/>
                <a:cs typeface="Calibri"/>
              </a:rPr>
              <a:t>STALL</a:t>
            </a:r>
            <a:endParaRPr sz="1700" b="1">
              <a:latin typeface="Calibri"/>
              <a:ea typeface="Calibri"/>
              <a:cs typeface="Calibri"/>
            </a:endParaRPr>
          </a:p>
        </p:txBody>
      </p:sp>
      <p:sp>
        <p:nvSpPr>
          <p:cNvPr id="456" name="Google Shape;456;g26a6d7d6d27_0_54"/>
          <p:cNvSpPr/>
          <p:nvPr/>
        </p:nvSpPr>
        <p:spPr bwMode="auto">
          <a:xfrm>
            <a:off x="7850700" y="2215575"/>
            <a:ext cx="912384" cy="338526"/>
          </a:xfrm>
          <a:prstGeom prst="flowChartTerminator">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defRPr/>
            </a:pPr>
            <a:r>
              <a:rPr lang="en-ID">
                <a:latin typeface="Calibri"/>
                <a:ea typeface="Calibri"/>
                <a:cs typeface="Calibri"/>
              </a:rPr>
              <a:t>Long</a:t>
            </a:r>
            <a:endParaRPr>
              <a:latin typeface="Calibri"/>
              <a:ea typeface="Calibri"/>
              <a:cs typeface="Calibri"/>
            </a:endParaRPr>
          </a:p>
        </p:txBody>
      </p:sp>
      <p:cxnSp>
        <p:nvCxnSpPr>
          <p:cNvPr id="457" name="Google Shape;457;g26a6d7d6d27_0_54"/>
          <p:cNvCxnSpPr>
            <a:stCxn id="441" idx="2"/>
            <a:endCxn id="449" idx="0"/>
          </p:cNvCxnSpPr>
          <p:nvPr/>
        </p:nvCxnSpPr>
        <p:spPr bwMode="auto">
          <a:xfrm>
            <a:off x="5661125" y="728100"/>
            <a:ext cx="0" cy="704100"/>
          </a:xfrm>
          <a:prstGeom prst="straightConnector1">
            <a:avLst/>
          </a:prstGeom>
          <a:noFill/>
          <a:ln w="9525" cap="flat" cmpd="sng">
            <a:solidFill>
              <a:schemeClr val="dk2"/>
            </a:solidFill>
            <a:prstDash val="solid"/>
            <a:round/>
            <a:headEnd type="none" w="med" len="med"/>
            <a:tailEnd type="triangle" w="med" len="med"/>
          </a:ln>
        </p:spPr>
      </p:cxnSp>
      <p:cxnSp>
        <p:nvCxnSpPr>
          <p:cNvPr id="458" name="Google Shape;458;g26a6d7d6d27_0_54"/>
          <p:cNvCxnSpPr/>
          <p:nvPr/>
        </p:nvCxnSpPr>
        <p:spPr bwMode="auto">
          <a:xfrm flipH="1">
            <a:off x="5042804" y="1918275"/>
            <a:ext cx="592500" cy="344700"/>
          </a:xfrm>
          <a:prstGeom prst="straightConnector1">
            <a:avLst/>
          </a:prstGeom>
          <a:noFill/>
          <a:ln w="9525" cap="flat" cmpd="sng">
            <a:solidFill>
              <a:schemeClr val="dk2"/>
            </a:solidFill>
            <a:prstDash val="solid"/>
            <a:round/>
            <a:headEnd type="none" w="med" len="med"/>
            <a:tailEnd type="triangle" w="med" len="med"/>
          </a:ln>
        </p:spPr>
      </p:cxnSp>
      <p:sp>
        <p:nvSpPr>
          <p:cNvPr id="459" name="Google Shape;459;g26a6d7d6d27_0_54"/>
          <p:cNvSpPr/>
          <p:nvPr/>
        </p:nvSpPr>
        <p:spPr bwMode="auto">
          <a:xfrm>
            <a:off x="5707700" y="2262963"/>
            <a:ext cx="912384" cy="338526"/>
          </a:xfrm>
          <a:prstGeom prst="flowChartTerminator">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defRPr/>
            </a:pPr>
            <a:r>
              <a:rPr lang="en-ID">
                <a:latin typeface="Calibri"/>
                <a:ea typeface="Calibri"/>
                <a:cs typeface="Calibri"/>
              </a:rPr>
              <a:t>Long</a:t>
            </a:r>
            <a:endParaRPr>
              <a:latin typeface="Calibri"/>
              <a:ea typeface="Calibri"/>
              <a:cs typeface="Calibri"/>
            </a:endParaRPr>
          </a:p>
        </p:txBody>
      </p:sp>
      <p:sp>
        <p:nvSpPr>
          <p:cNvPr id="460" name="Google Shape;460;g26a6d7d6d27_0_54"/>
          <p:cNvSpPr txBox="1"/>
          <p:nvPr/>
        </p:nvSpPr>
        <p:spPr bwMode="auto">
          <a:xfrm>
            <a:off x="8313863" y="1764324"/>
            <a:ext cx="1052700" cy="30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ID" sz="2200">
                <a:solidFill>
                  <a:schemeClr val="dk1"/>
                </a:solidFill>
                <a:latin typeface="Calibri"/>
                <a:ea typeface="Calibri"/>
                <a:cs typeface="Calibri"/>
              </a:rPr>
              <a:t>yes</a:t>
            </a:r>
            <a:endParaRPr sz="2200">
              <a:solidFill>
                <a:schemeClr val="dk1"/>
              </a:solidFill>
              <a:latin typeface="Calibri"/>
              <a:ea typeface="Calibri"/>
              <a:cs typeface="Calibri"/>
            </a:endParaRPr>
          </a:p>
        </p:txBody>
      </p:sp>
      <p:cxnSp>
        <p:nvCxnSpPr>
          <p:cNvPr id="461" name="Google Shape;461;g26a6d7d6d27_0_54"/>
          <p:cNvCxnSpPr>
            <a:stCxn id="454" idx="3"/>
            <a:endCxn id="459" idx="0"/>
          </p:cNvCxnSpPr>
          <p:nvPr/>
        </p:nvCxnSpPr>
        <p:spPr bwMode="auto">
          <a:xfrm>
            <a:off x="5765100" y="1847574"/>
            <a:ext cx="398700" cy="415500"/>
          </a:xfrm>
          <a:prstGeom prst="straightConnector1">
            <a:avLst/>
          </a:prstGeom>
          <a:noFill/>
          <a:ln w="9525" cap="flat" cmpd="sng">
            <a:solidFill>
              <a:schemeClr val="dk2"/>
            </a:solidFill>
            <a:prstDash val="solid"/>
            <a:round/>
            <a:headEnd type="none" w="med" len="med"/>
            <a:tailEnd type="triangle" w="med" len="med"/>
          </a:ln>
        </p:spPr>
      </p:cxnSp>
      <p:sp>
        <p:nvSpPr>
          <p:cNvPr id="462" name="Google Shape;462;g26a6d7d6d27_0_54"/>
          <p:cNvSpPr txBox="1"/>
          <p:nvPr/>
        </p:nvSpPr>
        <p:spPr bwMode="auto">
          <a:xfrm>
            <a:off x="6633763" y="1764324"/>
            <a:ext cx="1052700" cy="30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ID" sz="2200">
                <a:solidFill>
                  <a:schemeClr val="dk1"/>
                </a:solidFill>
                <a:latin typeface="Calibri"/>
                <a:ea typeface="Calibri"/>
                <a:cs typeface="Calibri"/>
              </a:rPr>
              <a:t>No</a:t>
            </a:r>
            <a:endParaRPr sz="2200">
              <a:solidFill>
                <a:schemeClr val="dk1"/>
              </a:solidFill>
              <a:latin typeface="Calibri"/>
              <a:ea typeface="Calibri"/>
              <a:cs typeface="Calibri"/>
            </a:endParaRPr>
          </a:p>
        </p:txBody>
      </p:sp>
      <p:sp>
        <p:nvSpPr>
          <p:cNvPr id="463" name="Google Shape;463;g26a6d7d6d27_0_54"/>
          <p:cNvSpPr txBox="1"/>
          <p:nvPr/>
        </p:nvSpPr>
        <p:spPr bwMode="auto">
          <a:xfrm>
            <a:off x="5628938" y="1845963"/>
            <a:ext cx="1052700" cy="3042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r>
              <a:rPr lang="en-ID" sz="2200">
                <a:solidFill>
                  <a:schemeClr val="dk1"/>
                </a:solidFill>
                <a:latin typeface="Calibri"/>
                <a:ea typeface="Calibri"/>
                <a:cs typeface="Calibri"/>
              </a:rPr>
              <a:t>yes</a:t>
            </a:r>
            <a:endParaRPr sz="2200">
              <a:solidFill>
                <a:schemeClr val="dk1"/>
              </a:solidFill>
              <a:latin typeface="Calibri"/>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69" name="Google Shape;469;g26a6d7d6d27_0_44"/>
          <p:cNvSpPr txBox="1"/>
          <p:nvPr>
            <p:ph type="sldNum" idx="12"/>
          </p:nvPr>
        </p:nvSpPr>
        <p:spPr bwMode="auto">
          <a:xfrm>
            <a:off x="6553200" y="5296960"/>
            <a:ext cx="2133600" cy="304200"/>
          </a:xfrm>
          <a:prstGeom prst="rect">
            <a:avLst/>
          </a:prstGeom>
        </p:spPr>
        <p:txBody>
          <a:bodyPr spcFirstLastPara="1" wrap="square" lIns="91425" tIns="45700" rIns="91425" bIns="45700" anchor="ctr" anchorCtr="0">
            <a:noAutofit/>
          </a:bodyPr>
          <a:lstStyle/>
          <a:p>
            <a:pPr marL="0" lvl="0" indent="0" algn="r">
              <a:spcBef>
                <a:spcPts val="0"/>
              </a:spcBef>
              <a:spcAft>
                <a:spcPts val="0"/>
              </a:spcAft>
              <a:buClr>
                <a:srgbClr val="000000"/>
              </a:buClr>
              <a:buFont typeface="Arial"/>
              <a:buNone/>
              <a:defRPr/>
            </a:pPr>
            <a:fld id="{00000000-1234-1234-1234-123412341234}" type="slidenum">
              <a:rPr lang="en-ID"/>
              <a:t>‹#›</a:t>
            </a:fld>
            <a:endParaRPr/>
          </a:p>
        </p:txBody>
      </p:sp>
      <p:sp>
        <p:nvSpPr>
          <p:cNvPr id="470" name="Google Shape;470;g26a6d7d6d27_0_44"/>
          <p:cNvSpPr txBox="1"/>
          <p:nvPr/>
        </p:nvSpPr>
        <p:spPr bwMode="auto">
          <a:xfrm>
            <a:off x="42100" y="3348800"/>
            <a:ext cx="4530000" cy="400200"/>
          </a:xfrm>
          <a:prstGeom prst="rect">
            <a:avLst/>
          </a:prstGeom>
          <a:noFill/>
          <a:ln>
            <a:noFill/>
          </a:ln>
        </p:spPr>
        <p:txBody>
          <a:bodyPr spcFirstLastPara="1" wrap="square" lIns="91425" tIns="91425" rIns="91425" bIns="91425" anchor="t" anchorCtr="0">
            <a:spAutoFit/>
          </a:bodyPr>
          <a:lstStyle/>
          <a:p>
            <a:pPr marL="0" lvl="0" indent="0" algn="just">
              <a:spcBef>
                <a:spcPts val="0"/>
              </a:spcBef>
              <a:spcAft>
                <a:spcPts val="0"/>
              </a:spcAft>
              <a:buNone/>
              <a:defRPr/>
            </a:pPr>
            <a:endParaRPr/>
          </a:p>
        </p:txBody>
      </p:sp>
      <p:pic>
        <p:nvPicPr>
          <p:cNvPr id="471" name="Google Shape;471;g26a6d7d6d27_0_44"/>
          <p:cNvPicPr/>
          <p:nvPr/>
        </p:nvPicPr>
        <p:blipFill>
          <a:blip r:embed="rId3">
            <a:alphaModFix/>
          </a:blip>
          <a:stretch/>
        </p:blipFill>
        <p:spPr bwMode="auto">
          <a:xfrm>
            <a:off x="542863" y="300801"/>
            <a:ext cx="7905874" cy="4935899"/>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477" name="Google Shape;477;p11" descr="C:\Users\NUSA PUTRA\Downloads\background-1494381_1280.jpg"/>
          <p:cNvPicPr/>
          <p:nvPr/>
        </p:nvPicPr>
        <p:blipFill>
          <a:blip r:embed="rId3">
            <a:alphaModFix/>
          </a:blip>
          <a:srcRect l="0" t="0" r="0" b="0"/>
          <a:stretch/>
        </p:blipFill>
        <p:spPr bwMode="auto">
          <a:xfrm>
            <a:off x="0" y="17245"/>
            <a:ext cx="9144000" cy="5715000"/>
          </a:xfrm>
          <a:prstGeom prst="rect">
            <a:avLst/>
          </a:prstGeom>
          <a:noFill/>
          <a:ln>
            <a:noFill/>
          </a:ln>
        </p:spPr>
      </p:pic>
      <p:pic>
        <p:nvPicPr>
          <p:cNvPr id="478" name="Google Shape;478;p11" descr="C:\Users\NUSA PUTRA\Pictures\LOGO-UNIVERSITAS-NUSA-PUTRA.png"/>
          <p:cNvPicPr/>
          <p:nvPr/>
        </p:nvPicPr>
        <p:blipFill>
          <a:blip r:embed="rId4">
            <a:alphaModFix/>
          </a:blip>
          <a:srcRect l="0" t="0" r="0" b="0"/>
          <a:stretch/>
        </p:blipFill>
        <p:spPr bwMode="auto">
          <a:xfrm>
            <a:off x="8305800" y="80791"/>
            <a:ext cx="744372" cy="745167"/>
          </a:xfrm>
          <a:prstGeom prst="rect">
            <a:avLst/>
          </a:prstGeom>
          <a:noFill/>
          <a:ln>
            <a:noFill/>
          </a:ln>
          <a:effectLst>
            <a:outerShdw blurRad="558800" dist="12700" dir="15600000" algn="ctr" rotWithShape="0">
              <a:srgbClr val="000000"/>
            </a:outerShdw>
            <a:reflection blurRad="0" stA="45000" stPos="0" endA="0" endPos="12000" dist="50800" dir="5400000" sy="-100000" kx="0" ky="0" algn="bl" rotWithShape="0"/>
          </a:effectLst>
        </p:spPr>
      </p:pic>
      <p:pic>
        <p:nvPicPr>
          <p:cNvPr id="479" name="Google Shape;479;p11" descr="https://nusaputra.ac.id/wp-content/uploads/2018/07/npu_thub_fb.png"/>
          <p:cNvPicPr/>
          <p:nvPr/>
        </p:nvPicPr>
        <p:blipFill>
          <a:blip r:embed="rId5">
            <a:alphaModFix/>
          </a:blip>
          <a:srcRect l="26475" t="27371" r="4319" b="36209"/>
          <a:stretch/>
        </p:blipFill>
        <p:spPr bwMode="auto">
          <a:xfrm>
            <a:off x="88392" y="49193"/>
            <a:ext cx="1462890" cy="404181"/>
          </a:xfrm>
          <a:prstGeom prst="rect">
            <a:avLst/>
          </a:prstGeom>
          <a:noFill/>
          <a:ln>
            <a:noFill/>
          </a:ln>
        </p:spPr>
      </p:pic>
      <p:sp>
        <p:nvSpPr>
          <p:cNvPr id="480" name="Google Shape;480;p11"/>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solidFill>
                  <a:srgbClr val="FFFF00"/>
                </a:solidFill>
              </a:rPr>
              <a:t>‹#›</a:t>
            </a:fld>
            <a:endParaRPr>
              <a:solidFill>
                <a:srgbClr val="FFFF00"/>
              </a:solidFill>
            </a:endParaRPr>
          </a:p>
        </p:txBody>
      </p:sp>
      <p:sp>
        <p:nvSpPr>
          <p:cNvPr id="481" name="Google Shape;481;p11"/>
          <p:cNvSpPr txBox="1"/>
          <p:nvPr/>
        </p:nvSpPr>
        <p:spPr bwMode="auto">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b="1" i="1">
                <a:solidFill>
                  <a:schemeClr val="lt1"/>
                </a:solidFill>
                <a:latin typeface="Overlock"/>
                <a:ea typeface="Overlock"/>
                <a:cs typeface="Overlock"/>
              </a:rPr>
              <a:t>Informatics Engineering</a:t>
            </a:r>
            <a:endParaRPr/>
          </a:p>
        </p:txBody>
      </p:sp>
      <p:sp>
        <p:nvSpPr>
          <p:cNvPr id="482" name="Google Shape;482;p11"/>
          <p:cNvSpPr txBox="1"/>
          <p:nvPr>
            <p:ph type="title"/>
          </p:nvPr>
        </p:nvSpPr>
        <p:spPr bwMode="auto">
          <a:xfrm>
            <a:off x="304800" y="-62658"/>
            <a:ext cx="8001000" cy="728100"/>
          </a:xfrm>
          <a:prstGeom prst="rect">
            <a:avLst/>
          </a:prstGeom>
          <a:noFill/>
          <a:ln>
            <a:noFill/>
          </a:ln>
        </p:spPr>
        <p:txBody>
          <a:bodyPr spcFirstLastPara="1" wrap="square" lIns="91425" tIns="45700" rIns="91425" bIns="45700" anchor="ctr" anchorCtr="0">
            <a:normAutofit/>
          </a:bodyPr>
          <a:lstStyle/>
          <a:p>
            <a:pPr marL="0" lvl="0" indent="0" algn="ctr">
              <a:spcBef>
                <a:spcPts val="0"/>
              </a:spcBef>
              <a:spcAft>
                <a:spcPts val="0"/>
              </a:spcAft>
              <a:buClr>
                <a:schemeClr val="dk1"/>
              </a:buClr>
              <a:buSzPts val="2000"/>
              <a:buFont typeface="Calibri"/>
              <a:buNone/>
              <a:defRPr/>
            </a:pPr>
            <a:r>
              <a:rPr lang="en-ID" sz="2000" b="1"/>
              <a:t>IMPURITY (ENTROPI)</a:t>
            </a:r>
            <a:endParaRPr/>
          </a:p>
        </p:txBody>
      </p:sp>
      <p:sp>
        <p:nvSpPr>
          <p:cNvPr id="483" name="Google Shape;483;p11"/>
          <p:cNvSpPr txBox="1"/>
          <p:nvPr/>
        </p:nvSpPr>
        <p:spPr bwMode="auto">
          <a:xfrm>
            <a:off x="5020736" y="5921831"/>
            <a:ext cx="1572053" cy="382386"/>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Calibri"/>
              <a:buNone/>
              <a:defRPr/>
            </a:pPr>
            <a:r>
              <a:rPr lang="en-ID" sz="1800" b="0" i="0" u="none" strike="noStrike" cap="none">
                <a:solidFill>
                  <a:srgbClr val="000000"/>
                </a:solidFill>
                <a:latin typeface="Calibri"/>
                <a:ea typeface="Calibri"/>
                <a:cs typeface="Calibri"/>
              </a:rPr>
              <a:t>Jumlah balok</a:t>
            </a:r>
            <a:endParaRPr sz="1800" b="0" i="0" u="none" strike="noStrike" cap="none">
              <a:solidFill>
                <a:srgbClr val="000000"/>
              </a:solidFill>
              <a:latin typeface="Calibri"/>
              <a:ea typeface="Calibri"/>
              <a:cs typeface="Calibri"/>
            </a:endParaRPr>
          </a:p>
        </p:txBody>
      </p:sp>
      <p:sp>
        <p:nvSpPr>
          <p:cNvPr id="484" name="Google Shape;484;p11"/>
          <p:cNvSpPr txBox="1"/>
          <p:nvPr/>
        </p:nvSpPr>
        <p:spPr bwMode="auto">
          <a:xfrm>
            <a:off x="8202107" y="5704490"/>
            <a:ext cx="328970" cy="338554"/>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600"/>
              <a:buFont typeface="Calibri"/>
              <a:buNone/>
              <a:defRPr/>
            </a:pPr>
            <a:r>
              <a:rPr lang="en-ID" sz="1600" b="1" i="0" u="none" strike="noStrike" cap="none">
                <a:solidFill>
                  <a:srgbClr val="000000"/>
                </a:solidFill>
                <a:latin typeface="Calibri"/>
                <a:ea typeface="Calibri"/>
                <a:cs typeface="Calibri"/>
              </a:rPr>
              <a:t>5</a:t>
            </a:r>
            <a:endParaRPr/>
          </a:p>
        </p:txBody>
      </p:sp>
      <p:sp>
        <p:nvSpPr>
          <p:cNvPr id="485" name="Google Shape;485;p11"/>
          <p:cNvSpPr txBox="1"/>
          <p:nvPr/>
        </p:nvSpPr>
        <p:spPr bwMode="auto">
          <a:xfrm>
            <a:off x="88400" y="453375"/>
            <a:ext cx="8826900" cy="4802400"/>
          </a:xfrm>
          <a:prstGeom prst="rect">
            <a:avLst/>
          </a:prstGeom>
          <a:noFill/>
          <a:ln>
            <a:noFill/>
          </a:ln>
        </p:spPr>
        <p:txBody>
          <a:bodyPr spcFirstLastPara="1" wrap="square" lIns="91425" tIns="45700" rIns="91425" bIns="45700" anchor="t" anchorCtr="0">
            <a:spAutoFit/>
          </a:bodyPr>
          <a:lstStyle/>
          <a:p>
            <a:pPr marL="0" marR="0" lvl="0" indent="0" algn="just">
              <a:spcBef>
                <a:spcPts val="0"/>
              </a:spcBef>
              <a:spcAft>
                <a:spcPts val="0"/>
              </a:spcAft>
              <a:buNone/>
              <a:defRPr/>
            </a:pPr>
            <a:r>
              <a:rPr lang="en-ID" sz="1800">
                <a:solidFill>
                  <a:schemeClr val="dk1"/>
                </a:solidFill>
                <a:latin typeface="Calibri"/>
                <a:ea typeface="Calibri"/>
                <a:cs typeface="Calibri"/>
              </a:rPr>
              <a:t>Metode entropi biasanya digunakan untuk mengukur ketidakmurnian atau keacakan dalam kumpulan data. Tujuannya adalah untuk membagi data menjadi kelompok yang lebih homogen atau murni berdasarkan atribut-atribut yang tersedia. Rumus Entropi : </a:t>
            </a:r>
            <a:endParaRPr sz="1800">
              <a:solidFill>
                <a:schemeClr val="dk1"/>
              </a:solidFill>
              <a:latin typeface="Calibri"/>
              <a:ea typeface="Calibri"/>
              <a:cs typeface="Calibri"/>
            </a:endParaRPr>
          </a:p>
          <a:p>
            <a:pPr marL="0" marR="0" lvl="0" indent="0" algn="just">
              <a:spcBef>
                <a:spcPts val="0"/>
              </a:spcBef>
              <a:spcAft>
                <a:spcPts val="0"/>
              </a:spcAft>
              <a:buNone/>
              <a:defRPr/>
            </a:pPr>
            <a:endParaRPr sz="1800">
              <a:solidFill>
                <a:schemeClr val="dk1"/>
              </a:solidFill>
              <a:latin typeface="Calibri"/>
              <a:ea typeface="Calibri"/>
              <a:cs typeface="Calibri"/>
            </a:endParaRPr>
          </a:p>
          <a:p>
            <a:pPr marL="0" marR="0" lvl="0" indent="0" algn="just">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r>
              <a:rPr lang="en-ID" sz="1800">
                <a:solidFill>
                  <a:schemeClr val="dk1"/>
                </a:solidFill>
                <a:latin typeface="Calibri"/>
                <a:ea typeface="Calibri"/>
                <a:cs typeface="Calibri"/>
              </a:rPr>
              <a:t>. </a:t>
            </a:r>
            <a:endParaRPr/>
          </a:p>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486" name="Google Shape;486;p11"/>
          <p:cNvSpPr txBox="1"/>
          <p:nvPr/>
        </p:nvSpPr>
        <p:spPr bwMode="auto">
          <a:xfrm>
            <a:off x="4544625" y="1449350"/>
            <a:ext cx="3491100" cy="3443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endParaRPr sz="3200">
              <a:solidFill>
                <a:schemeClr val="dk1"/>
              </a:solidFill>
              <a:latin typeface="Calibri"/>
              <a:ea typeface="Calibri"/>
              <a:cs typeface="Calibri"/>
            </a:endParaRPr>
          </a:p>
        </p:txBody>
      </p:sp>
      <p:pic>
        <p:nvPicPr>
          <p:cNvPr id="487" name="Google Shape;487;p11"/>
          <p:cNvPicPr/>
          <p:nvPr/>
        </p:nvPicPr>
        <p:blipFill>
          <a:blip r:embed="rId6">
            <a:alphaModFix/>
          </a:blip>
          <a:stretch/>
        </p:blipFill>
        <p:spPr bwMode="auto">
          <a:xfrm>
            <a:off x="1352550" y="1739800"/>
            <a:ext cx="6438899" cy="28956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7938">
        <p:wipe dir="r"/>
      </p:transition>
    </mc:Choice>
    <mc:Fallback>
      <p:transition spd="slow" advClick="1" advTm="7938">
        <p:wipe dir="r"/>
      </p:transition>
    </mc:Fallback>
  </mc:AlternateContent>
  <p:timing>
    <p:tnLst>
      <p:par>
        <p:cTn dur="indefinite" restart="never" nodeType="tmRoot">
          <p:childTnLst>
            <p:seq concurrent="1" nextAc="seek">
              <p:cTn id="2" dur="indefinite" nodeType="mainSeq">
                <p:childTnLst>
                  <p:par>
                    <p:cTn fill="hold">
                      <p:stCondLst>
                        <p:cond delay="indefinite"/>
                        <p:cond evt="onBegin" delay="0">
                          <p:tn val="2"/>
                        </p:cond>
                      </p:stCondLst>
                      <p:childTnLst>
                        <p:par>
                          <p:cTn fill="hold">
                            <p:stCondLst>
                              <p:cond delay="0"/>
                            </p:stCondLst>
                            <p:childTnLst>
                              <p:par>
                                <p:cTn presetID="10" presetClass="entr" presetSubtype="0" fill="hold" nodeType="withEffect">
                                  <p:stCondLst>
                                    <p:cond delay="0"/>
                                  </p:stCondLst>
                                  <p:childTnLst>
                                    <p:set>
                                      <p:cBhvr>
                                        <p:cTn dur="1" fill="hold">
                                          <p:stCondLst>
                                            <p:cond delay="0"/>
                                          </p:stCondLst>
                                        </p:cTn>
                                        <p:tgtEl>
                                          <p:spTgt spid="483"/>
                                        </p:tgtEl>
                                        <p:attrNameLst>
                                          <p:attrName>style.visibility</p:attrName>
                                        </p:attrNameLst>
                                      </p:cBhvr>
                                      <p:to>
                                        <p:strVal val="visible"/>
                                      </p:to>
                                    </p:set>
                                    <p:animEffect transition="in" filter="fade">
                                      <p:cBhvr>
                                        <p:cTn dur="500"/>
                                        <p:tgtEl>
                                          <p:spTgt spid="483"/>
                                        </p:tgtEl>
                                      </p:cBhvr>
                                    </p:animEffect>
                                  </p:childTnLst>
                                </p:cTn>
                              </p:par>
                              <p:par>
                                <p:cTn presetID="10" presetClass="entr" presetSubtype="0" fill="hold" nodeType="withEffect">
                                  <p:stCondLst>
                                    <p:cond delay="0"/>
                                  </p:stCondLst>
                                  <p:childTnLst>
                                    <p:set>
                                      <p:cBhvr>
                                        <p:cTn dur="1" fill="hold">
                                          <p:stCondLst>
                                            <p:cond delay="0"/>
                                          </p:stCondLst>
                                        </p:cTn>
                                        <p:tgtEl>
                                          <p:spTgt spid="484"/>
                                        </p:tgtEl>
                                        <p:attrNameLst>
                                          <p:attrName>style.visibility</p:attrName>
                                        </p:attrNameLst>
                                      </p:cBhvr>
                                      <p:to>
                                        <p:strVal val="visible"/>
                                      </p:to>
                                    </p:set>
                                    <p:animEffect transition="in" filter="fade">
                                      <p:cBhvr>
                                        <p:cTn dur="500"/>
                                        <p:tgtEl>
                                          <p:spTgt spid="4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493" name="Google Shape;493;g26a6d7d6d27_0_104" descr="C:\Users\NUSA PUTRA\Downloads\background-1494381_1280.jpg"/>
          <p:cNvPicPr/>
          <p:nvPr/>
        </p:nvPicPr>
        <p:blipFill>
          <a:blip r:embed="rId3">
            <a:alphaModFix/>
          </a:blip>
          <a:srcRect l="0" t="0" r="0" b="0"/>
          <a:stretch/>
        </p:blipFill>
        <p:spPr bwMode="auto">
          <a:xfrm>
            <a:off x="0" y="17245"/>
            <a:ext cx="9144000" cy="5715000"/>
          </a:xfrm>
          <a:prstGeom prst="rect">
            <a:avLst/>
          </a:prstGeom>
          <a:noFill/>
          <a:ln>
            <a:noFill/>
          </a:ln>
        </p:spPr>
      </p:pic>
      <p:pic>
        <p:nvPicPr>
          <p:cNvPr id="494" name="Google Shape;494;g26a6d7d6d27_0_104" descr="C:\Users\NUSA PUTRA\Pictures\LOGO-UNIVERSITAS-NUSA-PUTRA.png"/>
          <p:cNvPicPr/>
          <p:nvPr/>
        </p:nvPicPr>
        <p:blipFill>
          <a:blip r:embed="rId4">
            <a:alphaModFix/>
          </a:blip>
          <a:srcRect l="0" t="0" r="0" b="0"/>
          <a:stretch/>
        </p:blipFill>
        <p:spPr bwMode="auto">
          <a:xfrm>
            <a:off x="8305800" y="80791"/>
            <a:ext cx="744372" cy="745167"/>
          </a:xfrm>
          <a:prstGeom prst="rect">
            <a:avLst/>
          </a:prstGeom>
          <a:noFill/>
          <a:ln>
            <a:noFill/>
          </a:ln>
          <a:effectLst>
            <a:outerShdw blurRad="558800" dist="12700" dir="15600000" algn="ctr" rotWithShape="0">
              <a:srgbClr val="000000"/>
            </a:outerShdw>
            <a:reflection blurRad="0" stA="45000" stPos="0" endA="0" endPos="12000" dist="50800" dir="5400000" fadeDir="5400012" sy="-100000" kx="0" ky="0" algn="bl" rotWithShape="0"/>
          </a:effectLst>
        </p:spPr>
      </p:pic>
      <p:pic>
        <p:nvPicPr>
          <p:cNvPr id="495" name="Google Shape;495;g26a6d7d6d27_0_104" descr="https://nusaputra.ac.id/wp-content/uploads/2018/07/npu_thub_fb.png"/>
          <p:cNvPicPr/>
          <p:nvPr/>
        </p:nvPicPr>
        <p:blipFill>
          <a:blip r:embed="rId5">
            <a:alphaModFix/>
          </a:blip>
          <a:srcRect l="26477" t="27370" r="4317" b="36209"/>
          <a:stretch/>
        </p:blipFill>
        <p:spPr bwMode="auto">
          <a:xfrm>
            <a:off x="88392" y="49193"/>
            <a:ext cx="1462890" cy="404181"/>
          </a:xfrm>
          <a:prstGeom prst="rect">
            <a:avLst/>
          </a:prstGeom>
          <a:noFill/>
          <a:ln>
            <a:noFill/>
          </a:ln>
        </p:spPr>
      </p:pic>
      <p:sp>
        <p:nvSpPr>
          <p:cNvPr id="496" name="Google Shape;496;g26a6d7d6d27_0_104"/>
          <p:cNvSpPr txBox="1"/>
          <p:nvPr>
            <p:ph type="sldNum" idx="12"/>
          </p:nvPr>
        </p:nvSpPr>
        <p:spPr bwMode="auto">
          <a:xfrm>
            <a:off x="6553200" y="5296960"/>
            <a:ext cx="2133600" cy="304200"/>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solidFill>
                  <a:srgbClr val="FFFF00"/>
                </a:solidFill>
              </a:rPr>
              <a:t>‹#›</a:t>
            </a:fld>
            <a:endParaRPr>
              <a:solidFill>
                <a:srgbClr val="FFFF00"/>
              </a:solidFill>
            </a:endParaRPr>
          </a:p>
        </p:txBody>
      </p:sp>
      <p:sp>
        <p:nvSpPr>
          <p:cNvPr id="497" name="Google Shape;497;g26a6d7d6d27_0_104"/>
          <p:cNvSpPr txBox="1"/>
          <p:nvPr/>
        </p:nvSpPr>
        <p:spPr bwMode="auto">
          <a:xfrm>
            <a:off x="88392" y="5348450"/>
            <a:ext cx="2834400" cy="369300"/>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b="1" i="1">
                <a:solidFill>
                  <a:schemeClr val="lt1"/>
                </a:solidFill>
                <a:latin typeface="Overlock"/>
                <a:ea typeface="Overlock"/>
                <a:cs typeface="Overlock"/>
              </a:rPr>
              <a:t>Informatics Engineering</a:t>
            </a:r>
            <a:endParaRPr/>
          </a:p>
        </p:txBody>
      </p:sp>
      <p:sp>
        <p:nvSpPr>
          <p:cNvPr id="498" name="Google Shape;498;g26a6d7d6d27_0_104"/>
          <p:cNvSpPr txBox="1"/>
          <p:nvPr>
            <p:ph type="title"/>
          </p:nvPr>
        </p:nvSpPr>
        <p:spPr bwMode="auto">
          <a:xfrm>
            <a:off x="304800" y="-62658"/>
            <a:ext cx="8001000" cy="728100"/>
          </a:xfrm>
          <a:prstGeom prst="rect">
            <a:avLst/>
          </a:prstGeom>
          <a:noFill/>
          <a:ln>
            <a:noFill/>
          </a:ln>
        </p:spPr>
        <p:txBody>
          <a:bodyPr spcFirstLastPara="1" wrap="square" lIns="91425" tIns="45700" rIns="91425" bIns="45700" anchor="ctr" anchorCtr="0">
            <a:normAutofit/>
          </a:bodyPr>
          <a:lstStyle/>
          <a:p>
            <a:pPr marL="0" lvl="0" indent="0" algn="ctr">
              <a:spcBef>
                <a:spcPts val="0"/>
              </a:spcBef>
              <a:spcAft>
                <a:spcPts val="0"/>
              </a:spcAft>
              <a:buClr>
                <a:schemeClr val="dk1"/>
              </a:buClr>
              <a:buSzPts val="2000"/>
              <a:buFont typeface="Calibri"/>
              <a:buNone/>
              <a:defRPr/>
            </a:pPr>
            <a:r>
              <a:rPr lang="en-ID" sz="2000" b="1"/>
              <a:t>IMPURITY (CLASSIFICATION ERROR)</a:t>
            </a:r>
            <a:endParaRPr/>
          </a:p>
        </p:txBody>
      </p:sp>
      <p:sp>
        <p:nvSpPr>
          <p:cNvPr id="499" name="Google Shape;499;g26a6d7d6d27_0_104"/>
          <p:cNvSpPr txBox="1"/>
          <p:nvPr/>
        </p:nvSpPr>
        <p:spPr bwMode="auto">
          <a:xfrm>
            <a:off x="5020736" y="5921831"/>
            <a:ext cx="1572000" cy="36930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800"/>
              <a:buFont typeface="Calibri"/>
              <a:buNone/>
              <a:defRPr/>
            </a:pPr>
            <a:r>
              <a:rPr lang="en-ID" sz="1800" b="0" i="0" u="none" strike="noStrike" cap="none">
                <a:solidFill>
                  <a:srgbClr val="000000"/>
                </a:solidFill>
                <a:latin typeface="Calibri"/>
                <a:ea typeface="Calibri"/>
                <a:cs typeface="Calibri"/>
              </a:rPr>
              <a:t>Jumlah balok</a:t>
            </a:r>
            <a:endParaRPr sz="1800" b="0" i="0" u="none" strike="noStrike" cap="none">
              <a:solidFill>
                <a:srgbClr val="000000"/>
              </a:solidFill>
              <a:latin typeface="Calibri"/>
              <a:ea typeface="Calibri"/>
              <a:cs typeface="Calibri"/>
            </a:endParaRPr>
          </a:p>
        </p:txBody>
      </p:sp>
      <p:sp>
        <p:nvSpPr>
          <p:cNvPr id="500" name="Google Shape;500;g26a6d7d6d27_0_104"/>
          <p:cNvSpPr txBox="1"/>
          <p:nvPr/>
        </p:nvSpPr>
        <p:spPr bwMode="auto">
          <a:xfrm>
            <a:off x="8202107" y="5704490"/>
            <a:ext cx="329100" cy="338700"/>
          </a:xfrm>
          <a:prstGeom prst="rect">
            <a:avLst/>
          </a:prstGeom>
          <a:noFill/>
          <a:ln>
            <a:noFill/>
          </a:ln>
        </p:spPr>
        <p:txBody>
          <a:bodyPr spcFirstLastPara="1" wrap="square" lIns="91425" tIns="45700" rIns="91425" bIns="45700" anchor="t" anchorCtr="0">
            <a:spAutoFit/>
          </a:bodyPr>
          <a:lstStyle/>
          <a:p>
            <a:pPr marL="0" marR="0" lvl="0" indent="0" algn="l">
              <a:lnSpc>
                <a:spcPct val="100000"/>
              </a:lnSpc>
              <a:spcBef>
                <a:spcPts val="0"/>
              </a:spcBef>
              <a:spcAft>
                <a:spcPts val="0"/>
              </a:spcAft>
              <a:buClr>
                <a:srgbClr val="000000"/>
              </a:buClr>
              <a:buSzPts val="1600"/>
              <a:buFont typeface="Calibri"/>
              <a:buNone/>
              <a:defRPr/>
            </a:pPr>
            <a:r>
              <a:rPr lang="en-ID" sz="1600" b="1" i="0" u="none" strike="noStrike" cap="none">
                <a:solidFill>
                  <a:srgbClr val="000000"/>
                </a:solidFill>
                <a:latin typeface="Calibri"/>
                <a:ea typeface="Calibri"/>
                <a:cs typeface="Calibri"/>
              </a:rPr>
              <a:t>5</a:t>
            </a:r>
            <a:endParaRPr/>
          </a:p>
        </p:txBody>
      </p:sp>
      <p:sp>
        <p:nvSpPr>
          <p:cNvPr id="501" name="Google Shape;501;g26a6d7d6d27_0_104"/>
          <p:cNvSpPr txBox="1"/>
          <p:nvPr/>
        </p:nvSpPr>
        <p:spPr bwMode="auto">
          <a:xfrm>
            <a:off x="88400" y="453375"/>
            <a:ext cx="8826900" cy="5356500"/>
          </a:xfrm>
          <a:prstGeom prst="rect">
            <a:avLst/>
          </a:prstGeom>
          <a:noFill/>
          <a:ln>
            <a:noFill/>
          </a:ln>
        </p:spPr>
        <p:txBody>
          <a:bodyPr spcFirstLastPara="1" wrap="square" lIns="91425" tIns="45700" rIns="91425" bIns="45700" anchor="t" anchorCtr="0">
            <a:spAutoFit/>
          </a:bodyPr>
          <a:lstStyle/>
          <a:p>
            <a:pPr marL="0" marR="0" lvl="0" indent="0" algn="just">
              <a:spcBef>
                <a:spcPts val="0"/>
              </a:spcBef>
              <a:spcAft>
                <a:spcPts val="0"/>
              </a:spcAft>
              <a:buNone/>
              <a:defRPr/>
            </a:pPr>
            <a:r>
              <a:rPr lang="en-ID" sz="1800">
                <a:solidFill>
                  <a:schemeClr val="dk1"/>
                </a:solidFill>
                <a:latin typeface="Calibri"/>
                <a:ea typeface="Calibri"/>
                <a:cs typeface="Calibri"/>
              </a:rPr>
              <a:t>Classification error adalah ukuran evaluasi kinerja yang menghitung proporsi dari klasifikasi yang salah dalam sebuah model klasifikasi. Rumus untuk menghitung classification error sederhana dan langsung:</a:t>
            </a:r>
            <a:endParaRPr sz="1800">
              <a:solidFill>
                <a:schemeClr val="dk1"/>
              </a:solidFill>
              <a:latin typeface="Calibri"/>
              <a:ea typeface="Calibri"/>
              <a:cs typeface="Calibri"/>
            </a:endParaRPr>
          </a:p>
          <a:p>
            <a:pPr marL="0" marR="0" lvl="0" indent="0" algn="just">
              <a:spcBef>
                <a:spcPts val="0"/>
              </a:spcBef>
              <a:spcAft>
                <a:spcPts val="0"/>
              </a:spcAft>
              <a:buNone/>
              <a:defRPr/>
            </a:pPr>
            <a:endParaRPr sz="1800">
              <a:solidFill>
                <a:schemeClr val="dk1"/>
              </a:solidFill>
              <a:latin typeface="Calibri"/>
              <a:ea typeface="Calibri"/>
              <a:cs typeface="Calibri"/>
            </a:endParaRPr>
          </a:p>
          <a:p>
            <a:pPr marL="0" marR="0" lvl="0" indent="0" algn="just">
              <a:spcBef>
                <a:spcPts val="0"/>
              </a:spcBef>
              <a:spcAft>
                <a:spcPts val="0"/>
              </a:spcAft>
              <a:buNone/>
              <a:defRPr/>
            </a:pPr>
            <a:endParaRPr sz="1800">
              <a:solidFill>
                <a:schemeClr val="dk1"/>
              </a:solidFill>
              <a:latin typeface="Calibri"/>
              <a:ea typeface="Calibri"/>
              <a:cs typeface="Calibri"/>
            </a:endParaRPr>
          </a:p>
          <a:p>
            <a:pPr marL="0" marR="0" lvl="0" indent="0" algn="just">
              <a:spcBef>
                <a:spcPts val="0"/>
              </a:spcBef>
              <a:spcAft>
                <a:spcPts val="0"/>
              </a:spcAft>
              <a:buNone/>
              <a:defRPr/>
            </a:pPr>
            <a:endParaRPr sz="1800">
              <a:solidFill>
                <a:schemeClr val="dk1"/>
              </a:solidFill>
              <a:latin typeface="Calibri"/>
              <a:ea typeface="Calibri"/>
              <a:cs typeface="Calibri"/>
            </a:endParaRPr>
          </a:p>
          <a:p>
            <a:pPr marL="0" marR="0" lvl="0" indent="0" algn="just">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endParaRPr sz="1800">
              <a:solidFill>
                <a:schemeClr val="dk1"/>
              </a:solidFill>
              <a:latin typeface="Calibri"/>
              <a:ea typeface="Calibri"/>
              <a:cs typeface="Calibri"/>
            </a:endParaRPr>
          </a:p>
          <a:p>
            <a:pPr marL="0" marR="0" lvl="0" indent="0" algn="l">
              <a:spcBef>
                <a:spcPts val="0"/>
              </a:spcBef>
              <a:spcAft>
                <a:spcPts val="0"/>
              </a:spcAft>
              <a:buNone/>
              <a:defRPr/>
            </a:pPr>
            <a:r>
              <a:rPr lang="en-ID" sz="1800">
                <a:solidFill>
                  <a:schemeClr val="dk1"/>
                </a:solidFill>
                <a:latin typeface="Calibri"/>
                <a:ea typeface="Calibri"/>
                <a:cs typeface="Calibri"/>
              </a:rPr>
              <a:t>. </a:t>
            </a:r>
            <a:endParaRPr/>
          </a:p>
          <a:p>
            <a:pPr marL="0" marR="0" lvl="0" indent="0" algn="l">
              <a:spcBef>
                <a:spcPts val="0"/>
              </a:spcBef>
              <a:spcAft>
                <a:spcPts val="0"/>
              </a:spcAft>
              <a:buNone/>
              <a:defRPr/>
            </a:pPr>
            <a:endParaRPr sz="1800">
              <a:solidFill>
                <a:schemeClr val="dk1"/>
              </a:solidFill>
              <a:latin typeface="Calibri"/>
              <a:ea typeface="Calibri"/>
              <a:cs typeface="Calibri"/>
            </a:endParaRPr>
          </a:p>
        </p:txBody>
      </p:sp>
      <p:sp>
        <p:nvSpPr>
          <p:cNvPr id="502" name="Google Shape;502;g26a6d7d6d27_0_104"/>
          <p:cNvSpPr txBox="1"/>
          <p:nvPr/>
        </p:nvSpPr>
        <p:spPr bwMode="auto">
          <a:xfrm>
            <a:off x="4544625" y="1449350"/>
            <a:ext cx="3491100" cy="3443400"/>
          </a:xfrm>
          <a:prstGeom prst="rect">
            <a:avLst/>
          </a:prstGeom>
          <a:noFill/>
          <a:ln>
            <a:noFill/>
          </a:ln>
        </p:spPr>
        <p:txBody>
          <a:bodyPr spcFirstLastPara="1" wrap="square" lIns="91425" tIns="91425" rIns="91425" bIns="91425" anchor="t" anchorCtr="0">
            <a:noAutofit/>
          </a:bodyPr>
          <a:lstStyle/>
          <a:p>
            <a:pPr marL="0" lvl="0" indent="0" algn="l">
              <a:spcBef>
                <a:spcPts val="0"/>
              </a:spcBef>
              <a:spcAft>
                <a:spcPts val="0"/>
              </a:spcAft>
              <a:buNone/>
              <a:defRPr/>
            </a:pPr>
            <a:endParaRPr sz="3200">
              <a:solidFill>
                <a:schemeClr val="dk1"/>
              </a:solidFill>
              <a:latin typeface="Calibri"/>
              <a:ea typeface="Calibri"/>
              <a:cs typeface="Calibri"/>
            </a:endParaRPr>
          </a:p>
        </p:txBody>
      </p:sp>
      <p:pic>
        <p:nvPicPr>
          <p:cNvPr id="503" name="Google Shape;503;g26a6d7d6d27_0_104"/>
          <p:cNvPicPr/>
          <p:nvPr/>
        </p:nvPicPr>
        <p:blipFill>
          <a:blip r:embed="rId6">
            <a:alphaModFix/>
          </a:blip>
          <a:stretch/>
        </p:blipFill>
        <p:spPr bwMode="auto">
          <a:xfrm>
            <a:off x="1100138" y="2338388"/>
            <a:ext cx="6943725" cy="1038225"/>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dur="indefinite" restart="never" nodeType="tmRoot">
          <p:childTnLst>
            <p:seq concurrent="1" nextAc="seek">
              <p:cTn id="2" dur="indefinite" nodeType="mainSeq">
                <p:childTnLst>
                  <p:par>
                    <p:cTn fill="hold">
                      <p:stCondLst>
                        <p:cond delay="indefinite"/>
                        <p:cond evt="onBegin" delay="0">
                          <p:tn val="2"/>
                        </p:cond>
                      </p:stCondLst>
                      <p:childTnLst>
                        <p:par>
                          <p:cTn fill="hold">
                            <p:stCondLst>
                              <p:cond delay="0"/>
                            </p:stCondLst>
                            <p:childTnLst>
                              <p:par>
                                <p:cTn presetID="10" presetClass="entr" presetSubtype="0" fill="hold" nodeType="withEffect">
                                  <p:stCondLst>
                                    <p:cond delay="0"/>
                                  </p:stCondLst>
                                  <p:childTnLst>
                                    <p:set>
                                      <p:cBhvr>
                                        <p:cTn dur="1" fill="hold">
                                          <p:stCondLst>
                                            <p:cond delay="0"/>
                                          </p:stCondLst>
                                        </p:cTn>
                                        <p:tgtEl>
                                          <p:spTgt spid="499"/>
                                        </p:tgtEl>
                                        <p:attrNameLst>
                                          <p:attrName>style.visibility</p:attrName>
                                        </p:attrNameLst>
                                      </p:cBhvr>
                                      <p:to>
                                        <p:strVal val="visible"/>
                                      </p:to>
                                    </p:set>
                                    <p:animEffect transition="in" filter="fade">
                                      <p:cBhvr>
                                        <p:cTn dur="500"/>
                                        <p:tgtEl>
                                          <p:spTgt spid="499"/>
                                        </p:tgtEl>
                                      </p:cBhvr>
                                    </p:animEffect>
                                  </p:childTnLst>
                                </p:cTn>
                              </p:par>
                              <p:par>
                                <p:cTn presetID="10" presetClass="entr" presetSubtype="0" fill="hold" nodeType="withEffect">
                                  <p:stCondLst>
                                    <p:cond delay="0"/>
                                  </p:stCondLst>
                                  <p:childTnLst>
                                    <p:set>
                                      <p:cBhvr>
                                        <p:cTn dur="1" fill="hold">
                                          <p:stCondLst>
                                            <p:cond delay="0"/>
                                          </p:stCondLst>
                                        </p:cTn>
                                        <p:tgtEl>
                                          <p:spTgt spid="500"/>
                                        </p:tgtEl>
                                        <p:attrNameLst>
                                          <p:attrName>style.visibility</p:attrName>
                                        </p:attrNameLst>
                                      </p:cBhvr>
                                      <p:to>
                                        <p:strVal val="visible"/>
                                      </p:to>
                                    </p:set>
                                    <p:animEffect transition="in" filter="fade">
                                      <p:cBhvr>
                                        <p:cTn dur="500"/>
                                        <p:tgtEl>
                                          <p:spTgt spid="5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509" name="Google Shape;509;p23" descr="C:\Users\NUSA PUTRA\Downloads\background-1494381_1280.jpg"/>
          <p:cNvPicPr/>
          <p:nvPr/>
        </p:nvPicPr>
        <p:blipFill>
          <a:blip r:embed="rId3">
            <a:alphaModFix/>
          </a:blip>
          <a:srcRect l="0" t="0" r="0" b="0"/>
          <a:stretch/>
        </p:blipFill>
        <p:spPr bwMode="auto">
          <a:xfrm>
            <a:off x="0" y="0"/>
            <a:ext cx="9144000" cy="5715000"/>
          </a:xfrm>
          <a:prstGeom prst="rect">
            <a:avLst/>
          </a:prstGeom>
          <a:noFill/>
          <a:ln>
            <a:noFill/>
          </a:ln>
        </p:spPr>
      </p:pic>
      <p:pic>
        <p:nvPicPr>
          <p:cNvPr id="510" name="Google Shape;510;p23" descr="C:\Users\NUSA PUTRA\Pictures\LOGO-UNIVERSITAS-NUSA-PUTRA.png"/>
          <p:cNvPicPr/>
          <p:nvPr/>
        </p:nvPicPr>
        <p:blipFill>
          <a:blip r:embed="rId4">
            <a:alphaModFix/>
          </a:blip>
          <a:srcRect l="0" t="0" r="0" b="0"/>
          <a:stretch/>
        </p:blipFill>
        <p:spPr bwMode="auto">
          <a:xfrm>
            <a:off x="8305800" y="80791"/>
            <a:ext cx="744372" cy="745167"/>
          </a:xfrm>
          <a:prstGeom prst="rect">
            <a:avLst/>
          </a:prstGeom>
          <a:noFill/>
          <a:ln>
            <a:noFill/>
          </a:ln>
          <a:effectLst>
            <a:outerShdw blurRad="558800" dist="12700" dir="15600000" algn="ctr" rotWithShape="0">
              <a:srgbClr val="000000"/>
            </a:outerShdw>
            <a:reflection blurRad="0" stA="45000" stPos="0" endA="0" endPos="12000" dist="50800" dir="5400000" sy="-100000" kx="0" ky="0" algn="bl" rotWithShape="0"/>
          </a:effectLst>
        </p:spPr>
      </p:pic>
      <p:pic>
        <p:nvPicPr>
          <p:cNvPr id="511" name="Google Shape;511;p23" descr="https://nusaputra.ac.id/wp-content/uploads/2018/07/npu_thub_fb.png"/>
          <p:cNvPicPr/>
          <p:nvPr/>
        </p:nvPicPr>
        <p:blipFill>
          <a:blip r:embed="rId5">
            <a:alphaModFix/>
          </a:blip>
          <a:srcRect l="26475" t="27371" r="4319" b="36209"/>
          <a:stretch/>
        </p:blipFill>
        <p:spPr bwMode="auto">
          <a:xfrm>
            <a:off x="88392" y="49193"/>
            <a:ext cx="1462890" cy="404181"/>
          </a:xfrm>
          <a:prstGeom prst="rect">
            <a:avLst/>
          </a:prstGeom>
          <a:noFill/>
          <a:ln>
            <a:noFill/>
          </a:ln>
        </p:spPr>
      </p:pic>
      <p:sp>
        <p:nvSpPr>
          <p:cNvPr id="512" name="Google Shape;512;p23"/>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solidFill>
                  <a:srgbClr val="FFFF00"/>
                </a:solidFill>
              </a:rPr>
              <a:t>‹#›</a:t>
            </a:fld>
            <a:endParaRPr>
              <a:solidFill>
                <a:srgbClr val="FFFF00"/>
              </a:solidFill>
            </a:endParaRPr>
          </a:p>
        </p:txBody>
      </p:sp>
      <p:sp>
        <p:nvSpPr>
          <p:cNvPr id="513" name="Google Shape;513;p23"/>
          <p:cNvSpPr txBox="1"/>
          <p:nvPr/>
        </p:nvSpPr>
        <p:spPr bwMode="auto">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b="1" i="1">
                <a:solidFill>
                  <a:schemeClr val="lt1"/>
                </a:solidFill>
                <a:latin typeface="Overlock"/>
                <a:ea typeface="Overlock"/>
                <a:cs typeface="Overlock"/>
              </a:rPr>
              <a:t>Informatics Engineering</a:t>
            </a:r>
            <a:endParaRPr/>
          </a:p>
        </p:txBody>
      </p:sp>
      <p:sp>
        <p:nvSpPr>
          <p:cNvPr id="514" name="Google Shape;514;p23"/>
          <p:cNvSpPr txBox="1"/>
          <p:nvPr/>
        </p:nvSpPr>
        <p:spPr bwMode="auto">
          <a:xfrm>
            <a:off x="4928540" y="3528972"/>
            <a:ext cx="3986859" cy="1240349"/>
          </a:xfrm>
          <a:prstGeom prst="rect">
            <a:avLst/>
          </a:prstGeom>
          <a:noFill/>
          <a:ln>
            <a:noFill/>
          </a:ln>
        </p:spPr>
        <p:txBody>
          <a:bodyPr spcFirstLastPara="1" wrap="square" lIns="91425" tIns="91425" rIns="91425" bIns="91425" anchor="ctr" anchorCtr="0">
            <a:noAutofit/>
          </a:bodyPr>
          <a:lstStyle/>
          <a:p>
            <a:pPr marL="457200" marR="0" lvl="0" indent="-342900" algn="just">
              <a:lnSpc>
                <a:spcPct val="150000"/>
              </a:lnSpc>
              <a:spcBef>
                <a:spcPts val="0"/>
              </a:spcBef>
              <a:spcAft>
                <a:spcPts val="0"/>
              </a:spcAft>
              <a:buClr>
                <a:schemeClr val="dk1"/>
              </a:buClr>
              <a:buSzPts val="2400"/>
              <a:buFont typeface="PT Sans"/>
              <a:buNone/>
              <a:defRPr/>
            </a:pPr>
            <a:r>
              <a:rPr lang="en-ID" sz="1800" b="0" i="0" u="none" strike="noStrike" cap="none">
                <a:solidFill>
                  <a:schemeClr val="dk1"/>
                </a:solidFill>
                <a:latin typeface="Calibri"/>
                <a:ea typeface="Calibri"/>
                <a:cs typeface="Calibri"/>
              </a:rPr>
              <a:t>     </a:t>
            </a:r>
            <a:endParaRPr sz="1800" b="0" i="0" u="none" strike="noStrike" cap="none">
              <a:solidFill>
                <a:schemeClr val="dk1"/>
              </a:solidFill>
              <a:latin typeface="Calibri"/>
              <a:ea typeface="Calibri"/>
              <a:cs typeface="Calibri"/>
            </a:endParaRPr>
          </a:p>
        </p:txBody>
      </p:sp>
      <p:sp>
        <p:nvSpPr>
          <p:cNvPr id="515" name="Google Shape;515;p23"/>
          <p:cNvSpPr/>
          <p:nvPr/>
        </p:nvSpPr>
        <p:spPr bwMode="auto">
          <a:xfrm>
            <a:off x="536496" y="1602927"/>
            <a:ext cx="8071006" cy="923330"/>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None/>
              <a:defRPr/>
            </a:pPr>
            <a:r>
              <a:rPr lang="en-ID" sz="5400" b="0" cap="none">
                <a:solidFill>
                  <a:schemeClr val="dk1"/>
                </a:solidFill>
                <a:latin typeface="Calibri"/>
                <a:ea typeface="Calibri"/>
                <a:cs typeface="Calibri"/>
              </a:rPr>
              <a:t>Thank You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9055">
        <p:wipe dir="r"/>
      </p:transition>
    </mc:Choice>
    <mc:Fallback>
      <p:transition spd="slow" advClick="1" advTm="29055">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16" name="Google Shape;116;p3" descr="C:\Users\NUSA PUTRA\Downloads\background-1494381_1280.jpg"/>
          <p:cNvPicPr/>
          <p:nvPr/>
        </p:nvPicPr>
        <p:blipFill>
          <a:blip r:embed="rId3">
            <a:alphaModFix/>
          </a:blip>
          <a:srcRect l="0" t="0" r="0" b="0"/>
          <a:stretch/>
        </p:blipFill>
        <p:spPr bwMode="auto">
          <a:xfrm>
            <a:off x="0" y="0"/>
            <a:ext cx="9144000" cy="5715000"/>
          </a:xfrm>
          <a:prstGeom prst="rect">
            <a:avLst/>
          </a:prstGeom>
          <a:noFill/>
          <a:ln>
            <a:noFill/>
          </a:ln>
        </p:spPr>
      </p:pic>
      <p:pic>
        <p:nvPicPr>
          <p:cNvPr id="117" name="Google Shape;117;p3" descr="C:\Users\NUSA PUTRA\Pictures\LOGO-UNIVERSITAS-NUSA-PUTRA.png"/>
          <p:cNvPicPr/>
          <p:nvPr/>
        </p:nvPicPr>
        <p:blipFill>
          <a:blip r:embed="rId4">
            <a:alphaModFix/>
          </a:blip>
          <a:srcRect l="0" t="0" r="0" b="0"/>
          <a:stretch/>
        </p:blipFill>
        <p:spPr bwMode="auto">
          <a:xfrm>
            <a:off x="8305800" y="80791"/>
            <a:ext cx="744372" cy="745167"/>
          </a:xfrm>
          <a:prstGeom prst="rect">
            <a:avLst/>
          </a:prstGeom>
          <a:noFill/>
          <a:ln>
            <a:noFill/>
          </a:ln>
          <a:effectLst>
            <a:outerShdw blurRad="558800" dist="12700" dir="15600000" algn="ctr" rotWithShape="0">
              <a:srgbClr val="000000"/>
            </a:outerShdw>
            <a:reflection blurRad="0" stA="45000" stPos="0" endA="0" endPos="12000" dist="50800" dir="5400000" sy="-100000" kx="0" ky="0" algn="bl" rotWithShape="0"/>
          </a:effectLst>
        </p:spPr>
      </p:pic>
      <p:pic>
        <p:nvPicPr>
          <p:cNvPr id="118" name="Google Shape;118;p3" descr="https://nusaputra.ac.id/wp-content/uploads/2018/07/npu_thub_fb.png"/>
          <p:cNvPicPr/>
          <p:nvPr/>
        </p:nvPicPr>
        <p:blipFill>
          <a:blip r:embed="rId5">
            <a:alphaModFix/>
          </a:blip>
          <a:srcRect l="26475" t="27371" r="4319" b="36209"/>
          <a:stretch/>
        </p:blipFill>
        <p:spPr bwMode="auto">
          <a:xfrm>
            <a:off x="88392" y="49193"/>
            <a:ext cx="1462890" cy="404181"/>
          </a:xfrm>
          <a:prstGeom prst="rect">
            <a:avLst/>
          </a:prstGeom>
          <a:noFill/>
          <a:ln>
            <a:noFill/>
          </a:ln>
        </p:spPr>
      </p:pic>
      <p:sp>
        <p:nvSpPr>
          <p:cNvPr id="119" name="Google Shape;119;p3"/>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solidFill>
                  <a:srgbClr val="FFFF00"/>
                </a:solidFill>
              </a:rPr>
              <a:t>‹#›</a:t>
            </a:fld>
            <a:endParaRPr>
              <a:solidFill>
                <a:srgbClr val="FFFF00"/>
              </a:solidFill>
            </a:endParaRPr>
          </a:p>
        </p:txBody>
      </p:sp>
      <p:sp>
        <p:nvSpPr>
          <p:cNvPr id="120" name="Google Shape;120;p3"/>
          <p:cNvSpPr txBox="1"/>
          <p:nvPr/>
        </p:nvSpPr>
        <p:spPr bwMode="auto">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b="1" i="1">
                <a:solidFill>
                  <a:schemeClr val="lt1"/>
                </a:solidFill>
                <a:latin typeface="Overlock"/>
                <a:ea typeface="Overlock"/>
                <a:cs typeface="Overlock"/>
              </a:rPr>
              <a:t>Informatics Engineering</a:t>
            </a:r>
            <a:endParaRPr/>
          </a:p>
        </p:txBody>
      </p:sp>
      <p:sp>
        <p:nvSpPr>
          <p:cNvPr id="121" name="Google Shape;121;p3"/>
          <p:cNvSpPr txBox="1"/>
          <p:nvPr>
            <p:ph type="title"/>
          </p:nvPr>
        </p:nvSpPr>
        <p:spPr bwMode="auto">
          <a:xfrm>
            <a:off x="571500" y="-114221"/>
            <a:ext cx="8001000" cy="727992"/>
          </a:xfrm>
          <a:prstGeom prst="rect">
            <a:avLst/>
          </a:prstGeom>
          <a:noFill/>
          <a:ln>
            <a:noFill/>
          </a:ln>
        </p:spPr>
        <p:txBody>
          <a:bodyPr spcFirstLastPara="1" wrap="square" lIns="91425" tIns="45700" rIns="91425" bIns="45700" anchor="ctr" anchorCtr="0">
            <a:normAutofit/>
          </a:bodyPr>
          <a:lstStyle/>
          <a:p>
            <a:pPr marL="0" lvl="0" indent="0" algn="ctr">
              <a:spcBef>
                <a:spcPts val="0"/>
              </a:spcBef>
              <a:spcAft>
                <a:spcPts val="0"/>
              </a:spcAft>
              <a:buClr>
                <a:schemeClr val="dk1"/>
              </a:buClr>
              <a:buSzPts val="2000"/>
              <a:buFont typeface="Calibri"/>
              <a:buNone/>
              <a:defRPr/>
            </a:pPr>
            <a:r>
              <a:rPr lang="en-ID" sz="2000" b="1"/>
              <a:t>  </a:t>
            </a:r>
            <a:endParaRPr/>
          </a:p>
        </p:txBody>
      </p:sp>
      <p:pic>
        <p:nvPicPr>
          <p:cNvPr id="122" name="Google Shape;122;p3"/>
          <p:cNvPicPr/>
          <p:nvPr/>
        </p:nvPicPr>
        <p:blipFill>
          <a:blip r:embed="rId6">
            <a:alphaModFix/>
          </a:blip>
          <a:srcRect l="0" t="0" r="0" b="0"/>
          <a:stretch/>
        </p:blipFill>
        <p:spPr bwMode="auto">
          <a:xfrm>
            <a:off x="1209205" y="918892"/>
            <a:ext cx="6725589" cy="3877216"/>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03293">
        <p:wipe dir="r"/>
      </p:transition>
    </mc:Choice>
    <mc:Fallback>
      <p:transition spd="slow" advClick="1" advTm="103293">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28" name="Google Shape;128;p4" descr="C:\Users\NUSA PUTRA\Downloads\background-1494381_1280.jpg"/>
          <p:cNvPicPr/>
          <p:nvPr/>
        </p:nvPicPr>
        <p:blipFill>
          <a:blip r:embed="rId3">
            <a:alphaModFix/>
          </a:blip>
          <a:srcRect l="0" t="0" r="0" b="0"/>
          <a:stretch/>
        </p:blipFill>
        <p:spPr bwMode="auto">
          <a:xfrm>
            <a:off x="0" y="0"/>
            <a:ext cx="9144000" cy="5715000"/>
          </a:xfrm>
          <a:prstGeom prst="rect">
            <a:avLst/>
          </a:prstGeom>
          <a:noFill/>
          <a:ln>
            <a:noFill/>
          </a:ln>
        </p:spPr>
      </p:pic>
      <p:pic>
        <p:nvPicPr>
          <p:cNvPr id="129" name="Google Shape;129;p4" descr="C:\Users\NUSA PUTRA\Pictures\LOGO-UNIVERSITAS-NUSA-PUTRA.png"/>
          <p:cNvPicPr/>
          <p:nvPr/>
        </p:nvPicPr>
        <p:blipFill>
          <a:blip r:embed="rId4">
            <a:alphaModFix/>
          </a:blip>
          <a:srcRect l="0" t="0" r="0" b="0"/>
          <a:stretch/>
        </p:blipFill>
        <p:spPr bwMode="auto">
          <a:xfrm>
            <a:off x="8305800" y="80791"/>
            <a:ext cx="744372" cy="745167"/>
          </a:xfrm>
          <a:prstGeom prst="rect">
            <a:avLst/>
          </a:prstGeom>
          <a:noFill/>
          <a:ln>
            <a:noFill/>
          </a:ln>
          <a:effectLst>
            <a:outerShdw blurRad="558800" dist="12700" dir="15600000" algn="ctr" rotWithShape="0">
              <a:srgbClr val="000000"/>
            </a:outerShdw>
            <a:reflection blurRad="0" stA="45000" stPos="0" endA="0" endPos="12000" dist="50800" dir="5400000" sy="-100000" kx="0" ky="0" algn="bl" rotWithShape="0"/>
          </a:effectLst>
        </p:spPr>
      </p:pic>
      <p:pic>
        <p:nvPicPr>
          <p:cNvPr id="130" name="Google Shape;130;p4" descr="https://nusaputra.ac.id/wp-content/uploads/2018/07/npu_thub_fb.png"/>
          <p:cNvPicPr/>
          <p:nvPr/>
        </p:nvPicPr>
        <p:blipFill>
          <a:blip r:embed="rId5">
            <a:alphaModFix/>
          </a:blip>
          <a:srcRect l="26475" t="27371" r="4319" b="36209"/>
          <a:stretch/>
        </p:blipFill>
        <p:spPr bwMode="auto">
          <a:xfrm>
            <a:off x="88392" y="49193"/>
            <a:ext cx="1462890" cy="404181"/>
          </a:xfrm>
          <a:prstGeom prst="rect">
            <a:avLst/>
          </a:prstGeom>
          <a:noFill/>
          <a:ln>
            <a:noFill/>
          </a:ln>
        </p:spPr>
      </p:pic>
      <p:sp>
        <p:nvSpPr>
          <p:cNvPr id="131" name="Google Shape;131;p4"/>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solidFill>
                  <a:srgbClr val="FFFF00"/>
                </a:solidFill>
              </a:rPr>
              <a:t>‹#›</a:t>
            </a:fld>
            <a:endParaRPr>
              <a:solidFill>
                <a:srgbClr val="FFFF00"/>
              </a:solidFill>
            </a:endParaRPr>
          </a:p>
        </p:txBody>
      </p:sp>
      <p:sp>
        <p:nvSpPr>
          <p:cNvPr id="132" name="Google Shape;132;p4"/>
          <p:cNvSpPr txBox="1"/>
          <p:nvPr/>
        </p:nvSpPr>
        <p:spPr bwMode="auto">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b="1" i="1">
                <a:solidFill>
                  <a:schemeClr val="lt1"/>
                </a:solidFill>
                <a:latin typeface="Overlock"/>
                <a:ea typeface="Overlock"/>
                <a:cs typeface="Overlock"/>
              </a:rPr>
              <a:t>Informatics Engineering</a:t>
            </a:r>
            <a:endParaRPr/>
          </a:p>
        </p:txBody>
      </p:sp>
      <p:sp>
        <p:nvSpPr>
          <p:cNvPr id="133" name="Google Shape;133;p4"/>
          <p:cNvSpPr txBox="1"/>
          <p:nvPr>
            <p:ph type="title"/>
          </p:nvPr>
        </p:nvSpPr>
        <p:spPr bwMode="auto">
          <a:xfrm>
            <a:off x="571500" y="-114221"/>
            <a:ext cx="8001000" cy="727992"/>
          </a:xfrm>
          <a:prstGeom prst="rect">
            <a:avLst/>
          </a:prstGeom>
          <a:noFill/>
          <a:ln>
            <a:noFill/>
          </a:ln>
        </p:spPr>
        <p:txBody>
          <a:bodyPr spcFirstLastPara="1" wrap="square" lIns="91425" tIns="45700" rIns="91425" bIns="45700" anchor="ctr" anchorCtr="0">
            <a:normAutofit/>
          </a:bodyPr>
          <a:lstStyle/>
          <a:p>
            <a:pPr marL="0" lvl="0" indent="0" algn="ctr">
              <a:spcBef>
                <a:spcPts val="0"/>
              </a:spcBef>
              <a:spcAft>
                <a:spcPts val="0"/>
              </a:spcAft>
              <a:buClr>
                <a:schemeClr val="dk1"/>
              </a:buClr>
              <a:buSzPts val="2000"/>
              <a:buFont typeface="Calibri"/>
              <a:buNone/>
              <a:defRPr/>
            </a:pPr>
            <a:r>
              <a:rPr lang="en-ID" sz="2000" b="1"/>
              <a:t>  ALGORTIMA KLASIFIKASI</a:t>
            </a:r>
            <a:endParaRPr/>
          </a:p>
        </p:txBody>
      </p:sp>
      <p:sp>
        <p:nvSpPr>
          <p:cNvPr id="134" name="Google Shape;134;p4"/>
          <p:cNvSpPr txBox="1"/>
          <p:nvPr/>
        </p:nvSpPr>
        <p:spPr bwMode="auto">
          <a:xfrm>
            <a:off x="79814" y="607755"/>
            <a:ext cx="8970357" cy="1713290"/>
          </a:xfrm>
          <a:prstGeom prst="rect">
            <a:avLst/>
          </a:prstGeom>
          <a:noFill/>
          <a:ln>
            <a:noFill/>
          </a:ln>
        </p:spPr>
        <p:txBody>
          <a:bodyPr spcFirstLastPara="1" wrap="square" lIns="91425" tIns="45700" rIns="91425" bIns="45700" anchor="t" anchorCtr="0">
            <a:spAutoFit/>
          </a:bodyPr>
          <a:lstStyle/>
          <a:p>
            <a:pPr marL="228600" marR="0" lvl="0" indent="-228600" algn="l">
              <a:lnSpc>
                <a:spcPct val="90000"/>
              </a:lnSpc>
              <a:spcBef>
                <a:spcPts val="0"/>
              </a:spcBef>
              <a:spcAft>
                <a:spcPts val="0"/>
              </a:spcAft>
              <a:buClr>
                <a:srgbClr val="000000"/>
              </a:buClr>
              <a:buSzPts val="1600"/>
              <a:buFont typeface="Arial"/>
              <a:buChar char="•"/>
              <a:defRPr/>
            </a:pPr>
            <a:r>
              <a:rPr lang="en-ID" sz="1600" b="0" i="0" u="none" strike="noStrike" cap="none">
                <a:solidFill>
                  <a:srgbClr val="000000"/>
                </a:solidFill>
                <a:latin typeface="Calibri"/>
                <a:ea typeface="Calibri"/>
                <a:cs typeface="Calibri"/>
              </a:rPr>
              <a:t>ALGORITMA KLASIFIKASI </a:t>
            </a:r>
            <a:endParaRPr/>
          </a:p>
          <a:p>
            <a:pPr marL="285750" marR="0" lvl="0" indent="-285750" algn="l">
              <a:lnSpc>
                <a:spcPct val="90000"/>
              </a:lnSpc>
              <a:spcBef>
                <a:spcPts val="1000"/>
              </a:spcBef>
              <a:spcAft>
                <a:spcPts val="0"/>
              </a:spcAft>
              <a:buClr>
                <a:srgbClr val="000000"/>
              </a:buClr>
              <a:buSzPts val="1600"/>
              <a:buFont typeface="Calibri"/>
              <a:buChar char="-"/>
              <a:defRPr/>
            </a:pPr>
            <a:r>
              <a:rPr lang="en-ID" sz="1600">
                <a:solidFill>
                  <a:srgbClr val="000000"/>
                </a:solidFill>
                <a:latin typeface="Calibri"/>
                <a:ea typeface="Calibri"/>
                <a:cs typeface="Calibri"/>
              </a:rPr>
              <a:t>Decision Tree</a:t>
            </a:r>
            <a:endParaRPr/>
          </a:p>
          <a:p>
            <a:pPr marL="285750" marR="0" lvl="0" indent="-285750" algn="l">
              <a:lnSpc>
                <a:spcPct val="90000"/>
              </a:lnSpc>
              <a:spcBef>
                <a:spcPts val="1000"/>
              </a:spcBef>
              <a:spcAft>
                <a:spcPts val="0"/>
              </a:spcAft>
              <a:buClr>
                <a:srgbClr val="000000"/>
              </a:buClr>
              <a:buSzPts val="1600"/>
              <a:buFont typeface="Calibri"/>
              <a:buChar char="-"/>
              <a:defRPr/>
            </a:pPr>
            <a:r>
              <a:rPr lang="en-ID" sz="1600" b="0" i="0" u="none" strike="noStrike" cap="none">
                <a:solidFill>
                  <a:srgbClr val="000000"/>
                </a:solidFill>
                <a:latin typeface="Calibri"/>
                <a:ea typeface="Calibri"/>
                <a:cs typeface="Calibri"/>
              </a:rPr>
              <a:t>Bayesian Network</a:t>
            </a:r>
            <a:endParaRPr/>
          </a:p>
          <a:p>
            <a:pPr marL="285750" marR="0" lvl="0" indent="-285750" algn="l">
              <a:lnSpc>
                <a:spcPct val="90000"/>
              </a:lnSpc>
              <a:spcBef>
                <a:spcPts val="1000"/>
              </a:spcBef>
              <a:spcAft>
                <a:spcPts val="0"/>
              </a:spcAft>
              <a:buClr>
                <a:srgbClr val="000000"/>
              </a:buClr>
              <a:buSzPts val="1600"/>
              <a:buFont typeface="Calibri"/>
              <a:buChar char="-"/>
              <a:defRPr/>
            </a:pPr>
            <a:r>
              <a:rPr lang="en-ID" sz="1600">
                <a:solidFill>
                  <a:srgbClr val="000000"/>
                </a:solidFill>
                <a:latin typeface="Calibri"/>
                <a:ea typeface="Calibri"/>
                <a:cs typeface="Calibri"/>
              </a:rPr>
              <a:t>Adaptive Bayesian Network</a:t>
            </a:r>
            <a:endParaRPr/>
          </a:p>
          <a:p>
            <a:pPr marL="285750" marR="0" lvl="0" indent="-285750" algn="l">
              <a:lnSpc>
                <a:spcPct val="90000"/>
              </a:lnSpc>
              <a:spcBef>
                <a:spcPts val="1000"/>
              </a:spcBef>
              <a:spcAft>
                <a:spcPts val="0"/>
              </a:spcAft>
              <a:buClr>
                <a:srgbClr val="000000"/>
              </a:buClr>
              <a:buSzPts val="1600"/>
              <a:buFont typeface="Calibri"/>
              <a:buChar char="-"/>
              <a:defRPr/>
            </a:pPr>
            <a:r>
              <a:rPr lang="en-ID" sz="1600" b="0" i="0" u="none" strike="noStrike" cap="none">
                <a:solidFill>
                  <a:srgbClr val="000000"/>
                </a:solidFill>
                <a:latin typeface="Calibri"/>
                <a:ea typeface="Calibri"/>
                <a:cs typeface="Calibri"/>
              </a:rPr>
              <a:t>Naïve Bayes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494">
        <p:wipe dir="r"/>
      </p:transition>
    </mc:Choice>
    <mc:Fallback>
      <p:transition spd="slow" advClick="1" advTm="2494">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40" name="Google Shape;140;p5" descr="C:\Users\NUSA PUTRA\Downloads\background-1494381_1280.jpg"/>
          <p:cNvPicPr/>
          <p:nvPr/>
        </p:nvPicPr>
        <p:blipFill>
          <a:blip r:embed="rId3">
            <a:alphaModFix/>
          </a:blip>
          <a:srcRect l="0" t="0" r="0" b="0"/>
          <a:stretch/>
        </p:blipFill>
        <p:spPr bwMode="auto">
          <a:xfrm>
            <a:off x="0" y="0"/>
            <a:ext cx="9144000" cy="5715000"/>
          </a:xfrm>
          <a:prstGeom prst="rect">
            <a:avLst/>
          </a:prstGeom>
          <a:noFill/>
          <a:ln>
            <a:noFill/>
          </a:ln>
        </p:spPr>
      </p:pic>
      <p:pic>
        <p:nvPicPr>
          <p:cNvPr id="141" name="Google Shape;141;p5" descr="C:\Users\NUSA PUTRA\Pictures\LOGO-UNIVERSITAS-NUSA-PUTRA.png"/>
          <p:cNvPicPr/>
          <p:nvPr/>
        </p:nvPicPr>
        <p:blipFill>
          <a:blip r:embed="rId4">
            <a:alphaModFix/>
          </a:blip>
          <a:srcRect l="0" t="0" r="0" b="0"/>
          <a:stretch/>
        </p:blipFill>
        <p:spPr bwMode="auto">
          <a:xfrm>
            <a:off x="8305800" y="80791"/>
            <a:ext cx="744372" cy="745167"/>
          </a:xfrm>
          <a:prstGeom prst="rect">
            <a:avLst/>
          </a:prstGeom>
          <a:noFill/>
          <a:ln>
            <a:noFill/>
          </a:ln>
          <a:effectLst>
            <a:outerShdw blurRad="558800" dist="12700" dir="15600000" algn="ctr" rotWithShape="0">
              <a:srgbClr val="000000"/>
            </a:outerShdw>
            <a:reflection blurRad="0" stA="45000" stPos="0" endA="0" endPos="12000" dist="50800" dir="5400000" sy="-100000" kx="0" ky="0" algn="bl" rotWithShape="0"/>
          </a:effectLst>
        </p:spPr>
      </p:pic>
      <p:pic>
        <p:nvPicPr>
          <p:cNvPr id="142" name="Google Shape;142;p5" descr="https://nusaputra.ac.id/wp-content/uploads/2018/07/npu_thub_fb.png"/>
          <p:cNvPicPr/>
          <p:nvPr/>
        </p:nvPicPr>
        <p:blipFill>
          <a:blip r:embed="rId5">
            <a:alphaModFix/>
          </a:blip>
          <a:srcRect l="26475" t="27371" r="4319" b="36209"/>
          <a:stretch/>
        </p:blipFill>
        <p:spPr bwMode="auto">
          <a:xfrm>
            <a:off x="88392" y="49193"/>
            <a:ext cx="1462890" cy="404181"/>
          </a:xfrm>
          <a:prstGeom prst="rect">
            <a:avLst/>
          </a:prstGeom>
          <a:noFill/>
          <a:ln>
            <a:noFill/>
          </a:ln>
        </p:spPr>
      </p:pic>
      <p:sp>
        <p:nvSpPr>
          <p:cNvPr id="143" name="Google Shape;143;p5"/>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solidFill>
                  <a:srgbClr val="FFFF00"/>
                </a:solidFill>
              </a:rPr>
              <a:t>‹#›</a:t>
            </a:fld>
            <a:endParaRPr>
              <a:solidFill>
                <a:srgbClr val="FFFF00"/>
              </a:solidFill>
            </a:endParaRPr>
          </a:p>
        </p:txBody>
      </p:sp>
      <p:sp>
        <p:nvSpPr>
          <p:cNvPr id="144" name="Google Shape;144;p5"/>
          <p:cNvSpPr txBox="1"/>
          <p:nvPr/>
        </p:nvSpPr>
        <p:spPr bwMode="auto">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b="1" i="1">
                <a:solidFill>
                  <a:schemeClr val="lt1"/>
                </a:solidFill>
                <a:latin typeface="Overlock"/>
                <a:ea typeface="Overlock"/>
                <a:cs typeface="Overlock"/>
              </a:rPr>
              <a:t>Informatics Engineering</a:t>
            </a:r>
            <a:endParaRPr/>
          </a:p>
        </p:txBody>
      </p:sp>
      <p:sp>
        <p:nvSpPr>
          <p:cNvPr id="145" name="Google Shape;145;p5"/>
          <p:cNvSpPr txBox="1"/>
          <p:nvPr>
            <p:ph type="title"/>
          </p:nvPr>
        </p:nvSpPr>
        <p:spPr bwMode="auto">
          <a:xfrm>
            <a:off x="571500" y="-114221"/>
            <a:ext cx="8001000" cy="727992"/>
          </a:xfrm>
          <a:prstGeom prst="rect">
            <a:avLst/>
          </a:prstGeom>
          <a:noFill/>
          <a:ln>
            <a:noFill/>
          </a:ln>
        </p:spPr>
        <p:txBody>
          <a:bodyPr spcFirstLastPara="1" wrap="square" lIns="91425" tIns="45700" rIns="91425" bIns="45700" anchor="ctr" anchorCtr="0">
            <a:normAutofit/>
          </a:bodyPr>
          <a:lstStyle/>
          <a:p>
            <a:pPr marL="0" lvl="0" indent="0" algn="ctr">
              <a:spcBef>
                <a:spcPts val="0"/>
              </a:spcBef>
              <a:spcAft>
                <a:spcPts val="0"/>
              </a:spcAft>
              <a:buClr>
                <a:schemeClr val="dk1"/>
              </a:buClr>
              <a:buSzPts val="2000"/>
              <a:buFont typeface="Calibri"/>
              <a:buNone/>
              <a:defRPr/>
            </a:pPr>
            <a:r>
              <a:rPr lang="en-ID" sz="2000" b="1"/>
              <a:t>  DECISION TREE</a:t>
            </a:r>
            <a:endParaRPr/>
          </a:p>
        </p:txBody>
      </p:sp>
      <p:sp>
        <p:nvSpPr>
          <p:cNvPr id="146" name="Google Shape;146;p5"/>
          <p:cNvSpPr txBox="1"/>
          <p:nvPr/>
        </p:nvSpPr>
        <p:spPr bwMode="auto">
          <a:xfrm>
            <a:off x="63246" y="574614"/>
            <a:ext cx="8750700" cy="3970200"/>
          </a:xfrm>
          <a:prstGeom prst="rect">
            <a:avLst/>
          </a:prstGeom>
          <a:blipFill>
            <a:blip r:embed="rId6">
              <a:alphaModFix/>
            </a:blip>
            <a:srcRect l="549" t="749" r="548" b="1348"/>
            <a:stretch/>
          </a:blipFill>
          <a:ln>
            <a:noFill/>
          </a:ln>
        </p:spPr>
        <p:txBody>
          <a:bodyPr spcFirstLastPara="1" wrap="square" lIns="91425" tIns="45700" rIns="91425" bIns="45700" anchor="t" anchorCtr="0">
            <a:noAutofit/>
          </a:bodyPr>
          <a:lstStyle/>
          <a:p>
            <a:pPr marL="0" marR="0" lvl="0" indent="0" algn="l">
              <a:spcBef>
                <a:spcPts val="0"/>
              </a:spcBef>
              <a:spcAft>
                <a:spcPts val="0"/>
              </a:spcAft>
              <a:buNone/>
              <a:defRPr/>
            </a:pPr>
            <a:r>
              <a:rPr lang="en-ID" sz="1800">
                <a:latin typeface="Calibri"/>
                <a:ea typeface="Calibri"/>
                <a:cs typeface="Calibri"/>
              </a:rPr>
              <a:t>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141466">
        <p:wipe dir="r"/>
      </p:transition>
    </mc:Choice>
    <mc:Fallback>
      <p:transition spd="slow" advClick="1" advTm="141466">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52" name="Google Shape;152;g2becc7bb751_0_13" descr="C:\Users\NUSA PUTRA\Downloads\background-1494381_1280.jpg"/>
          <p:cNvPicPr/>
          <p:nvPr/>
        </p:nvPicPr>
        <p:blipFill>
          <a:blip r:embed="rId3">
            <a:alphaModFix/>
          </a:blip>
          <a:srcRect l="0" t="0" r="0" b="0"/>
          <a:stretch/>
        </p:blipFill>
        <p:spPr bwMode="auto">
          <a:xfrm>
            <a:off x="0" y="0"/>
            <a:ext cx="9144000" cy="5715000"/>
          </a:xfrm>
          <a:prstGeom prst="rect">
            <a:avLst/>
          </a:prstGeom>
          <a:noFill/>
          <a:ln>
            <a:noFill/>
          </a:ln>
        </p:spPr>
      </p:pic>
      <p:pic>
        <p:nvPicPr>
          <p:cNvPr id="153" name="Google Shape;153;g2becc7bb751_0_13" descr="C:\Users\NUSA PUTRA\Pictures\LOGO-UNIVERSITAS-NUSA-PUTRA.png"/>
          <p:cNvPicPr/>
          <p:nvPr/>
        </p:nvPicPr>
        <p:blipFill>
          <a:blip r:embed="rId4">
            <a:alphaModFix/>
          </a:blip>
          <a:srcRect l="0" t="0" r="0" b="0"/>
          <a:stretch/>
        </p:blipFill>
        <p:spPr bwMode="auto">
          <a:xfrm>
            <a:off x="8305800" y="80791"/>
            <a:ext cx="744372" cy="745167"/>
          </a:xfrm>
          <a:prstGeom prst="rect">
            <a:avLst/>
          </a:prstGeom>
          <a:noFill/>
          <a:ln>
            <a:noFill/>
          </a:ln>
          <a:effectLst>
            <a:outerShdw blurRad="558800" dist="12700" dir="15600000" algn="ctr" rotWithShape="0">
              <a:srgbClr val="000000"/>
            </a:outerShdw>
            <a:reflection blurRad="0" stA="45000" stPos="0" endA="0" endPos="12000" dist="50800" dir="5400000" fadeDir="5400012" sy="-100000" kx="0" ky="0" algn="bl" rotWithShape="0"/>
          </a:effectLst>
        </p:spPr>
      </p:pic>
      <p:pic>
        <p:nvPicPr>
          <p:cNvPr id="154" name="Google Shape;154;g2becc7bb751_0_13" descr="https://nusaputra.ac.id/wp-content/uploads/2018/07/npu_thub_fb.png"/>
          <p:cNvPicPr/>
          <p:nvPr/>
        </p:nvPicPr>
        <p:blipFill>
          <a:blip r:embed="rId5">
            <a:alphaModFix/>
          </a:blip>
          <a:srcRect l="26477" t="27370" r="4317" b="36209"/>
          <a:stretch/>
        </p:blipFill>
        <p:spPr bwMode="auto">
          <a:xfrm>
            <a:off x="88392" y="49193"/>
            <a:ext cx="1462890" cy="404181"/>
          </a:xfrm>
          <a:prstGeom prst="rect">
            <a:avLst/>
          </a:prstGeom>
          <a:noFill/>
          <a:ln>
            <a:noFill/>
          </a:ln>
        </p:spPr>
      </p:pic>
      <p:sp>
        <p:nvSpPr>
          <p:cNvPr id="155" name="Google Shape;155;g2becc7bb751_0_13"/>
          <p:cNvSpPr txBox="1"/>
          <p:nvPr>
            <p:ph type="sldNum" idx="12"/>
          </p:nvPr>
        </p:nvSpPr>
        <p:spPr bwMode="auto">
          <a:xfrm>
            <a:off x="6553200" y="5296960"/>
            <a:ext cx="2133600" cy="304200"/>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solidFill>
                  <a:srgbClr val="FFFF00"/>
                </a:solidFill>
              </a:rPr>
              <a:t>‹#›</a:t>
            </a:fld>
            <a:endParaRPr>
              <a:solidFill>
                <a:srgbClr val="FFFF00"/>
              </a:solidFill>
            </a:endParaRPr>
          </a:p>
        </p:txBody>
      </p:sp>
      <p:sp>
        <p:nvSpPr>
          <p:cNvPr id="156" name="Google Shape;156;g2becc7bb751_0_13"/>
          <p:cNvSpPr txBox="1"/>
          <p:nvPr/>
        </p:nvSpPr>
        <p:spPr bwMode="auto">
          <a:xfrm>
            <a:off x="88392" y="5348450"/>
            <a:ext cx="2834400" cy="369300"/>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b="1" i="1">
                <a:solidFill>
                  <a:schemeClr val="lt1"/>
                </a:solidFill>
                <a:latin typeface="Overlock"/>
                <a:ea typeface="Overlock"/>
                <a:cs typeface="Overlock"/>
              </a:rPr>
              <a:t>Informatics Engineering</a:t>
            </a:r>
            <a:endParaRPr/>
          </a:p>
        </p:txBody>
      </p:sp>
      <p:sp>
        <p:nvSpPr>
          <p:cNvPr id="157" name="Google Shape;157;g2becc7bb751_0_13"/>
          <p:cNvSpPr txBox="1"/>
          <p:nvPr>
            <p:ph type="title"/>
          </p:nvPr>
        </p:nvSpPr>
        <p:spPr bwMode="auto">
          <a:xfrm>
            <a:off x="571500" y="-114221"/>
            <a:ext cx="8001000" cy="728100"/>
          </a:xfrm>
          <a:prstGeom prst="rect">
            <a:avLst/>
          </a:prstGeom>
          <a:noFill/>
          <a:ln>
            <a:noFill/>
          </a:ln>
        </p:spPr>
        <p:txBody>
          <a:bodyPr spcFirstLastPara="1" wrap="square" lIns="91425" tIns="45700" rIns="91425" bIns="45700" anchor="ctr" anchorCtr="0">
            <a:normAutofit/>
          </a:bodyPr>
          <a:lstStyle/>
          <a:p>
            <a:pPr marL="0" lvl="0" indent="0" algn="ctr">
              <a:spcBef>
                <a:spcPts val="0"/>
              </a:spcBef>
              <a:spcAft>
                <a:spcPts val="0"/>
              </a:spcAft>
              <a:buClr>
                <a:schemeClr val="dk1"/>
              </a:buClr>
              <a:buSzPts val="2000"/>
              <a:buFont typeface="Calibri"/>
              <a:buNone/>
              <a:defRPr/>
            </a:pPr>
            <a:r>
              <a:rPr lang="en-ID" sz="2000" b="1"/>
              <a:t>  TIPE DECISION TREE</a:t>
            </a:r>
            <a:endParaRPr/>
          </a:p>
        </p:txBody>
      </p:sp>
      <p:sp>
        <p:nvSpPr>
          <p:cNvPr id="158" name="Google Shape;158;g2becc7bb751_0_13"/>
          <p:cNvSpPr txBox="1"/>
          <p:nvPr/>
        </p:nvSpPr>
        <p:spPr bwMode="auto">
          <a:xfrm>
            <a:off x="49650" y="1139063"/>
            <a:ext cx="9044700" cy="3632700"/>
          </a:xfrm>
          <a:prstGeom prst="rect">
            <a:avLst/>
          </a:prstGeom>
          <a:noFill/>
          <a:ln>
            <a:noFill/>
          </a:ln>
        </p:spPr>
        <p:txBody>
          <a:bodyPr spcFirstLastPara="1" wrap="square" lIns="91425" tIns="91425" rIns="91425" bIns="91425" anchor="t" anchorCtr="0">
            <a:spAutoFit/>
          </a:bodyPr>
          <a:lstStyle/>
          <a:p>
            <a:pPr marL="0" lvl="0" indent="0" algn="l">
              <a:spcBef>
                <a:spcPts val="0"/>
              </a:spcBef>
              <a:spcAft>
                <a:spcPts val="0"/>
              </a:spcAft>
              <a:buNone/>
              <a:defRPr/>
            </a:pPr>
            <a:r>
              <a:rPr lang="en-ID"/>
              <a:t>Algoritma Hunt, yang dikembangkan pada tahun 1960an untuk memodelkan pembelajaran manusia dalam Psikologi, menjadi dasar dari banyak algoritma pohon keputusan yang populer, seperti berikut ini:</a:t>
            </a:r>
            <a:endParaRPr/>
          </a:p>
          <a:p>
            <a:pPr marL="0" lvl="0" indent="0" algn="l">
              <a:spcBef>
                <a:spcPts val="0"/>
              </a:spcBef>
              <a:spcAft>
                <a:spcPts val="0"/>
              </a:spcAft>
              <a:buNone/>
              <a:defRPr/>
            </a:pPr>
            <a:endParaRPr/>
          </a:p>
          <a:p>
            <a:pPr marL="0" lvl="0" indent="0" algn="l">
              <a:spcBef>
                <a:spcPts val="0"/>
              </a:spcBef>
              <a:spcAft>
                <a:spcPts val="0"/>
              </a:spcAft>
              <a:buNone/>
              <a:defRPr/>
            </a:pPr>
            <a:r>
              <a:rPr lang="en-ID"/>
              <a:t>- ID3: Ross Quinlan dikreditkan dalam pengembangan ID3, yang merupakan singkatan dari “Iterative Dichotomizer 3.” Algoritme ini memanfaatkan entropi dan perolehan informasi sebagai metrik untuk mengevaluasi pemisahan kandidat. Beberapa penelitian Quinlan tentang algoritma ini dari tahun 1986 dapat ditemukan di sini (tautan berada di luar ibm.com).</a:t>
            </a:r>
            <a:endParaRPr/>
          </a:p>
          <a:p>
            <a:pPr marL="0" lvl="0" indent="0" algn="l">
              <a:spcBef>
                <a:spcPts val="0"/>
              </a:spcBef>
              <a:spcAft>
                <a:spcPts val="0"/>
              </a:spcAft>
              <a:buNone/>
              <a:defRPr/>
            </a:pPr>
            <a:endParaRPr/>
          </a:p>
          <a:p>
            <a:pPr marL="0" lvl="0" indent="0" algn="l">
              <a:spcBef>
                <a:spcPts val="0"/>
              </a:spcBef>
              <a:spcAft>
                <a:spcPts val="0"/>
              </a:spcAft>
              <a:buNone/>
              <a:defRPr/>
            </a:pPr>
            <a:r>
              <a:rPr lang="en-ID"/>
              <a:t>- C4.5: Algoritma ini dianggap sebagai iterasi selanjutnya dari ID3, yang juga dikembangkan oleh Quinlan. Ia dapat menggunakan perolehan informasi atau rasio perolehan untuk mengevaluasi titik-titik terpisah dalam pohon keputusan.</a:t>
            </a:r>
            <a:endParaRPr/>
          </a:p>
          <a:p>
            <a:pPr marL="0" lvl="0" indent="0" algn="l">
              <a:spcBef>
                <a:spcPts val="0"/>
              </a:spcBef>
              <a:spcAft>
                <a:spcPts val="0"/>
              </a:spcAft>
              <a:buNone/>
              <a:defRPr/>
            </a:pPr>
            <a:endParaRPr/>
          </a:p>
          <a:p>
            <a:pPr marL="0" lvl="0" indent="0" algn="l">
              <a:spcBef>
                <a:spcPts val="0"/>
              </a:spcBef>
              <a:spcAft>
                <a:spcPts val="0"/>
              </a:spcAft>
              <a:buNone/>
              <a:defRPr/>
            </a:pPr>
            <a:r>
              <a:rPr lang="en-ID"/>
              <a:t>- CART: Istilah CART merupakan singkatan dari “pohon klasifikasi dan regresi” dan diperkenalkan oleh Leo Breiman. Algoritme ini biasanya menggunakan pengotor Gini untuk mengidentifikasi atribut ideal untuk dipecah. Pengotor Gini mengukur seberapa sering atribut yang dipilih secara acak mengalami kesalahan klasifikasi. Saat mengevaluasi menggunakan pengotor Gini, nilai yang lebih rendah lebih ideal.</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64" name="Google Shape;164;p6" descr="C:\Users\NUSA PUTRA\Downloads\background-1494381_1280.jpg"/>
          <p:cNvPicPr/>
          <p:nvPr/>
        </p:nvPicPr>
        <p:blipFill>
          <a:blip r:embed="rId3">
            <a:alphaModFix/>
          </a:blip>
          <a:srcRect l="0" t="0" r="0" b="0"/>
          <a:stretch/>
        </p:blipFill>
        <p:spPr bwMode="auto">
          <a:xfrm>
            <a:off x="0" y="0"/>
            <a:ext cx="9144000" cy="5715000"/>
          </a:xfrm>
          <a:prstGeom prst="rect">
            <a:avLst/>
          </a:prstGeom>
          <a:noFill/>
          <a:ln>
            <a:noFill/>
          </a:ln>
        </p:spPr>
      </p:pic>
      <p:pic>
        <p:nvPicPr>
          <p:cNvPr id="165" name="Google Shape;165;p6" descr="C:\Users\NUSA PUTRA\Pictures\LOGO-UNIVERSITAS-NUSA-PUTRA.png"/>
          <p:cNvPicPr/>
          <p:nvPr/>
        </p:nvPicPr>
        <p:blipFill>
          <a:blip r:embed="rId4">
            <a:alphaModFix/>
          </a:blip>
          <a:srcRect l="0" t="0" r="0" b="0"/>
          <a:stretch/>
        </p:blipFill>
        <p:spPr bwMode="auto">
          <a:xfrm>
            <a:off x="8305800" y="80791"/>
            <a:ext cx="744372" cy="745167"/>
          </a:xfrm>
          <a:prstGeom prst="rect">
            <a:avLst/>
          </a:prstGeom>
          <a:noFill/>
          <a:ln>
            <a:noFill/>
          </a:ln>
          <a:effectLst>
            <a:outerShdw blurRad="558800" dist="12700" dir="15600000" algn="ctr" rotWithShape="0">
              <a:srgbClr val="000000"/>
            </a:outerShdw>
            <a:reflection blurRad="0" stA="45000" stPos="0" endA="0" endPos="12000" dist="50800" dir="5400000" sy="-100000" kx="0" ky="0" algn="bl" rotWithShape="0"/>
          </a:effectLst>
        </p:spPr>
      </p:pic>
      <p:pic>
        <p:nvPicPr>
          <p:cNvPr id="166" name="Google Shape;166;p6" descr="https://nusaputra.ac.id/wp-content/uploads/2018/07/npu_thub_fb.png"/>
          <p:cNvPicPr/>
          <p:nvPr/>
        </p:nvPicPr>
        <p:blipFill>
          <a:blip r:embed="rId5">
            <a:alphaModFix/>
          </a:blip>
          <a:srcRect l="26475" t="27371" r="4319" b="36209"/>
          <a:stretch/>
        </p:blipFill>
        <p:spPr bwMode="auto">
          <a:xfrm>
            <a:off x="88392" y="49193"/>
            <a:ext cx="1462890" cy="404181"/>
          </a:xfrm>
          <a:prstGeom prst="rect">
            <a:avLst/>
          </a:prstGeom>
          <a:noFill/>
          <a:ln>
            <a:noFill/>
          </a:ln>
        </p:spPr>
      </p:pic>
      <p:sp>
        <p:nvSpPr>
          <p:cNvPr id="167" name="Google Shape;167;p6"/>
          <p:cNvSpPr txBox="1"/>
          <p:nvPr>
            <p:ph type="sldNum" idx="12"/>
          </p:nvPr>
        </p:nvSpPr>
        <p:spPr bwMode="auto">
          <a:xfrm>
            <a:off x="6553200" y="5296960"/>
            <a:ext cx="2133600" cy="304271"/>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solidFill>
                  <a:srgbClr val="FFFF00"/>
                </a:solidFill>
              </a:rPr>
              <a:t>‹#›</a:t>
            </a:fld>
            <a:endParaRPr>
              <a:solidFill>
                <a:srgbClr val="FFFF00"/>
              </a:solidFill>
            </a:endParaRPr>
          </a:p>
        </p:txBody>
      </p:sp>
      <p:sp>
        <p:nvSpPr>
          <p:cNvPr id="168" name="Google Shape;168;p6"/>
          <p:cNvSpPr txBox="1"/>
          <p:nvPr/>
        </p:nvSpPr>
        <p:spPr bwMode="auto">
          <a:xfrm>
            <a:off x="88392" y="5348450"/>
            <a:ext cx="2834430" cy="36933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b="1" i="1">
                <a:solidFill>
                  <a:schemeClr val="lt1"/>
                </a:solidFill>
                <a:latin typeface="Overlock"/>
                <a:ea typeface="Overlock"/>
                <a:cs typeface="Overlock"/>
              </a:rPr>
              <a:t>Informatics Engineering</a:t>
            </a:r>
            <a:endParaRPr/>
          </a:p>
        </p:txBody>
      </p:sp>
      <p:sp>
        <p:nvSpPr>
          <p:cNvPr id="169" name="Google Shape;169;p6"/>
          <p:cNvSpPr txBox="1"/>
          <p:nvPr>
            <p:ph type="title"/>
          </p:nvPr>
        </p:nvSpPr>
        <p:spPr bwMode="auto">
          <a:xfrm>
            <a:off x="571500" y="-114221"/>
            <a:ext cx="8001000" cy="727992"/>
          </a:xfrm>
          <a:prstGeom prst="rect">
            <a:avLst/>
          </a:prstGeom>
          <a:noFill/>
          <a:ln>
            <a:noFill/>
          </a:ln>
        </p:spPr>
        <p:txBody>
          <a:bodyPr spcFirstLastPara="1" wrap="square" lIns="91425" tIns="45700" rIns="91425" bIns="45700" anchor="ctr" anchorCtr="0">
            <a:normAutofit/>
          </a:bodyPr>
          <a:lstStyle/>
          <a:p>
            <a:pPr marL="0" lvl="0" indent="0" algn="ctr">
              <a:spcBef>
                <a:spcPts val="0"/>
              </a:spcBef>
              <a:spcAft>
                <a:spcPts val="0"/>
              </a:spcAft>
              <a:buClr>
                <a:schemeClr val="dk1"/>
              </a:buClr>
              <a:buSzPts val="2000"/>
              <a:buFont typeface="Calibri"/>
              <a:buNone/>
              <a:defRPr/>
            </a:pPr>
            <a:r>
              <a:rPr lang="en-ID" sz="2000" b="1"/>
              <a:t>  STRUKTUR DECISION TREE</a:t>
            </a:r>
            <a:endParaRPr/>
          </a:p>
        </p:txBody>
      </p:sp>
      <p:sp>
        <p:nvSpPr>
          <p:cNvPr id="170" name="Google Shape;170;p6"/>
          <p:cNvSpPr txBox="1"/>
          <p:nvPr/>
        </p:nvSpPr>
        <p:spPr bwMode="auto">
          <a:xfrm>
            <a:off x="4752460" y="468125"/>
            <a:ext cx="3961949" cy="4616648"/>
          </a:xfrm>
          <a:prstGeom prst="rect">
            <a:avLst/>
          </a:prstGeom>
          <a:noFill/>
          <a:ln>
            <a:noFill/>
          </a:ln>
        </p:spPr>
        <p:txBody>
          <a:bodyPr spcFirstLastPara="1" wrap="square" lIns="91425" tIns="45700" rIns="91425" bIns="45700" anchor="t" anchorCtr="0">
            <a:spAutoFit/>
          </a:bodyPr>
          <a:lstStyle/>
          <a:p>
            <a:pPr marL="0" marR="0" lvl="0" indent="0" algn="just">
              <a:spcBef>
                <a:spcPts val="0"/>
              </a:spcBef>
              <a:spcAft>
                <a:spcPts val="0"/>
              </a:spcAft>
              <a:buNone/>
              <a:defRPr/>
            </a:pPr>
            <a:r>
              <a:rPr lang="en-ID" sz="1400" b="1" i="0">
                <a:solidFill>
                  <a:srgbClr val="6D6D6D"/>
                </a:solidFill>
                <a:latin typeface="Alegreya Sans"/>
                <a:ea typeface="Alegreya Sans"/>
                <a:cs typeface="Alegreya Sans"/>
              </a:rPr>
              <a:t>Root node</a:t>
            </a:r>
            <a:endParaRPr/>
          </a:p>
          <a:p>
            <a:pPr marL="0" marR="0" lvl="0" indent="0" algn="just">
              <a:spcBef>
                <a:spcPts val="0"/>
              </a:spcBef>
              <a:spcAft>
                <a:spcPts val="0"/>
              </a:spcAft>
              <a:buNone/>
              <a:defRPr/>
            </a:pPr>
            <a:r>
              <a:rPr lang="en-ID" sz="1400" b="0" i="0">
                <a:solidFill>
                  <a:srgbClr val="6D6D6D"/>
                </a:solidFill>
                <a:latin typeface="Alegreya Sans"/>
                <a:ea typeface="Alegreya Sans"/>
                <a:cs typeface="Alegreya Sans"/>
              </a:rPr>
              <a:t>Root node merupakan node yang paling tinggi di dalam struktur pohon dan tidak memiliki parent node. Node ini merupakan atribut global dan mewakili keseluruhan sampel.</a:t>
            </a:r>
            <a:endParaRPr/>
          </a:p>
          <a:p>
            <a:pPr marL="0" marR="0" lvl="0" indent="0" algn="just">
              <a:spcBef>
                <a:spcPts val="0"/>
              </a:spcBef>
              <a:spcAft>
                <a:spcPts val="0"/>
              </a:spcAft>
              <a:buNone/>
              <a:defRPr/>
            </a:pPr>
            <a:r>
              <a:rPr lang="en-ID" sz="1400" b="1" i="0">
                <a:solidFill>
                  <a:srgbClr val="6D6D6D"/>
                </a:solidFill>
                <a:latin typeface="Alegreya Sans"/>
                <a:ea typeface="Alegreya Sans"/>
                <a:cs typeface="Alegreya Sans"/>
              </a:rPr>
              <a:t>Sub-tree / Branch</a:t>
            </a:r>
            <a:endParaRPr/>
          </a:p>
          <a:p>
            <a:pPr marL="0" marR="0" lvl="0" indent="0" algn="just">
              <a:spcBef>
                <a:spcPts val="0"/>
              </a:spcBef>
              <a:spcAft>
                <a:spcPts val="0"/>
              </a:spcAft>
              <a:buNone/>
              <a:defRPr/>
            </a:pPr>
            <a:r>
              <a:rPr lang="en-ID" sz="1400" b="0" i="0">
                <a:solidFill>
                  <a:srgbClr val="6D6D6D"/>
                </a:solidFill>
                <a:latin typeface="Alegreya Sans"/>
                <a:ea typeface="Alegreya Sans"/>
                <a:cs typeface="Alegreya Sans"/>
              </a:rPr>
              <a:t>Sub-tree / Branch adalah sub-bagian atau cabang dari keseluruhan pohon.</a:t>
            </a:r>
            <a:endParaRPr/>
          </a:p>
          <a:p>
            <a:pPr marL="0" marR="0" lvl="0" indent="0" algn="just">
              <a:spcBef>
                <a:spcPts val="0"/>
              </a:spcBef>
              <a:spcAft>
                <a:spcPts val="0"/>
              </a:spcAft>
              <a:buNone/>
              <a:defRPr/>
            </a:pPr>
            <a:r>
              <a:rPr lang="en-ID" sz="1400" b="1" i="0">
                <a:solidFill>
                  <a:srgbClr val="6D6D6D"/>
                </a:solidFill>
                <a:latin typeface="Alegreya Sans"/>
                <a:ea typeface="Alegreya Sans"/>
                <a:cs typeface="Alegreya Sans"/>
              </a:rPr>
              <a:t>Decision node</a:t>
            </a:r>
            <a:endParaRPr/>
          </a:p>
          <a:p>
            <a:pPr marL="0" marR="0" lvl="0" indent="0" algn="just">
              <a:spcBef>
                <a:spcPts val="0"/>
              </a:spcBef>
              <a:spcAft>
                <a:spcPts val="0"/>
              </a:spcAft>
              <a:buNone/>
              <a:defRPr/>
            </a:pPr>
            <a:r>
              <a:rPr lang="en-ID" sz="1400" b="0" i="0">
                <a:solidFill>
                  <a:srgbClr val="6D6D6D"/>
                </a:solidFill>
                <a:latin typeface="Alegreya Sans"/>
                <a:ea typeface="Alegreya Sans"/>
                <a:cs typeface="Alegreya Sans"/>
              </a:rPr>
              <a:t>Decision node merepresentasikan fitur-fitur atau atribut-atribut di dataset dan digunakan untuk membuat keputusan.</a:t>
            </a:r>
            <a:endParaRPr/>
          </a:p>
          <a:p>
            <a:pPr marL="0" marR="0" lvl="0" indent="0" algn="just">
              <a:spcBef>
                <a:spcPts val="0"/>
              </a:spcBef>
              <a:spcAft>
                <a:spcPts val="0"/>
              </a:spcAft>
              <a:buNone/>
              <a:defRPr/>
            </a:pPr>
            <a:r>
              <a:rPr lang="en-ID" sz="1400" b="1" i="0">
                <a:solidFill>
                  <a:srgbClr val="6D6D6D"/>
                </a:solidFill>
                <a:latin typeface="Alegreya Sans"/>
                <a:ea typeface="Alegreya Sans"/>
                <a:cs typeface="Alegreya Sans"/>
              </a:rPr>
              <a:t>Leaf node</a:t>
            </a:r>
            <a:endParaRPr/>
          </a:p>
          <a:p>
            <a:pPr marL="0" marR="0" lvl="0" indent="0" algn="just">
              <a:spcBef>
                <a:spcPts val="0"/>
              </a:spcBef>
              <a:spcAft>
                <a:spcPts val="0"/>
              </a:spcAft>
              <a:buNone/>
              <a:defRPr/>
            </a:pPr>
            <a:r>
              <a:rPr lang="en-ID" sz="1400" b="0" i="0">
                <a:solidFill>
                  <a:srgbClr val="6D6D6D"/>
                </a:solidFill>
                <a:latin typeface="Alegreya Sans"/>
                <a:ea typeface="Alegreya Sans"/>
                <a:cs typeface="Alegreya Sans"/>
              </a:rPr>
              <a:t>Leaf node merupakan output atau hasil dari keputusan yang tidak memiliki cabang lebih lanjut.</a:t>
            </a:r>
            <a:endParaRPr/>
          </a:p>
          <a:p>
            <a:pPr marL="0" marR="0" lvl="0" indent="0" algn="just">
              <a:spcBef>
                <a:spcPts val="0"/>
              </a:spcBef>
              <a:spcAft>
                <a:spcPts val="0"/>
              </a:spcAft>
              <a:buNone/>
              <a:defRPr/>
            </a:pPr>
            <a:r>
              <a:rPr lang="en-ID" sz="1400" b="1" i="0">
                <a:solidFill>
                  <a:srgbClr val="6D6D6D"/>
                </a:solidFill>
                <a:latin typeface="Alegreya Sans"/>
                <a:ea typeface="Alegreya Sans"/>
                <a:cs typeface="Alegreya Sans"/>
              </a:rPr>
              <a:t>Parent and child node</a:t>
            </a:r>
            <a:endParaRPr/>
          </a:p>
          <a:p>
            <a:pPr marL="0" marR="0" lvl="0" indent="0" algn="just">
              <a:spcBef>
                <a:spcPts val="0"/>
              </a:spcBef>
              <a:spcAft>
                <a:spcPts val="0"/>
              </a:spcAft>
              <a:buNone/>
              <a:defRPr/>
            </a:pPr>
            <a:r>
              <a:rPr lang="en-ID" sz="1400" b="0" i="0">
                <a:solidFill>
                  <a:srgbClr val="6D6D6D"/>
                </a:solidFill>
                <a:latin typeface="Alegreya Sans"/>
                <a:ea typeface="Alegreya Sans"/>
                <a:cs typeface="Alegreya Sans"/>
              </a:rPr>
              <a:t>Sebuah node yang memiliki cabang lagi disebut dengan parent node, sedangkan node cabang (sub-node) yang dimaksud disebut dengan child node dari parent node tersebut.</a:t>
            </a:r>
            <a:endParaRPr/>
          </a:p>
          <a:p>
            <a:pPr marL="0" marR="0" lvl="0" indent="0" algn="just">
              <a:spcBef>
                <a:spcPts val="0"/>
              </a:spcBef>
              <a:spcAft>
                <a:spcPts val="0"/>
              </a:spcAft>
              <a:buNone/>
              <a:defRPr/>
            </a:pPr>
            <a:endParaRPr sz="1400" b="0" i="0">
              <a:solidFill>
                <a:srgbClr val="6D6D6D"/>
              </a:solidFill>
              <a:latin typeface="Alegreya Sans"/>
              <a:ea typeface="Alegreya Sans"/>
              <a:cs typeface="Alegreya Sans"/>
            </a:endParaRPr>
          </a:p>
        </p:txBody>
      </p:sp>
      <p:pic>
        <p:nvPicPr>
          <p:cNvPr id="171" name="Google Shape;171;p6"/>
          <p:cNvPicPr/>
          <p:nvPr/>
        </p:nvPicPr>
        <p:blipFill>
          <a:blip r:embed="rId6">
            <a:alphaModFix/>
          </a:blip>
          <a:srcRect l="0" t="0" r="0" b="0"/>
          <a:stretch/>
        </p:blipFill>
        <p:spPr bwMode="auto">
          <a:xfrm>
            <a:off x="0" y="531000"/>
            <a:ext cx="4752460" cy="3236589"/>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494">
        <p:wipe dir="r"/>
      </p:transition>
    </mc:Choice>
    <mc:Fallback>
      <p:transition spd="slow" advClick="1" advTm="2494">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77" name="Google Shape;177;g2becc7bb751_0_0" descr="C:\Users\NUSA PUTRA\Downloads\background-1494381_1280.jpg"/>
          <p:cNvPicPr/>
          <p:nvPr/>
        </p:nvPicPr>
        <p:blipFill>
          <a:blip r:embed="rId3">
            <a:alphaModFix/>
          </a:blip>
          <a:srcRect l="0" t="0" r="0" b="0"/>
          <a:stretch/>
        </p:blipFill>
        <p:spPr bwMode="auto">
          <a:xfrm>
            <a:off x="0" y="0"/>
            <a:ext cx="9144000" cy="5715000"/>
          </a:xfrm>
          <a:prstGeom prst="rect">
            <a:avLst/>
          </a:prstGeom>
          <a:noFill/>
          <a:ln>
            <a:noFill/>
          </a:ln>
        </p:spPr>
      </p:pic>
      <p:pic>
        <p:nvPicPr>
          <p:cNvPr id="178" name="Google Shape;178;g2becc7bb751_0_0" descr="C:\Users\NUSA PUTRA\Pictures\LOGO-UNIVERSITAS-NUSA-PUTRA.png"/>
          <p:cNvPicPr/>
          <p:nvPr/>
        </p:nvPicPr>
        <p:blipFill>
          <a:blip r:embed="rId4">
            <a:alphaModFix/>
          </a:blip>
          <a:srcRect l="0" t="0" r="0" b="0"/>
          <a:stretch/>
        </p:blipFill>
        <p:spPr bwMode="auto">
          <a:xfrm>
            <a:off x="8305800" y="80791"/>
            <a:ext cx="744372" cy="745167"/>
          </a:xfrm>
          <a:prstGeom prst="rect">
            <a:avLst/>
          </a:prstGeom>
          <a:noFill/>
          <a:ln>
            <a:noFill/>
          </a:ln>
          <a:effectLst>
            <a:outerShdw blurRad="558800" dist="12700" dir="15600000" algn="ctr" rotWithShape="0">
              <a:srgbClr val="000000"/>
            </a:outerShdw>
            <a:reflection blurRad="0" stA="45000" stPos="0" endA="0" endPos="12000" dist="50800" dir="5400000" fadeDir="5400012" sy="-100000" kx="0" ky="0" algn="bl" rotWithShape="0"/>
          </a:effectLst>
        </p:spPr>
      </p:pic>
      <p:pic>
        <p:nvPicPr>
          <p:cNvPr id="179" name="Google Shape;179;g2becc7bb751_0_0" descr="https://nusaputra.ac.id/wp-content/uploads/2018/07/npu_thub_fb.png"/>
          <p:cNvPicPr/>
          <p:nvPr/>
        </p:nvPicPr>
        <p:blipFill>
          <a:blip r:embed="rId5">
            <a:alphaModFix/>
          </a:blip>
          <a:srcRect l="26477" t="27370" r="4317" b="36209"/>
          <a:stretch/>
        </p:blipFill>
        <p:spPr bwMode="auto">
          <a:xfrm>
            <a:off x="88392" y="49193"/>
            <a:ext cx="1462890" cy="404181"/>
          </a:xfrm>
          <a:prstGeom prst="rect">
            <a:avLst/>
          </a:prstGeom>
          <a:noFill/>
          <a:ln>
            <a:noFill/>
          </a:ln>
        </p:spPr>
      </p:pic>
      <p:sp>
        <p:nvSpPr>
          <p:cNvPr id="180" name="Google Shape;180;g2becc7bb751_0_0"/>
          <p:cNvSpPr txBox="1"/>
          <p:nvPr>
            <p:ph type="sldNum" idx="12"/>
          </p:nvPr>
        </p:nvSpPr>
        <p:spPr bwMode="auto">
          <a:xfrm>
            <a:off x="6553200" y="5296960"/>
            <a:ext cx="2133600" cy="304200"/>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en-ID">
                <a:solidFill>
                  <a:srgbClr val="FFFF00"/>
                </a:solidFill>
              </a:rPr>
              <a:t>‹#›</a:t>
            </a:fld>
            <a:endParaRPr>
              <a:solidFill>
                <a:srgbClr val="FFFF00"/>
              </a:solidFill>
            </a:endParaRPr>
          </a:p>
        </p:txBody>
      </p:sp>
      <p:sp>
        <p:nvSpPr>
          <p:cNvPr id="181" name="Google Shape;181;g2becc7bb751_0_0"/>
          <p:cNvSpPr txBox="1"/>
          <p:nvPr/>
        </p:nvSpPr>
        <p:spPr bwMode="auto">
          <a:xfrm>
            <a:off x="88392" y="5348450"/>
            <a:ext cx="2834400" cy="369300"/>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defRPr/>
            </a:pPr>
            <a:r>
              <a:rPr lang="en-ID" sz="1800" b="1" i="1">
                <a:solidFill>
                  <a:schemeClr val="lt1"/>
                </a:solidFill>
                <a:latin typeface="Overlock"/>
                <a:ea typeface="Overlock"/>
                <a:cs typeface="Overlock"/>
              </a:rPr>
              <a:t>Informatics Engineering</a:t>
            </a:r>
            <a:endParaRPr/>
          </a:p>
        </p:txBody>
      </p:sp>
      <p:sp>
        <p:nvSpPr>
          <p:cNvPr id="182" name="Google Shape;182;g2becc7bb751_0_0"/>
          <p:cNvSpPr txBox="1"/>
          <p:nvPr>
            <p:ph type="title"/>
          </p:nvPr>
        </p:nvSpPr>
        <p:spPr bwMode="auto">
          <a:xfrm>
            <a:off x="571500" y="-114221"/>
            <a:ext cx="8001000" cy="728100"/>
          </a:xfrm>
          <a:prstGeom prst="rect">
            <a:avLst/>
          </a:prstGeom>
          <a:noFill/>
          <a:ln>
            <a:noFill/>
          </a:ln>
        </p:spPr>
        <p:txBody>
          <a:bodyPr spcFirstLastPara="1" wrap="square" lIns="91425" tIns="45700" rIns="91425" bIns="45700" anchor="ctr" anchorCtr="0">
            <a:normAutofit/>
          </a:bodyPr>
          <a:lstStyle/>
          <a:p>
            <a:pPr marL="0" lvl="0" indent="0" algn="ctr">
              <a:spcBef>
                <a:spcPts val="0"/>
              </a:spcBef>
              <a:spcAft>
                <a:spcPts val="0"/>
              </a:spcAft>
              <a:buClr>
                <a:schemeClr val="dk1"/>
              </a:buClr>
              <a:buSzPts val="2000"/>
              <a:buFont typeface="Calibri"/>
              <a:buNone/>
              <a:defRPr/>
            </a:pPr>
            <a:r>
              <a:rPr lang="en-ID" sz="2000" b="1"/>
              <a:t>  STRUKTUR DECISION TREE</a:t>
            </a:r>
            <a:endParaRPr/>
          </a:p>
        </p:txBody>
      </p:sp>
      <p:pic>
        <p:nvPicPr>
          <p:cNvPr id="183" name="Google Shape;183;g2becc7bb751_0_0"/>
          <p:cNvPicPr/>
          <p:nvPr/>
        </p:nvPicPr>
        <p:blipFill>
          <a:blip r:embed="rId6">
            <a:alphaModFix/>
          </a:blip>
          <a:stretch/>
        </p:blipFill>
        <p:spPr bwMode="auto">
          <a:xfrm>
            <a:off x="571499" y="636625"/>
            <a:ext cx="8001000" cy="4477062"/>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9" name="Google Shape;189;g26a5542d1ef_2_0"/>
          <p:cNvSpPr txBox="1"/>
          <p:nvPr>
            <p:ph type="title"/>
          </p:nvPr>
        </p:nvSpPr>
        <p:spPr bwMode="auto">
          <a:xfrm>
            <a:off x="457200" y="228866"/>
            <a:ext cx="8229600" cy="952500"/>
          </a:xfrm>
          <a:prstGeom prst="rect">
            <a:avLst/>
          </a:prstGeom>
        </p:spPr>
        <p:txBody>
          <a:bodyPr spcFirstLastPara="1" wrap="square" lIns="91425" tIns="45700" rIns="91425" bIns="45700" anchor="ctr" anchorCtr="0">
            <a:normAutofit/>
          </a:bodyPr>
          <a:lstStyle/>
          <a:p>
            <a:pPr marL="0" lvl="0" indent="0" algn="ctr">
              <a:spcBef>
                <a:spcPts val="0"/>
              </a:spcBef>
              <a:spcAft>
                <a:spcPts val="0"/>
              </a:spcAft>
              <a:buNone/>
              <a:defRPr/>
            </a:pPr>
            <a:endParaRPr/>
          </a:p>
        </p:txBody>
      </p:sp>
      <p:sp>
        <p:nvSpPr>
          <p:cNvPr id="190" name="Google Shape;190;g26a5542d1ef_2_0"/>
          <p:cNvSpPr txBox="1"/>
          <p:nvPr>
            <p:ph type="body" idx="1"/>
          </p:nvPr>
        </p:nvSpPr>
        <p:spPr bwMode="auto">
          <a:xfrm>
            <a:off x="457200" y="1333500"/>
            <a:ext cx="3525600" cy="3771600"/>
          </a:xfrm>
          <a:prstGeom prst="rect">
            <a:avLst/>
          </a:prstGeom>
        </p:spPr>
        <p:txBody>
          <a:bodyPr spcFirstLastPara="1" wrap="square" lIns="91425" tIns="45700" rIns="91425" bIns="45700" anchor="t" anchorCtr="0">
            <a:normAutofit lnSpcReduction="20000"/>
          </a:bodyPr>
          <a:lstStyle/>
          <a:p>
            <a:pPr marL="0" lvl="0" indent="0" algn="just">
              <a:lnSpc>
                <a:spcPct val="114999"/>
              </a:lnSpc>
              <a:spcBef>
                <a:spcPts val="0"/>
              </a:spcBef>
              <a:spcAft>
                <a:spcPts val="0"/>
              </a:spcAft>
              <a:buClr>
                <a:schemeClr val="dk1"/>
              </a:buClr>
              <a:buSzPts val="1100"/>
              <a:buFont typeface="Arial"/>
              <a:buNone/>
              <a:defRPr/>
            </a:pPr>
            <a:r>
              <a:rPr lang="en-ID" sz="1300">
                <a:solidFill>
                  <a:srgbClr val="0D0D0D"/>
                </a:solidFill>
                <a:highlight>
                  <a:srgbClr val="FFFFFF"/>
                </a:highlight>
                <a:latin typeface="Roboto"/>
                <a:ea typeface="Roboto"/>
                <a:cs typeface="Roboto"/>
              </a:rPr>
              <a:t>"Splittiing" adalah istilah yang digunakan dalam konteks algoritma Decision Tree untuk merujuk pada proses membagi dataset menjadi subset yang lebih kecil. Ini adalah langkah kunci dalam pembangunan pohon keputusan. Ketika membangun pohon keputusan, algoritma akan mencari fitur dan nilai yang paling baik untuk membagi dataset menjadi dua bagian yang lebih homogen.</a:t>
            </a:r>
            <a:endParaRPr sz="1300">
              <a:solidFill>
                <a:srgbClr val="0D0D0D"/>
              </a:solidFill>
              <a:highlight>
                <a:srgbClr val="FFFFFF"/>
              </a:highlight>
              <a:latin typeface="Roboto"/>
              <a:ea typeface="Roboto"/>
              <a:cs typeface="Roboto"/>
            </a:endParaRPr>
          </a:p>
          <a:p>
            <a:pPr marL="0" lvl="0" indent="0" algn="just">
              <a:lnSpc>
                <a:spcPct val="114999"/>
              </a:lnSpc>
              <a:spcBef>
                <a:spcPts val="1500"/>
              </a:spcBef>
              <a:spcAft>
                <a:spcPts val="0"/>
              </a:spcAft>
              <a:buClr>
                <a:schemeClr val="dk1"/>
              </a:buClr>
              <a:buSzPts val="1100"/>
              <a:buFont typeface="Arial"/>
              <a:buNone/>
              <a:defRPr/>
            </a:pPr>
            <a:r>
              <a:rPr lang="en-ID" sz="1300">
                <a:solidFill>
                  <a:srgbClr val="0D0D0D"/>
                </a:solidFill>
                <a:highlight>
                  <a:srgbClr val="FFFFFF"/>
                </a:highlight>
                <a:latin typeface="Roboto"/>
                <a:ea typeface="Roboto"/>
                <a:cs typeface="Roboto"/>
              </a:rPr>
              <a:t>Proses splitting ini dilakukan dengan mempertimbangkan berbagai metrik impurity, seperti Gini impurity atau entropi, untuk menentukan bagaimana pemisahan harus dilakukan sehingga setiap subset hasilnya lebih homogen dalam hal kelas targetnya.</a:t>
            </a:r>
            <a:endParaRPr sz="1300">
              <a:solidFill>
                <a:srgbClr val="0D0D0D"/>
              </a:solidFill>
              <a:highlight>
                <a:srgbClr val="FFFFFF"/>
              </a:highlight>
              <a:latin typeface="Roboto"/>
              <a:ea typeface="Roboto"/>
              <a:cs typeface="Roboto"/>
            </a:endParaRPr>
          </a:p>
          <a:p>
            <a:pPr marL="0" lvl="0" indent="0" algn="l">
              <a:spcBef>
                <a:spcPts val="1500"/>
              </a:spcBef>
              <a:spcAft>
                <a:spcPts val="0"/>
              </a:spcAft>
              <a:buNone/>
              <a:defRPr/>
            </a:pPr>
            <a:endParaRPr/>
          </a:p>
        </p:txBody>
      </p:sp>
      <p:sp>
        <p:nvSpPr>
          <p:cNvPr id="191" name="Google Shape;191;g26a5542d1ef_2_0"/>
          <p:cNvSpPr txBox="1"/>
          <p:nvPr>
            <p:ph type="sldNum" idx="12"/>
          </p:nvPr>
        </p:nvSpPr>
        <p:spPr bwMode="auto">
          <a:xfrm>
            <a:off x="6553200" y="5296960"/>
            <a:ext cx="2133600" cy="304200"/>
          </a:xfrm>
          <a:prstGeom prst="rect">
            <a:avLst/>
          </a:prstGeom>
        </p:spPr>
        <p:txBody>
          <a:bodyPr spcFirstLastPara="1" wrap="square" lIns="91425" tIns="45700" rIns="91425" bIns="45700" anchor="ctr" anchorCtr="0">
            <a:noAutofit/>
          </a:bodyPr>
          <a:lstStyle/>
          <a:p>
            <a:pPr marL="0" lvl="0" indent="0" algn="r">
              <a:spcBef>
                <a:spcPts val="0"/>
              </a:spcBef>
              <a:spcAft>
                <a:spcPts val="0"/>
              </a:spcAft>
              <a:buClr>
                <a:srgbClr val="000000"/>
              </a:buClr>
              <a:buFont typeface="Arial"/>
              <a:buNone/>
              <a:defRPr/>
            </a:pPr>
            <a:fld id="{00000000-1234-1234-1234-123412341234}" type="slidenum">
              <a:rPr lang="en-ID"/>
              <a:t>‹#›</a:t>
            </a:fld>
            <a:endParaRPr/>
          </a:p>
        </p:txBody>
      </p:sp>
      <p:pic>
        <p:nvPicPr>
          <p:cNvPr id="192" name="Google Shape;192;g26a5542d1ef_2_0"/>
          <p:cNvPicPr/>
          <p:nvPr/>
        </p:nvPicPr>
        <p:blipFill>
          <a:blip r:embed="rId3">
            <a:alphaModFix/>
          </a:blip>
          <a:stretch/>
        </p:blipFill>
        <p:spPr bwMode="auto">
          <a:xfrm>
            <a:off x="4112375" y="1579932"/>
            <a:ext cx="4574425" cy="2710200"/>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ONLYOFFICE/8.3.0.97</Application>
  <PresentationFormat>On-screen Show (4:3)</PresentationFormat>
  <Paragraphs>0</Paragraphs>
  <Slides>28</Slides>
  <Notes>28</Notes>
  <HiddenSlides>0</HiddenSlides>
  <MMClips>2</MMClips>
  <ScaleCrop>0</ScaleCrop>
  <HeadingPairs>
    <vt:vector size="4" baseType="variant">
      <vt:variant>
        <vt:lpstr>Theme</vt:lpstr>
      </vt:variant>
      <vt:variant>
        <vt:i4>1</vt:i4>
      </vt:variant>
      <vt:variant>
        <vt:lpstr>Slide Titles</vt:lpstr>
      </vt:variant>
      <vt:variant>
        <vt:i4>28</vt:i4>
      </vt:variant>
    </vt:vector>
  </HeadingPairs>
  <TitlesOfParts>
    <vt:vector size="29"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NUSA PUTRA</dc:creator>
  <cp:lastModifiedBy/>
  <cp:revision>1</cp:revision>
  <dcterms:created xsi:type="dcterms:W3CDTF">2019-02-14T03:46:26Z</dcterms:created>
  <dcterms:modified xsi:type="dcterms:W3CDTF">2025-03-05T04:23:04Z</dcterms:modified>
</cp:coreProperties>
</file>