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Lst>
  <p:sldSz cx="9144000" cy="6858000" type="screen4x3"/>
  <p:notesSz cx="6858000" cy="9144000"/>
  <p:embeddedFontLst>
    <p:embeddedFont>
      <p:font typeface="Calibri" panose="020F0502020204030204" pitchFamily="34" charset="0"/>
      <p:regular r:id="rId49"/>
      <p:bold r:id="rId50"/>
      <p:italic r:id="rId51"/>
      <p:boldItalic r:id="rId52"/>
    </p:embeddedFont>
    <p:embeddedFont>
      <p:font typeface="Roboto" panose="020B0604020202020204" charset="0"/>
      <p:regular r:id="rId53"/>
      <p:bold r:id="rId54"/>
      <p:italic r:id="rId55"/>
      <p:boldItalic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7" roundtripDataSignature="AMtx7mgMSRG6RJWqYLWkPHIT9VYZsUfFz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1400" y="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2.fntdata"/><Relationship Id="rId55" Type="http://schemas.openxmlformats.org/officeDocument/2006/relationships/font" Target="fonts/font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5.fntdata"/><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font" Target="fonts/font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fntdata"/><Relationship Id="rId57" Type="http://customschemas.google.com/relationships/presentationmetadata" Target="meta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4.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28600" algn="l" rtl="0">
              <a:lnSpc>
                <a:spcPct val="115000"/>
              </a:lnSpc>
              <a:spcBef>
                <a:spcPts val="1500"/>
              </a:spcBef>
              <a:spcAft>
                <a:spcPts val="0"/>
              </a:spcAft>
              <a:buClr>
                <a:srgbClr val="0D0D0D"/>
              </a:buClr>
              <a:buSzPts val="1200"/>
              <a:buFont typeface="Roboto"/>
              <a:buNone/>
            </a:pPr>
            <a:r>
              <a:rPr lang="en-US" sz="1200">
                <a:solidFill>
                  <a:srgbClr val="0D0D0D"/>
                </a:solidFill>
                <a:highlight>
                  <a:srgbClr val="FFFFFF"/>
                </a:highlight>
                <a:latin typeface="Roboto"/>
                <a:ea typeface="Roboto"/>
                <a:cs typeface="Roboto"/>
                <a:sym typeface="Roboto"/>
              </a:rPr>
              <a:t>Interpretasi: RMSE mudah untuk diinterpretasikan karena nilainya dalam satuan yang sama dengan variabel target. Sebagai contoh, jika Anda memprediksi harga rumah dalam dollar, RMSE juga akan dalam satuan dollar.</a:t>
            </a:r>
            <a:endParaRPr sz="1200">
              <a:solidFill>
                <a:srgbClr val="0D0D0D"/>
              </a:solidFill>
              <a:highlight>
                <a:srgbClr val="FFFFFF"/>
              </a:highlight>
              <a:latin typeface="Roboto"/>
              <a:ea typeface="Roboto"/>
              <a:cs typeface="Roboto"/>
              <a:sym typeface="Roboto"/>
            </a:endParaRPr>
          </a:p>
          <a:p>
            <a:pPr marL="457200" lvl="0" indent="-228600" algn="l" rtl="0">
              <a:lnSpc>
                <a:spcPct val="115000"/>
              </a:lnSpc>
              <a:spcBef>
                <a:spcPts val="0"/>
              </a:spcBef>
              <a:spcAft>
                <a:spcPts val="0"/>
              </a:spcAft>
              <a:buClr>
                <a:srgbClr val="0D0D0D"/>
              </a:buClr>
              <a:buSzPts val="1200"/>
              <a:buFont typeface="Roboto"/>
              <a:buNone/>
            </a:pPr>
            <a:r>
              <a:rPr lang="en-US" sz="1200">
                <a:solidFill>
                  <a:srgbClr val="0D0D0D"/>
                </a:solidFill>
                <a:highlight>
                  <a:srgbClr val="FFFFFF"/>
                </a:highlight>
                <a:latin typeface="Roboto"/>
                <a:ea typeface="Roboto"/>
                <a:cs typeface="Roboto"/>
                <a:sym typeface="Roboto"/>
              </a:rPr>
              <a:t>Perbandingan: Anda dapat membandingkan RMSE antara beberapa model untuk menentukan mana yang memberikan prediksi yang lebih akurat.</a:t>
            </a:r>
            <a:endParaRPr sz="1200">
              <a:solidFill>
                <a:srgbClr val="0D0D0D"/>
              </a:solidFill>
              <a:highlight>
                <a:srgbClr val="FFFFFF"/>
              </a:highlight>
              <a:latin typeface="Roboto"/>
              <a:ea typeface="Roboto"/>
              <a:cs typeface="Roboto"/>
              <a:sym typeface="Roboto"/>
            </a:endParaRPr>
          </a:p>
          <a:p>
            <a:pPr marL="457200" lvl="0" indent="-228600" algn="l" rtl="0">
              <a:lnSpc>
                <a:spcPct val="115000"/>
              </a:lnSpc>
              <a:spcBef>
                <a:spcPts val="0"/>
              </a:spcBef>
              <a:spcAft>
                <a:spcPts val="0"/>
              </a:spcAft>
              <a:buClr>
                <a:srgbClr val="0D0D0D"/>
              </a:buClr>
              <a:buSzPts val="1200"/>
              <a:buFont typeface="Roboto"/>
              <a:buNone/>
            </a:pPr>
            <a:r>
              <a:rPr lang="en-US" sz="1200">
                <a:solidFill>
                  <a:srgbClr val="0D0D0D"/>
                </a:solidFill>
                <a:highlight>
                  <a:srgbClr val="FFFFFF"/>
                </a:highlight>
                <a:latin typeface="Roboto"/>
                <a:ea typeface="Roboto"/>
                <a:cs typeface="Roboto"/>
                <a:sym typeface="Roboto"/>
              </a:rPr>
              <a:t>Sensitivitas Terhadap Outlier: RMSE sensitif terhadap outlier dalam data. Sebuah outlier yang besar dapat meningkatkan RMSE secara signifikan.</a:t>
            </a:r>
            <a:endParaRPr sz="1200">
              <a:solidFill>
                <a:srgbClr val="0D0D0D"/>
              </a:solidFill>
              <a:highlight>
                <a:srgbClr val="FFFFFF"/>
              </a:highlight>
              <a:latin typeface="Roboto"/>
              <a:ea typeface="Roboto"/>
              <a:cs typeface="Roboto"/>
              <a:sym typeface="Roboto"/>
            </a:endParaRPr>
          </a:p>
          <a:p>
            <a:pPr marL="0" lvl="0" indent="0" algn="l" rtl="0">
              <a:spcBef>
                <a:spcPts val="1500"/>
              </a:spcBef>
              <a:spcAft>
                <a:spcPts val="0"/>
              </a:spcAft>
              <a:buNone/>
            </a:pPr>
            <a:endParaRPr/>
          </a:p>
        </p:txBody>
      </p:sp>
      <p:sp>
        <p:nvSpPr>
          <p:cNvPr id="142" name="Google Shape;142;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3" name="Google Shape;243;p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6bda8219e5_0_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6bda8219e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p2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2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0" name="Google Shape;260;p3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5" name="Google Shape;265;p3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5" name="Google Shape;275;p3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0" name="Google Shape;280;p3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6" name="Google Shape;286;p3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1" name="Google Shape;291;p3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7" name="Google Shape;297;p3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2" name="Google Shape;302;p3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6bda8219e5_0_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6bda8219e5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8" name="Google Shape;308;p3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3" name="Google Shape;313;p3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9" name="Google Shape;319;p4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4" name="Google Shape;324;p4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9" name="Google Shape;329;p4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5" name="Google Shape;335;p4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1" name="Google Shape;341;p4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46"/>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46"/>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4" name="Google Shape;14;p4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4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4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5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55"/>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5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5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5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56"/>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56"/>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5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5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5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4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4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4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4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4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8"/>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8"/>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6" name="Google Shape;26;p4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4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9"/>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2" name="Google Shape;32;p49"/>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3" name="Google Shape;33;p4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4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5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50"/>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50"/>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50"/>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50"/>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5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5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5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5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5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5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5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5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5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53"/>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53"/>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53"/>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5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5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5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54"/>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54"/>
          <p:cNvSpPr>
            <a:spLocks noGrp="1"/>
          </p:cNvSpPr>
          <p:nvPr>
            <p:ph type="pic" idx="2"/>
          </p:nvPr>
        </p:nvSpPr>
        <p:spPr>
          <a:xfrm>
            <a:off x="1792288" y="612775"/>
            <a:ext cx="5486400" cy="4114800"/>
          </a:xfrm>
          <a:prstGeom prst="rect">
            <a:avLst/>
          </a:prstGeom>
          <a:noFill/>
          <a:ln>
            <a:noFill/>
          </a:ln>
        </p:spPr>
      </p:sp>
      <p:sp>
        <p:nvSpPr>
          <p:cNvPr id="64" name="Google Shape;64;p54"/>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5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5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5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4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4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4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4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4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683568" y="4293096"/>
            <a:ext cx="7772400" cy="1470025"/>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br>
              <a:rPr lang="en-US"/>
            </a:br>
            <a:r>
              <a:rPr lang="en-US"/>
              <a:t>Teknik Informatika</a:t>
            </a:r>
            <a:br>
              <a:rPr lang="en-US"/>
            </a:br>
            <a:r>
              <a:rPr lang="en-US"/>
              <a:t>Universitas Nusa Putra</a:t>
            </a:r>
            <a:br>
              <a:rPr lang="en-US"/>
            </a:br>
            <a:endParaRPr/>
          </a:p>
        </p:txBody>
      </p:sp>
      <p:sp>
        <p:nvSpPr>
          <p:cNvPr id="85" name="Google Shape;85;p1"/>
          <p:cNvSpPr txBox="1">
            <a:spLocks noGrp="1"/>
          </p:cNvSpPr>
          <p:nvPr>
            <p:ph type="subTitle" idx="1"/>
          </p:nvPr>
        </p:nvSpPr>
        <p:spPr>
          <a:xfrm>
            <a:off x="611560" y="1772816"/>
            <a:ext cx="8064896" cy="17526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3200"/>
              <a:buNone/>
            </a:pPr>
            <a:r>
              <a:rPr lang="en-US">
                <a:solidFill>
                  <a:schemeClr val="dk1"/>
                </a:solidFill>
              </a:rPr>
              <a:t>Sesi 6</a:t>
            </a:r>
            <a:endParaRPr/>
          </a:p>
          <a:p>
            <a:pPr marL="0" lvl="0" indent="0" algn="ctr" rtl="0">
              <a:spcBef>
                <a:spcPts val="640"/>
              </a:spcBef>
              <a:spcAft>
                <a:spcPts val="0"/>
              </a:spcAft>
              <a:buClr>
                <a:schemeClr val="dk1"/>
              </a:buClr>
              <a:buSzPts val="3200"/>
              <a:buNone/>
            </a:pPr>
            <a:r>
              <a:rPr lang="en-US">
                <a:solidFill>
                  <a:schemeClr val="dk1"/>
                </a:solidFill>
              </a:rPr>
              <a:t>Evaluasi Model Regresi dan Klasifikasi</a:t>
            </a:r>
            <a:endParaRPr>
              <a:solidFill>
                <a:schemeClr val="dk1"/>
              </a:solidFill>
            </a:endParaRPr>
          </a:p>
        </p:txBody>
      </p:sp>
      <p:sp>
        <p:nvSpPr>
          <p:cNvPr id="86" name="Google Shape;86;p1"/>
          <p:cNvSpPr txBox="1"/>
          <p:nvPr/>
        </p:nvSpPr>
        <p:spPr>
          <a:xfrm>
            <a:off x="835968" y="557064"/>
            <a:ext cx="7772400" cy="1470025"/>
          </a:xfrm>
          <a:prstGeom prst="rect">
            <a:avLst/>
          </a:prstGeom>
          <a:noFill/>
          <a:ln>
            <a:noFill/>
          </a:ln>
        </p:spPr>
        <p:txBody>
          <a:bodyPr spcFirstLastPara="1" wrap="square" lIns="91425" tIns="45700" rIns="91425" bIns="45700" anchor="ctr" anchorCtr="0">
            <a:normAutofit/>
          </a:bodyPr>
          <a:lstStyle/>
          <a:p>
            <a:pPr marL="0" marR="0" lvl="0" indent="0" algn="ctr" rtl="0">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Machine Learning</a:t>
            </a:r>
            <a:endParaRPr sz="4400" b="0" i="0" u="none" strike="noStrike" cap="non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8"/>
          <p:cNvSpPr txBox="1">
            <a:spLocks noGrp="1"/>
          </p:cNvSpPr>
          <p:nvPr>
            <p:ph type="body" idx="1"/>
          </p:nvPr>
        </p:nvSpPr>
        <p:spPr>
          <a:xfrm>
            <a:off x="251520" y="188640"/>
            <a:ext cx="8568952" cy="6552727"/>
          </a:xfrm>
          <a:prstGeom prst="rect">
            <a:avLst/>
          </a:prstGeom>
          <a:noFill/>
          <a:ln>
            <a:noFill/>
          </a:ln>
        </p:spPr>
        <p:txBody>
          <a:bodyPr spcFirstLastPara="1" wrap="square" lIns="91425" tIns="45700" rIns="91425" bIns="45700" anchor="t" anchorCtr="0">
            <a:normAutofit fontScale="92500"/>
          </a:bodyPr>
          <a:lstStyle/>
          <a:p>
            <a:pPr marL="0" lvl="0" indent="0" algn="l" rtl="0">
              <a:spcBef>
                <a:spcPts val="0"/>
              </a:spcBef>
              <a:spcAft>
                <a:spcPts val="0"/>
              </a:spcAft>
              <a:buClr>
                <a:schemeClr val="dk1"/>
              </a:buClr>
              <a:buSzPct val="100000"/>
              <a:buNone/>
            </a:pPr>
            <a:r>
              <a:rPr lang="en-US"/>
              <a:t>Mean Squared Error</a:t>
            </a:r>
            <a:endParaRPr/>
          </a:p>
          <a:p>
            <a:pPr marL="342900" lvl="0" indent="-342900" algn="l" rtl="0">
              <a:spcBef>
                <a:spcPts val="592"/>
              </a:spcBef>
              <a:spcAft>
                <a:spcPts val="0"/>
              </a:spcAft>
              <a:buClr>
                <a:schemeClr val="dk1"/>
              </a:buClr>
              <a:buSzPct val="100000"/>
              <a:buChar char="•"/>
            </a:pPr>
            <a:r>
              <a:rPr lang="en-US"/>
              <a:t>MSE menghitung rata-rata dari selisih kuadrat antara nilai prediksi dan nilai aktual.</a:t>
            </a:r>
            <a:endParaRPr/>
          </a:p>
          <a:p>
            <a:pPr marL="342900" lvl="0" indent="-342900" algn="l" rtl="0">
              <a:spcBef>
                <a:spcPts val="592"/>
              </a:spcBef>
              <a:spcAft>
                <a:spcPts val="0"/>
              </a:spcAft>
              <a:buClr>
                <a:schemeClr val="dk1"/>
              </a:buClr>
              <a:buSzPct val="100000"/>
              <a:buChar char="•"/>
            </a:pPr>
            <a:r>
              <a:rPr lang="en-US"/>
              <a:t>Dengan kata lain, MSE menghitung berapa rata-rata kesalahan kuadrat dalam prediksi. Semakin kecil nilai MSE, semakin baik kualitas model tersebut.</a:t>
            </a:r>
            <a:endParaRPr/>
          </a:p>
          <a:p>
            <a:pPr marL="342900" lvl="0" indent="-154940" algn="l" rtl="0">
              <a:spcBef>
                <a:spcPts val="592"/>
              </a:spcBef>
              <a:spcAft>
                <a:spcPts val="0"/>
              </a:spcAft>
              <a:buClr>
                <a:schemeClr val="dk1"/>
              </a:buClr>
              <a:buSzPct val="100000"/>
              <a:buNone/>
            </a:pPr>
            <a:endParaRPr/>
          </a:p>
          <a:p>
            <a:pPr marL="342900" lvl="0" indent="-154940" algn="l" rtl="0">
              <a:spcBef>
                <a:spcPts val="592"/>
              </a:spcBef>
              <a:spcAft>
                <a:spcPts val="0"/>
              </a:spcAft>
              <a:buClr>
                <a:schemeClr val="dk1"/>
              </a:buClr>
              <a:buSzPct val="100000"/>
              <a:buNone/>
            </a:pPr>
            <a:endParaRPr/>
          </a:p>
          <a:p>
            <a:pPr marL="0" lvl="0" indent="0" algn="l" rtl="0">
              <a:spcBef>
                <a:spcPts val="592"/>
              </a:spcBef>
              <a:spcAft>
                <a:spcPts val="0"/>
              </a:spcAft>
              <a:buClr>
                <a:schemeClr val="dk1"/>
              </a:buClr>
              <a:buSzPct val="100000"/>
              <a:buNone/>
            </a:pPr>
            <a:endParaRPr/>
          </a:p>
          <a:p>
            <a:pPr marL="342900" lvl="0" indent="-342900" algn="l" rtl="0">
              <a:spcBef>
                <a:spcPts val="592"/>
              </a:spcBef>
              <a:spcAft>
                <a:spcPts val="0"/>
              </a:spcAft>
              <a:buClr>
                <a:schemeClr val="dk1"/>
              </a:buClr>
              <a:buSzPct val="100000"/>
              <a:buChar char="•"/>
            </a:pPr>
            <a:r>
              <a:rPr lang="en-US"/>
              <a:t>n adalah jumlah sampel dalam data</a:t>
            </a:r>
            <a:endParaRPr/>
          </a:p>
          <a:p>
            <a:pPr marL="342900" lvl="0" indent="-342900" algn="l" rtl="0">
              <a:spcBef>
                <a:spcPts val="592"/>
              </a:spcBef>
              <a:spcAft>
                <a:spcPts val="0"/>
              </a:spcAft>
              <a:buClr>
                <a:schemeClr val="dk1"/>
              </a:buClr>
              <a:buSzPct val="100000"/>
              <a:buChar char="•"/>
            </a:pPr>
            <a:r>
              <a:rPr lang="en-US"/>
              <a:t>y_i adalah nilai aktual</a:t>
            </a:r>
            <a:endParaRPr/>
          </a:p>
          <a:p>
            <a:pPr marL="342900" lvl="0" indent="-342900" algn="l" rtl="0">
              <a:spcBef>
                <a:spcPts val="592"/>
              </a:spcBef>
              <a:spcAft>
                <a:spcPts val="0"/>
              </a:spcAft>
              <a:buClr>
                <a:schemeClr val="dk1"/>
              </a:buClr>
              <a:buSzPct val="100000"/>
              <a:buChar char="•"/>
            </a:pPr>
            <a:r>
              <a:rPr lang="en-US"/>
              <a:t>ŷ_i adalah nilai prediksi</a:t>
            </a:r>
            <a:endParaRPr/>
          </a:p>
          <a:p>
            <a:pPr marL="0" lvl="0" indent="0" algn="l" rtl="0">
              <a:spcBef>
                <a:spcPts val="592"/>
              </a:spcBef>
              <a:spcAft>
                <a:spcPts val="0"/>
              </a:spcAft>
              <a:buClr>
                <a:schemeClr val="dk1"/>
              </a:buClr>
              <a:buSzPct val="100000"/>
              <a:buNone/>
            </a:pPr>
            <a:endParaRPr/>
          </a:p>
        </p:txBody>
      </p:sp>
      <p:pic>
        <p:nvPicPr>
          <p:cNvPr id="139" name="Google Shape;139;p8"/>
          <p:cNvPicPr preferRelativeResize="0"/>
          <p:nvPr/>
        </p:nvPicPr>
        <p:blipFill rotWithShape="1">
          <a:blip r:embed="rId3">
            <a:alphaModFix/>
          </a:blip>
          <a:srcRect/>
          <a:stretch/>
        </p:blipFill>
        <p:spPr>
          <a:xfrm>
            <a:off x="991476" y="3617514"/>
            <a:ext cx="4800600" cy="93610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9"/>
          <p:cNvSpPr txBox="1">
            <a:spLocks noGrp="1"/>
          </p:cNvSpPr>
          <p:nvPr>
            <p:ph type="body" idx="1"/>
          </p:nvPr>
        </p:nvSpPr>
        <p:spPr>
          <a:xfrm>
            <a:off x="179512" y="188640"/>
            <a:ext cx="8229600" cy="6336704"/>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spcBef>
                <a:spcPts val="0"/>
              </a:spcBef>
              <a:spcAft>
                <a:spcPts val="0"/>
              </a:spcAft>
              <a:buClr>
                <a:schemeClr val="dk1"/>
              </a:buClr>
              <a:buSzPct val="100000"/>
              <a:buNone/>
            </a:pPr>
            <a:r>
              <a:rPr lang="en-US" b="1"/>
              <a:t>RMSE and MAE</a:t>
            </a:r>
            <a:endParaRPr/>
          </a:p>
          <a:p>
            <a:pPr marL="342900" lvl="0" indent="-342900" algn="l" rtl="0">
              <a:spcBef>
                <a:spcPts val="592"/>
              </a:spcBef>
              <a:spcAft>
                <a:spcPts val="0"/>
              </a:spcAft>
              <a:buClr>
                <a:schemeClr val="dk1"/>
              </a:buClr>
              <a:buSzPct val="100000"/>
              <a:buChar char="•"/>
            </a:pPr>
            <a:r>
              <a:rPr lang="en-US"/>
              <a:t>RMSE : secara matematis kita dapat menulis RMSE sebagai berikut</a:t>
            </a:r>
            <a:endParaRPr/>
          </a:p>
          <a:p>
            <a:pPr marL="0" lvl="0" indent="0" algn="l" rtl="0">
              <a:spcBef>
                <a:spcPts val="592"/>
              </a:spcBef>
              <a:spcAft>
                <a:spcPts val="0"/>
              </a:spcAft>
              <a:buClr>
                <a:schemeClr val="dk1"/>
              </a:buClr>
              <a:buSzPct val="100000"/>
              <a:buNone/>
            </a:pPr>
            <a:endParaRPr/>
          </a:p>
          <a:p>
            <a:pPr marL="0" lvl="0" indent="0" algn="l" rtl="0">
              <a:spcBef>
                <a:spcPts val="592"/>
              </a:spcBef>
              <a:spcAft>
                <a:spcPts val="0"/>
              </a:spcAft>
              <a:buClr>
                <a:schemeClr val="dk1"/>
              </a:buClr>
              <a:buSzPct val="100000"/>
              <a:buNone/>
            </a:pPr>
            <a:endParaRPr/>
          </a:p>
          <a:p>
            <a:pPr marL="0" lvl="0" indent="0" algn="l" rtl="0">
              <a:spcBef>
                <a:spcPts val="592"/>
              </a:spcBef>
              <a:spcAft>
                <a:spcPts val="0"/>
              </a:spcAft>
              <a:buClr>
                <a:schemeClr val="dk1"/>
              </a:buClr>
              <a:buSzPct val="100000"/>
              <a:buNone/>
            </a:pPr>
            <a:endParaRPr/>
          </a:p>
          <a:p>
            <a:pPr marL="0" lvl="0" indent="0" algn="l" rtl="0">
              <a:spcBef>
                <a:spcPts val="592"/>
              </a:spcBef>
              <a:spcAft>
                <a:spcPts val="0"/>
              </a:spcAft>
              <a:buClr>
                <a:schemeClr val="dk1"/>
              </a:buClr>
              <a:buSzPct val="100000"/>
              <a:buNone/>
            </a:pPr>
            <a:endParaRPr/>
          </a:p>
          <a:p>
            <a:pPr marL="0" lvl="0" indent="0" algn="l" rtl="0">
              <a:spcBef>
                <a:spcPts val="592"/>
              </a:spcBef>
              <a:spcAft>
                <a:spcPts val="0"/>
              </a:spcAft>
              <a:buClr>
                <a:schemeClr val="dk1"/>
              </a:buClr>
              <a:buSzPct val="100000"/>
              <a:buNone/>
            </a:pPr>
            <a:endParaRPr/>
          </a:p>
          <a:p>
            <a:pPr marL="0" lvl="0" indent="0" algn="l" rtl="0">
              <a:spcBef>
                <a:spcPts val="592"/>
              </a:spcBef>
              <a:spcAft>
                <a:spcPts val="0"/>
              </a:spcAft>
              <a:buClr>
                <a:schemeClr val="dk1"/>
              </a:buClr>
              <a:buSzPct val="100000"/>
              <a:buNone/>
            </a:pPr>
            <a:endParaRPr/>
          </a:p>
          <a:p>
            <a:pPr marL="0" lvl="0" indent="0" algn="just" rtl="0">
              <a:spcBef>
                <a:spcPts val="592"/>
              </a:spcBef>
              <a:spcAft>
                <a:spcPts val="0"/>
              </a:spcAft>
              <a:buClr>
                <a:schemeClr val="dk1"/>
              </a:buClr>
              <a:buSzPct val="100000"/>
              <a:buNone/>
            </a:pPr>
            <a:r>
              <a:rPr lang="en-US"/>
              <a:t>RMSE (Root Mean Squared Error) adalah ukuran perbedaan yang sering digunakan antara nilai (nilai sampel atau populasi) yang diprediksi oleh model atau estimator dan nilai yang diamati. RMSE selalu non-negatif, selalu antara 0 dan tak terhingga.</a:t>
            </a:r>
            <a:endParaRPr/>
          </a:p>
          <a:p>
            <a:pPr marL="0" lvl="0" indent="0" algn="l" rtl="0">
              <a:spcBef>
                <a:spcPts val="592"/>
              </a:spcBef>
              <a:spcAft>
                <a:spcPts val="0"/>
              </a:spcAft>
              <a:buClr>
                <a:schemeClr val="dk1"/>
              </a:buClr>
              <a:buSzPct val="100000"/>
              <a:buNone/>
            </a:pPr>
            <a:endParaRPr/>
          </a:p>
        </p:txBody>
      </p:sp>
      <p:pic>
        <p:nvPicPr>
          <p:cNvPr id="145" name="Google Shape;145;p9"/>
          <p:cNvPicPr preferRelativeResize="0"/>
          <p:nvPr/>
        </p:nvPicPr>
        <p:blipFill rotWithShape="1">
          <a:blip r:embed="rId3">
            <a:alphaModFix/>
          </a:blip>
          <a:srcRect/>
          <a:stretch/>
        </p:blipFill>
        <p:spPr>
          <a:xfrm>
            <a:off x="1043608" y="1566118"/>
            <a:ext cx="6552728" cy="200689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0"/>
          <p:cNvSpPr txBox="1">
            <a:spLocks noGrp="1"/>
          </p:cNvSpPr>
          <p:nvPr>
            <p:ph type="body" idx="1"/>
          </p:nvPr>
        </p:nvSpPr>
        <p:spPr>
          <a:xfrm>
            <a:off x="467544" y="188640"/>
            <a:ext cx="8229600" cy="6264696"/>
          </a:xfrm>
          <a:prstGeom prst="rect">
            <a:avLst/>
          </a:prstGeom>
          <a:noFill/>
          <a:ln>
            <a:noFill/>
          </a:ln>
        </p:spPr>
        <p:txBody>
          <a:bodyPr spcFirstLastPara="1" wrap="square" lIns="91425" tIns="45700" rIns="91425" bIns="45700" anchor="t" anchorCtr="0">
            <a:normAutofit fontScale="85000" lnSpcReduction="20000"/>
          </a:bodyPr>
          <a:lstStyle/>
          <a:p>
            <a:pPr marL="0" lvl="0" indent="0" algn="just" rtl="0">
              <a:spcBef>
                <a:spcPts val="0"/>
              </a:spcBef>
              <a:spcAft>
                <a:spcPts val="0"/>
              </a:spcAft>
              <a:buClr>
                <a:schemeClr val="dk1"/>
              </a:buClr>
              <a:buSzPct val="100000"/>
              <a:buNone/>
            </a:pPr>
            <a:r>
              <a:rPr lang="en-US" sz="3300"/>
              <a:t>MAE : secara matematis kita dapat menulis MAE sebagai berikut</a:t>
            </a:r>
            <a:endParaRPr sz="3300"/>
          </a:p>
          <a:p>
            <a:pPr marL="0" lvl="0" indent="0" algn="l" rtl="0">
              <a:spcBef>
                <a:spcPts val="544"/>
              </a:spcBef>
              <a:spcAft>
                <a:spcPts val="0"/>
              </a:spcAft>
              <a:buClr>
                <a:schemeClr val="dk1"/>
              </a:buClr>
              <a:buSzPct val="100000"/>
              <a:buNone/>
            </a:pPr>
            <a:endParaRPr/>
          </a:p>
          <a:p>
            <a:pPr marL="0" lvl="0" indent="0" algn="l" rtl="0">
              <a:spcBef>
                <a:spcPts val="544"/>
              </a:spcBef>
              <a:spcAft>
                <a:spcPts val="0"/>
              </a:spcAft>
              <a:buClr>
                <a:schemeClr val="dk1"/>
              </a:buClr>
              <a:buSzPct val="100000"/>
              <a:buNone/>
            </a:pPr>
            <a:endParaRPr/>
          </a:p>
          <a:p>
            <a:pPr marL="0" lvl="0" indent="0" algn="l" rtl="0">
              <a:spcBef>
                <a:spcPts val="544"/>
              </a:spcBef>
              <a:spcAft>
                <a:spcPts val="0"/>
              </a:spcAft>
              <a:buClr>
                <a:schemeClr val="dk1"/>
              </a:buClr>
              <a:buSzPct val="100000"/>
              <a:buNone/>
            </a:pPr>
            <a:endParaRPr/>
          </a:p>
          <a:p>
            <a:pPr marL="0" lvl="0" indent="0" algn="l" rtl="0">
              <a:spcBef>
                <a:spcPts val="544"/>
              </a:spcBef>
              <a:spcAft>
                <a:spcPts val="0"/>
              </a:spcAft>
              <a:buClr>
                <a:schemeClr val="dk1"/>
              </a:buClr>
              <a:buSzPct val="100000"/>
              <a:buNone/>
            </a:pPr>
            <a:endParaRPr/>
          </a:p>
          <a:p>
            <a:pPr marL="0" lvl="0" indent="0" algn="l" rtl="0">
              <a:spcBef>
                <a:spcPts val="544"/>
              </a:spcBef>
              <a:spcAft>
                <a:spcPts val="0"/>
              </a:spcAft>
              <a:buClr>
                <a:schemeClr val="dk1"/>
              </a:buClr>
              <a:buSzPct val="100000"/>
              <a:buNone/>
            </a:pPr>
            <a:endParaRPr/>
          </a:p>
          <a:p>
            <a:pPr marL="342900" lvl="0" indent="-342900" algn="just" rtl="0">
              <a:spcBef>
                <a:spcPts val="612"/>
              </a:spcBef>
              <a:spcAft>
                <a:spcPts val="0"/>
              </a:spcAft>
              <a:buClr>
                <a:schemeClr val="dk1"/>
              </a:buClr>
              <a:buSzPct val="100000"/>
              <a:buChar char="•"/>
            </a:pPr>
            <a:r>
              <a:rPr lang="en-US" sz="3600"/>
              <a:t>MAE adalah salah satu metode evaluasi yang umum digunakan dalam data science. MAE menghitung rata-rata dari selisih absolut antara nilai prediksi dan nilai aktual.</a:t>
            </a:r>
            <a:endParaRPr/>
          </a:p>
          <a:p>
            <a:pPr marL="342900" lvl="0" indent="-342900" algn="just" rtl="0">
              <a:spcBef>
                <a:spcPts val="612"/>
              </a:spcBef>
              <a:spcAft>
                <a:spcPts val="0"/>
              </a:spcAft>
              <a:buClr>
                <a:schemeClr val="dk1"/>
              </a:buClr>
              <a:buSzPct val="100000"/>
              <a:buChar char="•"/>
            </a:pPr>
            <a:r>
              <a:rPr lang="en-US" sz="3600"/>
              <a:t>Dengan kata lain, MAE menghitung berapa rata-rata kesalahan absolut dalam prediksi. Semakin kecil nilai MAE, semakin baik kualitas model tersebut</a:t>
            </a:r>
            <a:endParaRPr sz="3600"/>
          </a:p>
          <a:p>
            <a:pPr marL="0" lvl="0" indent="0" algn="l" rtl="0">
              <a:spcBef>
                <a:spcPts val="544"/>
              </a:spcBef>
              <a:spcAft>
                <a:spcPts val="0"/>
              </a:spcAft>
              <a:buClr>
                <a:schemeClr val="dk1"/>
              </a:buClr>
              <a:buSzPct val="100000"/>
              <a:buNone/>
            </a:pPr>
            <a:endParaRPr/>
          </a:p>
        </p:txBody>
      </p:sp>
      <p:pic>
        <p:nvPicPr>
          <p:cNvPr id="151" name="Google Shape;151;p10"/>
          <p:cNvPicPr preferRelativeResize="0"/>
          <p:nvPr/>
        </p:nvPicPr>
        <p:blipFill rotWithShape="1">
          <a:blip r:embed="rId3">
            <a:alphaModFix/>
          </a:blip>
          <a:srcRect/>
          <a:stretch/>
        </p:blipFill>
        <p:spPr>
          <a:xfrm>
            <a:off x="1763688" y="1196752"/>
            <a:ext cx="3752850" cy="1057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1"/>
          <p:cNvSpPr txBox="1">
            <a:spLocks noGrp="1"/>
          </p:cNvSpPr>
          <p:nvPr>
            <p:ph type="body" idx="1"/>
          </p:nvPr>
        </p:nvSpPr>
        <p:spPr>
          <a:xfrm>
            <a:off x="179512" y="188640"/>
            <a:ext cx="8640960" cy="6480720"/>
          </a:xfrm>
          <a:prstGeom prst="rect">
            <a:avLst/>
          </a:prstGeom>
          <a:noFill/>
          <a:ln>
            <a:noFill/>
          </a:ln>
        </p:spPr>
        <p:txBody>
          <a:bodyPr spcFirstLastPara="1" wrap="square" lIns="91425" tIns="45700" rIns="91425" bIns="45700" anchor="t" anchorCtr="0">
            <a:normAutofit lnSpcReduction="10000"/>
          </a:bodyPr>
          <a:lstStyle/>
          <a:p>
            <a:pPr marL="0" lvl="0" indent="0" algn="l" rtl="0">
              <a:spcBef>
                <a:spcPts val="0"/>
              </a:spcBef>
              <a:spcAft>
                <a:spcPts val="0"/>
              </a:spcAft>
              <a:buClr>
                <a:schemeClr val="dk1"/>
              </a:buClr>
              <a:buSzPts val="3200"/>
              <a:buNone/>
            </a:pPr>
            <a:r>
              <a:rPr lang="en-US"/>
              <a:t>Kapan kita menggunakan RMSE dan MAE?</a:t>
            </a:r>
            <a:endParaRPr/>
          </a:p>
          <a:p>
            <a:pPr marL="0" lvl="0" indent="0" algn="l" rtl="0">
              <a:spcBef>
                <a:spcPts val="640"/>
              </a:spcBef>
              <a:spcAft>
                <a:spcPts val="0"/>
              </a:spcAft>
              <a:buClr>
                <a:schemeClr val="dk1"/>
              </a:buClr>
              <a:buSzPts val="3200"/>
              <a:buNone/>
            </a:pPr>
            <a:endParaRPr/>
          </a:p>
          <a:p>
            <a:pPr marL="0" lvl="0" indent="0" algn="l" rtl="0">
              <a:spcBef>
                <a:spcPts val="640"/>
              </a:spcBef>
              <a:spcAft>
                <a:spcPts val="0"/>
              </a:spcAft>
              <a:buClr>
                <a:schemeClr val="dk1"/>
              </a:buClr>
              <a:buSzPts val="3200"/>
              <a:buNone/>
            </a:pPr>
            <a:endParaRPr/>
          </a:p>
          <a:p>
            <a:pPr marL="0" lvl="0" indent="0" algn="l" rtl="0">
              <a:spcBef>
                <a:spcPts val="640"/>
              </a:spcBef>
              <a:spcAft>
                <a:spcPts val="0"/>
              </a:spcAft>
              <a:buClr>
                <a:schemeClr val="dk1"/>
              </a:buClr>
              <a:buSzPts val="3200"/>
              <a:buNone/>
            </a:pPr>
            <a:endParaRPr/>
          </a:p>
          <a:p>
            <a:pPr marL="0" lvl="0" indent="0" algn="l" rtl="0">
              <a:spcBef>
                <a:spcPts val="640"/>
              </a:spcBef>
              <a:spcAft>
                <a:spcPts val="0"/>
              </a:spcAft>
              <a:buClr>
                <a:schemeClr val="dk1"/>
              </a:buClr>
              <a:buSzPts val="3200"/>
              <a:buNone/>
            </a:pPr>
            <a:endParaRPr/>
          </a:p>
          <a:p>
            <a:pPr marL="0" lvl="0" indent="0" algn="l" rtl="0">
              <a:spcBef>
                <a:spcPts val="640"/>
              </a:spcBef>
              <a:spcAft>
                <a:spcPts val="0"/>
              </a:spcAft>
              <a:buClr>
                <a:schemeClr val="dk1"/>
              </a:buClr>
              <a:buSzPts val="3200"/>
              <a:buNone/>
            </a:pPr>
            <a:endParaRPr/>
          </a:p>
          <a:p>
            <a:pPr marL="0" lvl="0" indent="0" algn="l" rtl="0">
              <a:spcBef>
                <a:spcPts val="640"/>
              </a:spcBef>
              <a:spcAft>
                <a:spcPts val="0"/>
              </a:spcAft>
              <a:buClr>
                <a:schemeClr val="dk1"/>
              </a:buClr>
              <a:buSzPts val="3200"/>
              <a:buNone/>
            </a:pPr>
            <a:endParaRPr/>
          </a:p>
          <a:p>
            <a:pPr marL="0" lvl="0" indent="0" algn="l" rtl="0">
              <a:spcBef>
                <a:spcPts val="640"/>
              </a:spcBef>
              <a:spcAft>
                <a:spcPts val="0"/>
              </a:spcAft>
              <a:buClr>
                <a:schemeClr val="dk1"/>
              </a:buClr>
              <a:buSzPts val="3200"/>
              <a:buNone/>
            </a:pPr>
            <a:endParaRPr/>
          </a:p>
          <a:p>
            <a:pPr marL="0" lvl="0" indent="0" algn="l" rtl="0">
              <a:spcBef>
                <a:spcPts val="640"/>
              </a:spcBef>
              <a:spcAft>
                <a:spcPts val="0"/>
              </a:spcAft>
              <a:buClr>
                <a:schemeClr val="dk1"/>
              </a:buClr>
              <a:buSzPts val="3200"/>
              <a:buNone/>
            </a:pPr>
            <a:r>
              <a:rPr lang="en-US"/>
              <a:t>jika data mempunyai outlier maka nilai RMSE lebih tinggi dari MAE, sehingga RMSE lebih “sensitif” dibandingkan MAE. Penggunaan RMSE lebih tepat jika data mempunyai banyak outlier.</a:t>
            </a:r>
            <a:endParaRPr/>
          </a:p>
        </p:txBody>
      </p:sp>
      <p:pic>
        <p:nvPicPr>
          <p:cNvPr id="157" name="Google Shape;157;p11"/>
          <p:cNvPicPr preferRelativeResize="0"/>
          <p:nvPr/>
        </p:nvPicPr>
        <p:blipFill rotWithShape="1">
          <a:blip r:embed="rId3">
            <a:alphaModFix/>
          </a:blip>
          <a:srcRect/>
          <a:stretch/>
        </p:blipFill>
        <p:spPr>
          <a:xfrm>
            <a:off x="539552" y="712918"/>
            <a:ext cx="7920880" cy="379620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2"/>
          <p:cNvSpPr txBox="1">
            <a:spLocks noGrp="1"/>
          </p:cNvSpPr>
          <p:nvPr>
            <p:ph type="body" idx="1"/>
          </p:nvPr>
        </p:nvSpPr>
        <p:spPr>
          <a:xfrm>
            <a:off x="251520" y="116632"/>
            <a:ext cx="8712968" cy="4525963"/>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spcBef>
                <a:spcPts val="0"/>
              </a:spcBef>
              <a:spcAft>
                <a:spcPts val="0"/>
              </a:spcAft>
              <a:buClr>
                <a:schemeClr val="dk1"/>
              </a:buClr>
              <a:buSzPct val="100000"/>
              <a:buNone/>
            </a:pPr>
            <a:r>
              <a:rPr lang="en-US"/>
              <a:t>MAPE</a:t>
            </a:r>
            <a:endParaRPr/>
          </a:p>
          <a:p>
            <a:pPr marL="342900" lvl="0" indent="-342900" algn="just" rtl="0">
              <a:spcBef>
                <a:spcPts val="592"/>
              </a:spcBef>
              <a:spcAft>
                <a:spcPts val="0"/>
              </a:spcAft>
              <a:buClr>
                <a:schemeClr val="dk1"/>
              </a:buClr>
              <a:buSzPct val="100000"/>
              <a:buChar char="•"/>
            </a:pPr>
            <a:r>
              <a:rPr lang="en-US"/>
              <a:t>MAPE adalah metode evaluasi lain yang digunakan dalam data science. MAPE menghitung rata-rata dari selisih persentase antara nilai prediksi dan nilai aktual.</a:t>
            </a:r>
            <a:endParaRPr/>
          </a:p>
          <a:p>
            <a:pPr marL="342900" lvl="0" indent="-342900" algn="just" rtl="0">
              <a:spcBef>
                <a:spcPts val="592"/>
              </a:spcBef>
              <a:spcAft>
                <a:spcPts val="0"/>
              </a:spcAft>
              <a:buClr>
                <a:schemeClr val="dk1"/>
              </a:buClr>
              <a:buSzPct val="100000"/>
              <a:buChar char="•"/>
            </a:pPr>
            <a:r>
              <a:rPr lang="en-US"/>
              <a:t>Dengan kata lain, MAPE menghitung berapa rata-rata kesalahan dalam prediksi sebagai persentase dari nilai aktual. Semakin kecil nilai MAPE, semakin baik kualitas model tersebut.</a:t>
            </a:r>
            <a:endParaRPr/>
          </a:p>
          <a:p>
            <a:pPr marL="342900" lvl="0" indent="-342900" algn="l" rtl="0">
              <a:spcBef>
                <a:spcPts val="592"/>
              </a:spcBef>
              <a:spcAft>
                <a:spcPts val="0"/>
              </a:spcAft>
              <a:buClr>
                <a:schemeClr val="dk1"/>
              </a:buClr>
              <a:buSzPct val="100000"/>
              <a:buChar char="•"/>
            </a:pPr>
            <a:r>
              <a:rPr lang="en-US"/>
              <a:t>Rumus MAPE:</a:t>
            </a:r>
            <a:endParaRPr/>
          </a:p>
          <a:p>
            <a:pPr marL="0" lvl="0" indent="0" algn="l" rtl="0">
              <a:spcBef>
                <a:spcPts val="592"/>
              </a:spcBef>
              <a:spcAft>
                <a:spcPts val="0"/>
              </a:spcAft>
              <a:buClr>
                <a:schemeClr val="dk1"/>
              </a:buClr>
              <a:buSzPct val="100000"/>
              <a:buNone/>
            </a:pPr>
            <a:endParaRPr/>
          </a:p>
        </p:txBody>
      </p:sp>
      <p:pic>
        <p:nvPicPr>
          <p:cNvPr id="163" name="Google Shape;163;p12"/>
          <p:cNvPicPr preferRelativeResize="0"/>
          <p:nvPr/>
        </p:nvPicPr>
        <p:blipFill rotWithShape="1">
          <a:blip r:embed="rId3">
            <a:alphaModFix/>
          </a:blip>
          <a:srcRect/>
          <a:stretch/>
        </p:blipFill>
        <p:spPr>
          <a:xfrm>
            <a:off x="827584" y="4869160"/>
            <a:ext cx="6840760" cy="129614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3"/>
          <p:cNvSpPr txBox="1">
            <a:spLocks noGrp="1"/>
          </p:cNvSpPr>
          <p:nvPr>
            <p:ph type="body" idx="1"/>
          </p:nvPr>
        </p:nvSpPr>
        <p:spPr>
          <a:xfrm>
            <a:off x="251520" y="188640"/>
            <a:ext cx="8568952" cy="6336704"/>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spcBef>
                <a:spcPts val="0"/>
              </a:spcBef>
              <a:spcAft>
                <a:spcPts val="0"/>
              </a:spcAft>
              <a:buClr>
                <a:schemeClr val="dk1"/>
              </a:buClr>
              <a:buSzPct val="100000"/>
              <a:buNone/>
            </a:pPr>
            <a:r>
              <a:rPr lang="en-US" b="1"/>
              <a:t>Perbedaan MAE, MSE, RMSE, dan MAPE</a:t>
            </a:r>
            <a:endParaRPr/>
          </a:p>
          <a:p>
            <a:pPr marL="342900" lvl="0" indent="-342900" algn="just" rtl="0">
              <a:spcBef>
                <a:spcPts val="592"/>
              </a:spcBef>
              <a:spcAft>
                <a:spcPts val="0"/>
              </a:spcAft>
              <a:buClr>
                <a:schemeClr val="dk1"/>
              </a:buClr>
              <a:buSzPct val="100000"/>
              <a:buChar char="•"/>
            </a:pPr>
            <a:r>
              <a:rPr lang="en-US"/>
              <a:t>Berikut ini adalah beberapa perbedaan antara keempat alat evaluasi model di atas:</a:t>
            </a:r>
            <a:endParaRPr/>
          </a:p>
          <a:p>
            <a:pPr marL="342900" lvl="0" indent="-342900" algn="just" rtl="0">
              <a:spcBef>
                <a:spcPts val="592"/>
              </a:spcBef>
              <a:spcAft>
                <a:spcPts val="0"/>
              </a:spcAft>
              <a:buClr>
                <a:schemeClr val="dk1"/>
              </a:buClr>
              <a:buSzPct val="100000"/>
              <a:buChar char="•"/>
            </a:pPr>
            <a:r>
              <a:rPr lang="en-US"/>
              <a:t>MAE, MSE, dan RMSE memberikan nilai absolut sementara MAPE memberikan nilai relatif</a:t>
            </a:r>
            <a:endParaRPr/>
          </a:p>
          <a:p>
            <a:pPr marL="342900" lvl="0" indent="-342900" algn="just" rtl="0">
              <a:spcBef>
                <a:spcPts val="592"/>
              </a:spcBef>
              <a:spcAft>
                <a:spcPts val="0"/>
              </a:spcAft>
              <a:buClr>
                <a:schemeClr val="dk1"/>
              </a:buClr>
              <a:buSzPct val="100000"/>
              <a:buChar char="•"/>
            </a:pPr>
            <a:r>
              <a:rPr lang="en-US"/>
              <a:t>MAE menghitung rata-rata dari selisih absolut antara prediksi dan nilai sebenarnya, sementara MSE dan RMSE menghitung rata-rata dari selisih kuadrat antara prediksi dan nilai sebenarnya.</a:t>
            </a:r>
            <a:endParaRPr/>
          </a:p>
          <a:p>
            <a:pPr marL="342900" lvl="0" indent="-342900" algn="just" rtl="0">
              <a:spcBef>
                <a:spcPts val="592"/>
              </a:spcBef>
              <a:spcAft>
                <a:spcPts val="0"/>
              </a:spcAft>
              <a:buClr>
                <a:schemeClr val="dk1"/>
              </a:buClr>
              <a:buSzPct val="100000"/>
              <a:buChar char="•"/>
            </a:pPr>
            <a:r>
              <a:rPr lang="en-US"/>
              <a:t>RMSE merupakan pengembangan dari MSE dengan mengambil akar kuadrat dari MSE.</a:t>
            </a:r>
            <a:endParaRPr/>
          </a:p>
          <a:p>
            <a:pPr marL="342900" lvl="0" indent="-342900" algn="just" rtl="0">
              <a:spcBef>
                <a:spcPts val="592"/>
              </a:spcBef>
              <a:spcAft>
                <a:spcPts val="0"/>
              </a:spcAft>
              <a:buClr>
                <a:schemeClr val="dk1"/>
              </a:buClr>
              <a:buSzPct val="100000"/>
              <a:buChar char="•"/>
            </a:pPr>
            <a:r>
              <a:rPr lang="en-US"/>
              <a:t>MAPE menghitung persentase kesalahan absolut rata-rata antara prediksi dan nilai sebenarnya.</a:t>
            </a:r>
            <a:endParaRPr/>
          </a:p>
          <a:p>
            <a:pPr marL="0" lvl="0" indent="0" algn="l" rtl="0">
              <a:spcBef>
                <a:spcPts val="592"/>
              </a:spcBef>
              <a:spcAft>
                <a:spcPts val="0"/>
              </a:spcAft>
              <a:buClr>
                <a:schemeClr val="dk1"/>
              </a:buClr>
              <a:buSzPct val="100000"/>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4"/>
          <p:cNvSpPr txBox="1">
            <a:spLocks noGrp="1"/>
          </p:cNvSpPr>
          <p:nvPr>
            <p:ph type="body" idx="1"/>
          </p:nvPr>
        </p:nvSpPr>
        <p:spPr>
          <a:xfrm>
            <a:off x="179512" y="332656"/>
            <a:ext cx="8640960" cy="6192688"/>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l" rtl="0">
              <a:spcBef>
                <a:spcPts val="0"/>
              </a:spcBef>
              <a:spcAft>
                <a:spcPts val="0"/>
              </a:spcAft>
              <a:buClr>
                <a:schemeClr val="dk1"/>
              </a:buClr>
              <a:buSzPct val="100000"/>
              <a:buChar char="•"/>
            </a:pPr>
            <a:r>
              <a:rPr lang="en-US" b="1"/>
              <a:t>Kelebihan dan Kekurangan MAE</a:t>
            </a:r>
            <a:endParaRPr/>
          </a:p>
          <a:p>
            <a:pPr marL="0" lvl="0" indent="0" algn="just" rtl="0">
              <a:spcBef>
                <a:spcPts val="592"/>
              </a:spcBef>
              <a:spcAft>
                <a:spcPts val="0"/>
              </a:spcAft>
              <a:buClr>
                <a:schemeClr val="dk1"/>
              </a:buClr>
              <a:buSzPct val="100000"/>
              <a:buNone/>
            </a:pPr>
            <a:r>
              <a:rPr lang="en-US"/>
              <a:t>Kelebihan dari MAE adalah mudah dipahami dan menghasilkan nilai absolut sehingga tidak bergantung pada prediksi yang rendah atau tinggi. Namun, MAE tidak memperhitungkan bobot pada kesalahan prediksi yang besar dan kecil, sehingga prediksi yang jauh dari nilai sebenarnya dan prediksi yang dekat dengan nilai sebenarnya dianggap sama pentingnya.</a:t>
            </a:r>
            <a:endParaRPr/>
          </a:p>
          <a:p>
            <a:pPr marL="342900" lvl="0" indent="-342900" algn="just" rtl="0">
              <a:spcBef>
                <a:spcPts val="592"/>
              </a:spcBef>
              <a:spcAft>
                <a:spcPts val="0"/>
              </a:spcAft>
              <a:buClr>
                <a:schemeClr val="dk1"/>
              </a:buClr>
              <a:buSzPct val="100000"/>
              <a:buChar char="•"/>
            </a:pPr>
            <a:r>
              <a:rPr lang="en-US" b="1"/>
              <a:t>Kelebihan dan Kekurangan MSE</a:t>
            </a:r>
            <a:endParaRPr/>
          </a:p>
          <a:p>
            <a:pPr marL="0" lvl="0" indent="0" algn="just" rtl="0">
              <a:spcBef>
                <a:spcPts val="592"/>
              </a:spcBef>
              <a:spcAft>
                <a:spcPts val="0"/>
              </a:spcAft>
              <a:buClr>
                <a:schemeClr val="dk1"/>
              </a:buClr>
              <a:buSzPct val="100000"/>
              <a:buNone/>
            </a:pPr>
            <a:r>
              <a:rPr lang="en-US"/>
              <a:t>Kelebihan dari MSE adalah memberikan bobot yang lebih besar pada prediksi yang jauh dari nilai sebenarnya sehingga lebih sensitif pada kesalahan prediksi yang besar. Namun, MSE menghasilkan nilai kuadrat yang sulit dipahami dan bergantung pada prediksi yang rendah atau tinggi.</a:t>
            </a:r>
            <a:endParaRPr/>
          </a:p>
          <a:p>
            <a:pPr marL="0" lvl="0" indent="0" algn="l" rtl="0">
              <a:spcBef>
                <a:spcPts val="592"/>
              </a:spcBef>
              <a:spcAft>
                <a:spcPts val="0"/>
              </a:spcAft>
              <a:buClr>
                <a:schemeClr val="dk1"/>
              </a:buClr>
              <a:buSzPct val="100000"/>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5"/>
          <p:cNvSpPr txBox="1">
            <a:spLocks noGrp="1"/>
          </p:cNvSpPr>
          <p:nvPr>
            <p:ph type="body" idx="1"/>
          </p:nvPr>
        </p:nvSpPr>
        <p:spPr>
          <a:xfrm>
            <a:off x="251520" y="188640"/>
            <a:ext cx="8784976" cy="6408712"/>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l" rtl="0">
              <a:spcBef>
                <a:spcPts val="0"/>
              </a:spcBef>
              <a:spcAft>
                <a:spcPts val="0"/>
              </a:spcAft>
              <a:buClr>
                <a:schemeClr val="dk1"/>
              </a:buClr>
              <a:buSzPct val="100000"/>
              <a:buChar char="•"/>
            </a:pPr>
            <a:r>
              <a:rPr lang="en-US" b="1"/>
              <a:t>Kelebihan dan Kekurangan RMSE</a:t>
            </a:r>
            <a:endParaRPr/>
          </a:p>
          <a:p>
            <a:pPr marL="0" lvl="0" indent="0" algn="l" rtl="0">
              <a:spcBef>
                <a:spcPts val="592"/>
              </a:spcBef>
              <a:spcAft>
                <a:spcPts val="0"/>
              </a:spcAft>
              <a:buClr>
                <a:schemeClr val="dk1"/>
              </a:buClr>
              <a:buSzPct val="100000"/>
              <a:buNone/>
            </a:pPr>
            <a:r>
              <a:rPr lang="en-US"/>
              <a:t>Kelebihan dari RMSE adalah menghasilkan nilai absolut seperti MAE dan memperhitungkan bobot seperti MSE, sehingga merupakan metode evaluasi yang paling umum digunakan. Namun, RMSE lebih sulit dipahami dibandingkan dengan MAE dan memerlukan penghitungan tambahan karena melibatkan akar kuadrat.</a:t>
            </a:r>
            <a:endParaRPr/>
          </a:p>
          <a:p>
            <a:pPr marL="342900" lvl="0" indent="-342900" algn="l" rtl="0">
              <a:spcBef>
                <a:spcPts val="592"/>
              </a:spcBef>
              <a:spcAft>
                <a:spcPts val="0"/>
              </a:spcAft>
              <a:buClr>
                <a:schemeClr val="dk1"/>
              </a:buClr>
              <a:buSzPct val="100000"/>
              <a:buChar char="•"/>
            </a:pPr>
            <a:r>
              <a:rPr lang="en-US" b="1"/>
              <a:t>Kelebihan dan Kekurangan MAPE</a:t>
            </a:r>
            <a:endParaRPr/>
          </a:p>
          <a:p>
            <a:pPr marL="0" lvl="0" indent="0" algn="l" rtl="0">
              <a:spcBef>
                <a:spcPts val="592"/>
              </a:spcBef>
              <a:spcAft>
                <a:spcPts val="0"/>
              </a:spcAft>
              <a:buClr>
                <a:schemeClr val="dk1"/>
              </a:buClr>
              <a:buSzPct val="100000"/>
              <a:buNone/>
            </a:pPr>
            <a:r>
              <a:rPr lang="en-US"/>
              <a:t>Kelebihan dari MAPE adalah memberikan nilai yang relatif sehingga berguna dalam situasi di mana prediksi bergantung pada persentase kesalahan.</a:t>
            </a:r>
            <a:endParaRPr/>
          </a:p>
          <a:p>
            <a:pPr marL="0" lvl="0" indent="0" algn="l" rtl="0">
              <a:spcBef>
                <a:spcPts val="592"/>
              </a:spcBef>
              <a:spcAft>
                <a:spcPts val="0"/>
              </a:spcAft>
              <a:buClr>
                <a:schemeClr val="dk1"/>
              </a:buClr>
              <a:buSzPct val="100000"/>
              <a:buNone/>
            </a:pPr>
            <a:r>
              <a:rPr lang="en-US"/>
              <a:t>Namun, MAPE tidak dapat digunakan untuk data yang memiliki nilai nol atau data yang memiliki variasi nilai yang besar.</a:t>
            </a:r>
            <a:endParaRPr/>
          </a:p>
          <a:p>
            <a:pPr marL="0" lvl="0" indent="0" algn="l" rtl="0">
              <a:spcBef>
                <a:spcPts val="592"/>
              </a:spcBef>
              <a:spcAft>
                <a:spcPts val="0"/>
              </a:spcAft>
              <a:buClr>
                <a:schemeClr val="dk1"/>
              </a:buClr>
              <a:buSzPct val="100000"/>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6"/>
          <p:cNvSpPr txBox="1">
            <a:spLocks noGrp="1"/>
          </p:cNvSpPr>
          <p:nvPr>
            <p:ph type="body" idx="1"/>
          </p:nvPr>
        </p:nvSpPr>
        <p:spPr>
          <a:xfrm>
            <a:off x="457200" y="260648"/>
            <a:ext cx="8229600" cy="6336704"/>
          </a:xfrm>
          <a:prstGeom prst="rect">
            <a:avLst/>
          </a:prstGeom>
          <a:noFill/>
          <a:ln>
            <a:noFill/>
          </a:ln>
        </p:spPr>
        <p:txBody>
          <a:bodyPr spcFirstLastPara="1" wrap="square" lIns="91425" tIns="45700" rIns="91425" bIns="45700" anchor="t" anchorCtr="0">
            <a:normAutofit lnSpcReduction="10000"/>
          </a:bodyPr>
          <a:lstStyle/>
          <a:p>
            <a:pPr marL="0" lvl="0" indent="0" algn="l" rtl="0">
              <a:spcBef>
                <a:spcPts val="0"/>
              </a:spcBef>
              <a:spcAft>
                <a:spcPts val="0"/>
              </a:spcAft>
              <a:buClr>
                <a:schemeClr val="dk1"/>
              </a:buClr>
              <a:buSzPts val="3200"/>
              <a:buNone/>
            </a:pPr>
            <a:r>
              <a:rPr lang="en-US" b="1"/>
              <a:t>3. Klasifikasi</a:t>
            </a:r>
            <a:endParaRPr b="1"/>
          </a:p>
          <a:p>
            <a:pPr marL="342900" lvl="0" indent="-342900" algn="just" rtl="0">
              <a:spcBef>
                <a:spcPts val="640"/>
              </a:spcBef>
              <a:spcAft>
                <a:spcPts val="0"/>
              </a:spcAft>
              <a:buClr>
                <a:schemeClr val="dk1"/>
              </a:buClr>
              <a:buSzPts val="3200"/>
              <a:buChar char="•"/>
            </a:pPr>
            <a:r>
              <a:rPr lang="en-US"/>
              <a:t>Dalam hal klasifikasi, ada beberapa metrik untuk menggambarkan kinerja model klasifikasi pada sekumpulan data uji yang nilai sebenarnya diketahui. sebelum membahas evaluasi model pada klasifikasi, kita harus memahami confusion matrix. </a:t>
            </a:r>
            <a:endParaRPr/>
          </a:p>
          <a:p>
            <a:pPr marL="342900" lvl="0" indent="-342900" algn="just" rtl="0">
              <a:spcBef>
                <a:spcPts val="640"/>
              </a:spcBef>
              <a:spcAft>
                <a:spcPts val="0"/>
              </a:spcAft>
              <a:buClr>
                <a:schemeClr val="dk1"/>
              </a:buClr>
              <a:buSzPts val="3200"/>
              <a:buChar char="•"/>
            </a:pPr>
            <a:r>
              <a:rPr lang="en-US"/>
              <a:t>Confusion matrix adalah tabel yang sering digunakan untuk menggambarkan kinerja model klasifikasi (atau “pengklasifikasi”) pada sekumpulan data uji yang nilai sebenarnya diketahui. Ini memungkinkan visualisasi kinerja suatu algoritma.</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7"/>
          <p:cNvSpPr txBox="1">
            <a:spLocks noGrp="1"/>
          </p:cNvSpPr>
          <p:nvPr>
            <p:ph type="body" idx="1"/>
          </p:nvPr>
        </p:nvSpPr>
        <p:spPr>
          <a:xfrm>
            <a:off x="323528" y="3212976"/>
            <a:ext cx="8640960" cy="3489251"/>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l" rtl="0">
              <a:spcBef>
                <a:spcPts val="0"/>
              </a:spcBef>
              <a:spcAft>
                <a:spcPts val="0"/>
              </a:spcAft>
              <a:buClr>
                <a:schemeClr val="dk1"/>
              </a:buClr>
              <a:buSzPct val="100000"/>
              <a:buChar char="•"/>
            </a:pPr>
            <a:r>
              <a:rPr lang="en-US"/>
              <a:t>True Positive (TP) : Observasinya positif, dan diprediksi positif.</a:t>
            </a:r>
            <a:endParaRPr/>
          </a:p>
          <a:p>
            <a:pPr marL="342900" lvl="0" indent="-342900" algn="l" rtl="0">
              <a:spcBef>
                <a:spcPts val="592"/>
              </a:spcBef>
              <a:spcAft>
                <a:spcPts val="0"/>
              </a:spcAft>
              <a:buClr>
                <a:schemeClr val="dk1"/>
              </a:buClr>
              <a:buSzPct val="100000"/>
              <a:buChar char="•"/>
            </a:pPr>
            <a:r>
              <a:rPr lang="en-US"/>
              <a:t>False Negative (FN) : Observasi positif, namun diprediksi negatif.</a:t>
            </a:r>
            <a:endParaRPr/>
          </a:p>
          <a:p>
            <a:pPr marL="342900" lvl="0" indent="-342900" algn="l" rtl="0">
              <a:spcBef>
                <a:spcPts val="592"/>
              </a:spcBef>
              <a:spcAft>
                <a:spcPts val="0"/>
              </a:spcAft>
              <a:buClr>
                <a:schemeClr val="dk1"/>
              </a:buClr>
              <a:buSzPct val="100000"/>
              <a:buChar char="•"/>
            </a:pPr>
            <a:r>
              <a:rPr lang="en-US"/>
              <a:t>True Negative (TN) : Observasinya negatif, dan diprediksi negatif.</a:t>
            </a:r>
            <a:endParaRPr/>
          </a:p>
          <a:p>
            <a:pPr marL="342900" lvl="0" indent="-342900" algn="l" rtl="0">
              <a:spcBef>
                <a:spcPts val="592"/>
              </a:spcBef>
              <a:spcAft>
                <a:spcPts val="0"/>
              </a:spcAft>
              <a:buClr>
                <a:schemeClr val="dk1"/>
              </a:buClr>
              <a:buSzPct val="100000"/>
              <a:buChar char="•"/>
            </a:pPr>
            <a:r>
              <a:rPr lang="en-US"/>
              <a:t>False Positive (FP) : Observasinya negatif, tapi diprediksi positif.</a:t>
            </a:r>
            <a:endParaRPr/>
          </a:p>
          <a:p>
            <a:pPr marL="0" lvl="0" indent="0" algn="l" rtl="0">
              <a:spcBef>
                <a:spcPts val="592"/>
              </a:spcBef>
              <a:spcAft>
                <a:spcPts val="0"/>
              </a:spcAft>
              <a:buClr>
                <a:schemeClr val="dk1"/>
              </a:buClr>
              <a:buSzPct val="100000"/>
              <a:buNone/>
            </a:pPr>
            <a:endParaRPr/>
          </a:p>
        </p:txBody>
      </p:sp>
      <p:pic>
        <p:nvPicPr>
          <p:cNvPr id="189" name="Google Shape;189;p17"/>
          <p:cNvPicPr preferRelativeResize="0"/>
          <p:nvPr/>
        </p:nvPicPr>
        <p:blipFill rotWithShape="1">
          <a:blip r:embed="rId3">
            <a:alphaModFix/>
          </a:blip>
          <a:srcRect/>
          <a:stretch/>
        </p:blipFill>
        <p:spPr>
          <a:xfrm>
            <a:off x="179512" y="11298"/>
            <a:ext cx="3888432" cy="3057662"/>
          </a:xfrm>
          <a:prstGeom prst="rect">
            <a:avLst/>
          </a:prstGeom>
          <a:noFill/>
          <a:ln>
            <a:noFill/>
          </a:ln>
        </p:spPr>
      </p:pic>
      <p:sp>
        <p:nvSpPr>
          <p:cNvPr id="190" name="Google Shape;190;p17"/>
          <p:cNvSpPr txBox="1"/>
          <p:nvPr/>
        </p:nvSpPr>
        <p:spPr>
          <a:xfrm>
            <a:off x="4067944" y="404664"/>
            <a:ext cx="4968552" cy="2664296"/>
          </a:xfrm>
          <a:prstGeom prst="rect">
            <a:avLst/>
          </a:prstGeom>
          <a:noFill/>
          <a:ln>
            <a:noFill/>
          </a:ln>
        </p:spPr>
        <p:txBody>
          <a:bodyPr spcFirstLastPara="1" wrap="square" lIns="91425" tIns="45700" rIns="91425" bIns="45700" anchor="t" anchorCtr="0">
            <a:normAutofit fontScale="77500" lnSpcReduction="20000"/>
          </a:bodyPr>
          <a:lstStyle/>
          <a:p>
            <a:pPr marL="342900" marR="0" lvl="0" indent="-342900" algn="l" rtl="0">
              <a:spcBef>
                <a:spcPts val="0"/>
              </a:spcBef>
              <a:spcAft>
                <a:spcPts val="0"/>
              </a:spcAft>
              <a:buClr>
                <a:schemeClr val="dk1"/>
              </a:buClr>
              <a:buSzPct val="100000"/>
              <a:buFont typeface="Arial"/>
              <a:buChar char="•"/>
            </a:pPr>
            <a:r>
              <a:rPr lang="en-US" sz="4000" b="0" i="0" u="none" strike="noStrike" cap="none">
                <a:solidFill>
                  <a:schemeClr val="dk1"/>
                </a:solidFill>
                <a:latin typeface="Calibri"/>
                <a:ea typeface="Calibri"/>
                <a:cs typeface="Calibri"/>
                <a:sym typeface="Calibri"/>
              </a:rPr>
              <a:t>Positive (P) : Pengamatannya positif (misalnya: apel).</a:t>
            </a:r>
            <a:endParaRPr/>
          </a:p>
          <a:p>
            <a:pPr marL="342900" marR="0" lvl="0" indent="-342900" algn="l" rtl="0">
              <a:spcBef>
                <a:spcPts val="620"/>
              </a:spcBef>
              <a:spcAft>
                <a:spcPts val="0"/>
              </a:spcAft>
              <a:buClr>
                <a:schemeClr val="dk1"/>
              </a:buClr>
              <a:buSzPct val="100000"/>
              <a:buFont typeface="Arial"/>
              <a:buChar char="•"/>
            </a:pPr>
            <a:r>
              <a:rPr lang="en-US" sz="4000" b="0" i="0" u="none" strike="noStrike" cap="none">
                <a:solidFill>
                  <a:schemeClr val="dk1"/>
                </a:solidFill>
                <a:latin typeface="Calibri"/>
                <a:ea typeface="Calibri"/>
                <a:cs typeface="Calibri"/>
                <a:sym typeface="Calibri"/>
              </a:rPr>
              <a:t>Negative (N) : Pengamatan tidak positif (misalnya: bukan apel).</a:t>
            </a:r>
            <a:endParaRPr sz="32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body" idx="1"/>
          </p:nvPr>
        </p:nvSpPr>
        <p:spPr>
          <a:xfrm>
            <a:off x="179512" y="332656"/>
            <a:ext cx="8229600" cy="6264696"/>
          </a:xfrm>
          <a:prstGeom prst="rect">
            <a:avLst/>
          </a:prstGeom>
          <a:noFill/>
          <a:ln>
            <a:noFill/>
          </a:ln>
        </p:spPr>
        <p:txBody>
          <a:bodyPr spcFirstLastPara="1" wrap="square" lIns="91425" tIns="45700" rIns="91425" bIns="45700" anchor="t" anchorCtr="0">
            <a:normAutofit fontScale="85000" lnSpcReduction="10000"/>
          </a:bodyPr>
          <a:lstStyle/>
          <a:p>
            <a:pPr marL="0" lvl="0" indent="0" algn="l" rtl="0">
              <a:spcBef>
                <a:spcPts val="0"/>
              </a:spcBef>
              <a:spcAft>
                <a:spcPts val="0"/>
              </a:spcAft>
              <a:buClr>
                <a:schemeClr val="dk1"/>
              </a:buClr>
              <a:buSzPct val="100000"/>
              <a:buNone/>
            </a:pPr>
            <a:r>
              <a:rPr lang="en-US" b="1"/>
              <a:t>1. Introduction</a:t>
            </a:r>
            <a:endParaRPr/>
          </a:p>
          <a:p>
            <a:pPr marL="342900" lvl="0" indent="-342900" algn="just" rtl="0">
              <a:spcBef>
                <a:spcPts val="544"/>
              </a:spcBef>
              <a:spcAft>
                <a:spcPts val="0"/>
              </a:spcAft>
              <a:buClr>
                <a:schemeClr val="dk1"/>
              </a:buClr>
              <a:buSzPct val="100000"/>
              <a:buChar char="•"/>
            </a:pPr>
            <a:r>
              <a:rPr lang="en-US"/>
              <a:t>Data scientist sering kali menggunakan model pembelajaran mesin untuk menghasilkan wawasan, apakah data scientist yang mengambil keputusan, apakah model tersebut akan diterapkan atau tidak? Ketika model tersebut diterapkan, maka akan ada dampak negatif dan positif terhadap bisnis. </a:t>
            </a:r>
            <a:endParaRPr/>
          </a:p>
          <a:p>
            <a:pPr marL="342900" lvl="0" indent="-342900" algn="just" rtl="0">
              <a:spcBef>
                <a:spcPts val="544"/>
              </a:spcBef>
              <a:spcAft>
                <a:spcPts val="0"/>
              </a:spcAft>
              <a:buClr>
                <a:schemeClr val="dk1"/>
              </a:buClr>
              <a:buSzPct val="100000"/>
              <a:buChar char="•"/>
            </a:pPr>
            <a:r>
              <a:rPr lang="en-US"/>
              <a:t>Untuk mencegah atau meminimalisir dampak negatif maka perlu dilakukan evaluasi model, sehingga dapat memperkirakan dampak positif dan dampak negatif yang ditimbulkan. Apakah ini evaluasi model adalah salah satu bagian terpenting dari pembelajaran mesin. Saat ini, kita akan mempelajari metrik performa model terpenting yang dapat digunakan untuk menilai performa model regresi dan klasifikasi. Berikut adalah daftar metriknya: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8"/>
          <p:cNvSpPr txBox="1">
            <a:spLocks noGrp="1"/>
          </p:cNvSpPr>
          <p:nvPr>
            <p:ph type="body" idx="1"/>
          </p:nvPr>
        </p:nvSpPr>
        <p:spPr>
          <a:xfrm>
            <a:off x="251520" y="332656"/>
            <a:ext cx="8712968" cy="5112568"/>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None/>
            </a:pPr>
            <a:r>
              <a:rPr lang="en-US" b="1"/>
              <a:t>Accuracy</a:t>
            </a:r>
            <a:endParaRPr/>
          </a:p>
          <a:p>
            <a:pPr marL="342900" lvl="0" indent="-342900" algn="just" rtl="0">
              <a:spcBef>
                <a:spcPts val="640"/>
              </a:spcBef>
              <a:spcAft>
                <a:spcPts val="0"/>
              </a:spcAft>
              <a:buClr>
                <a:schemeClr val="dk1"/>
              </a:buClr>
              <a:buSzPts val="3200"/>
              <a:buChar char="•"/>
            </a:pPr>
            <a:r>
              <a:rPr lang="en-US"/>
              <a:t>Akurasi adalah metrik dasar untuk mengevaluasi model klasifikasi dan mengukur persentase data yang diprediksi dengan benar terhadap total data. Ini adalah metrik yang paling baik digunakan untuk kumpulan data yang seimbang. Untuk mengetahui keakuratannya, kita harus memiliki confusion matrix.</a:t>
            </a:r>
            <a:endParaRPr/>
          </a:p>
          <a:p>
            <a:pPr marL="0" lvl="0" indent="0" algn="l" rtl="0">
              <a:spcBef>
                <a:spcPts val="640"/>
              </a:spcBef>
              <a:spcAft>
                <a:spcPts val="0"/>
              </a:spcAft>
              <a:buClr>
                <a:schemeClr val="dk1"/>
              </a:buClr>
              <a:buSzPts val="3200"/>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9"/>
          <p:cNvSpPr txBox="1">
            <a:spLocks noGrp="1"/>
          </p:cNvSpPr>
          <p:nvPr>
            <p:ph type="body" idx="1"/>
          </p:nvPr>
        </p:nvSpPr>
        <p:spPr>
          <a:xfrm>
            <a:off x="457200" y="3396133"/>
            <a:ext cx="8229600" cy="3129211"/>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None/>
            </a:pPr>
            <a:r>
              <a:rPr lang="en-US"/>
              <a:t>Accuracy = (TP + TN) / (TP + TN + FP + FN)</a:t>
            </a:r>
            <a:br>
              <a:rPr lang="en-US"/>
            </a:br>
            <a:r>
              <a:rPr lang="en-US"/>
              <a:t>Accuracy = (True positive+ True negative) / Jumlah total elemen</a:t>
            </a:r>
            <a:br>
              <a:rPr lang="en-US"/>
            </a:br>
            <a:r>
              <a:rPr lang="en-US" b="1"/>
              <a:t>Dalam hal ini, akurasinya adalah (44 + 37) / (44 + 37 + 15 + 4) = 81/100 = 81%.</a:t>
            </a:r>
            <a:endParaRPr/>
          </a:p>
        </p:txBody>
      </p:sp>
      <p:pic>
        <p:nvPicPr>
          <p:cNvPr id="201" name="Google Shape;201;p19"/>
          <p:cNvPicPr preferRelativeResize="0"/>
          <p:nvPr/>
        </p:nvPicPr>
        <p:blipFill rotWithShape="1">
          <a:blip r:embed="rId3">
            <a:alphaModFix/>
          </a:blip>
          <a:srcRect/>
          <a:stretch/>
        </p:blipFill>
        <p:spPr>
          <a:xfrm>
            <a:off x="1979712" y="96342"/>
            <a:ext cx="4896544" cy="318864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0"/>
          <p:cNvSpPr txBox="1">
            <a:spLocks noGrp="1"/>
          </p:cNvSpPr>
          <p:nvPr>
            <p:ph type="body" idx="1"/>
          </p:nvPr>
        </p:nvSpPr>
        <p:spPr>
          <a:xfrm>
            <a:off x="251520" y="188640"/>
            <a:ext cx="8712968" cy="6192688"/>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spcBef>
                <a:spcPts val="0"/>
              </a:spcBef>
              <a:spcAft>
                <a:spcPts val="0"/>
              </a:spcAft>
              <a:buClr>
                <a:schemeClr val="dk1"/>
              </a:buClr>
              <a:buSzPct val="100000"/>
              <a:buNone/>
            </a:pPr>
            <a:r>
              <a:rPr lang="en-US" b="1"/>
              <a:t>Precision</a:t>
            </a:r>
            <a:endParaRPr/>
          </a:p>
          <a:p>
            <a:pPr marL="342900" lvl="0" indent="-342900" algn="just" rtl="0">
              <a:spcBef>
                <a:spcPts val="592"/>
              </a:spcBef>
              <a:spcAft>
                <a:spcPts val="0"/>
              </a:spcAft>
              <a:buClr>
                <a:schemeClr val="dk1"/>
              </a:buClr>
              <a:buSzPct val="100000"/>
              <a:buChar char="•"/>
            </a:pPr>
            <a:r>
              <a:rPr lang="en-US"/>
              <a:t>Precision adalah metrik yang mengukur jumlah prediksi positif yang benar yang dibuat. Ini adalah metrik yang dapat digunakan untuk kumpulan data yang tidak seimbang. Intinya, Ini dihitung sebagai rasio contoh positif yang diprediksi dengan benar dibagi dengan jumlah total contoh positif yang diprediksi</a:t>
            </a:r>
            <a:endParaRPr/>
          </a:p>
          <a:p>
            <a:pPr marL="342900" lvl="0" indent="-342900" algn="just" rtl="0">
              <a:spcBef>
                <a:spcPts val="592"/>
              </a:spcBef>
              <a:spcAft>
                <a:spcPts val="0"/>
              </a:spcAft>
              <a:buClr>
                <a:schemeClr val="dk1"/>
              </a:buClr>
              <a:buSzPct val="100000"/>
              <a:buChar char="•"/>
            </a:pPr>
            <a:r>
              <a:rPr lang="en-US"/>
              <a:t>Merupakan rasio prediksi benar positif dibandingkan dengan keseluruhan hasil yang diprediksi positif. Precision menjawab pertanyaan “Berapa persen mahasiswa yang benar DO dari keseluruhan mahasiswa yang diprediksi DO?</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1"/>
          <p:cNvSpPr txBox="1">
            <a:spLocks noGrp="1"/>
          </p:cNvSpPr>
          <p:nvPr>
            <p:ph type="body" idx="1"/>
          </p:nvPr>
        </p:nvSpPr>
        <p:spPr>
          <a:xfrm>
            <a:off x="179512" y="4149080"/>
            <a:ext cx="8856984" cy="2880320"/>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Clr>
                <a:schemeClr val="dk1"/>
              </a:buClr>
              <a:buSzPts val="3200"/>
              <a:buNone/>
            </a:pPr>
            <a:r>
              <a:rPr lang="en-US"/>
              <a:t>Misalnya, dari 4 email diprediksi merupakan spam. Terdapat 1 (4–3) email BUKAN SPAM yang dikategorikan SPAM. Metrik ini digunakan untuk menghindari prediksi positif palsu (pengamatan negatif, namun diprediksi positif)</a:t>
            </a:r>
            <a:endParaRPr/>
          </a:p>
        </p:txBody>
      </p:sp>
      <p:pic>
        <p:nvPicPr>
          <p:cNvPr id="212" name="Google Shape;212;p21"/>
          <p:cNvPicPr preferRelativeResize="0"/>
          <p:nvPr/>
        </p:nvPicPr>
        <p:blipFill rotWithShape="1">
          <a:blip r:embed="rId3">
            <a:alphaModFix/>
          </a:blip>
          <a:srcRect/>
          <a:stretch/>
        </p:blipFill>
        <p:spPr>
          <a:xfrm>
            <a:off x="0" y="-33924"/>
            <a:ext cx="4139952" cy="3462924"/>
          </a:xfrm>
          <a:prstGeom prst="rect">
            <a:avLst/>
          </a:prstGeom>
          <a:noFill/>
          <a:ln>
            <a:noFill/>
          </a:ln>
        </p:spPr>
      </p:pic>
      <p:sp>
        <p:nvSpPr>
          <p:cNvPr id="213" name="Google Shape;213;p21"/>
          <p:cNvSpPr txBox="1"/>
          <p:nvPr/>
        </p:nvSpPr>
        <p:spPr>
          <a:xfrm>
            <a:off x="4139952" y="260648"/>
            <a:ext cx="5004048" cy="3456384"/>
          </a:xfrm>
          <a:prstGeom prst="rect">
            <a:avLst/>
          </a:prstGeom>
          <a:noFill/>
          <a:ln>
            <a:noFill/>
          </a:ln>
        </p:spPr>
        <p:txBody>
          <a:bodyPr spcFirstLastPara="1" wrap="square" lIns="91425" tIns="45700" rIns="91425" bIns="45700" anchor="t" anchorCtr="0">
            <a:normAutofit lnSpcReduction="10000"/>
          </a:bodyPr>
          <a:lstStyle/>
          <a:p>
            <a:pPr marL="0" marR="0" lvl="0" indent="0" algn="l" rtl="0">
              <a:spcBef>
                <a:spcPts val="0"/>
              </a:spcBef>
              <a:spcAft>
                <a:spcPts val="0"/>
              </a:spcAft>
              <a:buClr>
                <a:schemeClr val="dk1"/>
              </a:buClr>
              <a:buSzPts val="3200"/>
              <a:buFont typeface="Arial"/>
              <a:buNone/>
            </a:pPr>
            <a:r>
              <a:rPr lang="en-US" sz="3200" b="1" i="0" u="none" strike="noStrike" cap="none">
                <a:solidFill>
                  <a:schemeClr val="dk1"/>
                </a:solidFill>
                <a:latin typeface="Calibri"/>
                <a:ea typeface="Calibri"/>
                <a:cs typeface="Calibri"/>
                <a:sym typeface="Calibri"/>
              </a:rPr>
              <a:t>Precision = (TP) / (TP + FP) </a:t>
            </a:r>
            <a:br>
              <a:rPr lang="en-US" sz="3200" b="0" i="0" u="none" strike="noStrike" cap="none">
                <a:solidFill>
                  <a:schemeClr val="dk1"/>
                </a:solidFill>
                <a:latin typeface="Calibri"/>
                <a:ea typeface="Calibri"/>
                <a:cs typeface="Calibri"/>
                <a:sym typeface="Calibri"/>
              </a:rPr>
            </a:br>
            <a:r>
              <a:rPr lang="en-US" sz="3200" b="0" i="0" u="none" strike="noStrike" cap="none">
                <a:solidFill>
                  <a:schemeClr val="dk1"/>
                </a:solidFill>
                <a:latin typeface="Calibri"/>
                <a:ea typeface="Calibri"/>
                <a:cs typeface="Calibri"/>
                <a:sym typeface="Calibri"/>
              </a:rPr>
              <a:t>Precision = (True positive) / (True positive + False positive)</a:t>
            </a:r>
            <a:br>
              <a:rPr lang="en-US" sz="3200" b="0" i="0" u="none" strike="noStrike" cap="none">
                <a:solidFill>
                  <a:schemeClr val="dk1"/>
                </a:solidFill>
                <a:latin typeface="Calibri"/>
                <a:ea typeface="Calibri"/>
                <a:cs typeface="Calibri"/>
                <a:sym typeface="Calibri"/>
              </a:rPr>
            </a:br>
            <a:r>
              <a:rPr lang="en-US" sz="3200" b="1" i="0" u="none" strike="noStrike" cap="none">
                <a:solidFill>
                  <a:schemeClr val="dk1"/>
                </a:solidFill>
                <a:latin typeface="Calibri"/>
                <a:ea typeface="Calibri"/>
                <a:cs typeface="Calibri"/>
                <a:sym typeface="Calibri"/>
              </a:rPr>
              <a:t>Dalam hal ini, presisi adalah (44 ) / (44 + 15) = 44/59 = 74.6% ~ 3/4</a:t>
            </a:r>
            <a:endParaRPr sz="3200" b="0" i="0" u="none" strike="noStrike" cap="none">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2"/>
          <p:cNvSpPr txBox="1">
            <a:spLocks noGrp="1"/>
          </p:cNvSpPr>
          <p:nvPr>
            <p:ph type="body" idx="1"/>
          </p:nvPr>
        </p:nvSpPr>
        <p:spPr>
          <a:xfrm>
            <a:off x="107504" y="116632"/>
            <a:ext cx="8856984" cy="5616624"/>
          </a:xfrm>
          <a:prstGeom prst="rect">
            <a:avLst/>
          </a:prstGeom>
          <a:noFill/>
          <a:ln>
            <a:noFill/>
          </a:ln>
        </p:spPr>
        <p:txBody>
          <a:bodyPr spcFirstLastPara="1" wrap="square" lIns="91425" tIns="45700" rIns="91425" bIns="45700" anchor="t" anchorCtr="0">
            <a:normAutofit lnSpcReduction="10000"/>
          </a:bodyPr>
          <a:lstStyle/>
          <a:p>
            <a:pPr marL="0" lvl="0" indent="0" algn="l" rtl="0">
              <a:spcBef>
                <a:spcPts val="0"/>
              </a:spcBef>
              <a:spcAft>
                <a:spcPts val="0"/>
              </a:spcAft>
              <a:buClr>
                <a:schemeClr val="dk1"/>
              </a:buClr>
              <a:buSzPts val="3200"/>
              <a:buNone/>
            </a:pPr>
            <a:r>
              <a:rPr lang="en-US" b="1"/>
              <a:t>Recall / Sensitivity</a:t>
            </a:r>
            <a:endParaRPr/>
          </a:p>
          <a:p>
            <a:pPr marL="342900" lvl="0" indent="-342900" algn="just" rtl="0">
              <a:spcBef>
                <a:spcPts val="640"/>
              </a:spcBef>
              <a:spcAft>
                <a:spcPts val="0"/>
              </a:spcAft>
              <a:buClr>
                <a:schemeClr val="dk1"/>
              </a:buClr>
              <a:buSzPts val="3200"/>
              <a:buChar char="•"/>
            </a:pPr>
            <a:r>
              <a:rPr lang="en-US"/>
              <a:t>Recall dihitung sebagai jumlah positif benar dibagi dengan jumlah total positif benar dan negatif palsu. Ini adalah metrik yang dapat digunakan untuk kumpulan data yang tidak seimbang</a:t>
            </a:r>
            <a:r>
              <a:rPr lang="en-US" b="1"/>
              <a:t>.</a:t>
            </a:r>
            <a:endParaRPr/>
          </a:p>
          <a:p>
            <a:pPr marL="342900" lvl="0" indent="-342900" algn="just" rtl="0">
              <a:spcBef>
                <a:spcPts val="640"/>
              </a:spcBef>
              <a:spcAft>
                <a:spcPts val="0"/>
              </a:spcAft>
              <a:buClr>
                <a:schemeClr val="dk1"/>
              </a:buClr>
              <a:buSzPts val="3200"/>
              <a:buChar char="•"/>
            </a:pPr>
            <a:r>
              <a:rPr lang="en-US"/>
              <a:t>Merupakan rasio prediksi benar positif dibandingkan dengan keseluruhan data yang benar positif. Recall menjawab pertanyaan “Berapa persen mahasiswa yang diprediksi DO dibandingkan keseluruhan mahasiswa yang sebenarnya DO” </a:t>
            </a:r>
            <a:endParaRPr/>
          </a:p>
          <a:p>
            <a:pPr marL="0" lvl="0" indent="0" algn="l" rtl="0">
              <a:spcBef>
                <a:spcPts val="640"/>
              </a:spcBef>
              <a:spcAft>
                <a:spcPts val="0"/>
              </a:spcAft>
              <a:buClr>
                <a:schemeClr val="dk1"/>
              </a:buClr>
              <a:buSzPts val="3200"/>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3"/>
          <p:cNvSpPr txBox="1">
            <a:spLocks noGrp="1"/>
          </p:cNvSpPr>
          <p:nvPr>
            <p:ph type="body" idx="1"/>
          </p:nvPr>
        </p:nvSpPr>
        <p:spPr>
          <a:xfrm>
            <a:off x="457200" y="3068960"/>
            <a:ext cx="8435280" cy="3600400"/>
          </a:xfrm>
          <a:prstGeom prst="rect">
            <a:avLst/>
          </a:prstGeom>
          <a:noFill/>
          <a:ln>
            <a:noFill/>
          </a:ln>
        </p:spPr>
        <p:txBody>
          <a:bodyPr spcFirstLastPara="1" wrap="square" lIns="91425" tIns="45700" rIns="91425" bIns="45700" anchor="t" anchorCtr="0">
            <a:normAutofit fontScale="85000" lnSpcReduction="10000"/>
          </a:bodyPr>
          <a:lstStyle/>
          <a:p>
            <a:pPr marL="342900" lvl="0" indent="-342900" algn="l" rtl="0">
              <a:spcBef>
                <a:spcPts val="0"/>
              </a:spcBef>
              <a:spcAft>
                <a:spcPts val="0"/>
              </a:spcAft>
              <a:buClr>
                <a:schemeClr val="dk1"/>
              </a:buClr>
              <a:buSzPct val="100000"/>
              <a:buChar char="•"/>
            </a:pPr>
            <a:r>
              <a:rPr lang="en-US" b="1"/>
              <a:t>Recall = (TP) / (TP + FN)</a:t>
            </a:r>
            <a:br>
              <a:rPr lang="en-US"/>
            </a:br>
            <a:r>
              <a:rPr lang="en-US"/>
              <a:t>Recall = (True positive) / (True positive + False negative)</a:t>
            </a:r>
            <a:br>
              <a:rPr lang="en-US"/>
            </a:br>
            <a:r>
              <a:rPr lang="en-US" b="1"/>
              <a:t>In this case, a recall is (40 ) / (40+ 10) = 40/50 = 80%</a:t>
            </a:r>
            <a:endParaRPr/>
          </a:p>
          <a:p>
            <a:pPr marL="342900" lvl="0" indent="-342900" algn="just" rtl="0">
              <a:spcBef>
                <a:spcPts val="544"/>
              </a:spcBef>
              <a:spcAft>
                <a:spcPts val="0"/>
              </a:spcAft>
              <a:buClr>
                <a:schemeClr val="dk1"/>
              </a:buClr>
              <a:buSzPct val="100000"/>
              <a:buChar char="•"/>
            </a:pPr>
            <a:r>
              <a:rPr lang="en-US"/>
              <a:t>Misalnya dari 10 orang yang diprediksi positif Covid 19. Ada 2 orang yang gagal diprediksi positif Covid 19. Ini sangat berbahaya, karena kedua orang tersebut bisa menulari orang lain. Metrik ini digunakan untuk menghindari false negative (Pengamatan positif, namun diprediksi negatif)</a:t>
            </a:r>
            <a:endParaRPr/>
          </a:p>
        </p:txBody>
      </p:sp>
      <p:pic>
        <p:nvPicPr>
          <p:cNvPr id="224" name="Google Shape;224;p23"/>
          <p:cNvPicPr preferRelativeResize="0"/>
          <p:nvPr/>
        </p:nvPicPr>
        <p:blipFill rotWithShape="1">
          <a:blip r:embed="rId3">
            <a:alphaModFix/>
          </a:blip>
          <a:srcRect/>
          <a:stretch/>
        </p:blipFill>
        <p:spPr>
          <a:xfrm>
            <a:off x="305450" y="13430"/>
            <a:ext cx="5706710" cy="305553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4"/>
          <p:cNvSpPr txBox="1">
            <a:spLocks noGrp="1"/>
          </p:cNvSpPr>
          <p:nvPr>
            <p:ph type="body" idx="1"/>
          </p:nvPr>
        </p:nvSpPr>
        <p:spPr>
          <a:xfrm>
            <a:off x="179512" y="188640"/>
            <a:ext cx="8784976" cy="612068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None/>
            </a:pPr>
            <a:r>
              <a:rPr lang="en-US" b="1"/>
              <a:t>Specificity</a:t>
            </a:r>
            <a:endParaRPr/>
          </a:p>
          <a:p>
            <a:pPr marL="342900" lvl="0" indent="-342900" algn="just" rtl="0">
              <a:spcBef>
                <a:spcPts val="640"/>
              </a:spcBef>
              <a:spcAft>
                <a:spcPts val="0"/>
              </a:spcAft>
              <a:buClr>
                <a:schemeClr val="dk1"/>
              </a:buClr>
              <a:buSzPts val="3200"/>
              <a:buChar char="•"/>
            </a:pPr>
            <a:r>
              <a:rPr lang="en-US"/>
              <a:t>Specificity (juga disebut tingkat negatif sebenarnya) mengukur proporsi negatif aktual yang diidentifikasi dengan benar</a:t>
            </a:r>
            <a:endParaRPr/>
          </a:p>
          <a:p>
            <a:pPr marL="342900" lvl="0" indent="-342900" algn="just" rtl="0">
              <a:spcBef>
                <a:spcPts val="640"/>
              </a:spcBef>
              <a:spcAft>
                <a:spcPts val="0"/>
              </a:spcAft>
              <a:buClr>
                <a:schemeClr val="dk1"/>
              </a:buClr>
              <a:buSzPts val="3200"/>
              <a:buChar char="•"/>
            </a:pPr>
            <a:r>
              <a:rPr lang="en-US"/>
              <a:t>Merupakan kebenaran memprediksi negatif dibandingkan dengan keseluruhan data negatif. Specificity menjawab pertanyaan “Berapa persen mahasiswa yang benar diprediksi tidak DO dibandingkan dengan keseluruhan mahasiswa yang sebenarnya tidak DO”</a:t>
            </a:r>
            <a:endParaRPr/>
          </a:p>
          <a:p>
            <a:pPr marL="0" lvl="0" indent="0" algn="l" rtl="0">
              <a:spcBef>
                <a:spcPts val="640"/>
              </a:spcBef>
              <a:spcAft>
                <a:spcPts val="0"/>
              </a:spcAft>
              <a:buClr>
                <a:schemeClr val="dk1"/>
              </a:buClr>
              <a:buSzPts val="3200"/>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5"/>
          <p:cNvSpPr txBox="1">
            <a:spLocks noGrp="1"/>
          </p:cNvSpPr>
          <p:nvPr>
            <p:ph type="body" idx="1"/>
          </p:nvPr>
        </p:nvSpPr>
        <p:spPr>
          <a:xfrm>
            <a:off x="251520" y="3284984"/>
            <a:ext cx="8712968" cy="3384376"/>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l" rtl="0">
              <a:spcBef>
                <a:spcPts val="0"/>
              </a:spcBef>
              <a:spcAft>
                <a:spcPts val="0"/>
              </a:spcAft>
              <a:buClr>
                <a:schemeClr val="dk1"/>
              </a:buClr>
              <a:buSzPct val="100000"/>
              <a:buChar char="•"/>
            </a:pPr>
            <a:r>
              <a:rPr lang="en-US"/>
              <a:t>Specificity = (TN) / (TN + FP)</a:t>
            </a:r>
            <a:br>
              <a:rPr lang="en-US"/>
            </a:br>
            <a:r>
              <a:rPr lang="en-US"/>
              <a:t>Specificity = (True negative) / (True negative + False positive)</a:t>
            </a:r>
            <a:br>
              <a:rPr lang="en-US"/>
            </a:br>
            <a:r>
              <a:rPr lang="en-US"/>
              <a:t>In this case, a recall is (98 ) / (98+ 2) = 98/100 = 98%</a:t>
            </a:r>
            <a:endParaRPr/>
          </a:p>
          <a:p>
            <a:pPr marL="342900" lvl="0" indent="-342900" algn="just" rtl="0">
              <a:spcBef>
                <a:spcPts val="592"/>
              </a:spcBef>
              <a:spcAft>
                <a:spcPts val="0"/>
              </a:spcAft>
              <a:buClr>
                <a:schemeClr val="dk1"/>
              </a:buClr>
              <a:buSzPct val="100000"/>
              <a:buChar char="•"/>
            </a:pPr>
            <a:r>
              <a:rPr lang="en-US"/>
              <a:t>Misalnya dalam deteksi penipuan, dari 100 bukanlah transaksi penipuan. Algoritma ini dapat memprediksi 98 transaksi dengan tepat. Metrik ini digunakan untuk memaksimalkan tingkat True negative.</a:t>
            </a:r>
            <a:endParaRPr/>
          </a:p>
        </p:txBody>
      </p:sp>
      <p:pic>
        <p:nvPicPr>
          <p:cNvPr id="235" name="Google Shape;235;p25"/>
          <p:cNvPicPr preferRelativeResize="0"/>
          <p:nvPr/>
        </p:nvPicPr>
        <p:blipFill rotWithShape="1">
          <a:blip r:embed="rId3">
            <a:alphaModFix/>
          </a:blip>
          <a:srcRect/>
          <a:stretch/>
        </p:blipFill>
        <p:spPr>
          <a:xfrm>
            <a:off x="2409203" y="0"/>
            <a:ext cx="3753823" cy="306896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6"/>
          <p:cNvSpPr txBox="1">
            <a:spLocks noGrp="1"/>
          </p:cNvSpPr>
          <p:nvPr>
            <p:ph type="body" idx="1"/>
          </p:nvPr>
        </p:nvSpPr>
        <p:spPr>
          <a:xfrm>
            <a:off x="107504" y="260648"/>
            <a:ext cx="8712968" cy="6336704"/>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spcBef>
                <a:spcPts val="0"/>
              </a:spcBef>
              <a:spcAft>
                <a:spcPts val="0"/>
              </a:spcAft>
              <a:buClr>
                <a:schemeClr val="dk1"/>
              </a:buClr>
              <a:buSzPct val="100000"/>
              <a:buNone/>
            </a:pPr>
            <a:r>
              <a:rPr lang="en-US" b="1"/>
              <a:t>F1 Score</a:t>
            </a:r>
            <a:endParaRPr/>
          </a:p>
          <a:p>
            <a:pPr marL="342900" lvl="0" indent="-342900" algn="just" rtl="0">
              <a:spcBef>
                <a:spcPts val="592"/>
              </a:spcBef>
              <a:spcAft>
                <a:spcPts val="0"/>
              </a:spcAft>
              <a:buClr>
                <a:schemeClr val="dk1"/>
              </a:buClr>
              <a:buSzPct val="100000"/>
              <a:buChar char="•"/>
            </a:pPr>
            <a:r>
              <a:rPr lang="en-US"/>
              <a:t>Ukuran F1 Score menyediakan cara untuk menggabungkan presisi dan perolehan menjadi satu ukuran yang mencakup kedua properti.</a:t>
            </a:r>
            <a:endParaRPr/>
          </a:p>
          <a:p>
            <a:pPr marL="342900" lvl="0" indent="-342900" algn="just" rtl="0">
              <a:spcBef>
                <a:spcPts val="592"/>
              </a:spcBef>
              <a:spcAft>
                <a:spcPts val="0"/>
              </a:spcAft>
              <a:buClr>
                <a:schemeClr val="dk1"/>
              </a:buClr>
              <a:buSzPct val="100000"/>
              <a:buChar char="•"/>
            </a:pPr>
            <a:r>
              <a:rPr lang="en-US"/>
              <a:t>Seperti disebutkan sebelumnya, presisi adalah metrik untuk meminimalkan tingkat positif palsu (model terlalu 'percaya diri' memberi label data sebagai 'positif'). Di sisi lain, recall adalah metrik untuk meminimalkan tingkat positif palsu (model gagal mendeteksi data yang sebenarnya 'positif').</a:t>
            </a:r>
            <a:endParaRPr/>
          </a:p>
          <a:p>
            <a:pPr marL="342900" lvl="0" indent="-342900" algn="just" rtl="0">
              <a:spcBef>
                <a:spcPts val="592"/>
              </a:spcBef>
              <a:spcAft>
                <a:spcPts val="0"/>
              </a:spcAft>
              <a:buClr>
                <a:schemeClr val="dk1"/>
              </a:buClr>
              <a:buSzPct val="100000"/>
              <a:buChar char="•"/>
            </a:pPr>
            <a:r>
              <a:rPr lang="en-US"/>
              <a:t>Apakah mungkin untuk meminimalkan keduanya (FP &amp; FN) secara bersamaan? Ya, itu mungkin dengan F1 Score. F1 Score merupakan perbandingan rata-rata dari presisi dan recall yang diberi bobot.</a:t>
            </a:r>
            <a:endParaRPr/>
          </a:p>
          <a:p>
            <a:pPr marL="0" lvl="0" indent="0" algn="l" rtl="0">
              <a:spcBef>
                <a:spcPts val="592"/>
              </a:spcBef>
              <a:spcAft>
                <a:spcPts val="0"/>
              </a:spcAft>
              <a:buClr>
                <a:schemeClr val="dk1"/>
              </a:buClr>
              <a:buSzPct val="100000"/>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7"/>
          <p:cNvSpPr txBox="1">
            <a:spLocks noGrp="1"/>
          </p:cNvSpPr>
          <p:nvPr>
            <p:ph type="body" idx="1"/>
          </p:nvPr>
        </p:nvSpPr>
        <p:spPr>
          <a:xfrm>
            <a:off x="251520" y="2924944"/>
            <a:ext cx="8640960" cy="3744416"/>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l" rtl="0">
              <a:spcBef>
                <a:spcPts val="0"/>
              </a:spcBef>
              <a:spcAft>
                <a:spcPts val="0"/>
              </a:spcAft>
              <a:buClr>
                <a:schemeClr val="dk1"/>
              </a:buClr>
              <a:buSzPct val="100000"/>
              <a:buChar char="•"/>
            </a:pPr>
            <a:r>
              <a:rPr lang="en-US"/>
              <a:t>F1 Score = 2 * (Recall*Precision) / (Recall + Precision)</a:t>
            </a:r>
            <a:br>
              <a:rPr lang="en-US"/>
            </a:br>
            <a:r>
              <a:rPr lang="en-US"/>
              <a:t>Precision = 5/(5+95) = 5%</a:t>
            </a:r>
            <a:br>
              <a:rPr lang="en-US"/>
            </a:br>
            <a:r>
              <a:rPr lang="en-US"/>
              <a:t>Recall = 5/(5+0) = 100</a:t>
            </a:r>
            <a:br>
              <a:rPr lang="en-US"/>
            </a:br>
            <a:r>
              <a:rPr lang="en-US"/>
              <a:t>F1 score = (2 x 5% x 100%) / (5% + 100%) = 9.5%</a:t>
            </a:r>
            <a:endParaRPr/>
          </a:p>
          <a:p>
            <a:pPr marL="342900" lvl="0" indent="-342900" algn="l" rtl="0">
              <a:spcBef>
                <a:spcPts val="592"/>
              </a:spcBef>
              <a:spcAft>
                <a:spcPts val="0"/>
              </a:spcAft>
              <a:buClr>
                <a:schemeClr val="dk1"/>
              </a:buClr>
              <a:buSzPct val="100000"/>
              <a:buChar char="•"/>
            </a:pPr>
            <a:r>
              <a:rPr lang="en-US"/>
              <a:t>Skornya sangat rendah tetapi cukup adil. perbandingan rata-rata dari presisi dan perolehan yang diberi bobot. Jadi, kita tidak tertipu dengan sensitivitas 100%..</a:t>
            </a:r>
            <a:endParaRPr/>
          </a:p>
          <a:p>
            <a:pPr marL="0" lvl="0" indent="0" algn="l" rtl="0">
              <a:spcBef>
                <a:spcPts val="592"/>
              </a:spcBef>
              <a:spcAft>
                <a:spcPts val="0"/>
              </a:spcAft>
              <a:buClr>
                <a:schemeClr val="dk1"/>
              </a:buClr>
              <a:buSzPct val="100000"/>
              <a:buNone/>
            </a:pPr>
            <a:endParaRPr/>
          </a:p>
        </p:txBody>
      </p:sp>
      <p:pic>
        <p:nvPicPr>
          <p:cNvPr id="246" name="Google Shape;246;p27"/>
          <p:cNvPicPr preferRelativeResize="0"/>
          <p:nvPr/>
        </p:nvPicPr>
        <p:blipFill rotWithShape="1">
          <a:blip r:embed="rId3">
            <a:alphaModFix/>
          </a:blip>
          <a:srcRect/>
          <a:stretch/>
        </p:blipFill>
        <p:spPr>
          <a:xfrm>
            <a:off x="2195736" y="-27384"/>
            <a:ext cx="3528392" cy="271601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g26bda8219e5_0_1"/>
          <p:cNvSpPr txBox="1">
            <a:spLocks noGrp="1"/>
          </p:cNvSpPr>
          <p:nvPr>
            <p:ph type="title"/>
          </p:nvPr>
        </p:nvSpPr>
        <p:spPr>
          <a:xfrm>
            <a:off x="457200" y="-12"/>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Outlier</a:t>
            </a:r>
            <a:endParaRPr/>
          </a:p>
        </p:txBody>
      </p:sp>
      <p:sp>
        <p:nvSpPr>
          <p:cNvPr id="97" name="Google Shape;97;g26bda8219e5_0_1"/>
          <p:cNvSpPr txBox="1">
            <a:spLocks noGrp="1"/>
          </p:cNvSpPr>
          <p:nvPr>
            <p:ph type="body" idx="1"/>
          </p:nvPr>
        </p:nvSpPr>
        <p:spPr>
          <a:xfrm>
            <a:off x="457200" y="952700"/>
            <a:ext cx="8229600" cy="4526100"/>
          </a:xfrm>
          <a:prstGeom prst="rect">
            <a:avLst/>
          </a:prstGeom>
        </p:spPr>
        <p:txBody>
          <a:bodyPr spcFirstLastPara="1" wrap="square" lIns="91425" tIns="45700" rIns="91425" bIns="45700" anchor="t" anchorCtr="0">
            <a:normAutofit/>
          </a:bodyPr>
          <a:lstStyle/>
          <a:p>
            <a:pPr marL="0" lvl="0" indent="0" algn="just" rtl="0">
              <a:spcBef>
                <a:spcPts val="360"/>
              </a:spcBef>
              <a:spcAft>
                <a:spcPts val="0"/>
              </a:spcAft>
              <a:buNone/>
            </a:pPr>
            <a:r>
              <a:rPr lang="en-US" sz="2400">
                <a:solidFill>
                  <a:srgbClr val="0D0D0D"/>
                </a:solidFill>
                <a:highlight>
                  <a:srgbClr val="FFFFFF"/>
                </a:highlight>
                <a:latin typeface="Roboto"/>
                <a:ea typeface="Roboto"/>
                <a:cs typeface="Roboto"/>
                <a:sym typeface="Roboto"/>
              </a:rPr>
              <a:t>Outlier adalah titik data yang secara signifikan berbeda dari pola umum atau tren dalam dataset. Secara lebih spesifik, outlier adalah observasi yang jauh dari nilai-nilai yang diharapkan atau yang dianggap sebagai "normal" berdasarkan distribusi data yang ada. Outlier bisa muncul karena berbagai alasan, termasuk kesalahan pengukuran, variasi alami dalam data, atau bahkan sebagai hasil dari fenomena yang tidak biasa atau langka</a:t>
            </a:r>
            <a:r>
              <a:rPr lang="en-US" sz="2500">
                <a:solidFill>
                  <a:srgbClr val="0D0D0D"/>
                </a:solidFill>
                <a:highlight>
                  <a:srgbClr val="FFFFFF"/>
                </a:highlight>
                <a:latin typeface="Roboto"/>
                <a:ea typeface="Roboto"/>
                <a:cs typeface="Roboto"/>
                <a:sym typeface="Roboto"/>
              </a:rPr>
              <a:t>. </a:t>
            </a:r>
            <a:endParaRPr sz="4500"/>
          </a:p>
        </p:txBody>
      </p:sp>
      <p:pic>
        <p:nvPicPr>
          <p:cNvPr id="98" name="Google Shape;98;g26bda8219e5_0_1"/>
          <p:cNvPicPr preferRelativeResize="0"/>
          <p:nvPr/>
        </p:nvPicPr>
        <p:blipFill>
          <a:blip r:embed="rId3">
            <a:alphaModFix/>
          </a:blip>
          <a:stretch>
            <a:fillRect/>
          </a:stretch>
        </p:blipFill>
        <p:spPr>
          <a:xfrm>
            <a:off x="593650" y="4293325"/>
            <a:ext cx="3978350" cy="2227875"/>
          </a:xfrm>
          <a:prstGeom prst="rect">
            <a:avLst/>
          </a:prstGeom>
          <a:noFill/>
          <a:ln>
            <a:noFill/>
          </a:ln>
        </p:spPr>
      </p:pic>
      <p:pic>
        <p:nvPicPr>
          <p:cNvPr id="99" name="Google Shape;99;g26bda8219e5_0_1"/>
          <p:cNvPicPr preferRelativeResize="0"/>
          <p:nvPr/>
        </p:nvPicPr>
        <p:blipFill>
          <a:blip r:embed="rId4">
            <a:alphaModFix/>
          </a:blip>
          <a:stretch>
            <a:fillRect/>
          </a:stretch>
        </p:blipFill>
        <p:spPr>
          <a:xfrm>
            <a:off x="5228500" y="4502254"/>
            <a:ext cx="3362325" cy="18100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8"/>
          <p:cNvSpPr txBox="1">
            <a:spLocks noGrp="1"/>
          </p:cNvSpPr>
          <p:nvPr>
            <p:ph type="body" idx="1"/>
          </p:nvPr>
        </p:nvSpPr>
        <p:spPr>
          <a:xfrm>
            <a:off x="107504" y="0"/>
            <a:ext cx="8928992" cy="6741368"/>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spcBef>
                <a:spcPts val="0"/>
              </a:spcBef>
              <a:spcAft>
                <a:spcPts val="0"/>
              </a:spcAft>
              <a:buClr>
                <a:schemeClr val="dk1"/>
              </a:buClr>
              <a:buSzPct val="100000"/>
              <a:buNone/>
            </a:pPr>
            <a:r>
              <a:rPr lang="en-US" b="1"/>
              <a:t>Conclusion</a:t>
            </a:r>
            <a:endParaRPr/>
          </a:p>
          <a:p>
            <a:pPr marL="342900" lvl="0" indent="-342900" algn="l" rtl="0">
              <a:spcBef>
                <a:spcPts val="544"/>
              </a:spcBef>
              <a:spcAft>
                <a:spcPts val="0"/>
              </a:spcAft>
              <a:buClr>
                <a:schemeClr val="dk1"/>
              </a:buClr>
              <a:buSzPct val="100000"/>
              <a:buChar char="•"/>
            </a:pPr>
            <a:r>
              <a:rPr lang="en-US"/>
              <a:t>R-squared : seberapa baik prediksi tersebut mendekati kebenaran dasar [0–100%]</a:t>
            </a:r>
            <a:endParaRPr/>
          </a:p>
          <a:p>
            <a:pPr marL="342900" lvl="0" indent="-342900" algn="l" rtl="0">
              <a:spcBef>
                <a:spcPts val="544"/>
              </a:spcBef>
              <a:spcAft>
                <a:spcPts val="0"/>
              </a:spcAft>
              <a:buClr>
                <a:schemeClr val="dk1"/>
              </a:buClr>
              <a:buSzPct val="100000"/>
              <a:buChar char="•"/>
            </a:pPr>
            <a:r>
              <a:rPr lang="en-US"/>
              <a:t>RMSE dan MAE lebih mudah diinterpretasikan dibandingkan R-squared dan Penggunaan RMSE lebih tepat jika data mempunyai banyak outlier.</a:t>
            </a:r>
            <a:endParaRPr/>
          </a:p>
          <a:p>
            <a:pPr marL="342900" lvl="0" indent="-342900" algn="l" rtl="0">
              <a:spcBef>
                <a:spcPts val="544"/>
              </a:spcBef>
              <a:spcAft>
                <a:spcPts val="0"/>
              </a:spcAft>
              <a:buClr>
                <a:schemeClr val="dk1"/>
              </a:buClr>
              <a:buSzPct val="100000"/>
              <a:buChar char="•"/>
            </a:pPr>
            <a:r>
              <a:rPr lang="en-US"/>
              <a:t>Accuracy : Ini adalah metrik yang paling baik digunakan untuk kumpulan data yang seimbang</a:t>
            </a:r>
            <a:endParaRPr/>
          </a:p>
          <a:p>
            <a:pPr marL="342900" lvl="0" indent="-342900" algn="l" rtl="0">
              <a:spcBef>
                <a:spcPts val="544"/>
              </a:spcBef>
              <a:spcAft>
                <a:spcPts val="0"/>
              </a:spcAft>
              <a:buClr>
                <a:schemeClr val="dk1"/>
              </a:buClr>
              <a:buSzPct val="100000"/>
              <a:buChar char="•"/>
            </a:pPr>
            <a:r>
              <a:rPr lang="en-US"/>
              <a:t>Precision : Metrik ini digunakan untuk menghindari prediksi positif palsu (pengamatan negatif, tetapi diprediksi positif)</a:t>
            </a:r>
            <a:endParaRPr/>
          </a:p>
          <a:p>
            <a:pPr marL="342900" lvl="0" indent="-342900" algn="l" rtl="0">
              <a:spcBef>
                <a:spcPts val="544"/>
              </a:spcBef>
              <a:spcAft>
                <a:spcPts val="0"/>
              </a:spcAft>
              <a:buClr>
                <a:schemeClr val="dk1"/>
              </a:buClr>
              <a:buSzPct val="100000"/>
              <a:buChar char="•"/>
            </a:pPr>
            <a:r>
              <a:rPr lang="en-US"/>
              <a:t>Recall / Sensitivity : Metrik ini digunakan untuk menghindari negatif palsu (Pengamatan positif, tetapi diprediksi negatif) dan memaksimalkan tingkat positif sebenarnya.</a:t>
            </a:r>
            <a:endParaRPr/>
          </a:p>
          <a:p>
            <a:pPr marL="342900" lvl="0" indent="-342900" algn="l" rtl="0">
              <a:spcBef>
                <a:spcPts val="544"/>
              </a:spcBef>
              <a:spcAft>
                <a:spcPts val="0"/>
              </a:spcAft>
              <a:buClr>
                <a:schemeClr val="dk1"/>
              </a:buClr>
              <a:buSzPct val="100000"/>
              <a:buChar char="•"/>
            </a:pPr>
            <a:r>
              <a:rPr lang="en-US"/>
              <a:t>Specificity : Metrik ini digunakan untuk memaksimalkan tingkat True negative dan meminimalkan tingkat True positif.</a:t>
            </a:r>
            <a:endParaRPr/>
          </a:p>
          <a:p>
            <a:pPr marL="342900" lvl="0" indent="-342900" algn="l" rtl="0">
              <a:spcBef>
                <a:spcPts val="544"/>
              </a:spcBef>
              <a:spcAft>
                <a:spcPts val="0"/>
              </a:spcAft>
              <a:buClr>
                <a:schemeClr val="dk1"/>
              </a:buClr>
              <a:buSzPct val="100000"/>
              <a:buChar char="•"/>
            </a:pPr>
            <a:r>
              <a:rPr lang="en-US"/>
              <a:t>F1 Score : Metrik ini digunakan untuk meminimalkan Positif Palsu dan Negatif Palsu</a:t>
            </a:r>
            <a:endParaRPr/>
          </a:p>
          <a:p>
            <a:pPr marL="0" lvl="0" indent="0" algn="l" rtl="0">
              <a:spcBef>
                <a:spcPts val="544"/>
              </a:spcBef>
              <a:spcAft>
                <a:spcPts val="0"/>
              </a:spcAft>
              <a:buClr>
                <a:schemeClr val="dk1"/>
              </a:buClr>
              <a:buSzPct val="100000"/>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9"/>
          <p:cNvSpPr txBox="1">
            <a:spLocks noGrp="1"/>
          </p:cNvSpPr>
          <p:nvPr>
            <p:ph type="body" idx="1"/>
          </p:nvPr>
        </p:nvSpPr>
        <p:spPr>
          <a:xfrm>
            <a:off x="0" y="1124744"/>
            <a:ext cx="8964488" cy="5616624"/>
          </a:xfrm>
          <a:prstGeom prst="rect">
            <a:avLst/>
          </a:prstGeom>
          <a:noFill/>
          <a:ln>
            <a:noFill/>
          </a:ln>
        </p:spPr>
        <p:txBody>
          <a:bodyPr spcFirstLastPara="1" wrap="square" lIns="91425" tIns="45700" rIns="91425" bIns="45700" anchor="t" anchorCtr="0">
            <a:normAutofit lnSpcReduction="10000"/>
          </a:bodyPr>
          <a:lstStyle/>
          <a:p>
            <a:pPr marL="0" lvl="0" indent="0" algn="just" rtl="0">
              <a:spcBef>
                <a:spcPts val="0"/>
              </a:spcBef>
              <a:spcAft>
                <a:spcPts val="0"/>
              </a:spcAft>
              <a:buClr>
                <a:schemeClr val="dk1"/>
              </a:buClr>
              <a:buSzPts val="3200"/>
              <a:buNone/>
            </a:pPr>
            <a:r>
              <a:rPr lang="en-US"/>
              <a:t>Dalam Machine Learning, pengukuran kinerja adalah tugas penting. Jadi ketika menghadapi masalah klasifikasi, kita dapat mengandalkan Kurva AUC - ROC. Ketika kita perlu memeriksa atau memvisualisasikan kinerja masalah klasifikasi, kita menggunakan kurva AUC (Area Under The Curve) ROC (Receiver Operating Characteristics). Ini adalah salah satu metrik evaluasi terpenting untuk memeriksa kinerja model klasifikasi apa pun. Itu juga ditulis sebagai AUROC (</a:t>
            </a:r>
            <a:r>
              <a:rPr lang="en-US" b="1"/>
              <a:t>Area Under the</a:t>
            </a:r>
            <a:r>
              <a:rPr lang="en-US"/>
              <a:t> </a:t>
            </a:r>
            <a:r>
              <a:rPr lang="en-US" b="1"/>
              <a:t>Receiver Operating Characteristics - </a:t>
            </a:r>
            <a:r>
              <a:rPr lang="en-US"/>
              <a:t>Area di Bawah Karakteristik Operasi Penerima)</a:t>
            </a:r>
            <a:endParaRPr/>
          </a:p>
        </p:txBody>
      </p:sp>
      <p:pic>
        <p:nvPicPr>
          <p:cNvPr id="257" name="Google Shape;257;p29"/>
          <p:cNvPicPr preferRelativeResize="0"/>
          <p:nvPr/>
        </p:nvPicPr>
        <p:blipFill rotWithShape="1">
          <a:blip r:embed="rId3">
            <a:alphaModFix/>
          </a:blip>
          <a:srcRect/>
          <a:stretch/>
        </p:blipFill>
        <p:spPr>
          <a:xfrm>
            <a:off x="16590" y="116632"/>
            <a:ext cx="5191125" cy="7048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0"/>
          <p:cNvSpPr txBox="1">
            <a:spLocks noGrp="1"/>
          </p:cNvSpPr>
          <p:nvPr>
            <p:ph type="body" idx="1"/>
          </p:nvPr>
        </p:nvSpPr>
        <p:spPr>
          <a:xfrm>
            <a:off x="31156" y="35527"/>
            <a:ext cx="9005339" cy="648981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None/>
            </a:pPr>
            <a:r>
              <a:rPr lang="en-US" b="1"/>
              <a:t>What is the AUC - ROC Curve?</a:t>
            </a:r>
            <a:endParaRPr/>
          </a:p>
          <a:p>
            <a:pPr marL="342900" lvl="0" indent="-342900" algn="just" rtl="0">
              <a:spcBef>
                <a:spcPts val="640"/>
              </a:spcBef>
              <a:spcAft>
                <a:spcPts val="0"/>
              </a:spcAft>
              <a:buClr>
                <a:schemeClr val="dk1"/>
              </a:buClr>
              <a:buSzPts val="3200"/>
              <a:buChar char="•"/>
            </a:pPr>
            <a:r>
              <a:rPr lang="en-US"/>
              <a:t>Kurva AUC - ROC adalah pengukuran kinerja untuk masalah klasifikasi pada berbagai pengaturan ambang batas. ROC adalah kurva probabilitas dan AUC mewakili derajat atau ukuran keterpisahan. Ini menunjukkan seberapa besar kemampuan model dalam membedakan kelas-kelas. Semakin tinggi AUC, semakin baik model dalam memprediksi 0 kelas sebagai 0 dan 1 kelas sebagai 1. Dengan analogi, semakin tinggi AUC, semakin baik model dalam membedakan antara pasien dengan penyakit dan tanpa penyakit..</a:t>
            </a:r>
            <a:endParaRPr/>
          </a:p>
          <a:p>
            <a:pPr marL="0" lvl="0" indent="0" algn="l" rtl="0">
              <a:spcBef>
                <a:spcPts val="640"/>
              </a:spcBef>
              <a:spcAft>
                <a:spcPts val="0"/>
              </a:spcAft>
              <a:buClr>
                <a:schemeClr val="dk1"/>
              </a:buClr>
              <a:buSzPts val="3200"/>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1"/>
          <p:cNvSpPr txBox="1">
            <a:spLocks noGrp="1"/>
          </p:cNvSpPr>
          <p:nvPr>
            <p:ph type="title"/>
          </p:nvPr>
        </p:nvSpPr>
        <p:spPr>
          <a:xfrm>
            <a:off x="395536" y="260648"/>
            <a:ext cx="82296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2800"/>
              <a:buFont typeface="Calibri"/>
              <a:buNone/>
            </a:pPr>
            <a:r>
              <a:rPr lang="en-US" sz="2800"/>
              <a:t>Kurva ROC diplot dengan TPR terhadap FPR dimana TPR berada pada sumbu y dan FPR berada pada sumbu x</a:t>
            </a:r>
            <a:endParaRPr sz="2800"/>
          </a:p>
        </p:txBody>
      </p:sp>
      <p:pic>
        <p:nvPicPr>
          <p:cNvPr id="268" name="Google Shape;268;p31"/>
          <p:cNvPicPr preferRelativeResize="0"/>
          <p:nvPr/>
        </p:nvPicPr>
        <p:blipFill rotWithShape="1">
          <a:blip r:embed="rId3">
            <a:alphaModFix/>
          </a:blip>
          <a:srcRect/>
          <a:stretch/>
        </p:blipFill>
        <p:spPr>
          <a:xfrm>
            <a:off x="0" y="1412776"/>
            <a:ext cx="3543300" cy="3171825"/>
          </a:xfrm>
          <a:prstGeom prst="rect">
            <a:avLst/>
          </a:prstGeom>
          <a:noFill/>
          <a:ln>
            <a:noFill/>
          </a:ln>
        </p:spPr>
      </p:pic>
      <p:sp>
        <p:nvSpPr>
          <p:cNvPr id="269" name="Google Shape;269;p31"/>
          <p:cNvSpPr txBox="1"/>
          <p:nvPr/>
        </p:nvSpPr>
        <p:spPr>
          <a:xfrm>
            <a:off x="3543300" y="1412776"/>
            <a:ext cx="5600700" cy="108012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Mendefinisikan istilah yang digunakan dalam Kurva AUC dan ROC.</a:t>
            </a:r>
            <a:endParaRPr/>
          </a:p>
          <a:p>
            <a:pPr marL="0" marR="0" lvl="0" indent="0" algn="l" rtl="0">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TPR (True Positive Rate) / Recall /Sensitivity</a:t>
            </a:r>
            <a:endParaRPr sz="2400" b="0" i="0" u="none" strike="noStrike" cap="none">
              <a:solidFill>
                <a:schemeClr val="dk1"/>
              </a:solidFill>
              <a:latin typeface="Calibri"/>
              <a:ea typeface="Calibri"/>
              <a:cs typeface="Calibri"/>
              <a:sym typeface="Calibri"/>
            </a:endParaRPr>
          </a:p>
        </p:txBody>
      </p:sp>
      <p:pic>
        <p:nvPicPr>
          <p:cNvPr id="270" name="Google Shape;270;p31"/>
          <p:cNvPicPr preferRelativeResize="0"/>
          <p:nvPr/>
        </p:nvPicPr>
        <p:blipFill rotWithShape="1">
          <a:blip r:embed="rId4">
            <a:alphaModFix/>
          </a:blip>
          <a:srcRect/>
          <a:stretch/>
        </p:blipFill>
        <p:spPr>
          <a:xfrm>
            <a:off x="3779912" y="2494632"/>
            <a:ext cx="4320480" cy="1078384"/>
          </a:xfrm>
          <a:prstGeom prst="rect">
            <a:avLst/>
          </a:prstGeom>
          <a:noFill/>
          <a:ln>
            <a:noFill/>
          </a:ln>
        </p:spPr>
      </p:pic>
      <p:pic>
        <p:nvPicPr>
          <p:cNvPr id="271" name="Google Shape;271;p31"/>
          <p:cNvPicPr preferRelativeResize="0"/>
          <p:nvPr/>
        </p:nvPicPr>
        <p:blipFill rotWithShape="1">
          <a:blip r:embed="rId5">
            <a:alphaModFix/>
          </a:blip>
          <a:srcRect/>
          <a:stretch/>
        </p:blipFill>
        <p:spPr>
          <a:xfrm>
            <a:off x="3815827" y="3696250"/>
            <a:ext cx="4284565" cy="956886"/>
          </a:xfrm>
          <a:prstGeom prst="rect">
            <a:avLst/>
          </a:prstGeom>
          <a:noFill/>
          <a:ln>
            <a:noFill/>
          </a:ln>
        </p:spPr>
      </p:pic>
      <p:pic>
        <p:nvPicPr>
          <p:cNvPr id="272" name="Google Shape;272;p31"/>
          <p:cNvPicPr preferRelativeResize="0"/>
          <p:nvPr/>
        </p:nvPicPr>
        <p:blipFill rotWithShape="1">
          <a:blip r:embed="rId6">
            <a:alphaModFix/>
          </a:blip>
          <a:srcRect/>
          <a:stretch/>
        </p:blipFill>
        <p:spPr>
          <a:xfrm>
            <a:off x="3275856" y="4797152"/>
            <a:ext cx="4176464" cy="165618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2"/>
          <p:cNvSpPr txBox="1">
            <a:spLocks noGrp="1"/>
          </p:cNvSpPr>
          <p:nvPr>
            <p:ph type="body" idx="1"/>
          </p:nvPr>
        </p:nvSpPr>
        <p:spPr>
          <a:xfrm>
            <a:off x="107504" y="116632"/>
            <a:ext cx="8856984" cy="6624736"/>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spcBef>
                <a:spcPts val="0"/>
              </a:spcBef>
              <a:spcAft>
                <a:spcPts val="0"/>
              </a:spcAft>
              <a:buClr>
                <a:schemeClr val="dk1"/>
              </a:buClr>
              <a:buSzPct val="100000"/>
              <a:buNone/>
            </a:pPr>
            <a:r>
              <a:rPr lang="en-US" b="1"/>
              <a:t>Cara berspekulasi tentang performa dari  model?</a:t>
            </a:r>
            <a:endParaRPr/>
          </a:p>
          <a:p>
            <a:pPr marL="342900" lvl="0" indent="-342900" algn="just" rtl="0">
              <a:spcBef>
                <a:spcPts val="592"/>
              </a:spcBef>
              <a:spcAft>
                <a:spcPts val="0"/>
              </a:spcAft>
              <a:buClr>
                <a:schemeClr val="dk1"/>
              </a:buClr>
              <a:buSzPct val="100000"/>
              <a:buChar char="•"/>
            </a:pPr>
            <a:r>
              <a:rPr lang="en-US"/>
              <a:t>Model yang unggul memiliki AUC mendekati 1 yang berarti model tersebut memiliki ukuran keterpisahan yang baik. Model yang buruk memiliki AUC mendekati 0 yang berarti model tersebut memiliki ukuran keterpisahan yang paling buruk. Faktanya, itu berarti timbal balik dari hasilnya. Ia memprediksi 0s sebagai 1s dan 1s sebagai 0s. Dan jika AUC 0,5 berarti model tersebut tidak memiliki kapasitas pemisahan kelas apapun.</a:t>
            </a:r>
            <a:endParaRPr/>
          </a:p>
          <a:p>
            <a:pPr marL="342900" lvl="0" indent="-342900" algn="just" rtl="0">
              <a:spcBef>
                <a:spcPts val="592"/>
              </a:spcBef>
              <a:spcAft>
                <a:spcPts val="0"/>
              </a:spcAft>
              <a:buClr>
                <a:schemeClr val="dk1"/>
              </a:buClr>
              <a:buSzPct val="100000"/>
              <a:buChar char="•"/>
            </a:pPr>
            <a:r>
              <a:rPr lang="en-US"/>
              <a:t>Seperti kita ketahui, ROC merupakan kurva probabilitas. Mari kita gambarkan distribusi probabilitas tersebut:</a:t>
            </a:r>
            <a:endParaRPr/>
          </a:p>
          <a:p>
            <a:pPr marL="342900" lvl="0" indent="-342900" algn="just" rtl="0">
              <a:spcBef>
                <a:spcPts val="592"/>
              </a:spcBef>
              <a:spcAft>
                <a:spcPts val="0"/>
              </a:spcAft>
              <a:buClr>
                <a:schemeClr val="dk1"/>
              </a:buClr>
              <a:buSzPct val="100000"/>
              <a:buChar char="•"/>
            </a:pPr>
            <a:r>
              <a:rPr lang="en-US"/>
              <a:t>Catatan : Kurva sebaran berwarna merah merupakan kelas positif (pasien menderita penyakit) dan kurva sebaran berwarna hijau merupakan kelas negatif (pasien tidak menderita penyakit).).</a:t>
            </a:r>
            <a:endParaRPr/>
          </a:p>
          <a:p>
            <a:pPr marL="0" lvl="0" indent="0" algn="l" rtl="0">
              <a:spcBef>
                <a:spcPts val="592"/>
              </a:spcBef>
              <a:spcAft>
                <a:spcPts val="0"/>
              </a:spcAft>
              <a:buClr>
                <a:schemeClr val="dk1"/>
              </a:buClr>
              <a:buSzPct val="100000"/>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pic>
        <p:nvPicPr>
          <p:cNvPr id="282" name="Google Shape;282;p33"/>
          <p:cNvPicPr preferRelativeResize="0"/>
          <p:nvPr/>
        </p:nvPicPr>
        <p:blipFill rotWithShape="1">
          <a:blip r:embed="rId3">
            <a:alphaModFix/>
          </a:blip>
          <a:srcRect/>
          <a:stretch/>
        </p:blipFill>
        <p:spPr>
          <a:xfrm>
            <a:off x="323528" y="301515"/>
            <a:ext cx="7161213" cy="3162300"/>
          </a:xfrm>
          <a:prstGeom prst="rect">
            <a:avLst/>
          </a:prstGeom>
          <a:noFill/>
          <a:ln>
            <a:noFill/>
          </a:ln>
        </p:spPr>
      </p:pic>
      <p:pic>
        <p:nvPicPr>
          <p:cNvPr id="283" name="Google Shape;283;p33"/>
          <p:cNvPicPr preferRelativeResize="0"/>
          <p:nvPr/>
        </p:nvPicPr>
        <p:blipFill rotWithShape="1">
          <a:blip r:embed="rId4">
            <a:alphaModFix/>
          </a:blip>
          <a:srcRect/>
          <a:stretch/>
        </p:blipFill>
        <p:spPr>
          <a:xfrm>
            <a:off x="1505608" y="4077072"/>
            <a:ext cx="4680520" cy="250889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4"/>
          <p:cNvSpPr txBox="1">
            <a:spLocks noGrp="1"/>
          </p:cNvSpPr>
          <p:nvPr>
            <p:ph type="body" idx="1"/>
          </p:nvPr>
        </p:nvSpPr>
        <p:spPr>
          <a:xfrm>
            <a:off x="395536" y="692696"/>
            <a:ext cx="8229600" cy="4525963"/>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Clr>
                <a:schemeClr val="dk1"/>
              </a:buClr>
              <a:buSzPts val="3200"/>
              <a:buNone/>
            </a:pPr>
            <a:r>
              <a:rPr lang="en-US"/>
              <a:t>Ini adalah situasi yang ideal. Jika dua kurva tidak tumpang tindih sama sekali berarti model memiliki ukuran keterpisahan yang ideal. Ia mampu membedakan dengan sempurna antara kelas positif dan kelas negatif.</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pic>
        <p:nvPicPr>
          <p:cNvPr id="293" name="Google Shape;293;p35"/>
          <p:cNvPicPr preferRelativeResize="0"/>
          <p:nvPr/>
        </p:nvPicPr>
        <p:blipFill rotWithShape="1">
          <a:blip r:embed="rId3">
            <a:alphaModFix/>
          </a:blip>
          <a:srcRect/>
          <a:stretch/>
        </p:blipFill>
        <p:spPr>
          <a:xfrm>
            <a:off x="683568" y="260648"/>
            <a:ext cx="6465887" cy="3352800"/>
          </a:xfrm>
          <a:prstGeom prst="rect">
            <a:avLst/>
          </a:prstGeom>
          <a:noFill/>
          <a:ln>
            <a:noFill/>
          </a:ln>
        </p:spPr>
      </p:pic>
      <p:pic>
        <p:nvPicPr>
          <p:cNvPr id="294" name="Google Shape;294;p35"/>
          <p:cNvPicPr preferRelativeResize="0"/>
          <p:nvPr/>
        </p:nvPicPr>
        <p:blipFill rotWithShape="1">
          <a:blip r:embed="rId4">
            <a:alphaModFix/>
          </a:blip>
          <a:srcRect/>
          <a:stretch/>
        </p:blipFill>
        <p:spPr>
          <a:xfrm>
            <a:off x="1475656" y="4081264"/>
            <a:ext cx="5184576" cy="2732137"/>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6"/>
          <p:cNvSpPr txBox="1">
            <a:spLocks noGrp="1"/>
          </p:cNvSpPr>
          <p:nvPr>
            <p:ph type="body" idx="1"/>
          </p:nvPr>
        </p:nvSpPr>
        <p:spPr>
          <a:xfrm>
            <a:off x="539552" y="548680"/>
            <a:ext cx="8229600" cy="4525963"/>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Clr>
                <a:schemeClr val="dk1"/>
              </a:buClr>
              <a:buSzPts val="3200"/>
              <a:buNone/>
            </a:pPr>
            <a:r>
              <a:rPr lang="en-US"/>
              <a:t>Ketika dua distribusi tumpang tindih, kami menimbulkan kesalahan tipe 1 dan tipe 2. Tergantung pada ambang batasnya, kita dapat meminimalkan atau memaksimalkannya. Jika AUC 0,7 berarti terdapat 70% kemungkinan model mampu membedakan kelas positif dan kelas negatif..</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pic>
        <p:nvPicPr>
          <p:cNvPr id="304" name="Google Shape;304;p37"/>
          <p:cNvPicPr preferRelativeResize="0"/>
          <p:nvPr/>
        </p:nvPicPr>
        <p:blipFill rotWithShape="1">
          <a:blip r:embed="rId3">
            <a:alphaModFix/>
          </a:blip>
          <a:srcRect/>
          <a:stretch/>
        </p:blipFill>
        <p:spPr>
          <a:xfrm>
            <a:off x="1187624" y="332656"/>
            <a:ext cx="5048250" cy="2880320"/>
          </a:xfrm>
          <a:prstGeom prst="rect">
            <a:avLst/>
          </a:prstGeom>
          <a:noFill/>
          <a:ln>
            <a:noFill/>
          </a:ln>
        </p:spPr>
      </p:pic>
      <p:pic>
        <p:nvPicPr>
          <p:cNvPr id="305" name="Google Shape;305;p37"/>
          <p:cNvPicPr preferRelativeResize="0"/>
          <p:nvPr/>
        </p:nvPicPr>
        <p:blipFill rotWithShape="1">
          <a:blip r:embed="rId4">
            <a:alphaModFix/>
          </a:blip>
          <a:srcRect/>
          <a:stretch/>
        </p:blipFill>
        <p:spPr>
          <a:xfrm>
            <a:off x="1547664" y="3928864"/>
            <a:ext cx="4464496" cy="284874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g26bda8219e5_0_9"/>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Imbalance Data</a:t>
            </a:r>
            <a:endParaRPr/>
          </a:p>
        </p:txBody>
      </p:sp>
      <p:sp>
        <p:nvSpPr>
          <p:cNvPr id="105" name="Google Shape;105;g26bda8219e5_0_9"/>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rmAutofit lnSpcReduction="20000"/>
          </a:bodyPr>
          <a:lstStyle/>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457200" lvl="0" indent="-336550" algn="just" rtl="0">
              <a:lnSpc>
                <a:spcPct val="115000"/>
              </a:lnSpc>
              <a:spcBef>
                <a:spcPts val="0"/>
              </a:spcBef>
              <a:spcAft>
                <a:spcPts val="0"/>
              </a:spcAft>
              <a:buClr>
                <a:srgbClr val="0D0D0D"/>
              </a:buClr>
              <a:buSzPts val="1700"/>
              <a:buFont typeface="Roboto"/>
              <a:buChar char="●"/>
            </a:pPr>
            <a:r>
              <a:rPr lang="en-US" sz="1700">
                <a:solidFill>
                  <a:srgbClr val="0D0D0D"/>
                </a:solidFill>
                <a:highlight>
                  <a:srgbClr val="FFFFFF"/>
                </a:highlight>
                <a:latin typeface="Roboto"/>
                <a:ea typeface="Roboto"/>
                <a:cs typeface="Roboto"/>
                <a:sym typeface="Roboto"/>
              </a:rPr>
              <a:t>Oversampling: Duplikasi atau penciptaan kembali sampel dari kelas minoritas untuk membuat distribusi kelas menjadi lebih seimbang.</a:t>
            </a:r>
            <a:endParaRPr sz="1700">
              <a:solidFill>
                <a:srgbClr val="0D0D0D"/>
              </a:solidFill>
              <a:highlight>
                <a:srgbClr val="FFFFFF"/>
              </a:highlight>
              <a:latin typeface="Roboto"/>
              <a:ea typeface="Roboto"/>
              <a:cs typeface="Roboto"/>
              <a:sym typeface="Roboto"/>
            </a:endParaRPr>
          </a:p>
          <a:p>
            <a:pPr marL="457200" lvl="0" indent="-336550" algn="just" rtl="0">
              <a:lnSpc>
                <a:spcPct val="115000"/>
              </a:lnSpc>
              <a:spcBef>
                <a:spcPts val="0"/>
              </a:spcBef>
              <a:spcAft>
                <a:spcPts val="0"/>
              </a:spcAft>
              <a:buClr>
                <a:srgbClr val="0D0D0D"/>
              </a:buClr>
              <a:buSzPts val="1700"/>
              <a:buFont typeface="Roboto"/>
              <a:buChar char="●"/>
            </a:pPr>
            <a:r>
              <a:rPr lang="en-US" sz="1700">
                <a:solidFill>
                  <a:srgbClr val="0D0D0D"/>
                </a:solidFill>
                <a:highlight>
                  <a:srgbClr val="FFFFFF"/>
                </a:highlight>
                <a:latin typeface="Roboto"/>
                <a:ea typeface="Roboto"/>
                <a:cs typeface="Roboto"/>
                <a:sym typeface="Roboto"/>
              </a:rPr>
              <a:t>Undersampling: Mengurangi jumlah sampel dari kelas mayoritas untuk membuat distribusi kelas menjadi lebih seimbang.</a:t>
            </a:r>
            <a:endParaRPr sz="1700">
              <a:solidFill>
                <a:srgbClr val="0D0D0D"/>
              </a:solidFill>
              <a:highlight>
                <a:srgbClr val="FFFFFF"/>
              </a:highlight>
              <a:latin typeface="Roboto"/>
              <a:ea typeface="Roboto"/>
              <a:cs typeface="Roboto"/>
              <a:sym typeface="Roboto"/>
            </a:endParaRPr>
          </a:p>
          <a:p>
            <a:pPr marL="457200" lvl="0" indent="-336550" algn="just" rtl="0">
              <a:lnSpc>
                <a:spcPct val="115000"/>
              </a:lnSpc>
              <a:spcBef>
                <a:spcPts val="0"/>
              </a:spcBef>
              <a:spcAft>
                <a:spcPts val="0"/>
              </a:spcAft>
              <a:buClr>
                <a:srgbClr val="0D0D0D"/>
              </a:buClr>
              <a:buSzPts val="1700"/>
              <a:buFont typeface="Roboto"/>
              <a:buChar char="●"/>
            </a:pPr>
            <a:r>
              <a:rPr lang="en-US" sz="1700">
                <a:solidFill>
                  <a:srgbClr val="0D0D0D"/>
                </a:solidFill>
                <a:highlight>
                  <a:srgbClr val="FFFFFF"/>
                </a:highlight>
                <a:latin typeface="Roboto"/>
                <a:ea typeface="Roboto"/>
                <a:cs typeface="Roboto"/>
                <a:sym typeface="Roboto"/>
              </a:rPr>
              <a:t>Synthetic Minority Over-sampling Technique (SMOTE): Menggunakan teknik generasi sampel sintetis untuk kelas minoritas berdasarkan tetangga terdekat.</a:t>
            </a:r>
            <a:endParaRPr sz="1700">
              <a:solidFill>
                <a:srgbClr val="0D0D0D"/>
              </a:solidFill>
              <a:highlight>
                <a:srgbClr val="FFFFFF"/>
              </a:highlight>
              <a:latin typeface="Roboto"/>
              <a:ea typeface="Roboto"/>
              <a:cs typeface="Roboto"/>
              <a:sym typeface="Roboto"/>
            </a:endParaRPr>
          </a:p>
          <a:p>
            <a:pPr marL="0" lvl="0" indent="0" algn="l" rtl="0">
              <a:spcBef>
                <a:spcPts val="360"/>
              </a:spcBef>
              <a:spcAft>
                <a:spcPts val="0"/>
              </a:spcAft>
              <a:buNone/>
            </a:pPr>
            <a:endParaRPr/>
          </a:p>
        </p:txBody>
      </p:sp>
      <p:pic>
        <p:nvPicPr>
          <p:cNvPr id="106" name="Google Shape;106;g26bda8219e5_0_9"/>
          <p:cNvPicPr preferRelativeResize="0"/>
          <p:nvPr/>
        </p:nvPicPr>
        <p:blipFill>
          <a:blip r:embed="rId3">
            <a:alphaModFix/>
          </a:blip>
          <a:stretch>
            <a:fillRect/>
          </a:stretch>
        </p:blipFill>
        <p:spPr>
          <a:xfrm>
            <a:off x="1119175" y="1600188"/>
            <a:ext cx="6905625" cy="20288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3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Clr>
                <a:schemeClr val="dk1"/>
              </a:buClr>
              <a:buSzPts val="3600"/>
              <a:buNone/>
            </a:pPr>
            <a:r>
              <a:rPr lang="en-US" sz="3600"/>
              <a:t>Ini adalah situasi terburuk. Ketika AUC kira-kira 0,5, model tidak memiliki kapasitas diskriminasi untuk membedakan kelas positif dan kelas negatif</a:t>
            </a:r>
            <a:r>
              <a:rPr lang="en-US"/>
              <a:t>.</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pic>
        <p:nvPicPr>
          <p:cNvPr id="315" name="Google Shape;315;p39"/>
          <p:cNvPicPr preferRelativeResize="0"/>
          <p:nvPr/>
        </p:nvPicPr>
        <p:blipFill rotWithShape="1">
          <a:blip r:embed="rId3">
            <a:alphaModFix/>
          </a:blip>
          <a:srcRect/>
          <a:stretch/>
        </p:blipFill>
        <p:spPr>
          <a:xfrm>
            <a:off x="539552" y="188640"/>
            <a:ext cx="7446963" cy="3057525"/>
          </a:xfrm>
          <a:prstGeom prst="rect">
            <a:avLst/>
          </a:prstGeom>
          <a:noFill/>
          <a:ln>
            <a:noFill/>
          </a:ln>
        </p:spPr>
      </p:pic>
      <p:pic>
        <p:nvPicPr>
          <p:cNvPr id="316" name="Google Shape;316;p39"/>
          <p:cNvPicPr preferRelativeResize="0"/>
          <p:nvPr/>
        </p:nvPicPr>
        <p:blipFill rotWithShape="1">
          <a:blip r:embed="rId4">
            <a:alphaModFix/>
          </a:blip>
          <a:srcRect/>
          <a:stretch/>
        </p:blipFill>
        <p:spPr>
          <a:xfrm>
            <a:off x="1115616" y="3480522"/>
            <a:ext cx="5832648" cy="28479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Clr>
                <a:schemeClr val="dk1"/>
              </a:buClr>
              <a:buSzPts val="3600"/>
              <a:buNone/>
            </a:pPr>
            <a:r>
              <a:rPr lang="en-US" sz="3600"/>
              <a:t>Ketika AUC kira-kira 0, model sebenarnya melakukan reciprocating terhadap kelas-kelas tersebut. Artinya model memprediksi kelas negatif sebagai kelas positif dan sebaliknya</a:t>
            </a:r>
            <a:r>
              <a:rPr lang="en-US"/>
              <a:t>.</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4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600"/>
              <a:buNone/>
            </a:pPr>
            <a:r>
              <a:rPr lang="en-US" sz="3600" b="1"/>
              <a:t>The relation between Sensitivity, Specificity, FPR, and Threshold.</a:t>
            </a:r>
            <a:endParaRPr/>
          </a:p>
          <a:p>
            <a:pPr marL="342900" lvl="0" indent="-342900" algn="just" rtl="0">
              <a:spcBef>
                <a:spcPts val="720"/>
              </a:spcBef>
              <a:spcAft>
                <a:spcPts val="0"/>
              </a:spcAft>
              <a:buClr>
                <a:schemeClr val="dk1"/>
              </a:buClr>
              <a:buSzPts val="3600"/>
              <a:buChar char="•"/>
            </a:pPr>
            <a:r>
              <a:rPr lang="en-US" sz="3600"/>
              <a:t>Sensitivity and Specificity berbanding terbalik satu sama lain. Jadi ketika kita increase Sensitivity, Specificity decreases, dan sebaliknya</a:t>
            </a:r>
            <a:r>
              <a:rPr lang="en-US"/>
              <a:t>.</a:t>
            </a:r>
            <a:endParaRPr/>
          </a:p>
          <a:p>
            <a:pPr marL="0" lvl="0" indent="0" algn="l" rtl="0">
              <a:spcBef>
                <a:spcPts val="640"/>
              </a:spcBef>
              <a:spcAft>
                <a:spcPts val="0"/>
              </a:spcAft>
              <a:buClr>
                <a:schemeClr val="dk1"/>
              </a:buClr>
              <a:buSzPts val="3200"/>
              <a:buNone/>
            </a:pP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4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Saat kita menurunkan ambang batas, kita mendapatkan lebih banyak nilai positif menaikan sensitivity dan  menurunkan specificity.</a:t>
            </a:r>
            <a:endParaRPr/>
          </a:p>
          <a:p>
            <a:pPr marL="342900" lvl="0" indent="-342900" algn="l" rtl="0">
              <a:spcBef>
                <a:spcPts val="640"/>
              </a:spcBef>
              <a:spcAft>
                <a:spcPts val="0"/>
              </a:spcAft>
              <a:buClr>
                <a:schemeClr val="dk1"/>
              </a:buClr>
              <a:buSzPts val="3200"/>
              <a:buChar char="•"/>
            </a:pPr>
            <a:r>
              <a:rPr lang="en-US"/>
              <a:t>Demikian pula, ketika kita meningkatkan ambang batas, kita mendapatkan lebih banyak nilai negatif specificity lebih tinggi dan sensitivity lebih rendah.</a:t>
            </a:r>
            <a:endParaRPr/>
          </a:p>
          <a:p>
            <a:pPr marL="0" lvl="0" indent="0" algn="l" rtl="0">
              <a:spcBef>
                <a:spcPts val="640"/>
              </a:spcBef>
              <a:spcAft>
                <a:spcPts val="0"/>
              </a:spcAft>
              <a:buClr>
                <a:schemeClr val="dk1"/>
              </a:buClr>
              <a:buSzPts val="3200"/>
              <a:buNone/>
            </a:pPr>
            <a:endParaRPr/>
          </a:p>
        </p:txBody>
      </p:sp>
      <p:pic>
        <p:nvPicPr>
          <p:cNvPr id="332" name="Google Shape;332;p42"/>
          <p:cNvPicPr preferRelativeResize="0"/>
          <p:nvPr/>
        </p:nvPicPr>
        <p:blipFill rotWithShape="1">
          <a:blip r:embed="rId3">
            <a:alphaModFix/>
          </a:blip>
          <a:srcRect/>
          <a:stretch/>
        </p:blipFill>
        <p:spPr>
          <a:xfrm>
            <a:off x="395536" y="336848"/>
            <a:ext cx="8208911" cy="108012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3"/>
          <p:cNvSpPr txBox="1">
            <a:spLocks noGrp="1"/>
          </p:cNvSpPr>
          <p:nvPr>
            <p:ph type="body" idx="1"/>
          </p:nvPr>
        </p:nvSpPr>
        <p:spPr>
          <a:xfrm>
            <a:off x="323528" y="260648"/>
            <a:ext cx="8229600" cy="2736304"/>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Clr>
                <a:schemeClr val="dk1"/>
              </a:buClr>
              <a:buSzPts val="4000"/>
              <a:buNone/>
            </a:pPr>
            <a:r>
              <a:rPr lang="en-US" sz="4000"/>
              <a:t>Seperti yang kita tahu FPR = 1 - specificity. Ketika kita meningkatkan TPR, FPR juga akan meningkat dan sebaliknya</a:t>
            </a:r>
            <a:endParaRPr sz="4000"/>
          </a:p>
        </p:txBody>
      </p:sp>
      <p:pic>
        <p:nvPicPr>
          <p:cNvPr id="338" name="Google Shape;338;p43"/>
          <p:cNvPicPr preferRelativeResize="0"/>
          <p:nvPr/>
        </p:nvPicPr>
        <p:blipFill rotWithShape="1">
          <a:blip r:embed="rId3">
            <a:alphaModFix/>
          </a:blip>
          <a:srcRect/>
          <a:stretch/>
        </p:blipFill>
        <p:spPr>
          <a:xfrm>
            <a:off x="899592" y="3933056"/>
            <a:ext cx="6408712" cy="936104"/>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44"/>
          <p:cNvSpPr txBox="1">
            <a:spLocks noGrp="1"/>
          </p:cNvSpPr>
          <p:nvPr>
            <p:ph type="body" idx="1"/>
          </p:nvPr>
        </p:nvSpPr>
        <p:spPr>
          <a:xfrm>
            <a:off x="107500" y="35525"/>
            <a:ext cx="4769400" cy="5985900"/>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spcBef>
                <a:spcPts val="0"/>
              </a:spcBef>
              <a:spcAft>
                <a:spcPts val="0"/>
              </a:spcAft>
              <a:buClr>
                <a:schemeClr val="dk1"/>
              </a:buClr>
              <a:buSzPct val="100000"/>
              <a:buNone/>
            </a:pPr>
            <a:r>
              <a:rPr lang="en-US" b="1"/>
              <a:t>How to use the AUC ROC curve for the multi-class model?</a:t>
            </a:r>
            <a:endParaRPr/>
          </a:p>
          <a:p>
            <a:pPr marL="342900" lvl="0" indent="-297180" algn="just" rtl="0">
              <a:spcBef>
                <a:spcPts val="640"/>
              </a:spcBef>
              <a:spcAft>
                <a:spcPts val="0"/>
              </a:spcAft>
              <a:buClr>
                <a:schemeClr val="dk1"/>
              </a:buClr>
              <a:buSzPct val="100000"/>
              <a:buChar char="•"/>
            </a:pPr>
            <a:r>
              <a:rPr lang="en-US"/>
              <a:t>Dalam multi-class model, kita dapat memplot N jumlah Kurva AUC ROC untuk N kelas nomor menggunakan metodologi Satu vs SEMUA. Jadi misalnya, jika Anda memiliki tiga kelas bernama X, Y, dan Z, Anda akan memiliki satu ROC untuk X yang diklasifikasikan terhadap Y dan Z, ROC lain untuk Y yang diklasifikasikan terhadap X dan Z, dan ROC ketiga untuk Z yang diklasifikasikan terhadap Y dan Z. X.</a:t>
            </a:r>
            <a:endParaRPr/>
          </a:p>
          <a:p>
            <a:pPr marL="0" lvl="0" indent="0" algn="l" rtl="0">
              <a:spcBef>
                <a:spcPts val="640"/>
              </a:spcBef>
              <a:spcAft>
                <a:spcPts val="0"/>
              </a:spcAft>
              <a:buClr>
                <a:schemeClr val="dk1"/>
              </a:buClr>
              <a:buSzPct val="100000"/>
              <a:buNone/>
            </a:pPr>
            <a:endParaRPr/>
          </a:p>
        </p:txBody>
      </p:sp>
      <p:pic>
        <p:nvPicPr>
          <p:cNvPr id="344" name="Google Shape;344;p44"/>
          <p:cNvPicPr preferRelativeResize="0"/>
          <p:nvPr/>
        </p:nvPicPr>
        <p:blipFill>
          <a:blip r:embed="rId3">
            <a:alphaModFix/>
          </a:blip>
          <a:stretch>
            <a:fillRect/>
          </a:stretch>
        </p:blipFill>
        <p:spPr>
          <a:xfrm>
            <a:off x="4876902" y="228675"/>
            <a:ext cx="4267098" cy="32003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3"/>
          <p:cNvSpPr txBox="1">
            <a:spLocks noGrp="1"/>
          </p:cNvSpPr>
          <p:nvPr>
            <p:ph type="body" idx="1"/>
          </p:nvPr>
        </p:nvSpPr>
        <p:spPr>
          <a:xfrm>
            <a:off x="179512" y="404664"/>
            <a:ext cx="8229600" cy="5688632"/>
          </a:xfrm>
          <a:prstGeom prst="rect">
            <a:avLst/>
          </a:prstGeom>
          <a:noFill/>
          <a:ln>
            <a:noFill/>
          </a:ln>
        </p:spPr>
        <p:txBody>
          <a:bodyPr spcFirstLastPara="1" wrap="square" lIns="91425" tIns="45700" rIns="91425" bIns="45700" anchor="t" anchorCtr="0">
            <a:normAutofit fontScale="70000" lnSpcReduction="20000"/>
          </a:bodyPr>
          <a:lstStyle/>
          <a:p>
            <a:pPr marL="0" lvl="0" indent="0" algn="l" rtl="0">
              <a:spcBef>
                <a:spcPts val="0"/>
              </a:spcBef>
              <a:spcAft>
                <a:spcPts val="0"/>
              </a:spcAft>
              <a:buClr>
                <a:schemeClr val="dk1"/>
              </a:buClr>
              <a:buSzPct val="100000"/>
              <a:buNone/>
            </a:pPr>
            <a:r>
              <a:rPr lang="en-US" sz="3600" b="1"/>
              <a:t>Regression</a:t>
            </a:r>
            <a:endParaRPr sz="3600"/>
          </a:p>
          <a:p>
            <a:pPr marL="342900" lvl="0" indent="-342900" algn="l" rtl="0">
              <a:spcBef>
                <a:spcPts val="560"/>
              </a:spcBef>
              <a:spcAft>
                <a:spcPts val="0"/>
              </a:spcAft>
              <a:buClr>
                <a:schemeClr val="dk1"/>
              </a:buClr>
              <a:buSzPct val="100000"/>
              <a:buChar char="•"/>
            </a:pPr>
            <a:r>
              <a:rPr lang="en-US" sz="4000"/>
              <a:t>R-Squared</a:t>
            </a:r>
            <a:endParaRPr/>
          </a:p>
          <a:p>
            <a:pPr marL="342900" lvl="0" indent="-342900" algn="l" rtl="0">
              <a:spcBef>
                <a:spcPts val="560"/>
              </a:spcBef>
              <a:spcAft>
                <a:spcPts val="0"/>
              </a:spcAft>
              <a:buClr>
                <a:schemeClr val="dk1"/>
              </a:buClr>
              <a:buSzPct val="100000"/>
              <a:buChar char="•"/>
            </a:pPr>
            <a:r>
              <a:rPr lang="en-US" sz="4000"/>
              <a:t>MSE : Mean Squared Error</a:t>
            </a:r>
            <a:endParaRPr sz="4000"/>
          </a:p>
          <a:p>
            <a:pPr marL="342900" lvl="0" indent="-342900" algn="l" rtl="0">
              <a:spcBef>
                <a:spcPts val="560"/>
              </a:spcBef>
              <a:spcAft>
                <a:spcPts val="0"/>
              </a:spcAft>
              <a:buClr>
                <a:schemeClr val="dk1"/>
              </a:buClr>
              <a:buSzPct val="100000"/>
              <a:buChar char="•"/>
            </a:pPr>
            <a:r>
              <a:rPr lang="en-US" sz="4000"/>
              <a:t>RMSE : Root Mean Squared Error [0- infinity]</a:t>
            </a:r>
            <a:endParaRPr/>
          </a:p>
          <a:p>
            <a:pPr marL="342900" lvl="0" indent="-342900" algn="l" rtl="0">
              <a:spcBef>
                <a:spcPts val="560"/>
              </a:spcBef>
              <a:spcAft>
                <a:spcPts val="0"/>
              </a:spcAft>
              <a:buClr>
                <a:schemeClr val="dk1"/>
              </a:buClr>
              <a:buSzPct val="100000"/>
              <a:buChar char="•"/>
            </a:pPr>
            <a:r>
              <a:rPr lang="en-US" sz="4000"/>
              <a:t>MAE : Mean Absolute Error [0- infinity]</a:t>
            </a:r>
            <a:endParaRPr/>
          </a:p>
          <a:p>
            <a:pPr marL="342900" lvl="0" indent="-342900" algn="l" rtl="0">
              <a:spcBef>
                <a:spcPts val="560"/>
              </a:spcBef>
              <a:spcAft>
                <a:spcPts val="0"/>
              </a:spcAft>
              <a:buClr>
                <a:schemeClr val="dk1"/>
              </a:buClr>
              <a:buSzPct val="100000"/>
              <a:buChar char="•"/>
            </a:pPr>
            <a:r>
              <a:rPr lang="en-US" sz="4000"/>
              <a:t>Mean Absolute Percentage Error (MAPE)</a:t>
            </a:r>
            <a:endParaRPr/>
          </a:p>
          <a:p>
            <a:pPr marL="0" lvl="0" indent="0" algn="l" rtl="0">
              <a:spcBef>
                <a:spcPts val="504"/>
              </a:spcBef>
              <a:spcAft>
                <a:spcPts val="0"/>
              </a:spcAft>
              <a:buClr>
                <a:schemeClr val="dk1"/>
              </a:buClr>
              <a:buSzPct val="100000"/>
              <a:buNone/>
            </a:pPr>
            <a:endParaRPr sz="3600"/>
          </a:p>
          <a:p>
            <a:pPr marL="0" lvl="0" indent="0" algn="l" rtl="0">
              <a:spcBef>
                <a:spcPts val="504"/>
              </a:spcBef>
              <a:spcAft>
                <a:spcPts val="0"/>
              </a:spcAft>
              <a:buClr>
                <a:schemeClr val="dk1"/>
              </a:buClr>
              <a:buSzPct val="100000"/>
              <a:buNone/>
            </a:pPr>
            <a:endParaRPr sz="3600" b="1"/>
          </a:p>
          <a:p>
            <a:pPr marL="0" lvl="0" indent="0" algn="l" rtl="0">
              <a:spcBef>
                <a:spcPts val="504"/>
              </a:spcBef>
              <a:spcAft>
                <a:spcPts val="0"/>
              </a:spcAft>
              <a:buClr>
                <a:schemeClr val="dk1"/>
              </a:buClr>
              <a:buSzPct val="100000"/>
              <a:buNone/>
            </a:pPr>
            <a:r>
              <a:rPr lang="en-US" sz="3600" b="1"/>
              <a:t>Classification</a:t>
            </a:r>
            <a:endParaRPr sz="3600"/>
          </a:p>
          <a:p>
            <a:pPr marL="342900" lvl="0" indent="-342900" algn="l" rtl="0">
              <a:spcBef>
                <a:spcPts val="504"/>
              </a:spcBef>
              <a:spcAft>
                <a:spcPts val="0"/>
              </a:spcAft>
              <a:buClr>
                <a:schemeClr val="dk1"/>
              </a:buClr>
              <a:buSzPct val="100000"/>
              <a:buChar char="•"/>
            </a:pPr>
            <a:r>
              <a:rPr lang="en-US" sz="3600"/>
              <a:t>Accuracy</a:t>
            </a:r>
            <a:endParaRPr/>
          </a:p>
          <a:p>
            <a:pPr marL="342900" lvl="0" indent="-342900" algn="l" rtl="0">
              <a:spcBef>
                <a:spcPts val="504"/>
              </a:spcBef>
              <a:spcAft>
                <a:spcPts val="0"/>
              </a:spcAft>
              <a:buClr>
                <a:schemeClr val="dk1"/>
              </a:buClr>
              <a:buSzPct val="100000"/>
              <a:buChar char="•"/>
            </a:pPr>
            <a:r>
              <a:rPr lang="en-US" sz="3600"/>
              <a:t>Precision</a:t>
            </a:r>
            <a:endParaRPr/>
          </a:p>
          <a:p>
            <a:pPr marL="342900" lvl="0" indent="-342900" algn="l" rtl="0">
              <a:spcBef>
                <a:spcPts val="504"/>
              </a:spcBef>
              <a:spcAft>
                <a:spcPts val="0"/>
              </a:spcAft>
              <a:buClr>
                <a:schemeClr val="dk1"/>
              </a:buClr>
              <a:buSzPct val="100000"/>
              <a:buChar char="•"/>
            </a:pPr>
            <a:r>
              <a:rPr lang="en-US" sz="3600"/>
              <a:t>Recall</a:t>
            </a:r>
            <a:endParaRPr/>
          </a:p>
          <a:p>
            <a:pPr marL="342900" lvl="0" indent="-342900" algn="l" rtl="0">
              <a:spcBef>
                <a:spcPts val="504"/>
              </a:spcBef>
              <a:spcAft>
                <a:spcPts val="0"/>
              </a:spcAft>
              <a:buClr>
                <a:schemeClr val="dk1"/>
              </a:buClr>
              <a:buSzPct val="100000"/>
              <a:buChar char="•"/>
            </a:pPr>
            <a:r>
              <a:rPr lang="en-US" sz="3600"/>
              <a:t>Specificity</a:t>
            </a:r>
            <a:endParaRPr/>
          </a:p>
          <a:p>
            <a:pPr marL="342900" lvl="0" indent="-342900" algn="l" rtl="0">
              <a:spcBef>
                <a:spcPts val="504"/>
              </a:spcBef>
              <a:spcAft>
                <a:spcPts val="0"/>
              </a:spcAft>
              <a:buClr>
                <a:schemeClr val="dk1"/>
              </a:buClr>
              <a:buSzPct val="100000"/>
              <a:buChar char="•"/>
            </a:pPr>
            <a:r>
              <a:rPr lang="en-US" sz="3600"/>
              <a:t>F1 Score</a:t>
            </a:r>
            <a:endParaRPr/>
          </a:p>
          <a:p>
            <a:pPr marL="0" lvl="0" indent="0" algn="l" rtl="0">
              <a:spcBef>
                <a:spcPts val="448"/>
              </a:spcBef>
              <a:spcAft>
                <a:spcPts val="0"/>
              </a:spcAft>
              <a:buClr>
                <a:schemeClr val="dk1"/>
              </a:buClr>
              <a:buSzPct val="1000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4"/>
          <p:cNvSpPr txBox="1">
            <a:spLocks noGrp="1"/>
          </p:cNvSpPr>
          <p:nvPr>
            <p:ph type="body" idx="1"/>
          </p:nvPr>
        </p:nvSpPr>
        <p:spPr>
          <a:xfrm>
            <a:off x="179512" y="188640"/>
            <a:ext cx="8229600"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None/>
            </a:pPr>
            <a:r>
              <a:rPr lang="en-US" b="1"/>
              <a:t>2. Regression</a:t>
            </a:r>
            <a:endParaRPr/>
          </a:p>
          <a:p>
            <a:pPr marL="342900" lvl="0" indent="-342900" algn="just" rtl="0">
              <a:spcBef>
                <a:spcPts val="640"/>
              </a:spcBef>
              <a:spcAft>
                <a:spcPts val="0"/>
              </a:spcAft>
              <a:buClr>
                <a:schemeClr val="dk1"/>
              </a:buClr>
              <a:buSzPts val="3200"/>
              <a:buChar char="•"/>
            </a:pPr>
            <a:r>
              <a:rPr lang="en-US"/>
              <a:t>Dalam kasus regresi, model evaluasi yang paling populer adalah R-Squared, RMSE, and MAE.</a:t>
            </a:r>
            <a:endParaRPr/>
          </a:p>
          <a:p>
            <a:pPr marL="0" lvl="0" indent="0" algn="l" rtl="0">
              <a:spcBef>
                <a:spcPts val="640"/>
              </a:spcBef>
              <a:spcAft>
                <a:spcPts val="0"/>
              </a:spcAft>
              <a:buClr>
                <a:schemeClr val="dk1"/>
              </a:buClr>
              <a:buSzPts val="3200"/>
              <a:buNone/>
            </a:pPr>
            <a:endParaRPr b="1"/>
          </a:p>
          <a:p>
            <a:pPr marL="342900" lvl="0" indent="-342900" algn="l" rtl="0">
              <a:spcBef>
                <a:spcPts val="640"/>
              </a:spcBef>
              <a:spcAft>
                <a:spcPts val="0"/>
              </a:spcAft>
              <a:buClr>
                <a:schemeClr val="dk1"/>
              </a:buClr>
              <a:buSzPts val="3200"/>
              <a:buChar char="•"/>
            </a:pPr>
            <a:r>
              <a:rPr lang="en-US"/>
              <a:t>secara matematis kita dapat menulis </a:t>
            </a:r>
            <a:endParaRPr/>
          </a:p>
          <a:p>
            <a:pPr marL="0" lvl="0" indent="0" algn="l" rtl="0">
              <a:spcBef>
                <a:spcPts val="640"/>
              </a:spcBef>
              <a:spcAft>
                <a:spcPts val="0"/>
              </a:spcAft>
              <a:buClr>
                <a:schemeClr val="dk1"/>
              </a:buClr>
              <a:buSzPts val="3200"/>
              <a:buNone/>
            </a:pPr>
            <a:r>
              <a:rPr lang="en-US"/>
              <a:t>         R-Squared sebagai berikut</a:t>
            </a:r>
            <a:endParaRPr/>
          </a:p>
        </p:txBody>
      </p:sp>
      <p:pic>
        <p:nvPicPr>
          <p:cNvPr id="117" name="Google Shape;117;p4"/>
          <p:cNvPicPr preferRelativeResize="0"/>
          <p:nvPr/>
        </p:nvPicPr>
        <p:blipFill rotWithShape="1">
          <a:blip r:embed="rId3">
            <a:alphaModFix/>
          </a:blip>
          <a:srcRect/>
          <a:stretch/>
        </p:blipFill>
        <p:spPr>
          <a:xfrm>
            <a:off x="1547664" y="4437112"/>
            <a:ext cx="4200525" cy="1304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5"/>
          <p:cNvSpPr txBox="1">
            <a:spLocks noGrp="1"/>
          </p:cNvSpPr>
          <p:nvPr>
            <p:ph type="body" idx="1"/>
          </p:nvPr>
        </p:nvSpPr>
        <p:spPr>
          <a:xfrm>
            <a:off x="323528" y="260648"/>
            <a:ext cx="8229600" cy="6336704"/>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spcBef>
                <a:spcPts val="0"/>
              </a:spcBef>
              <a:spcAft>
                <a:spcPts val="0"/>
              </a:spcAft>
              <a:buClr>
                <a:schemeClr val="dk1"/>
              </a:buClr>
              <a:buSzPct val="100000"/>
              <a:buNone/>
            </a:pPr>
            <a:r>
              <a:rPr lang="en-US"/>
              <a:t>Rumus R-Squared sebagai </a:t>
            </a:r>
            <a:endParaRPr/>
          </a:p>
          <a:p>
            <a:pPr marL="0" lvl="0" indent="0" algn="l" rtl="0">
              <a:spcBef>
                <a:spcPts val="544"/>
              </a:spcBef>
              <a:spcAft>
                <a:spcPts val="0"/>
              </a:spcAft>
              <a:buClr>
                <a:schemeClr val="dk1"/>
              </a:buClr>
              <a:buSzPct val="100000"/>
              <a:buNone/>
            </a:pPr>
            <a:r>
              <a:rPr lang="en-US" b="1"/>
              <a:t>R-squared = Variasi yang dijelaskan / Variasi total</a:t>
            </a:r>
            <a:endParaRPr/>
          </a:p>
          <a:p>
            <a:pPr marL="0" lvl="0" indent="0" algn="l" rtl="0">
              <a:spcBef>
                <a:spcPts val="544"/>
              </a:spcBef>
              <a:spcAft>
                <a:spcPts val="0"/>
              </a:spcAft>
              <a:buClr>
                <a:schemeClr val="dk1"/>
              </a:buClr>
              <a:buSzPct val="100000"/>
              <a:buNone/>
            </a:pPr>
            <a:r>
              <a:rPr lang="en-US"/>
              <a:t>(Seberapa besar pengaruh variabel independen terhadap variabel dependen secara bersama-sama)</a:t>
            </a:r>
            <a:endParaRPr/>
          </a:p>
          <a:p>
            <a:pPr marL="0" lvl="0" indent="0" algn="l" rtl="0">
              <a:spcBef>
                <a:spcPts val="544"/>
              </a:spcBef>
              <a:spcAft>
                <a:spcPts val="0"/>
              </a:spcAft>
              <a:buClr>
                <a:schemeClr val="dk1"/>
              </a:buClr>
              <a:buSzPct val="100000"/>
              <a:buNone/>
            </a:pPr>
            <a:endParaRPr/>
          </a:p>
          <a:p>
            <a:pPr marL="0" lvl="0" indent="0" algn="just" rtl="0">
              <a:spcBef>
                <a:spcPts val="544"/>
              </a:spcBef>
              <a:spcAft>
                <a:spcPts val="0"/>
              </a:spcAft>
              <a:buClr>
                <a:schemeClr val="dk1"/>
              </a:buClr>
              <a:buSzPct val="100000"/>
              <a:buNone/>
            </a:pPr>
            <a:r>
              <a:rPr lang="en-US"/>
              <a:t>R-Squared : seberapa baik perkiraan perkiraan kebenaran dasar atau seberapa dekat data dengan garis regresi yang sesuai. Intinya, R-Squared mewakili proporsi varians suatu variabel terikat yang dijelaskan oleh variabel bebas atau variabel-variabel dalam model regresi. R-kuadrat selalu antara 0 dan 1, persentasenya selalu antara 0 dan 100%.</a:t>
            </a:r>
            <a:endParaRPr/>
          </a:p>
          <a:p>
            <a:pPr marL="342900" lvl="0" indent="-342900" algn="l" rtl="0">
              <a:spcBef>
                <a:spcPts val="544"/>
              </a:spcBef>
              <a:spcAft>
                <a:spcPts val="0"/>
              </a:spcAft>
              <a:buClr>
                <a:schemeClr val="dk1"/>
              </a:buClr>
              <a:buSzPct val="100000"/>
              <a:buFont typeface="Calibri"/>
              <a:buChar char="-"/>
            </a:pPr>
            <a:r>
              <a:rPr lang="en-US"/>
              <a:t>0% menunjukkan bahwa model tersebut tidak menjelaskan variabilitas data respons di sekitar meannya.</a:t>
            </a:r>
            <a:endParaRPr/>
          </a:p>
          <a:p>
            <a:pPr marL="342900" lvl="0" indent="-342900" algn="just" rtl="0">
              <a:spcBef>
                <a:spcPts val="544"/>
              </a:spcBef>
              <a:spcAft>
                <a:spcPts val="0"/>
              </a:spcAft>
              <a:buClr>
                <a:schemeClr val="dk1"/>
              </a:buClr>
              <a:buSzPct val="100000"/>
              <a:buFont typeface="Calibri"/>
              <a:buChar char="-"/>
            </a:pPr>
            <a:r>
              <a:rPr lang="en-US"/>
              <a:t>100% menunjukkan bahwa model tersebut menjelaskan semua variabilitas data respons di sekitar meannya.</a:t>
            </a:r>
            <a:endParaRPr/>
          </a:p>
          <a:p>
            <a:pPr marL="0" lvl="0" indent="0" algn="l" rtl="0">
              <a:spcBef>
                <a:spcPts val="544"/>
              </a:spcBef>
              <a:spcAft>
                <a:spcPts val="0"/>
              </a:spcAft>
              <a:buClr>
                <a:schemeClr val="dk1"/>
              </a:buClr>
              <a:buSzPct val="100000"/>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6"/>
          <p:cNvSpPr txBox="1">
            <a:spLocks noGrp="1"/>
          </p:cNvSpPr>
          <p:nvPr>
            <p:ph type="body" idx="1"/>
          </p:nvPr>
        </p:nvSpPr>
        <p:spPr>
          <a:xfrm>
            <a:off x="323528" y="332656"/>
            <a:ext cx="8229600" cy="1756792"/>
          </a:xfrm>
          <a:prstGeom prst="rect">
            <a:avLst/>
          </a:prstGeom>
          <a:noFill/>
          <a:ln>
            <a:noFill/>
          </a:ln>
        </p:spPr>
        <p:txBody>
          <a:bodyPr spcFirstLastPara="1" wrap="square" lIns="91425" tIns="45700" rIns="91425" bIns="45700" anchor="t" anchorCtr="0">
            <a:normAutofit lnSpcReduction="20000"/>
          </a:bodyPr>
          <a:lstStyle/>
          <a:p>
            <a:pPr marL="0" lvl="0" indent="0" algn="l" rtl="0">
              <a:spcBef>
                <a:spcPts val="0"/>
              </a:spcBef>
              <a:spcAft>
                <a:spcPts val="0"/>
              </a:spcAft>
              <a:buClr>
                <a:schemeClr val="dk1"/>
              </a:buClr>
              <a:buSzPts val="3200"/>
              <a:buNone/>
            </a:pPr>
            <a:r>
              <a:rPr lang="en-US"/>
              <a:t>Merencanakan nilai yang dipasang berdasarkan nilai yang diamati secara grafis menggambarkan nilai R-squared yang berbeda untuk model regresi.</a:t>
            </a:r>
            <a:endParaRPr/>
          </a:p>
        </p:txBody>
      </p:sp>
      <p:pic>
        <p:nvPicPr>
          <p:cNvPr id="128" name="Google Shape;128;p6"/>
          <p:cNvPicPr preferRelativeResize="0"/>
          <p:nvPr/>
        </p:nvPicPr>
        <p:blipFill rotWithShape="1">
          <a:blip r:embed="rId3">
            <a:alphaModFix/>
          </a:blip>
          <a:srcRect/>
          <a:stretch/>
        </p:blipFill>
        <p:spPr>
          <a:xfrm>
            <a:off x="827584" y="2252663"/>
            <a:ext cx="7560840" cy="340858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7"/>
          <p:cNvSpPr txBox="1">
            <a:spLocks noGrp="1"/>
          </p:cNvSpPr>
          <p:nvPr>
            <p:ph type="body" idx="1"/>
          </p:nvPr>
        </p:nvSpPr>
        <p:spPr>
          <a:xfrm>
            <a:off x="467544" y="260648"/>
            <a:ext cx="8229600" cy="6120680"/>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Clr>
                <a:schemeClr val="dk1"/>
              </a:buClr>
              <a:buSzPts val="3200"/>
              <a:buNone/>
            </a:pPr>
            <a:r>
              <a:rPr lang="en-US"/>
              <a:t>Model regresi di sebelah kiri menyumbang 38,0% varians sedangkan model di sebelah kanan menyumbang 87,4%. Semakin banyak varians yang diperhitungkan oleh model regresi, semakin dekat titik datanya ke garis regresi yang sesuai. Secara teoritis, jika suatu model dapat menjelaskan 100% varians, nilai yang dipasang akan selalu sama dengan nilai yang diamati dan, oleh karena itu, semua titik data akan berada pada garis regresi yang dipasang. (Overfitting)</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2775</Words>
  <Application>Microsoft Office PowerPoint</Application>
  <PresentationFormat>On-screen Show (4:3)</PresentationFormat>
  <Paragraphs>165</Paragraphs>
  <Slides>46</Slides>
  <Notes>46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46</vt:i4>
      </vt:variant>
    </vt:vector>
  </HeadingPairs>
  <TitlesOfParts>
    <vt:vector size="50" baseType="lpstr">
      <vt:lpstr>Roboto</vt:lpstr>
      <vt:lpstr>Calibri</vt:lpstr>
      <vt:lpstr>Arial</vt:lpstr>
      <vt:lpstr>Office Theme</vt:lpstr>
      <vt:lpstr> Teknik Informatika Universitas Nusa Putra </vt:lpstr>
      <vt:lpstr>PowerPoint Presentation</vt:lpstr>
      <vt:lpstr>Outlier</vt:lpstr>
      <vt:lpstr>Imbalance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Kurva ROC diplot dengan TPR terhadap FPR dimana TPR berada pada sumbu y dan FPR berada pada sumbu 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Teknik Informatika Universitas Nusa Putra </dc:title>
  <dc:creator>SMK MUHAMMADIYAH</dc:creator>
  <cp:lastModifiedBy>User</cp:lastModifiedBy>
  <cp:revision>1</cp:revision>
  <dcterms:created xsi:type="dcterms:W3CDTF">2024-03-13T02:10:20Z</dcterms:created>
  <dcterms:modified xsi:type="dcterms:W3CDTF">2025-03-17T03:21:29Z</dcterms:modified>
</cp:coreProperties>
</file>