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jDwP1Tr1LsXqXntQTnDeLjVF+d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48BEEE-B03B-43A0-B937-DE022163C734}">
  <a:tblStyle styleId="{F248BEEE-B03B-43A0-B937-DE022163C7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bb42041b29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2bb42041b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g2bb42041b29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69dc51ffe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269dc51ff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269dc51ffe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latih adalah data yang sudah ada sebelumnya berdasarkan fakta yang sudah terjadi (predefined class)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uji adalah data yang sudah berkelas/berlabel yang digunakan untuk menghitung akurasi model klasifikasi yang dibentuk</a:t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gif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body"/>
          </p:nvPr>
        </p:nvSpPr>
        <p:spPr>
          <a:xfrm>
            <a:off x="722313" y="2348881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Pertemuan 3</a:t>
            </a:r>
            <a:endParaRPr sz="2800"/>
          </a:p>
        </p:txBody>
      </p:sp>
      <p:sp>
        <p:nvSpPr>
          <p:cNvPr id="89" name="Google Shape;89;p1"/>
          <p:cNvSpPr txBox="1"/>
          <p:nvPr>
            <p:ph type="title"/>
          </p:nvPr>
        </p:nvSpPr>
        <p:spPr>
          <a:xfrm>
            <a:off x="722313" y="384906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800">
                <a:solidFill>
                  <a:schemeClr val="dk1"/>
                </a:solidFill>
              </a:rPr>
              <a:t>SUPERVISED LEARNING: </a:t>
            </a:r>
            <a:br>
              <a:rPr lang="en-US" sz="4800">
                <a:solidFill>
                  <a:schemeClr val="dk1"/>
                </a:solidFill>
              </a:rPr>
            </a:br>
            <a:r>
              <a:rPr lang="en-US" sz="5400">
                <a:solidFill>
                  <a:srgbClr val="FF0000"/>
                </a:solidFill>
              </a:rPr>
              <a:t>K-NEAREST NEIGHBOR (KNN)</a:t>
            </a:r>
            <a:endParaRPr b="1"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533400" y="762000"/>
            <a:ext cx="8382000" cy="114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KLASIFIKASI MENGGUNAKAN JARAK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533400" y="1763793"/>
            <a:ext cx="65589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Menaruh item-item kedalam kelas yang mana mereka memiliki jarak “terdekat”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Menentukan jarak antara sebuah item dengan kelas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 klasifikasi yang menggunakan jarak adalah KNN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ambar terkait"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6160" y="3081479"/>
            <a:ext cx="2519368" cy="222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-11297" y="0"/>
            <a:ext cx="8420100" cy="933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K-Nearest Neighbor (KNN)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323528" y="836712"/>
            <a:ext cx="87129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K-Nearest Neighbour atau KNN adalah salah dari algoritma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based learning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atau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case-based reasoning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based reasoning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adalah metodologi lainnya yang digunakan untuk mengidentifikasikan kluster dari even-even yang sama di database yang besar.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KNN juga merupakan algoritma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dimana hasil dari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baru diklasifikasikan berdasarkan mayoritas dari kategori K-tetangga terdekat.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3590464"/>
            <a:ext cx="2514600" cy="77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495300" y="1055431"/>
            <a:ext cx="8420100" cy="933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K-Nearest Neighbor (KNN)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228600" y="2590800"/>
            <a:ext cx="8534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Tujuan dari algoritma ini adalah mengklasifikasikan objek baru berdasarkan atribut dan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sampel-sample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dari data latih.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Algoritma KNN menggunakan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neighborhood classification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sebagai nilai prediksi dari nilai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baru.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0" y="116632"/>
            <a:ext cx="8420100" cy="933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ALGORITMA KNN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539552" y="980728"/>
            <a:ext cx="75438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Tentukan parameter 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Hitung jarak antara data yang akan dievaluasi dengan semua pelatihan.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Urutkan jarak yang terbentuk dari yang terkecil hingga terbesar.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Tentukan jarak terdekat sampai urutan 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Pasangkan kelas yang bersesuaian.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Cari jumlah kelas dari tetangga yang terdekat dan tetapkan kelas tersebut sebagai kelas data yang akan dievaluasi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K-Nearest Neighbor</a:t>
            </a:r>
            <a:endParaRPr/>
          </a:p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K-Nearest Neighbor (KNN)</a:t>
            </a:r>
            <a:r>
              <a:rPr lang="en-US"/>
              <a:t> merupakan salah satu metode pembelajaran tersupervisi yang dapat mengklasifikasikan data berdasarkan </a:t>
            </a:r>
            <a:r>
              <a:rPr b="1" lang="en-US"/>
              <a:t>tingkat kedekatan data </a:t>
            </a:r>
            <a:r>
              <a:rPr lang="en-US"/>
              <a:t>dengan sekumpulan data yang lampau.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uji (data yang baru) diklasifikasikan berdasarkan mayoritas kedekatan jarak dari kategori yang ada dalam KNN.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Klasifikasi menggunakan voting terbanyak (</a:t>
            </a:r>
            <a:r>
              <a:rPr i="1" lang="en-US"/>
              <a:t>majority voting</a:t>
            </a:r>
            <a:r>
              <a:rPr lang="en-US"/>
              <a:t>) diantara klasifikasi dari k obyek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Algoritma K-Nearest Neighbor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457200" y="1371600"/>
            <a:ext cx="404893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Algoritma 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Menentukan nilai k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Menghitung jarak antara data baru terhadap semua training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Mengidentifikasi k nearest neighbor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Menentukan label/kelas data baru berdasarkan kelas k-nearest neighbor (dapat menggunakan voting)</a:t>
            </a: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12" y="1618413"/>
            <a:ext cx="1824340" cy="3223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8234" y="1700808"/>
            <a:ext cx="1782198" cy="314838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/>
        </p:nvSpPr>
        <p:spPr>
          <a:xfrm>
            <a:off x="5157052" y="5229201"/>
            <a:ext cx="3999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Nearest Neighbor terhadap data baru 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Nilai K pada KNN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457200" y="1371600"/>
            <a:ext cx="3628746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Nilai k pada KNN menggambarkan seberapa banyak tetangga terdekat yang dilibatkan dalam penentuan kelas.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Nilai k sangat penting, dan dapat mempengaruhi hasil klasifikasi.</a:t>
            </a:r>
            <a:endParaRPr/>
          </a:p>
        </p:txBody>
      </p:sp>
      <p:pic>
        <p:nvPicPr>
          <p:cNvPr descr="https://miro.medium.com/max/1000/0*jqxx3-dJqFjXD6FA" id="205" name="Google Shape;2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3958" y="1664732"/>
            <a:ext cx="4380309" cy="436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Metode Perhitungan Jarak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Jarak</a:t>
            </a:r>
            <a:r>
              <a:rPr lang="en-US" sz="2400"/>
              <a:t> merupakan pendekatan yang umum dipakai untuk menggambarkan </a:t>
            </a:r>
            <a:r>
              <a:rPr b="1" lang="en-US" sz="2400"/>
              <a:t>kedekatan data / atribut / fitur</a:t>
            </a:r>
            <a:r>
              <a:rPr lang="en-US" sz="2400"/>
              <a:t>. Semakin kecil nilai jaraknya, semakin dekat kesamaan kedua data / atribut / fitur tersebut.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Metode perhitungan jarak: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Jarak Euclidean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Jarak City-Block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Jarak Kotak Catur (Chebychef)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Jarak Minkowski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Jarak Canberra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Jarak Bray-Curtis (Sorensen)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Divergensi Kullback Leibler</a:t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Divergensi Jensen Shannon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685800" y="731838"/>
            <a:ext cx="8153400" cy="4027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Metode Perhitungan Jarak</a:t>
            </a: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556" y="1328175"/>
            <a:ext cx="7534960" cy="3611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" name="Google Shape;218;p18"/>
          <p:cNvGrpSpPr/>
          <p:nvPr/>
        </p:nvGrpSpPr>
        <p:grpSpPr>
          <a:xfrm>
            <a:off x="231731" y="4771696"/>
            <a:ext cx="3788477" cy="1047144"/>
            <a:chOff x="308974" y="4771696"/>
            <a:chExt cx="5051303" cy="1047144"/>
          </a:xfrm>
        </p:grpSpPr>
        <p:pic>
          <p:nvPicPr>
            <p:cNvPr id="219" name="Google Shape;21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8974" y="5083633"/>
              <a:ext cx="5051303" cy="735207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220" name="Google Shape;220;p18"/>
            <p:cNvCxnSpPr/>
            <p:nvPr/>
          </p:nvCxnSpPr>
          <p:spPr>
            <a:xfrm>
              <a:off x="2060028" y="4771696"/>
              <a:ext cx="0" cy="336331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21" name="Google Shape;221;p18"/>
          <p:cNvGrpSpPr/>
          <p:nvPr/>
        </p:nvGrpSpPr>
        <p:grpSpPr>
          <a:xfrm>
            <a:off x="2705903" y="4887439"/>
            <a:ext cx="3611292" cy="1722234"/>
            <a:chOff x="3607871" y="4887439"/>
            <a:chExt cx="4815056" cy="1722234"/>
          </a:xfrm>
        </p:grpSpPr>
        <p:pic>
          <p:nvPicPr>
            <p:cNvPr id="222" name="Google Shape;222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07871" y="5916809"/>
              <a:ext cx="4815056" cy="692864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223" name="Google Shape;223;p18"/>
            <p:cNvCxnSpPr/>
            <p:nvPr/>
          </p:nvCxnSpPr>
          <p:spPr>
            <a:xfrm>
              <a:off x="5878780" y="4887439"/>
              <a:ext cx="0" cy="1029371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24" name="Google Shape;224;p18"/>
          <p:cNvGrpSpPr/>
          <p:nvPr/>
        </p:nvGrpSpPr>
        <p:grpSpPr>
          <a:xfrm>
            <a:off x="4762570" y="4747301"/>
            <a:ext cx="4162280" cy="1052424"/>
            <a:chOff x="6350093" y="4747301"/>
            <a:chExt cx="5549707" cy="1052424"/>
          </a:xfrm>
        </p:grpSpPr>
        <p:pic>
          <p:nvPicPr>
            <p:cNvPr id="225" name="Google Shape;225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50093" y="5083633"/>
              <a:ext cx="5549707" cy="716092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226" name="Google Shape;226;p18"/>
            <p:cNvCxnSpPr/>
            <p:nvPr/>
          </p:nvCxnSpPr>
          <p:spPr>
            <a:xfrm>
              <a:off x="9389241" y="4747301"/>
              <a:ext cx="0" cy="336331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/>
              <a:t>Perhitungan Jarak 2 Titik dengan Euclidean Distance</a:t>
            </a:r>
            <a:endParaRPr/>
          </a:p>
        </p:txBody>
      </p:sp>
      <p:sp>
        <p:nvSpPr>
          <p:cNvPr id="232" name="Google Shape;232;p19"/>
          <p:cNvSpPr txBox="1"/>
          <p:nvPr>
            <p:ph idx="4294967295" type="sldNum"/>
          </p:nvPr>
        </p:nvSpPr>
        <p:spPr>
          <a:xfrm>
            <a:off x="8595123" y="6218239"/>
            <a:ext cx="548878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3" name="Google Shape;2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0094" y="1912567"/>
            <a:ext cx="4086501" cy="4358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780" y="2850747"/>
            <a:ext cx="3476625" cy="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Tujuan Pembelajaran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Mahasiswa mampu memahami konsep klasifikasi menggunakan metode K-Nearest Neighbor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Mahasiswa mampu memahami langkah perhitungan algoritma klasifikasi KNN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/>
              <a:t>Perhitungan Jarak 3 Titik dengan Euclidean Distance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40" name="Google Shape;240;p20"/>
          <p:cNvSpPr txBox="1"/>
          <p:nvPr>
            <p:ph idx="4294967295" type="sldNum"/>
          </p:nvPr>
        </p:nvSpPr>
        <p:spPr>
          <a:xfrm>
            <a:off x="8595123" y="6218239"/>
            <a:ext cx="548878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lated image" id="241" name="Google Shape;2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980" y="1630116"/>
            <a:ext cx="3650495" cy="4461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9575" y="3213734"/>
            <a:ext cx="4947750" cy="6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Metode Perhitungan Jarak</a:t>
            </a:r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Jarak Minkowski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Jarak Canberra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Jarak Bray-Curtis (Sorensen)</a:t>
            </a:r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2183707"/>
            <a:ext cx="4014514" cy="95726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Google Shape;2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3" y="3903911"/>
            <a:ext cx="3206915" cy="96524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593" y="5695643"/>
            <a:ext cx="3372023" cy="97371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Metode Perhitungan Jarak</a:t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Divergensi Kullback Leibler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Divergensi Jensen Shannon</a:t>
            </a:r>
            <a:endParaRPr/>
          </a:p>
        </p:txBody>
      </p:sp>
      <p:pic>
        <p:nvPicPr>
          <p:cNvPr id="258" name="Google Shape;2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3" y="2180459"/>
            <a:ext cx="3849383" cy="1032517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9" name="Google Shape;2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2" y="4568916"/>
            <a:ext cx="5905804" cy="948316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Algoritma K-NN</a:t>
            </a:r>
            <a:endParaRPr/>
          </a:p>
        </p:txBody>
      </p:sp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Menentukan parameter k (jumlah tetangga paling dekat).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Menghitung kuadrat jarak euclidean objek terhadap data training yang diberikan.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Mengurutkan hasil no 2 secara ascending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Mengumpulkan kategori Y (Klasifikasi nearest neighbor berdasarkan nilai k)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Dengan menggunakan voting mayoritas (majority voting) maka dapat diprediksikan kategori objek 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>
            <p:ph type="title"/>
          </p:nvPr>
        </p:nvSpPr>
        <p:spPr>
          <a:xfrm>
            <a:off x="457200" y="-1234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 1: Kualitas Kertas Tissue</a:t>
            </a:r>
            <a:endParaRPr/>
          </a:p>
        </p:txBody>
      </p:sp>
      <p:sp>
        <p:nvSpPr>
          <p:cNvPr id="271" name="Google Shape;271;p24"/>
          <p:cNvSpPr txBox="1"/>
          <p:nvPr>
            <p:ph idx="1" type="body"/>
          </p:nvPr>
        </p:nvSpPr>
        <p:spPr>
          <a:xfrm>
            <a:off x="457200" y="1371600"/>
            <a:ext cx="8229600" cy="2201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60"/>
              <a:buChar char="•"/>
            </a:pPr>
            <a:r>
              <a:rPr lang="en-US" sz="2260"/>
              <a:t>Diketahui sebuah dataset yang menggambarkan kualitas kertas tissue (baik atau jelek) berdasarkan 2 (dua) atribut yaitu </a:t>
            </a:r>
            <a:r>
              <a:rPr b="1" lang="en-US" sz="2260"/>
              <a:t>daya tahan terhadap asam</a:t>
            </a:r>
            <a:r>
              <a:rPr lang="en-US" sz="2260"/>
              <a:t> (X1) dan </a:t>
            </a:r>
            <a:r>
              <a:rPr b="1" lang="en-US" sz="2260"/>
              <a:t>kekuatan kertas</a:t>
            </a:r>
            <a:r>
              <a:rPr lang="en-US" sz="2260"/>
              <a:t> (X2). </a:t>
            </a:r>
            <a:endParaRPr sz="2260"/>
          </a:p>
          <a:p>
            <a:pPr indent="-2984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60"/>
              <a:buChar char="•"/>
            </a:pPr>
            <a:r>
              <a:rPr lang="en-US" sz="2260"/>
              <a:t>Menentukan parameter K , kita ambil contoh K = 3</a:t>
            </a:r>
            <a:endParaRPr sz="2260"/>
          </a:p>
        </p:txBody>
      </p:sp>
      <p:graphicFrame>
        <p:nvGraphicFramePr>
          <p:cNvPr id="272" name="Google Shape;272;p24"/>
          <p:cNvGraphicFramePr/>
          <p:nvPr/>
        </p:nvGraphicFramePr>
        <p:xfrm>
          <a:off x="845587" y="32813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{F248BEEE-B03B-43A0-B937-DE022163C734}</a:tableStyleId>
              </a:tblPr>
              <a:tblGrid>
                <a:gridCol w="1314150"/>
                <a:gridCol w="1314150"/>
                <a:gridCol w="1314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24"/>
          <p:cNvGraphicFramePr/>
          <p:nvPr/>
        </p:nvGraphicFramePr>
        <p:xfrm>
          <a:off x="845587" y="587727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{F248BEEE-B03B-43A0-B937-DE022163C734}</a:tableStyleId>
              </a:tblPr>
              <a:tblGrid>
                <a:gridCol w="1314150"/>
                <a:gridCol w="1314150"/>
                <a:gridCol w="1314150"/>
              </a:tblGrid>
              <a:tr h="26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?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4" name="Google Shape;274;p24"/>
          <p:cNvGrpSpPr/>
          <p:nvPr/>
        </p:nvGrpSpPr>
        <p:grpSpPr>
          <a:xfrm>
            <a:off x="4896037" y="5664840"/>
            <a:ext cx="1695935" cy="572472"/>
            <a:chOff x="6528048" y="5448816"/>
            <a:chExt cx="2261246" cy="572472"/>
          </a:xfrm>
        </p:grpSpPr>
        <p:sp>
          <p:nvSpPr>
            <p:cNvPr id="275" name="Google Shape;275;p24"/>
            <p:cNvSpPr/>
            <p:nvPr/>
          </p:nvSpPr>
          <p:spPr>
            <a:xfrm rot="10800000">
              <a:off x="6528048" y="5448816"/>
              <a:ext cx="504056" cy="57247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4"/>
            <p:cNvSpPr txBox="1"/>
            <p:nvPr/>
          </p:nvSpPr>
          <p:spPr>
            <a:xfrm>
              <a:off x="7176117" y="5525016"/>
              <a:ext cx="1613177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baru</a:t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24"/>
          <p:cNvSpPr txBox="1"/>
          <p:nvPr/>
        </p:nvSpPr>
        <p:spPr>
          <a:xfrm>
            <a:off x="5869100" y="3303025"/>
            <a:ext cx="30000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•Akan diproduksi kembali kertas tisu dengan attribute X1=7 dan X2=4 tanpa harus mengeluarkan biaya untuk melakukan survey, maka dapat diklasifikasikan kertas tise tersebut termasuk yang baik atau jelek.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 1: Perhitungan KNN</a:t>
            </a:r>
            <a:endParaRPr/>
          </a:p>
        </p:txBody>
      </p:sp>
      <p:sp>
        <p:nvSpPr>
          <p:cNvPr id="283" name="Google Shape;28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Lakukan perhitungan jarak data uji dengan setiap data. Pada contoh ini menggunakan metode Euclidean Distance.</a:t>
            </a:r>
            <a:endParaRPr/>
          </a:p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750" y="3429000"/>
            <a:ext cx="7794099" cy="23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>
            <p:ph type="title"/>
          </p:nvPr>
        </p:nvSpPr>
        <p:spPr>
          <a:xfrm>
            <a:off x="25152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 1: Perhitungan KNN</a:t>
            </a:r>
            <a:endParaRPr/>
          </a:p>
        </p:txBody>
      </p:sp>
      <p:sp>
        <p:nvSpPr>
          <p:cNvPr id="290" name="Google Shape;290;p26"/>
          <p:cNvSpPr txBox="1"/>
          <p:nvPr>
            <p:ph idx="1" type="body"/>
          </p:nvPr>
        </p:nvSpPr>
        <p:spPr>
          <a:xfrm>
            <a:off x="251520" y="99905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Urutkan data terdekat dengan data uji berdasarkan hasil perhitungan jarak.</a:t>
            </a:r>
            <a:endParaRPr/>
          </a:p>
        </p:txBody>
      </p:sp>
      <p:graphicFrame>
        <p:nvGraphicFramePr>
          <p:cNvPr id="291" name="Google Shape;291;p26"/>
          <p:cNvGraphicFramePr/>
          <p:nvPr/>
        </p:nvGraphicFramePr>
        <p:xfrm>
          <a:off x="845584" y="20608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{F248BEEE-B03B-43A0-B937-DE022163C734}</a:tableStyleId>
              </a:tblPr>
              <a:tblGrid>
                <a:gridCol w="562700"/>
                <a:gridCol w="562700"/>
                <a:gridCol w="716150"/>
                <a:gridCol w="2148475"/>
                <a:gridCol w="117655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Perhitungan Jarak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Urutan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2" name="Google Shape;292;p26"/>
          <p:cNvGraphicFramePr/>
          <p:nvPr/>
        </p:nvGraphicFramePr>
        <p:xfrm>
          <a:off x="755576" y="644761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{F248BEEE-B03B-43A0-B937-DE022163C734}</a:tableStyleId>
              </a:tblPr>
              <a:tblGrid>
                <a:gridCol w="594075"/>
                <a:gridCol w="702075"/>
                <a:gridCol w="7560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?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3" name="Google Shape;293;p26"/>
          <p:cNvSpPr/>
          <p:nvPr/>
        </p:nvSpPr>
        <p:spPr>
          <a:xfrm>
            <a:off x="4950042" y="2373270"/>
            <a:ext cx="1458162" cy="400805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b42041b29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0" name="Google Shape;300;g2bb42041b29_0_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01" name="Google Shape;301;g2bb42041b29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2959"/>
            <a:ext cx="9143999" cy="429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96848" y="0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Contoh 1: Perhitungan KNN</a:t>
            </a:r>
            <a:endParaRPr/>
          </a:p>
        </p:txBody>
      </p:sp>
      <p:sp>
        <p:nvSpPr>
          <p:cNvPr id="307" name="Google Shape;307;p27"/>
          <p:cNvSpPr txBox="1"/>
          <p:nvPr>
            <p:ph idx="1" type="body"/>
          </p:nvPr>
        </p:nvSpPr>
        <p:spPr>
          <a:xfrm>
            <a:off x="323528" y="620688"/>
            <a:ext cx="8229600" cy="133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Jike menggunakan nilai </a:t>
            </a:r>
            <a:r>
              <a:rPr b="1" lang="en-US"/>
              <a:t>k=3</a:t>
            </a:r>
            <a:r>
              <a:rPr lang="en-US"/>
              <a:t>, maka perhatikan hanya data urutan 1,2 dan 3. Lakukan voting nilai Y (class)</a:t>
            </a:r>
            <a:endParaRPr/>
          </a:p>
        </p:txBody>
      </p:sp>
      <p:graphicFrame>
        <p:nvGraphicFramePr>
          <p:cNvPr id="308" name="Google Shape;308;p27"/>
          <p:cNvGraphicFramePr/>
          <p:nvPr/>
        </p:nvGraphicFramePr>
        <p:xfrm>
          <a:off x="685800" y="18601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{F248BEEE-B03B-43A0-B937-DE022163C734}</a:tableStyleId>
              </a:tblPr>
              <a:tblGrid>
                <a:gridCol w="556575"/>
                <a:gridCol w="556575"/>
                <a:gridCol w="708375"/>
                <a:gridCol w="2125100"/>
                <a:gridCol w="116375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Perhitungan Jarak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Urutan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9" name="Google Shape;309;p27"/>
          <p:cNvSpPr/>
          <p:nvPr/>
        </p:nvSpPr>
        <p:spPr>
          <a:xfrm>
            <a:off x="685800" y="2199472"/>
            <a:ext cx="5776410" cy="57606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611560" y="5085184"/>
            <a:ext cx="5776410" cy="92882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27"/>
          <p:cNvGrpSpPr/>
          <p:nvPr/>
        </p:nvGrpSpPr>
        <p:grpSpPr>
          <a:xfrm>
            <a:off x="7037846" y="2487504"/>
            <a:ext cx="1204786" cy="2025516"/>
            <a:chOff x="9449311" y="3645024"/>
            <a:chExt cx="1606381" cy="2025516"/>
          </a:xfrm>
        </p:grpSpPr>
        <p:sp>
          <p:nvSpPr>
            <p:cNvPr id="312" name="Google Shape;312;p27"/>
            <p:cNvSpPr/>
            <p:nvPr/>
          </p:nvSpPr>
          <p:spPr>
            <a:xfrm>
              <a:off x="9594539" y="4149080"/>
              <a:ext cx="504056" cy="1152128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0336441" y="4725144"/>
              <a:ext cx="504056" cy="576064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7"/>
            <p:cNvSpPr txBox="1"/>
            <p:nvPr/>
          </p:nvSpPr>
          <p:spPr>
            <a:xfrm>
              <a:off x="9449311" y="5301208"/>
              <a:ext cx="824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BAIK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10121247" y="5296924"/>
              <a:ext cx="934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JELEK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7"/>
            <p:cNvSpPr txBox="1"/>
            <p:nvPr/>
          </p:nvSpPr>
          <p:spPr>
            <a:xfrm>
              <a:off x="9558884" y="3645024"/>
              <a:ext cx="5240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7"/>
            <p:cNvSpPr txBox="1"/>
            <p:nvPr/>
          </p:nvSpPr>
          <p:spPr>
            <a:xfrm>
              <a:off x="10326431" y="4199023"/>
              <a:ext cx="5240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18" name="Google Shape;318;p27"/>
          <p:cNvGraphicFramePr/>
          <p:nvPr/>
        </p:nvGraphicFramePr>
        <p:xfrm>
          <a:off x="755576" y="644253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{F248BEEE-B03B-43A0-B937-DE022163C734}</a:tableStyleId>
              </a:tblPr>
              <a:tblGrid>
                <a:gridCol w="594075"/>
                <a:gridCol w="702075"/>
                <a:gridCol w="756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?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19" name="Google Shape;319;p27"/>
          <p:cNvGrpSpPr/>
          <p:nvPr/>
        </p:nvGrpSpPr>
        <p:grpSpPr>
          <a:xfrm>
            <a:off x="3132152" y="6300609"/>
            <a:ext cx="1367840" cy="584775"/>
            <a:chOff x="3791744" y="5517620"/>
            <a:chExt cx="1823786" cy="584775"/>
          </a:xfrm>
        </p:grpSpPr>
        <p:sp>
          <p:nvSpPr>
            <p:cNvPr id="320" name="Google Shape;320;p27"/>
            <p:cNvSpPr txBox="1"/>
            <p:nvPr/>
          </p:nvSpPr>
          <p:spPr>
            <a:xfrm>
              <a:off x="4291065" y="5517620"/>
              <a:ext cx="1324465" cy="5847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BAIK</a:t>
              </a:r>
              <a:endPara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3791744" y="5525016"/>
              <a:ext cx="499321" cy="56998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type="title"/>
          </p:nvPr>
        </p:nvSpPr>
        <p:spPr>
          <a:xfrm>
            <a:off x="-19681" y="-30297"/>
            <a:ext cx="8229600" cy="578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Contoh 1: Perhitungan KNN</a:t>
            </a:r>
            <a:endParaRPr/>
          </a:p>
        </p:txBody>
      </p:sp>
      <p:sp>
        <p:nvSpPr>
          <p:cNvPr id="327" name="Google Shape;327;p28"/>
          <p:cNvSpPr txBox="1"/>
          <p:nvPr>
            <p:ph idx="1" type="body"/>
          </p:nvPr>
        </p:nvSpPr>
        <p:spPr>
          <a:xfrm>
            <a:off x="96848" y="435496"/>
            <a:ext cx="8229600" cy="133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Jika menggunakan nilai k=4, maka perhatikan data urutan ke 1-4.</a:t>
            </a:r>
            <a:endParaRPr/>
          </a:p>
        </p:txBody>
      </p:sp>
      <p:graphicFrame>
        <p:nvGraphicFramePr>
          <p:cNvPr id="328" name="Google Shape;328;p28"/>
          <p:cNvGraphicFramePr/>
          <p:nvPr/>
        </p:nvGraphicFramePr>
        <p:xfrm>
          <a:off x="490995" y="14628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{F248BEEE-B03B-43A0-B937-DE022163C734}</a:tableStyleId>
              </a:tblPr>
              <a:tblGrid>
                <a:gridCol w="594075"/>
                <a:gridCol w="594075"/>
                <a:gridCol w="756075"/>
                <a:gridCol w="2268250"/>
                <a:gridCol w="1242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Perhitungan Jarak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Urutan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JELEK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97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BAIK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9" name="Google Shape;329;p28"/>
          <p:cNvSpPr/>
          <p:nvPr/>
        </p:nvSpPr>
        <p:spPr>
          <a:xfrm>
            <a:off x="467544" y="1907604"/>
            <a:ext cx="5776410" cy="57606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8"/>
          <p:cNvSpPr/>
          <p:nvPr/>
        </p:nvSpPr>
        <p:spPr>
          <a:xfrm>
            <a:off x="467544" y="3855656"/>
            <a:ext cx="5776410" cy="180559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28"/>
          <p:cNvGrpSpPr/>
          <p:nvPr/>
        </p:nvGrpSpPr>
        <p:grpSpPr>
          <a:xfrm>
            <a:off x="7037846" y="1988840"/>
            <a:ext cx="1204786" cy="2524180"/>
            <a:chOff x="9449311" y="3146360"/>
            <a:chExt cx="1606381" cy="2524180"/>
          </a:xfrm>
        </p:grpSpPr>
        <p:sp>
          <p:nvSpPr>
            <p:cNvPr id="332" name="Google Shape;332;p28"/>
            <p:cNvSpPr/>
            <p:nvPr/>
          </p:nvSpPr>
          <p:spPr>
            <a:xfrm>
              <a:off x="9594539" y="3645024"/>
              <a:ext cx="504056" cy="1656184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0336441" y="4725144"/>
              <a:ext cx="504056" cy="576064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8"/>
            <p:cNvSpPr txBox="1"/>
            <p:nvPr/>
          </p:nvSpPr>
          <p:spPr>
            <a:xfrm>
              <a:off x="9449311" y="5301208"/>
              <a:ext cx="8245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BAIK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8"/>
            <p:cNvSpPr txBox="1"/>
            <p:nvPr/>
          </p:nvSpPr>
          <p:spPr>
            <a:xfrm>
              <a:off x="10121247" y="5296924"/>
              <a:ext cx="9344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JELEK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8"/>
            <p:cNvSpPr txBox="1"/>
            <p:nvPr/>
          </p:nvSpPr>
          <p:spPr>
            <a:xfrm>
              <a:off x="9558884" y="3146360"/>
              <a:ext cx="5240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8"/>
            <p:cNvSpPr txBox="1"/>
            <p:nvPr/>
          </p:nvSpPr>
          <p:spPr>
            <a:xfrm>
              <a:off x="10326431" y="4199023"/>
              <a:ext cx="524075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338" name="Google Shape;338;p28"/>
          <p:cNvGraphicFramePr/>
          <p:nvPr/>
        </p:nvGraphicFramePr>
        <p:xfrm>
          <a:off x="467544" y="608249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{F248BEEE-B03B-43A0-B937-DE022163C734}</a:tableStyleId>
              </a:tblPr>
              <a:tblGrid>
                <a:gridCol w="594075"/>
                <a:gridCol w="702075"/>
                <a:gridCol w="756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?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39" name="Google Shape;339;p28"/>
          <p:cNvGrpSpPr/>
          <p:nvPr/>
        </p:nvGrpSpPr>
        <p:grpSpPr>
          <a:xfrm>
            <a:off x="2699792" y="6084585"/>
            <a:ext cx="1367840" cy="584775"/>
            <a:chOff x="3791744" y="5517620"/>
            <a:chExt cx="1823786" cy="584775"/>
          </a:xfrm>
        </p:grpSpPr>
        <p:sp>
          <p:nvSpPr>
            <p:cNvPr id="340" name="Google Shape;340;p28"/>
            <p:cNvSpPr txBox="1"/>
            <p:nvPr/>
          </p:nvSpPr>
          <p:spPr>
            <a:xfrm>
              <a:off x="4291065" y="5517620"/>
              <a:ext cx="1324465" cy="5847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BAIK</a:t>
              </a:r>
              <a:endPara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3791744" y="5525016"/>
              <a:ext cx="499321" cy="56998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CRISP-DM</a:t>
            </a:r>
            <a:br>
              <a:rPr lang="en-US"/>
            </a:br>
            <a:r>
              <a:rPr lang="en-US"/>
              <a:t>Cross Industry Standard Process for Data Mining</a:t>
            </a:r>
            <a:endParaRPr/>
          </a:p>
        </p:txBody>
      </p:sp>
      <p:pic>
        <p:nvPicPr>
          <p:cNvPr descr="CRISP DM"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515616"/>
            <a:ext cx="7632848" cy="536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 rot="10800000">
            <a:off x="6030162" y="3980284"/>
            <a:ext cx="864096" cy="10081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9dc51ffed_0_0"/>
          <p:cNvSpPr txBox="1"/>
          <p:nvPr/>
        </p:nvSpPr>
        <p:spPr>
          <a:xfrm>
            <a:off x="431525" y="526550"/>
            <a:ext cx="80589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: 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calculation using KNN from the case given to prove the answer (manual)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the KNN model in Google Collaboratory. 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/>
          <p:nvPr>
            <p:ph type="title"/>
          </p:nvPr>
        </p:nvSpPr>
        <p:spPr>
          <a:xfrm>
            <a:off x="-36183" y="-33033"/>
            <a:ext cx="8229600" cy="653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Contoh 2: Approval Pinjaman</a:t>
            </a:r>
            <a:endParaRPr sz="3600"/>
          </a:p>
        </p:txBody>
      </p:sp>
      <p:sp>
        <p:nvSpPr>
          <p:cNvPr id="353" name="Google Shape;353;p29"/>
          <p:cNvSpPr txBox="1"/>
          <p:nvPr>
            <p:ph idx="1" type="body"/>
          </p:nvPr>
        </p:nvSpPr>
        <p:spPr>
          <a:xfrm>
            <a:off x="179512" y="54868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Sebuah lembaga perbankan ingin mengembangkan sistem prediksi penerimaan ajuan pinjaman nasabah berdasarkan 3 (tiga) atribut yaitu </a:t>
            </a:r>
            <a:r>
              <a:rPr b="1" lang="en-US"/>
              <a:t>umur</a:t>
            </a:r>
            <a:r>
              <a:rPr lang="en-US"/>
              <a:t> (X1), </a:t>
            </a:r>
            <a:r>
              <a:rPr b="1" lang="en-US"/>
              <a:t>credit rating</a:t>
            </a:r>
            <a:r>
              <a:rPr lang="en-US"/>
              <a:t> (X2) dan </a:t>
            </a:r>
            <a:r>
              <a:rPr b="1" lang="en-US"/>
              <a:t>nilai pinjaman </a:t>
            </a:r>
            <a:r>
              <a:rPr lang="en-US"/>
              <a:t>(X3). </a:t>
            </a:r>
            <a:endParaRPr/>
          </a:p>
        </p:txBody>
      </p:sp>
      <p:graphicFrame>
        <p:nvGraphicFramePr>
          <p:cNvPr id="354" name="Google Shape;354;p29"/>
          <p:cNvGraphicFramePr/>
          <p:nvPr/>
        </p:nvGraphicFramePr>
        <p:xfrm>
          <a:off x="683568" y="31373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{F248BEEE-B03B-43A0-B937-DE022163C734}</a:tableStyleId>
              </a:tblPr>
              <a:tblGrid>
                <a:gridCol w="985600"/>
                <a:gridCol w="985600"/>
                <a:gridCol w="985600"/>
                <a:gridCol w="98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TOLAK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TOLAK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5" name="Google Shape;355;p29"/>
          <p:cNvGraphicFramePr/>
          <p:nvPr/>
        </p:nvGraphicFramePr>
        <p:xfrm>
          <a:off x="701568" y="579446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{F248BEEE-B03B-43A0-B937-DE022163C734}</a:tableStyleId>
              </a:tblPr>
              <a:tblGrid>
                <a:gridCol w="985600"/>
                <a:gridCol w="985600"/>
                <a:gridCol w="985600"/>
                <a:gridCol w="985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?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29"/>
          <p:cNvSpPr/>
          <p:nvPr/>
        </p:nvSpPr>
        <p:spPr>
          <a:xfrm rot="10800000">
            <a:off x="4896036" y="5736847"/>
            <a:ext cx="378042" cy="5724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5382088" y="5837202"/>
            <a:ext cx="1209883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baru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Contoh 2: Perhitungan KNN</a:t>
            </a:r>
            <a:endParaRPr/>
          </a:p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0" y="48721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Lakukan perhitungan jarak data uji (data baru) dengan setiap data </a:t>
            </a:r>
            <a:endParaRPr/>
          </a:p>
        </p:txBody>
      </p:sp>
      <p:graphicFrame>
        <p:nvGraphicFramePr>
          <p:cNvPr id="364" name="Google Shape;364;p30"/>
          <p:cNvGraphicFramePr/>
          <p:nvPr/>
        </p:nvGraphicFramePr>
        <p:xfrm>
          <a:off x="539552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{F248BEEE-B03B-43A0-B937-DE022163C734}</a:tableStyleId>
              </a:tblPr>
              <a:tblGrid>
                <a:gridCol w="788750"/>
                <a:gridCol w="728075"/>
                <a:gridCol w="728075"/>
                <a:gridCol w="1476375"/>
                <a:gridCol w="28314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Perhitungan Jarak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TOLAK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TOLAK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Google Shape;365;p30"/>
          <p:cNvGraphicFramePr/>
          <p:nvPr/>
        </p:nvGraphicFramePr>
        <p:xfrm>
          <a:off x="611560" y="565044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{F248BEEE-B03B-43A0-B937-DE022163C734}</a:tableStyleId>
              </a:tblPr>
              <a:tblGrid>
                <a:gridCol w="882100"/>
                <a:gridCol w="814250"/>
                <a:gridCol w="814250"/>
                <a:gridCol w="101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?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30"/>
          <p:cNvSpPr/>
          <p:nvPr/>
        </p:nvSpPr>
        <p:spPr>
          <a:xfrm>
            <a:off x="4139952" y="2276872"/>
            <a:ext cx="3186354" cy="345638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type="title"/>
          </p:nvPr>
        </p:nvSpPr>
        <p:spPr>
          <a:xfrm>
            <a:off x="-11297" y="11266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Contoh 2: Perhitungan KNN</a:t>
            </a:r>
            <a:endParaRPr/>
          </a:p>
        </p:txBody>
      </p:sp>
      <p:sp>
        <p:nvSpPr>
          <p:cNvPr id="372" name="Google Shape;372;p31"/>
          <p:cNvSpPr txBox="1"/>
          <p:nvPr>
            <p:ph idx="1" type="body"/>
          </p:nvPr>
        </p:nvSpPr>
        <p:spPr>
          <a:xfrm>
            <a:off x="323528" y="46462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Urutkan data berdasarkan hasil perhitungan jarak</a:t>
            </a:r>
            <a:endParaRPr/>
          </a:p>
        </p:txBody>
      </p:sp>
      <p:graphicFrame>
        <p:nvGraphicFramePr>
          <p:cNvPr id="373" name="Google Shape;373;p31"/>
          <p:cNvGraphicFramePr/>
          <p:nvPr/>
        </p:nvGraphicFramePr>
        <p:xfrm>
          <a:off x="611560" y="15567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{F248BEEE-B03B-43A0-B937-DE022163C734}</a:tableStyleId>
              </a:tblPr>
              <a:tblGrid>
                <a:gridCol w="702075"/>
                <a:gridCol w="648075"/>
                <a:gridCol w="648075"/>
                <a:gridCol w="864100"/>
                <a:gridCol w="3024325"/>
                <a:gridCol w="918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Perhitungan Jarak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Urutan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TOLAK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TOLAK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4" name="Google Shape;374;p31"/>
          <p:cNvGraphicFramePr/>
          <p:nvPr/>
        </p:nvGraphicFramePr>
        <p:xfrm>
          <a:off x="683569" y="530120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{F248BEEE-B03B-43A0-B937-DE022163C734}</a:tableStyleId>
              </a:tblPr>
              <a:tblGrid>
                <a:gridCol w="702075"/>
                <a:gridCol w="648075"/>
                <a:gridCol w="648075"/>
                <a:gridCol w="810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?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5" name="Google Shape;375;p31"/>
          <p:cNvSpPr/>
          <p:nvPr/>
        </p:nvSpPr>
        <p:spPr>
          <a:xfrm>
            <a:off x="6512294" y="1966252"/>
            <a:ext cx="1012034" cy="333495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type="title"/>
          </p:nvPr>
        </p:nvSpPr>
        <p:spPr>
          <a:xfrm>
            <a:off x="-24449" y="25121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Contoh 2: Perhitungan KNN</a:t>
            </a:r>
            <a:endParaRPr/>
          </a:p>
        </p:txBody>
      </p:sp>
      <p:sp>
        <p:nvSpPr>
          <p:cNvPr id="381" name="Google Shape;381;p32"/>
          <p:cNvSpPr txBox="1"/>
          <p:nvPr>
            <p:ph idx="1" type="body"/>
          </p:nvPr>
        </p:nvSpPr>
        <p:spPr>
          <a:xfrm>
            <a:off x="323528" y="56357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Jika menggunakan nilai </a:t>
            </a:r>
            <a:r>
              <a:rPr b="1" lang="en-US"/>
              <a:t>k = 3</a:t>
            </a:r>
            <a:r>
              <a:rPr lang="en-US"/>
              <a:t>, data uji DITERIMA atau DITOLAK?</a:t>
            </a:r>
            <a:endParaRPr/>
          </a:p>
        </p:txBody>
      </p:sp>
      <p:graphicFrame>
        <p:nvGraphicFramePr>
          <p:cNvPr id="382" name="Google Shape;382;p32"/>
          <p:cNvGraphicFramePr/>
          <p:nvPr/>
        </p:nvGraphicFramePr>
        <p:xfrm>
          <a:off x="827584" y="17008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{F248BEEE-B03B-43A0-B937-DE022163C734}</a:tableStyleId>
              </a:tblPr>
              <a:tblGrid>
                <a:gridCol w="702075"/>
                <a:gridCol w="648075"/>
                <a:gridCol w="648075"/>
                <a:gridCol w="864100"/>
                <a:gridCol w="3024325"/>
                <a:gridCol w="918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Perhitungan Jarak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Urutan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TOLAK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TOLAK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p32"/>
          <p:cNvGraphicFramePr/>
          <p:nvPr/>
        </p:nvGraphicFramePr>
        <p:xfrm>
          <a:off x="845587" y="544522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{F248BEEE-B03B-43A0-B937-DE022163C734}</a:tableStyleId>
              </a:tblPr>
              <a:tblGrid>
                <a:gridCol w="702075"/>
                <a:gridCol w="648075"/>
                <a:gridCol w="648075"/>
                <a:gridCol w="810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?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p32"/>
          <p:cNvSpPr/>
          <p:nvPr/>
        </p:nvSpPr>
        <p:spPr>
          <a:xfrm>
            <a:off x="685800" y="2060848"/>
            <a:ext cx="7072554" cy="168516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32"/>
          <p:cNvGrpSpPr/>
          <p:nvPr/>
        </p:nvGrpSpPr>
        <p:grpSpPr>
          <a:xfrm>
            <a:off x="7676480" y="3914636"/>
            <a:ext cx="1255471" cy="1973089"/>
            <a:chOff x="9353773" y="3635896"/>
            <a:chExt cx="1673962" cy="1973089"/>
          </a:xfrm>
        </p:grpSpPr>
        <p:sp>
          <p:nvSpPr>
            <p:cNvPr id="386" name="Google Shape;386;p32"/>
            <p:cNvSpPr/>
            <p:nvPr/>
          </p:nvSpPr>
          <p:spPr>
            <a:xfrm>
              <a:off x="9594539" y="4722996"/>
              <a:ext cx="504056" cy="578212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0336441" y="4149080"/>
              <a:ext cx="504056" cy="1152128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2"/>
            <p:cNvSpPr txBox="1"/>
            <p:nvPr/>
          </p:nvSpPr>
          <p:spPr>
            <a:xfrm>
              <a:off x="9353773" y="5301208"/>
              <a:ext cx="1015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TERIMA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2"/>
            <p:cNvSpPr txBox="1"/>
            <p:nvPr/>
          </p:nvSpPr>
          <p:spPr>
            <a:xfrm>
              <a:off x="10149204" y="5296924"/>
              <a:ext cx="878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TOLAK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2"/>
            <p:cNvSpPr txBox="1"/>
            <p:nvPr/>
          </p:nvSpPr>
          <p:spPr>
            <a:xfrm>
              <a:off x="9558884" y="4203249"/>
              <a:ext cx="5240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2"/>
            <p:cNvSpPr txBox="1"/>
            <p:nvPr/>
          </p:nvSpPr>
          <p:spPr>
            <a:xfrm>
              <a:off x="10326430" y="3635896"/>
              <a:ext cx="5240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32"/>
          <p:cNvGrpSpPr/>
          <p:nvPr/>
        </p:nvGrpSpPr>
        <p:grpSpPr>
          <a:xfrm>
            <a:off x="2789802" y="5849451"/>
            <a:ext cx="1300549" cy="891917"/>
            <a:chOff x="3719736" y="5345395"/>
            <a:chExt cx="1734065" cy="891918"/>
          </a:xfrm>
        </p:grpSpPr>
        <p:sp>
          <p:nvSpPr>
            <p:cNvPr id="393" name="Google Shape;393;p32"/>
            <p:cNvSpPr txBox="1"/>
            <p:nvPr/>
          </p:nvSpPr>
          <p:spPr>
            <a:xfrm>
              <a:off x="3719736" y="5652537"/>
              <a:ext cx="1734065" cy="58477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TOLAK</a:t>
              </a:r>
              <a:endParaRPr b="1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32"/>
            <p:cNvSpPr/>
            <p:nvPr/>
          </p:nvSpPr>
          <p:spPr>
            <a:xfrm rot="5400000">
              <a:off x="4177511" y="5303183"/>
              <a:ext cx="362391" cy="44681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Contoh 2: Perhitungan KNN</a:t>
            </a:r>
            <a:endParaRPr/>
          </a:p>
        </p:txBody>
      </p:sp>
      <p:sp>
        <p:nvSpPr>
          <p:cNvPr id="400" name="Google Shape;400;p33"/>
          <p:cNvSpPr txBox="1"/>
          <p:nvPr>
            <p:ph idx="1" type="body"/>
          </p:nvPr>
        </p:nvSpPr>
        <p:spPr>
          <a:xfrm>
            <a:off x="179512" y="442160"/>
            <a:ext cx="8229600" cy="2701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Jika menggunakan nilai </a:t>
            </a:r>
            <a:r>
              <a:rPr b="1" lang="en-US"/>
              <a:t>k = 4</a:t>
            </a:r>
            <a:r>
              <a:rPr lang="en-US"/>
              <a:t>, data uji DITERIMA atau DITOLAK?</a:t>
            </a:r>
            <a:endParaRPr/>
          </a:p>
        </p:txBody>
      </p:sp>
      <p:graphicFrame>
        <p:nvGraphicFramePr>
          <p:cNvPr id="401" name="Google Shape;401;p33"/>
          <p:cNvGraphicFramePr/>
          <p:nvPr/>
        </p:nvGraphicFramePr>
        <p:xfrm>
          <a:off x="251520" y="14847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{F248BEEE-B03B-43A0-B937-DE022163C734}</a:tableStyleId>
              </a:tblPr>
              <a:tblGrid>
                <a:gridCol w="702075"/>
                <a:gridCol w="648075"/>
                <a:gridCol w="648075"/>
                <a:gridCol w="864100"/>
                <a:gridCol w="3024325"/>
                <a:gridCol w="918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X3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Y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Perhitungan Jarak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Urutan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TOLAK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TOLAK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70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6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TERIMA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68575" marL="68575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33"/>
          <p:cNvGraphicFramePr/>
          <p:nvPr/>
        </p:nvGraphicFramePr>
        <p:xfrm>
          <a:off x="251520" y="530120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{F248BEEE-B03B-43A0-B937-DE022163C734}</a:tableStyleId>
              </a:tblPr>
              <a:tblGrid>
                <a:gridCol w="702075"/>
                <a:gridCol w="648075"/>
                <a:gridCol w="648075"/>
                <a:gridCol w="810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50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</a:rPr>
                        <a:t>?</a:t>
                      </a:r>
                      <a:endParaRPr b="1"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68575" marL="68575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33"/>
          <p:cNvSpPr/>
          <p:nvPr/>
        </p:nvSpPr>
        <p:spPr>
          <a:xfrm>
            <a:off x="107504" y="1866337"/>
            <a:ext cx="7072554" cy="163467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33"/>
          <p:cNvGrpSpPr/>
          <p:nvPr/>
        </p:nvGrpSpPr>
        <p:grpSpPr>
          <a:xfrm>
            <a:off x="7604472" y="2060848"/>
            <a:ext cx="1255471" cy="1973089"/>
            <a:chOff x="9353773" y="3635896"/>
            <a:chExt cx="1673962" cy="1973089"/>
          </a:xfrm>
        </p:grpSpPr>
        <p:sp>
          <p:nvSpPr>
            <p:cNvPr id="405" name="Google Shape;405;p33"/>
            <p:cNvSpPr/>
            <p:nvPr/>
          </p:nvSpPr>
          <p:spPr>
            <a:xfrm>
              <a:off x="9594539" y="4149080"/>
              <a:ext cx="504056" cy="1152128"/>
            </a:xfrm>
            <a:prstGeom prst="rect">
              <a:avLst/>
            </a:prstGeom>
            <a:solidFill>
              <a:srgbClr val="00B050"/>
            </a:solidFill>
            <a:ln cap="flat" cmpd="sng" w="25400">
              <a:solidFill>
                <a:srgbClr val="00B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10336441" y="4149080"/>
              <a:ext cx="504056" cy="1152128"/>
            </a:xfrm>
            <a:prstGeom prst="rect">
              <a:avLst/>
            </a:prstGeom>
            <a:solidFill>
              <a:srgbClr val="FF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3"/>
            <p:cNvSpPr txBox="1"/>
            <p:nvPr/>
          </p:nvSpPr>
          <p:spPr>
            <a:xfrm>
              <a:off x="9353773" y="5301208"/>
              <a:ext cx="101566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TERIMA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3"/>
            <p:cNvSpPr txBox="1"/>
            <p:nvPr/>
          </p:nvSpPr>
          <p:spPr>
            <a:xfrm>
              <a:off x="10149204" y="5296924"/>
              <a:ext cx="878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TOLAK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3"/>
            <p:cNvSpPr txBox="1"/>
            <p:nvPr/>
          </p:nvSpPr>
          <p:spPr>
            <a:xfrm>
              <a:off x="9558884" y="3635896"/>
              <a:ext cx="5240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3"/>
            <p:cNvSpPr txBox="1"/>
            <p:nvPr/>
          </p:nvSpPr>
          <p:spPr>
            <a:xfrm>
              <a:off x="10326430" y="3635896"/>
              <a:ext cx="5240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33"/>
          <p:cNvSpPr/>
          <p:nvPr/>
        </p:nvSpPr>
        <p:spPr>
          <a:xfrm>
            <a:off x="110368" y="4599994"/>
            <a:ext cx="7072554" cy="62920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2270585" y="5709155"/>
            <a:ext cx="6887270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Voting berimbang antara yang “DITERIMA” dan “DITOLAK”. Lalu?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3505923" y="6107612"/>
            <a:ext cx="52135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Kurangi 1 nilai k, sehingga menjadi k=3, dan kesimpulannya menjadi “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DITOLAK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Kelebihan dan Kekurangan Algoritma KNN</a:t>
            </a:r>
            <a:endParaRPr/>
          </a:p>
        </p:txBody>
      </p:sp>
      <p:sp>
        <p:nvSpPr>
          <p:cNvPr id="419" name="Google Shape;419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Kelebihan KNN: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Cocok untuk data numerik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Simpel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Efektif jika data besar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Intuitif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 cukup baik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Tahan terhadap data latih yang noisy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Kelebihan dan Kekurangan Algoritma KNN</a:t>
            </a:r>
            <a:endParaRPr/>
          </a:p>
        </p:txBody>
      </p:sp>
      <p:sp>
        <p:nvSpPr>
          <p:cNvPr id="425" name="Google Shape;425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Kekurangan KNN 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Waktu komputasi tinggi jika data latih besar. Disebabkan oleh semua data diukur jaraknya untuk setiap data uji.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Sangat sensitif dengan ciri yang redundan atau tidak relevan. Ditanggulangi dengan seleksi ciri atau pembobotan ciri.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Tidak diketahui perhitungan jarak apa yang paling sesuai untuk dataset tertentu.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Kesimpulan</a:t>
            </a:r>
            <a:endParaRPr/>
          </a:p>
        </p:txBody>
      </p:sp>
      <p:sp>
        <p:nvSpPr>
          <p:cNvPr id="431" name="Google Shape;431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Algoritma k-NN merupakan salah satu algoritma klasifikasi yang cukup handal dan banyak digunakan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Klasifikasi pada algoritma k-NN didasarkan pada kedekatan diantara setiap fitur / atribut dengan kelas, menggunakan system voting.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Algoritma k-NN dapat digunakan pada data numerik.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Kelemahan dari algoritma k-NN adalah waktu komputasi tinggi jika data latih besar, karena semua data diukur jaraknya untuk setiap data uji.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7"/>
          <p:cNvSpPr txBox="1"/>
          <p:nvPr>
            <p:ph idx="1" type="body"/>
          </p:nvPr>
        </p:nvSpPr>
        <p:spPr>
          <a:xfrm>
            <a:off x="467544" y="2204864"/>
            <a:ext cx="7772400" cy="953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0"/>
              <a:buNone/>
            </a:pPr>
            <a:r>
              <a:rPr lang="en-US" sz="6000"/>
              <a:t>SELESAI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95300" y="971591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KLASIFIKASI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501162" y="2209800"/>
            <a:ext cx="52900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41345" y="2013229"/>
            <a:ext cx="90312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Proses untuk menyatakan suatu objek ke salah satu kategori yang sudah didefinisikan sebelumnya.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Proses untuk memetakan setiap sekumpulan atribut ke salah satu kelas yang sudah didefinisikan sebelumnya.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16412" y="10910"/>
            <a:ext cx="8496300" cy="552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KLASIFIKASI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10941" y="692696"/>
            <a:ext cx="87630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Klasifikasi terdiri dari sekumpulan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merupakan data latih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Setiap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terdiri atas sekumpulan atribut.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Salah satu atribut adalah kelas.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Mencari model untuk atribut kelas merupakan fungsi dari nilai-nilai atribut lain.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klasifikasi digunakan untuk: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Pemodelan deskriptif untuk membedakan objek-objek dari kelas 	yang 	 yang berbeda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Pemodelan prediktif digunakan untuk memprediksi kelas label 	untuk 	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yang tidak diketahui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95300" y="971591"/>
            <a:ext cx="8496300" cy="552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KLASIFIKASI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533400" y="1438871"/>
            <a:ext cx="7796214" cy="440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Tujuan dari klasifikasi adalah untuk: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Menemukan model dari training set yang membedakan record kedalam kategori atau kelas yang sesuai, model  tersebut kemudian digunakan untuk mengklasifikasikan record yang kelasnya belum diketahui sebelumnya pada test set.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Mengambil  keputusan  dengan  memprediksikan  suatu  kasus,  berdasarkan  hasil klasifikasi yang diperoleh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5292" y="0"/>
            <a:ext cx="8496300" cy="552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KLASIFIKASI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 flipH="1">
            <a:off x="0" y="620688"/>
            <a:ext cx="8229600" cy="4816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523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Tahapan dari klasifikasi dalam data mining terdiri dari 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Pembangunan model, dalam tahapan ini dibuat sebuah model untuk menyelesaikan masalah klasifikasi class atau attribut dalam data, model ini dibangun berdasarkan training set-sebuah contoh data dari permasalahan yang dihadapi, training set ini sudah mempunyai informasi yang lengkap baik attribut maupun classnya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Penerapan model, pada tahapan ini model yang sudah dibangun sebelumnya digunakan untuk menentukan attribut / class dari sebuah data baru yang attribut / classnya belum diketahui sebelumnya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Evaluasi, pada tahapan ini hasil dari penerapan model pada tahapan sebelumnya dievaluasi menggunakan parameter terukur untuk menentukan apakah model tersebut dapat diterima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95300" y="971590"/>
            <a:ext cx="8420100" cy="933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CONTOH KLASIFIKASI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209800"/>
            <a:ext cx="3048000" cy="345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2191109"/>
            <a:ext cx="2819400" cy="24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/>
          <p:nvPr/>
        </p:nvSpPr>
        <p:spPr>
          <a:xfrm>
            <a:off x="3849389" y="4971344"/>
            <a:ext cx="1225054" cy="1026315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Training Set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5074443" y="5241612"/>
            <a:ext cx="609600" cy="4452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5714999" y="4930859"/>
            <a:ext cx="1219200" cy="1066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Classifier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6996111" y="5217974"/>
            <a:ext cx="609600" cy="4452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7746430" y="5111353"/>
            <a:ext cx="1052513" cy="756047"/>
          </a:xfrm>
          <a:prstGeom prst="flowChartMultidocumen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 rot="-5196276">
            <a:off x="8167687" y="4432757"/>
            <a:ext cx="609600" cy="44529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7956376" y="3168109"/>
            <a:ext cx="1081852" cy="952644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cap="flat" cmpd="sng" w="9525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Set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0" y="914400"/>
            <a:ext cx="89154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PENGAPLIKASIAN KLASIFIKASI PADA KEHIDUPAN SEHARI-HARI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62000" y="2276872"/>
            <a:ext cx="80010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Memprediksi sel tumor sebagai sel yang jinak atau ganas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Mengklasifikasi struktur sekunder protein sebagai alpha-helix, beta-sheet, or random coil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Pengenalan tulisan tangan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Mengkategorikan berita sebagai berita keuangan, cuaca, olahraga, dll.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2024-02-19T12:44:01Z</dcterms:created>
  <dc:creator>SMK MUHAMMADIYAH</dc:creator>
</cp:coreProperties>
</file>