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12192000"/>
  <p:notesSz cx="6858000" cy="9144000"/>
  <p:embeddedFontLst>
    <p:embeddedFont>
      <p:font typeface="Noto Sans"/>
      <p:regular r:id="rId54"/>
      <p:bold r:id="rId55"/>
      <p:italic r:id="rId56"/>
      <p:boldItalic r:id="rId57"/>
    </p:embeddedFont>
    <p:embeddedFont>
      <p:font typeface="Gill Sans"/>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0" roundtripDataSignature="AMtx7mgYRIiK+Fma0yNnxDj5UZ+5MM/F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AE2D71-2B71-4CB4-95B4-2C33F3CC5BFA}">
  <a:tblStyle styleId="{49AE2D71-2B71-4CB4-95B4-2C33F3CC5BFA}"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7E8"/>
          </a:solidFill>
        </a:fill>
      </a:tcStyle>
    </a:wholeTbl>
    <a:band1H>
      <a:tcTxStyle b="off" i="off"/>
      <a:tcStyle>
        <a:fill>
          <a:solidFill>
            <a:srgbClr val="E5CBCD"/>
          </a:solidFill>
        </a:fill>
      </a:tcStyle>
    </a:band1H>
    <a:band2H>
      <a:tcTxStyle b="off" i="off"/>
    </a:band2H>
    <a:band1V>
      <a:tcTxStyle b="off" i="off"/>
      <a:tcStyle>
        <a:fill>
          <a:solidFill>
            <a:srgbClr val="E5CBCD"/>
          </a:solidFill>
        </a:fill>
      </a:tcStyle>
    </a:band1V>
    <a:band2V>
      <a:tcTxStyle b="off" i="off"/>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otoSans-bold.fntdata"/><Relationship Id="rId10" Type="http://schemas.openxmlformats.org/officeDocument/2006/relationships/slide" Target="slides/slide5.xml"/><Relationship Id="rId54" Type="http://schemas.openxmlformats.org/officeDocument/2006/relationships/font" Target="fonts/NotoSans-regular.fntdata"/><Relationship Id="rId13" Type="http://schemas.openxmlformats.org/officeDocument/2006/relationships/slide" Target="slides/slide8.xml"/><Relationship Id="rId57" Type="http://schemas.openxmlformats.org/officeDocument/2006/relationships/font" Target="fonts/NotoSans-boldItalic.fntdata"/><Relationship Id="rId12" Type="http://schemas.openxmlformats.org/officeDocument/2006/relationships/slide" Target="slides/slide7.xml"/><Relationship Id="rId56" Type="http://schemas.openxmlformats.org/officeDocument/2006/relationships/font" Target="fonts/NotoSans-italic.fntdata"/><Relationship Id="rId15" Type="http://schemas.openxmlformats.org/officeDocument/2006/relationships/slide" Target="slides/slide10.xml"/><Relationship Id="rId59" Type="http://schemas.openxmlformats.org/officeDocument/2006/relationships/font" Target="fonts/GillSans-bold.fntdata"/><Relationship Id="rId14" Type="http://schemas.openxmlformats.org/officeDocument/2006/relationships/slide" Target="slides/slide9.xml"/><Relationship Id="rId58" Type="http://schemas.openxmlformats.org/officeDocument/2006/relationships/font" Target="fonts/Gill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lnSpc>
                <a:spcPct val="100000"/>
              </a:lnSpc>
              <a:spcBef>
                <a:spcPts val="0"/>
              </a:spcBef>
              <a:spcAft>
                <a:spcPts val="0"/>
              </a:spcAft>
              <a:buSzPts val="1400"/>
              <a:buNone/>
            </a:pPr>
            <a:r>
              <a:rPr lang="en-US" sz="1800"/>
              <a:t>m: gradient (slope)</a:t>
            </a:r>
            <a:endParaRPr/>
          </a:p>
          <a:p>
            <a:pPr indent="0" lvl="2" marL="914400" rtl="0" algn="l">
              <a:lnSpc>
                <a:spcPct val="100000"/>
              </a:lnSpc>
              <a:spcBef>
                <a:spcPts val="0"/>
              </a:spcBef>
              <a:spcAft>
                <a:spcPts val="0"/>
              </a:spcAft>
              <a:buSzPts val="1400"/>
              <a:buNone/>
            </a:pPr>
            <a:r>
              <a:rPr lang="en-US" sz="1600"/>
              <a:t>ukuran kemiringan dari suatu garis. </a:t>
            </a:r>
            <a:endParaRPr/>
          </a:p>
          <a:p>
            <a:pPr indent="0" lvl="2" marL="914400" rtl="0" algn="l">
              <a:lnSpc>
                <a:spcPct val="100000"/>
              </a:lnSpc>
              <a:spcBef>
                <a:spcPts val="0"/>
              </a:spcBef>
              <a:spcAft>
                <a:spcPts val="0"/>
              </a:spcAft>
              <a:buSzPts val="1400"/>
              <a:buNone/>
            </a:pPr>
            <a:r>
              <a:rPr lang="en-US" sz="1600"/>
              <a:t>menunjukkan seberapa besar kontribusi yang diberikan suatu variabel X terhadap variabel Y. </a:t>
            </a:r>
            <a:endParaRPr/>
          </a:p>
          <a:p>
            <a:pPr indent="0" lvl="2" marL="914400" rtl="0" algn="l">
              <a:lnSpc>
                <a:spcPct val="100000"/>
              </a:lnSpc>
              <a:spcBef>
                <a:spcPts val="0"/>
              </a:spcBef>
              <a:spcAft>
                <a:spcPts val="0"/>
              </a:spcAft>
              <a:buSzPts val="1400"/>
              <a:buNone/>
            </a:pPr>
            <a:r>
              <a:rPr lang="en-US" sz="1600"/>
              <a:t>Rata-rata pertambahan (atau pengurangan) yang terjadi pada variabel Y untuk setiap peningkatan satu satuan variabel X. </a:t>
            </a:r>
            <a:endParaRPr/>
          </a:p>
          <a:p>
            <a:pPr indent="0" lvl="1" marL="457200" rtl="0" algn="l">
              <a:lnSpc>
                <a:spcPct val="100000"/>
              </a:lnSpc>
              <a:spcBef>
                <a:spcPts val="0"/>
              </a:spcBef>
              <a:spcAft>
                <a:spcPts val="0"/>
              </a:spcAft>
              <a:buSzPts val="1400"/>
              <a:buNone/>
            </a:pPr>
            <a:r>
              <a:rPr lang="en-US" sz="1800"/>
              <a:t>b: bias (intercept)</a:t>
            </a:r>
            <a:endParaRPr/>
          </a:p>
          <a:p>
            <a:pPr indent="0" lvl="2" marL="914400" rtl="0" algn="l">
              <a:lnSpc>
                <a:spcPct val="100000"/>
              </a:lnSpc>
              <a:spcBef>
                <a:spcPts val="0"/>
              </a:spcBef>
              <a:spcAft>
                <a:spcPts val="0"/>
              </a:spcAft>
              <a:buSzPts val="1400"/>
              <a:buNone/>
            </a:pPr>
            <a:r>
              <a:rPr lang="en-US" sz="1600"/>
              <a:t>Suatu titik perpotongan antara suatu garis dengan sumbu Y pada diagram kartesius saat nilai X = 0.</a:t>
            </a:r>
            <a:endParaRPr/>
          </a:p>
          <a:p>
            <a:pPr indent="0" lvl="0" marL="0" rtl="0" algn="l">
              <a:lnSpc>
                <a:spcPct val="100000"/>
              </a:lnSpc>
              <a:spcBef>
                <a:spcPts val="0"/>
              </a:spcBef>
              <a:spcAft>
                <a:spcPts val="0"/>
              </a:spcAft>
              <a:buSzPts val="1400"/>
              <a:buNone/>
            </a:pPr>
            <a:r>
              <a:t/>
            </a:r>
            <a:endParaRPr/>
          </a:p>
        </p:txBody>
      </p:sp>
      <p:sp>
        <p:nvSpPr>
          <p:cNvPr id="324" name="Google Shape;32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77b6894f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77b6894f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3377b6894f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7" name="Google Shape;527;p3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8" name="Google Shape;528;p3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9" name="Google Shape;52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3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85" name="Google Shape;68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relationship between y</a:t>
            </a:r>
            <a:r>
              <a:rPr baseline="-25000" lang="en-US"/>
              <a:t>i </a:t>
            </a:r>
            <a:r>
              <a:rPr lang="en-US"/>
              <a:t> and x</a:t>
            </a:r>
            <a:r>
              <a:rPr baseline="-25000" lang="en-US"/>
              <a:t>i</a:t>
            </a:r>
            <a:r>
              <a:rPr lang="en-US"/>
              <a:t>’s is </a:t>
            </a:r>
            <a:r>
              <a:rPr i="1" lang="en-US"/>
              <a:t>not</a:t>
            </a:r>
            <a:r>
              <a:rPr lang="en-US"/>
              <a:t> a linear function.</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66" name="Google Shape;76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7" name="Google Shape;76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75" name="Google Shape;7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6" name="Google Shape;776;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INTERNAL USE FIG. 05S03F03</a:t>
            </a:r>
            <a:endParaRPr/>
          </a:p>
          <a:p>
            <a:pPr indent="0" lvl="0" marL="0" rtl="0" algn="l">
              <a:lnSpc>
                <a:spcPct val="100000"/>
              </a:lnSpc>
              <a:spcBef>
                <a:spcPts val="30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3" name="Google Shape;79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377b6894f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377b6894f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g3377b6894f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377b6894f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3377b6894f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g3377b6894f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8b1c3765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a8b1c3765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a8b1c3765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9"/>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9"/>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4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9"/>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4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grpSp>
        <p:nvGrpSpPr>
          <p:cNvPr id="85" name="Google Shape;85;p58"/>
          <p:cNvGrpSpPr/>
          <p:nvPr/>
        </p:nvGrpSpPr>
        <p:grpSpPr>
          <a:xfrm>
            <a:off x="7477387" y="482170"/>
            <a:ext cx="4074533" cy="5149101"/>
            <a:chOff x="7477387" y="482170"/>
            <a:chExt cx="4074533" cy="5149101"/>
          </a:xfrm>
        </p:grpSpPr>
        <p:sp>
          <p:nvSpPr>
            <p:cNvPr id="86" name="Google Shape;86;p58"/>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254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8"/>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58"/>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8"/>
          <p:cNvSpPr/>
          <p:nvPr>
            <p:ph idx="2" type="pic"/>
          </p:nvPr>
        </p:nvSpPr>
        <p:spPr>
          <a:xfrm>
            <a:off x="8124389" y="1122542"/>
            <a:ext cx="2791171" cy="3866327"/>
          </a:xfrm>
          <a:prstGeom prst="rect">
            <a:avLst/>
          </a:prstGeom>
          <a:solidFill>
            <a:srgbClr val="D8D8D8"/>
          </a:solidFill>
          <a:ln>
            <a:noFill/>
          </a:ln>
        </p:spPr>
      </p:sp>
      <p:sp>
        <p:nvSpPr>
          <p:cNvPr id="90" name="Google Shape;90;p58"/>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1" name="Google Shape;91;p58"/>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8"/>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94" name="Google Shape;94;p58"/>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5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9"/>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8" name="Google Shape;98;p5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01" name="Google Shape;101;p5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60"/>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0"/>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5" name="Google Shape;105;p6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08" name="Google Shape;108;p60"/>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5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5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52"/>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42" name="Shape 42"/>
        <p:cNvGrpSpPr/>
        <p:nvPr/>
      </p:nvGrpSpPr>
      <p:grpSpPr>
        <a:xfrm>
          <a:off x="0" y="0"/>
          <a:ext cx="0" cy="0"/>
          <a:chOff x="0" y="0"/>
          <a:chExt cx="0" cy="0"/>
        </a:xfrm>
      </p:grpSpPr>
      <p:sp>
        <p:nvSpPr>
          <p:cNvPr id="43" name="Google Shape;43;p53"/>
          <p:cNvSpPr txBox="1"/>
          <p:nvPr>
            <p:ph type="title"/>
          </p:nvPr>
        </p:nvSpPr>
        <p:spPr>
          <a:xfrm>
            <a:off x="609600" y="152400"/>
            <a:ext cx="109728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3"/>
          <p:cNvSpPr txBox="1"/>
          <p:nvPr>
            <p:ph idx="1" type="body"/>
          </p:nvPr>
        </p:nvSpPr>
        <p:spPr>
          <a:xfrm>
            <a:off x="609600" y="1219201"/>
            <a:ext cx="5384800" cy="23780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5" name="Google Shape;45;p53"/>
          <p:cNvSpPr txBox="1"/>
          <p:nvPr>
            <p:ph idx="2" type="body"/>
          </p:nvPr>
        </p:nvSpPr>
        <p:spPr>
          <a:xfrm>
            <a:off x="6197600" y="1219201"/>
            <a:ext cx="5384800" cy="23780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6" name="Google Shape;46;p53"/>
          <p:cNvSpPr txBox="1"/>
          <p:nvPr>
            <p:ph idx="3" type="body"/>
          </p:nvPr>
        </p:nvSpPr>
        <p:spPr>
          <a:xfrm>
            <a:off x="609600" y="3749676"/>
            <a:ext cx="5384800" cy="237966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53"/>
          <p:cNvSpPr txBox="1"/>
          <p:nvPr>
            <p:ph idx="4" type="body"/>
          </p:nvPr>
        </p:nvSpPr>
        <p:spPr>
          <a:xfrm>
            <a:off x="6197600" y="3749676"/>
            <a:ext cx="5384800" cy="237966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5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5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54" name="Google Shape;54;p5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5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55"/>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1" name="Google Shape;61;p55"/>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2" name="Google Shape;62;p5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5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5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9" name="Google Shape;69;p5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5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71" name="Google Shape;71;p5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2" name="Google Shape;72;p5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75" name="Google Shape;75;p5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57"/>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7"/>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9" name="Google Shape;79;p57"/>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0" name="Google Shape;80;p5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83" name="Google Shape;83;p57"/>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4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48"/>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4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4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4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5" name="Google Shape;15;p4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6" name="Google Shape;16;p4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2417780" y="1776549"/>
            <a:ext cx="8637072" cy="1567542"/>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ill Sans"/>
              <a:buNone/>
            </a:pPr>
            <a:r>
              <a:rPr lang="en-US" sz="4400"/>
              <a:t>SUPERVISED: REGRESSION</a:t>
            </a:r>
            <a:endParaRPr sz="4400"/>
          </a:p>
        </p:txBody>
      </p:sp>
      <p:sp>
        <p:nvSpPr>
          <p:cNvPr id="114" name="Google Shape;114;p1"/>
          <p:cNvSpPr txBox="1"/>
          <p:nvPr>
            <p:ph idx="1" type="subTitle"/>
          </p:nvPr>
        </p:nvSpPr>
        <p:spPr>
          <a:xfrm>
            <a:off x="2417780" y="3553097"/>
            <a:ext cx="8637072" cy="955728"/>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MATERI SESI 2</a:t>
            </a:r>
            <a:endParaRPr/>
          </a:p>
        </p:txBody>
      </p:sp>
      <p:sp>
        <p:nvSpPr>
          <p:cNvPr id="115" name="Google Shape;115;p1"/>
          <p:cNvSpPr txBox="1"/>
          <p:nvPr/>
        </p:nvSpPr>
        <p:spPr>
          <a:xfrm>
            <a:off x="9692639" y="243840"/>
            <a:ext cx="18723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Machine Learning</a:t>
            </a:r>
            <a:endParaRPr b="0" i="0" sz="1800" u="none" cap="none" strike="noStrike">
              <a:solidFill>
                <a:schemeClr val="dk1"/>
              </a:solidFill>
              <a:latin typeface="Gill Sans"/>
              <a:ea typeface="Gill Sans"/>
              <a:cs typeface="Gill Sans"/>
              <a:sym typeface="Gill Sans"/>
            </a:endParaRPr>
          </a:p>
        </p:txBody>
      </p:sp>
      <p:sp>
        <p:nvSpPr>
          <p:cNvPr id="116" name="Google Shape;116;p1"/>
          <p:cNvSpPr txBox="1"/>
          <p:nvPr/>
        </p:nvSpPr>
        <p:spPr>
          <a:xfrm>
            <a:off x="879565" y="5172890"/>
            <a:ext cx="3344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Team Teaching</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descr="C:\Users\NUSA PUTRA\Pictures\LOGO-UNIVERSITAS-NUSA-PUTRA.png" id="117" name="Google Shape;117;p1"/>
          <p:cNvPicPr preferRelativeResize="0"/>
          <p:nvPr/>
        </p:nvPicPr>
        <p:blipFill rotWithShape="1">
          <a:blip r:embed="rId3">
            <a:alphaModFix/>
          </a:blip>
          <a:srcRect b="0" l="0" r="0" t="0"/>
          <a:stretch/>
        </p:blipFill>
        <p:spPr>
          <a:xfrm>
            <a:off x="494144" y="309166"/>
            <a:ext cx="1339985" cy="1341417"/>
          </a:xfrm>
          <a:prstGeom prst="rect">
            <a:avLst/>
          </a:prstGeom>
          <a:noFill/>
          <a:ln>
            <a:noFill/>
          </a:ln>
          <a:effectLst>
            <a:outerShdw blurRad="558800" rotWithShape="0" algn="ctr" dir="15600000" dist="12700">
              <a:srgbClr val="000000"/>
            </a:outerShdw>
            <a:reflection blurRad="0" dir="5400000" dist="50800" endA="0" endPos="12000" kx="0" rotWithShape="0" algn="bl" stA="45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p:nvPr/>
        </p:nvSpPr>
        <p:spPr>
          <a:xfrm>
            <a:off x="0" y="102920"/>
            <a:ext cx="65" cy="25135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189" name="Google Shape;189;p8"/>
          <p:cNvSpPr/>
          <p:nvPr/>
        </p:nvSpPr>
        <p:spPr>
          <a:xfrm>
            <a:off x="1210490" y="1471749"/>
            <a:ext cx="7933509"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Korelasi: </a:t>
            </a:r>
            <a:endParaRPr b="0" i="0" sz="1800" u="none" cap="none" strike="noStrike">
              <a:solidFill>
                <a:srgbClr val="202124"/>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Menunjukkan hubungan antara 2 hal atau lebih </a:t>
            </a:r>
            <a:endParaRPr b="0" i="0" sz="1800" u="none" cap="none" strike="noStrike">
              <a:solidFill>
                <a:srgbClr val="202124"/>
              </a:solidFill>
              <a:latin typeface="Arial"/>
              <a:ea typeface="Arial"/>
              <a:cs typeface="Arial"/>
              <a:sym typeface="Arial"/>
            </a:endParaRPr>
          </a:p>
          <a:p>
            <a:pPr indent="-285750" lvl="0" marL="285750" marR="0" rtl="0" algn="l">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Hal menyebabkan (causation):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Peristiwa kedua hanya muncul jika peristiwa pertama terjadi</a:t>
            </a:r>
            <a:endParaRPr b="0" i="0" sz="1800" u="none" cap="none" strike="noStrike">
              <a:solidFill>
                <a:srgbClr val="202124"/>
              </a:solidFill>
              <a:latin typeface="Arial"/>
              <a:ea typeface="Arial"/>
              <a:cs typeface="Arial"/>
              <a:sym typeface="Arial"/>
            </a:endParaRPr>
          </a:p>
          <a:p>
            <a:pPr indent="-285750" lvl="0" marL="285750" marR="0" rtl="0" algn="l">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 Contoh: </a:t>
            </a:r>
            <a:endParaRPr b="0" i="0" sz="1800" u="none" cap="none" strike="noStrike">
              <a:solidFill>
                <a:srgbClr val="202124"/>
              </a:solidFill>
              <a:latin typeface="Arial"/>
              <a:ea typeface="Arial"/>
              <a:cs typeface="Arial"/>
              <a:sym typeface="Arial"/>
            </a:endParaRPr>
          </a:p>
          <a:p>
            <a:pPr indent="-285750" lvl="0" marL="285750" marR="0" rtl="0" algn="l">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Korelasi: Mendapatkan nilai A di akhir berkorelasi dengan nilai A di kelas</a:t>
            </a:r>
            <a:endParaRPr b="0" i="0" sz="1800" u="none" cap="none" strike="noStrike">
              <a:solidFill>
                <a:srgbClr val="202124"/>
              </a:solidFill>
              <a:latin typeface="Arial"/>
              <a:ea typeface="Arial"/>
              <a:cs typeface="Arial"/>
              <a:sym typeface="Arial"/>
            </a:endParaRPr>
          </a:p>
          <a:p>
            <a:pPr indent="-285750" lvl="0" marL="285750" marR="0" rtl="0" algn="l">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Penyebab: Mendapatkan 90% atau lebih tinggi pada tes menyebabkan nilai A pada tes</a:t>
            </a:r>
            <a:r>
              <a:rPr b="0" i="0" lang="en-US" sz="6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Arial"/>
              <a:ea typeface="Arial"/>
              <a:cs typeface="Arial"/>
              <a:sym typeface="Arial"/>
            </a:endParaRPr>
          </a:p>
        </p:txBody>
      </p:sp>
      <p:sp>
        <p:nvSpPr>
          <p:cNvPr id="190" name="Google Shape;190;p8"/>
          <p:cNvSpPr txBox="1"/>
          <p:nvPr/>
        </p:nvSpPr>
        <p:spPr>
          <a:xfrm>
            <a:off x="1105989" y="818606"/>
            <a:ext cx="49464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Korelasi dan hal yang menyebabkan (causation)</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1480457" y="798972"/>
            <a:ext cx="8719999" cy="34402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KOEFISIEN KORELASI (R)</a:t>
            </a:r>
            <a:endParaRPr/>
          </a:p>
        </p:txBody>
      </p:sp>
      <p:sp>
        <p:nvSpPr>
          <p:cNvPr id="196" name="Google Shape;196;p9"/>
          <p:cNvSpPr/>
          <p:nvPr/>
        </p:nvSpPr>
        <p:spPr>
          <a:xfrm>
            <a:off x="1480457" y="2072640"/>
            <a:ext cx="8887507" cy="2632003"/>
          </a:xfrm>
          <a:prstGeom prst="rect">
            <a:avLst/>
          </a:prstGeom>
          <a:noFill/>
          <a:ln>
            <a:noFill/>
          </a:ln>
        </p:spPr>
        <p:txBody>
          <a:bodyPr anchorCtr="0" anchor="t" bIns="44450" lIns="90475" spcFirstLastPara="1" rIns="90475" wrap="square" tIns="44450">
            <a:spAutoFit/>
          </a:bodyPr>
          <a:lstStyle/>
          <a:p>
            <a:pPr indent="-457200" lvl="0" marL="457200" marR="0" rtl="0" algn="l">
              <a:lnSpc>
                <a:spcPct val="110000"/>
              </a:lnSpc>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Memiliki nilai antara -1 and 1.</a:t>
            </a:r>
            <a:endParaRPr b="0" i="0" sz="1400" u="none" cap="none" strike="noStrike">
              <a:solidFill>
                <a:srgbClr val="000000"/>
              </a:solidFill>
              <a:latin typeface="Arial"/>
              <a:ea typeface="Arial"/>
              <a:cs typeface="Arial"/>
              <a:sym typeface="Arial"/>
            </a:endParaRPr>
          </a:p>
          <a:p>
            <a:pPr indent="-457200" lvl="1" marL="914400" marR="0" rtl="0" algn="l">
              <a:lnSpc>
                <a:spcPct val="110000"/>
              </a:lnSpc>
              <a:spcBef>
                <a:spcPts val="140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Semakin dekat ke -1, semakin kuat relasi negatifnya.</a:t>
            </a:r>
            <a:endParaRPr b="0" i="0" sz="1400" u="none" cap="none" strike="noStrike">
              <a:solidFill>
                <a:srgbClr val="000000"/>
              </a:solidFill>
              <a:latin typeface="Arial"/>
              <a:ea typeface="Arial"/>
              <a:cs typeface="Arial"/>
              <a:sym typeface="Arial"/>
            </a:endParaRPr>
          </a:p>
          <a:p>
            <a:pPr indent="-457200" lvl="1" marL="914400" marR="0" rtl="0" algn="l">
              <a:lnSpc>
                <a:spcPct val="110000"/>
              </a:lnSpc>
              <a:spcBef>
                <a:spcPts val="140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Semakin dekat ke 1, semakin kuat relasi positifnya.</a:t>
            </a:r>
            <a:endParaRPr b="0" i="0" sz="1400" u="none" cap="none" strike="noStrike">
              <a:solidFill>
                <a:srgbClr val="000000"/>
              </a:solidFill>
              <a:latin typeface="Arial"/>
              <a:ea typeface="Arial"/>
              <a:cs typeface="Arial"/>
              <a:sym typeface="Arial"/>
            </a:endParaRPr>
          </a:p>
          <a:p>
            <a:pPr indent="-457200" lvl="1" marL="914400" marR="0" rtl="0" algn="l">
              <a:lnSpc>
                <a:spcPct val="110000"/>
              </a:lnSpc>
              <a:spcBef>
                <a:spcPts val="140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Semakin dekat ke 0, semakin lemah relasinya.</a:t>
            </a:r>
            <a:endParaRPr b="0" i="0" sz="1400" u="none" cap="none" strike="noStrike">
              <a:solidFill>
                <a:srgbClr val="000000"/>
              </a:solidFill>
              <a:latin typeface="Arial"/>
              <a:ea typeface="Arial"/>
              <a:cs typeface="Arial"/>
              <a:sym typeface="Arial"/>
            </a:endParaRPr>
          </a:p>
        </p:txBody>
      </p:sp>
      <p:sp>
        <p:nvSpPr>
          <p:cNvPr id="197" name="Google Shape;197;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cxnSp>
        <p:nvCxnSpPr>
          <p:cNvPr id="202" name="Google Shape;202;p10"/>
          <p:cNvCxnSpPr/>
          <p:nvPr/>
        </p:nvCxnSpPr>
        <p:spPr>
          <a:xfrm>
            <a:off x="1844675" y="2057873"/>
            <a:ext cx="0" cy="1519237"/>
          </a:xfrm>
          <a:prstGeom prst="straightConnector1">
            <a:avLst/>
          </a:prstGeom>
          <a:noFill/>
          <a:ln cap="flat" cmpd="sng" w="25400">
            <a:solidFill>
              <a:schemeClr val="dk1"/>
            </a:solidFill>
            <a:prstDash val="solid"/>
            <a:round/>
            <a:headEnd len="sm" w="sm" type="none"/>
            <a:tailEnd len="sm" w="sm" type="none"/>
          </a:ln>
        </p:spPr>
      </p:cxnSp>
      <p:cxnSp>
        <p:nvCxnSpPr>
          <p:cNvPr id="203" name="Google Shape;203;p10"/>
          <p:cNvCxnSpPr/>
          <p:nvPr/>
        </p:nvCxnSpPr>
        <p:spPr>
          <a:xfrm rot="10800000">
            <a:off x="1844676" y="2246785"/>
            <a:ext cx="2574925" cy="873125"/>
          </a:xfrm>
          <a:prstGeom prst="straightConnector1">
            <a:avLst/>
          </a:prstGeom>
          <a:noFill/>
          <a:ln cap="flat" cmpd="sng" w="28575">
            <a:solidFill>
              <a:schemeClr val="dk1"/>
            </a:solidFill>
            <a:prstDash val="solid"/>
            <a:round/>
            <a:headEnd len="sm" w="sm" type="none"/>
            <a:tailEnd len="sm" w="sm" type="none"/>
          </a:ln>
        </p:spPr>
      </p:cxnSp>
      <p:sp>
        <p:nvSpPr>
          <p:cNvPr id="204" name="Google Shape;204;p10"/>
          <p:cNvSpPr/>
          <p:nvPr/>
        </p:nvSpPr>
        <p:spPr>
          <a:xfrm flipH="1" rot="7282380">
            <a:off x="3962400" y="2932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5" name="Google Shape;205;p10"/>
          <p:cNvSpPr/>
          <p:nvPr/>
        </p:nvSpPr>
        <p:spPr>
          <a:xfrm flipH="1" rot="7282380">
            <a:off x="3200400" y="2627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6" name="Google Shape;206;p10"/>
          <p:cNvSpPr/>
          <p:nvPr/>
        </p:nvSpPr>
        <p:spPr>
          <a:xfrm flipH="1" rot="7282380">
            <a:off x="2895600" y="2551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7" name="Google Shape;207;p10"/>
          <p:cNvSpPr/>
          <p:nvPr/>
        </p:nvSpPr>
        <p:spPr>
          <a:xfrm flipH="1" rot="7282380">
            <a:off x="1905000" y="2170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8" name="Google Shape;208;p10"/>
          <p:cNvSpPr/>
          <p:nvPr/>
        </p:nvSpPr>
        <p:spPr>
          <a:xfrm flipH="1" rot="7282380">
            <a:off x="2286000" y="2322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09" name="Google Shape;209;p10"/>
          <p:cNvSpPr/>
          <p:nvPr/>
        </p:nvSpPr>
        <p:spPr>
          <a:xfrm flipH="1" rot="7282380">
            <a:off x="2590800" y="2399184"/>
            <a:ext cx="228600" cy="228600"/>
          </a:xfrm>
          <a:prstGeom prst="ellipse">
            <a:avLst/>
          </a:prstGeom>
          <a:solidFill>
            <a:srgbClr val="99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
          <p:cNvSpPr txBox="1"/>
          <p:nvPr/>
        </p:nvSpPr>
        <p:spPr>
          <a:xfrm flipH="1" rot="1882380">
            <a:off x="2624278" y="2432653"/>
            <a:ext cx="161645" cy="16164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211" name="Google Shape;211;p10"/>
          <p:cNvSpPr txBox="1"/>
          <p:nvPr/>
        </p:nvSpPr>
        <p:spPr>
          <a:xfrm>
            <a:off x="1652588" y="1560984"/>
            <a:ext cx="404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cxnSp>
        <p:nvCxnSpPr>
          <p:cNvPr id="212" name="Google Shape;212;p10"/>
          <p:cNvCxnSpPr/>
          <p:nvPr/>
        </p:nvCxnSpPr>
        <p:spPr>
          <a:xfrm>
            <a:off x="1828800" y="3618384"/>
            <a:ext cx="2286000" cy="0"/>
          </a:xfrm>
          <a:prstGeom prst="straightConnector1">
            <a:avLst/>
          </a:prstGeom>
          <a:noFill/>
          <a:ln cap="flat" cmpd="sng" w="25400">
            <a:solidFill>
              <a:schemeClr val="dk1"/>
            </a:solidFill>
            <a:prstDash val="solid"/>
            <a:round/>
            <a:headEnd len="sm" w="sm" type="none"/>
            <a:tailEnd len="sm" w="sm" type="none"/>
          </a:ln>
        </p:spPr>
      </p:cxnSp>
      <p:sp>
        <p:nvSpPr>
          <p:cNvPr id="213" name="Google Shape;213;p10"/>
          <p:cNvSpPr/>
          <p:nvPr/>
        </p:nvSpPr>
        <p:spPr>
          <a:xfrm flipH="1" rot="7282380">
            <a:off x="3581400" y="2780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14" name="Google Shape;214;p10"/>
          <p:cNvSpPr txBox="1"/>
          <p:nvPr/>
        </p:nvSpPr>
        <p:spPr>
          <a:xfrm>
            <a:off x="4090988" y="3389785"/>
            <a:ext cx="4347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X</a:t>
            </a:r>
            <a:endParaRPr b="0" i="0" sz="1400" u="none" cap="none" strike="noStrike">
              <a:solidFill>
                <a:srgbClr val="000000"/>
              </a:solidFill>
              <a:latin typeface="Arial"/>
              <a:ea typeface="Arial"/>
              <a:cs typeface="Arial"/>
              <a:sym typeface="Arial"/>
            </a:endParaRPr>
          </a:p>
        </p:txBody>
      </p:sp>
      <p:cxnSp>
        <p:nvCxnSpPr>
          <p:cNvPr id="215" name="Google Shape;215;p10"/>
          <p:cNvCxnSpPr/>
          <p:nvPr/>
        </p:nvCxnSpPr>
        <p:spPr>
          <a:xfrm>
            <a:off x="4892675" y="2057873"/>
            <a:ext cx="0" cy="1519237"/>
          </a:xfrm>
          <a:prstGeom prst="straightConnector1">
            <a:avLst/>
          </a:prstGeom>
          <a:noFill/>
          <a:ln cap="flat" cmpd="sng" w="25400">
            <a:solidFill>
              <a:schemeClr val="dk1"/>
            </a:solidFill>
            <a:prstDash val="solid"/>
            <a:round/>
            <a:headEnd len="sm" w="sm" type="none"/>
            <a:tailEnd len="sm" w="sm" type="none"/>
          </a:ln>
        </p:spPr>
      </p:cxnSp>
      <p:cxnSp>
        <p:nvCxnSpPr>
          <p:cNvPr id="216" name="Google Shape;216;p10"/>
          <p:cNvCxnSpPr/>
          <p:nvPr/>
        </p:nvCxnSpPr>
        <p:spPr>
          <a:xfrm rot="10800000">
            <a:off x="4892676" y="2246785"/>
            <a:ext cx="2574925" cy="873125"/>
          </a:xfrm>
          <a:prstGeom prst="straightConnector1">
            <a:avLst/>
          </a:prstGeom>
          <a:noFill/>
          <a:ln cap="flat" cmpd="sng" w="28575">
            <a:solidFill>
              <a:schemeClr val="dk1"/>
            </a:solidFill>
            <a:prstDash val="solid"/>
            <a:round/>
            <a:headEnd len="sm" w="sm" type="none"/>
            <a:tailEnd len="sm" w="sm" type="none"/>
          </a:ln>
        </p:spPr>
      </p:cxnSp>
      <p:sp>
        <p:nvSpPr>
          <p:cNvPr id="217" name="Google Shape;217;p10"/>
          <p:cNvSpPr/>
          <p:nvPr/>
        </p:nvSpPr>
        <p:spPr>
          <a:xfrm rot="-7282380">
            <a:off x="7010400" y="3237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18" name="Google Shape;218;p10"/>
          <p:cNvSpPr/>
          <p:nvPr/>
        </p:nvSpPr>
        <p:spPr>
          <a:xfrm rot="-7282380">
            <a:off x="6934200" y="2856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19" name="Google Shape;219;p10"/>
          <p:cNvSpPr/>
          <p:nvPr/>
        </p:nvSpPr>
        <p:spPr>
          <a:xfrm rot="-7282380">
            <a:off x="5105400" y="1865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0" name="Google Shape;220;p10"/>
          <p:cNvSpPr/>
          <p:nvPr/>
        </p:nvSpPr>
        <p:spPr>
          <a:xfrm rot="-7282380">
            <a:off x="5257800" y="2246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1" name="Google Shape;221;p10"/>
          <p:cNvSpPr/>
          <p:nvPr/>
        </p:nvSpPr>
        <p:spPr>
          <a:xfrm rot="-7282380">
            <a:off x="6629400" y="3084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2" name="Google Shape;222;p10"/>
          <p:cNvSpPr/>
          <p:nvPr/>
        </p:nvSpPr>
        <p:spPr>
          <a:xfrm rot="-7282380">
            <a:off x="4953000" y="2551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3" name="Google Shape;223;p10"/>
          <p:cNvSpPr/>
          <p:nvPr/>
        </p:nvSpPr>
        <p:spPr>
          <a:xfrm rot="-7282380">
            <a:off x="6248400" y="2856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4" name="Google Shape;224;p10"/>
          <p:cNvSpPr/>
          <p:nvPr/>
        </p:nvSpPr>
        <p:spPr>
          <a:xfrm rot="-7282380">
            <a:off x="5715000" y="2246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5" name="Google Shape;225;p10"/>
          <p:cNvSpPr/>
          <p:nvPr/>
        </p:nvSpPr>
        <p:spPr>
          <a:xfrm rot="-7282380">
            <a:off x="5943600" y="2094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6" name="Google Shape;226;p10"/>
          <p:cNvSpPr/>
          <p:nvPr/>
        </p:nvSpPr>
        <p:spPr>
          <a:xfrm rot="-7282380">
            <a:off x="6781800" y="2627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7" name="Google Shape;227;p10"/>
          <p:cNvSpPr/>
          <p:nvPr/>
        </p:nvSpPr>
        <p:spPr>
          <a:xfrm rot="-7282380">
            <a:off x="5334000" y="2551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28" name="Google Shape;228;p10"/>
          <p:cNvSpPr/>
          <p:nvPr/>
        </p:nvSpPr>
        <p:spPr>
          <a:xfrm rot="-7282380">
            <a:off x="6553200" y="2399184"/>
            <a:ext cx="228600" cy="228600"/>
          </a:xfrm>
          <a:prstGeom prst="ellipse">
            <a:avLst/>
          </a:prstGeom>
          <a:solidFill>
            <a:srgbClr val="99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0"/>
          <p:cNvSpPr txBox="1"/>
          <p:nvPr/>
        </p:nvSpPr>
        <p:spPr>
          <a:xfrm rot="-1882380">
            <a:off x="6586678" y="2432653"/>
            <a:ext cx="161645" cy="16164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230" name="Google Shape;230;p10"/>
          <p:cNvSpPr/>
          <p:nvPr/>
        </p:nvSpPr>
        <p:spPr>
          <a:xfrm rot="-7282380">
            <a:off x="5638800" y="2551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1" name="Google Shape;231;p10"/>
          <p:cNvSpPr/>
          <p:nvPr/>
        </p:nvSpPr>
        <p:spPr>
          <a:xfrm rot="-7282380">
            <a:off x="6019800" y="2627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2" name="Google Shape;232;p10"/>
          <p:cNvSpPr/>
          <p:nvPr/>
        </p:nvSpPr>
        <p:spPr>
          <a:xfrm rot="-7282380">
            <a:off x="5791200" y="2856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3" name="Google Shape;233;p10"/>
          <p:cNvSpPr txBox="1"/>
          <p:nvPr/>
        </p:nvSpPr>
        <p:spPr>
          <a:xfrm>
            <a:off x="4700588" y="1484784"/>
            <a:ext cx="404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cxnSp>
        <p:nvCxnSpPr>
          <p:cNvPr id="234" name="Google Shape;234;p10"/>
          <p:cNvCxnSpPr/>
          <p:nvPr/>
        </p:nvCxnSpPr>
        <p:spPr>
          <a:xfrm>
            <a:off x="4876800" y="3618384"/>
            <a:ext cx="2286000" cy="0"/>
          </a:xfrm>
          <a:prstGeom prst="straightConnector1">
            <a:avLst/>
          </a:prstGeom>
          <a:noFill/>
          <a:ln cap="flat" cmpd="sng" w="25400">
            <a:solidFill>
              <a:schemeClr val="dk1"/>
            </a:solidFill>
            <a:prstDash val="solid"/>
            <a:round/>
            <a:headEnd len="sm" w="sm" type="none"/>
            <a:tailEnd len="sm" w="sm" type="none"/>
          </a:ln>
        </p:spPr>
      </p:cxnSp>
      <p:sp>
        <p:nvSpPr>
          <p:cNvPr id="235" name="Google Shape;235;p10"/>
          <p:cNvSpPr txBox="1"/>
          <p:nvPr/>
        </p:nvSpPr>
        <p:spPr>
          <a:xfrm>
            <a:off x="7138988" y="3389785"/>
            <a:ext cx="4347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X</a:t>
            </a:r>
            <a:endParaRPr b="0" i="0" sz="1400" u="none" cap="none" strike="noStrike">
              <a:solidFill>
                <a:srgbClr val="000000"/>
              </a:solidFill>
              <a:latin typeface="Arial"/>
              <a:ea typeface="Arial"/>
              <a:cs typeface="Arial"/>
              <a:sym typeface="Arial"/>
            </a:endParaRPr>
          </a:p>
        </p:txBody>
      </p:sp>
      <p:cxnSp>
        <p:nvCxnSpPr>
          <p:cNvPr id="236" name="Google Shape;236;p10"/>
          <p:cNvCxnSpPr/>
          <p:nvPr/>
        </p:nvCxnSpPr>
        <p:spPr>
          <a:xfrm>
            <a:off x="7888288" y="2057873"/>
            <a:ext cx="0" cy="1519237"/>
          </a:xfrm>
          <a:prstGeom prst="straightConnector1">
            <a:avLst/>
          </a:prstGeom>
          <a:noFill/>
          <a:ln cap="flat" cmpd="sng" w="25400">
            <a:solidFill>
              <a:schemeClr val="dk1"/>
            </a:solidFill>
            <a:prstDash val="solid"/>
            <a:round/>
            <a:headEnd len="sm" w="sm" type="none"/>
            <a:tailEnd len="sm" w="sm" type="none"/>
          </a:ln>
        </p:spPr>
      </p:cxnSp>
      <p:sp>
        <p:nvSpPr>
          <p:cNvPr id="237" name="Google Shape;237;p10"/>
          <p:cNvSpPr/>
          <p:nvPr/>
        </p:nvSpPr>
        <p:spPr>
          <a:xfrm rot="-7282380">
            <a:off x="8177213" y="2932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8" name="Google Shape;238;p10"/>
          <p:cNvSpPr/>
          <p:nvPr/>
        </p:nvSpPr>
        <p:spPr>
          <a:xfrm rot="-7282380">
            <a:off x="10006013" y="2246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39" name="Google Shape;239;p10"/>
          <p:cNvSpPr/>
          <p:nvPr/>
        </p:nvSpPr>
        <p:spPr>
          <a:xfrm rot="-7282380">
            <a:off x="10158413" y="2551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0" name="Google Shape;240;p10"/>
          <p:cNvSpPr/>
          <p:nvPr/>
        </p:nvSpPr>
        <p:spPr>
          <a:xfrm rot="-7282380">
            <a:off x="9244013" y="2856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1" name="Google Shape;241;p10"/>
          <p:cNvSpPr/>
          <p:nvPr/>
        </p:nvSpPr>
        <p:spPr>
          <a:xfrm rot="-7282380">
            <a:off x="9320213" y="2246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2" name="Google Shape;242;p10"/>
          <p:cNvSpPr/>
          <p:nvPr/>
        </p:nvSpPr>
        <p:spPr>
          <a:xfrm rot="-7282380">
            <a:off x="8839200" y="2170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3" name="Google Shape;243;p10"/>
          <p:cNvSpPr/>
          <p:nvPr/>
        </p:nvSpPr>
        <p:spPr>
          <a:xfrm rot="-7282380">
            <a:off x="8024813" y="2322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4" name="Google Shape;244;p10"/>
          <p:cNvSpPr/>
          <p:nvPr/>
        </p:nvSpPr>
        <p:spPr>
          <a:xfrm rot="-7282380">
            <a:off x="8329613" y="2475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5" name="Google Shape;245;p10"/>
          <p:cNvSpPr/>
          <p:nvPr/>
        </p:nvSpPr>
        <p:spPr>
          <a:xfrm rot="-7282380">
            <a:off x="8634413" y="2662709"/>
            <a:ext cx="228600" cy="228600"/>
          </a:xfrm>
          <a:prstGeom prst="ellipse">
            <a:avLst/>
          </a:prstGeom>
          <a:solidFill>
            <a:srgbClr val="99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rot="-1882380">
            <a:off x="8667878" y="26961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247" name="Google Shape;247;p10"/>
          <p:cNvSpPr/>
          <p:nvPr/>
        </p:nvSpPr>
        <p:spPr>
          <a:xfrm rot="-7282380">
            <a:off x="9015413" y="2627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8" name="Google Shape;248;p10"/>
          <p:cNvSpPr/>
          <p:nvPr/>
        </p:nvSpPr>
        <p:spPr>
          <a:xfrm rot="-7282380">
            <a:off x="8786813" y="2932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49" name="Google Shape;249;p10"/>
          <p:cNvSpPr txBox="1"/>
          <p:nvPr/>
        </p:nvSpPr>
        <p:spPr>
          <a:xfrm>
            <a:off x="7696201" y="1484784"/>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cxnSp>
        <p:nvCxnSpPr>
          <p:cNvPr id="250" name="Google Shape;250;p10"/>
          <p:cNvCxnSpPr/>
          <p:nvPr/>
        </p:nvCxnSpPr>
        <p:spPr>
          <a:xfrm>
            <a:off x="7872413" y="3618384"/>
            <a:ext cx="2286000" cy="0"/>
          </a:xfrm>
          <a:prstGeom prst="straightConnector1">
            <a:avLst/>
          </a:prstGeom>
          <a:noFill/>
          <a:ln cap="flat" cmpd="sng" w="25400">
            <a:solidFill>
              <a:schemeClr val="dk1"/>
            </a:solidFill>
            <a:prstDash val="solid"/>
            <a:round/>
            <a:headEnd len="sm" w="sm" type="none"/>
            <a:tailEnd len="sm" w="sm" type="none"/>
          </a:ln>
        </p:spPr>
      </p:cxnSp>
      <p:sp>
        <p:nvSpPr>
          <p:cNvPr id="251" name="Google Shape;251;p10"/>
          <p:cNvSpPr/>
          <p:nvPr/>
        </p:nvSpPr>
        <p:spPr>
          <a:xfrm rot="-7282380">
            <a:off x="9753600" y="2780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2" name="Google Shape;252;p10"/>
          <p:cNvSpPr txBox="1"/>
          <p:nvPr/>
        </p:nvSpPr>
        <p:spPr>
          <a:xfrm>
            <a:off x="10134600" y="3389785"/>
            <a:ext cx="4347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X</a:t>
            </a:r>
            <a:endParaRPr b="0" i="0" sz="1400" u="none" cap="none" strike="noStrike">
              <a:solidFill>
                <a:srgbClr val="000000"/>
              </a:solidFill>
              <a:latin typeface="Arial"/>
              <a:ea typeface="Arial"/>
              <a:cs typeface="Arial"/>
              <a:sym typeface="Arial"/>
            </a:endParaRPr>
          </a:p>
        </p:txBody>
      </p:sp>
      <p:cxnSp>
        <p:nvCxnSpPr>
          <p:cNvPr id="253" name="Google Shape;253;p10"/>
          <p:cNvCxnSpPr/>
          <p:nvPr/>
        </p:nvCxnSpPr>
        <p:spPr>
          <a:xfrm>
            <a:off x="3216275" y="4496273"/>
            <a:ext cx="0" cy="1519237"/>
          </a:xfrm>
          <a:prstGeom prst="straightConnector1">
            <a:avLst/>
          </a:prstGeom>
          <a:noFill/>
          <a:ln cap="flat" cmpd="sng" w="25400">
            <a:solidFill>
              <a:schemeClr val="dk1"/>
            </a:solidFill>
            <a:prstDash val="solid"/>
            <a:round/>
            <a:headEnd len="sm" w="sm" type="none"/>
            <a:tailEnd len="sm" w="sm" type="none"/>
          </a:ln>
        </p:spPr>
      </p:cxnSp>
      <p:cxnSp>
        <p:nvCxnSpPr>
          <p:cNvPr id="254" name="Google Shape;254;p10"/>
          <p:cNvCxnSpPr/>
          <p:nvPr/>
        </p:nvCxnSpPr>
        <p:spPr>
          <a:xfrm flipH="1" rot="10800000">
            <a:off x="3216276" y="4685185"/>
            <a:ext cx="2574925" cy="873125"/>
          </a:xfrm>
          <a:prstGeom prst="straightConnector1">
            <a:avLst/>
          </a:prstGeom>
          <a:noFill/>
          <a:ln cap="flat" cmpd="sng" w="28575">
            <a:solidFill>
              <a:schemeClr val="dk1"/>
            </a:solidFill>
            <a:prstDash val="solid"/>
            <a:round/>
            <a:headEnd len="sm" w="sm" type="none"/>
            <a:tailEnd len="sm" w="sm" type="none"/>
          </a:ln>
        </p:spPr>
      </p:cxnSp>
      <p:sp>
        <p:nvSpPr>
          <p:cNvPr id="255" name="Google Shape;255;p10"/>
          <p:cNvSpPr/>
          <p:nvPr/>
        </p:nvSpPr>
        <p:spPr>
          <a:xfrm rot="-7282380">
            <a:off x="3276600" y="5675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6" name="Google Shape;256;p10"/>
          <p:cNvSpPr/>
          <p:nvPr/>
        </p:nvSpPr>
        <p:spPr>
          <a:xfrm rot="-7282380">
            <a:off x="3505200" y="5370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7" name="Google Shape;257;p10"/>
          <p:cNvSpPr/>
          <p:nvPr/>
        </p:nvSpPr>
        <p:spPr>
          <a:xfrm rot="-7282380">
            <a:off x="5181600" y="4304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8" name="Google Shape;258;p10"/>
          <p:cNvSpPr/>
          <p:nvPr/>
        </p:nvSpPr>
        <p:spPr>
          <a:xfrm rot="-7282380">
            <a:off x="5334000" y="4685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59" name="Google Shape;259;p10"/>
          <p:cNvSpPr/>
          <p:nvPr/>
        </p:nvSpPr>
        <p:spPr>
          <a:xfrm rot="-7282380">
            <a:off x="3733800" y="55233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0" name="Google Shape;260;p10"/>
          <p:cNvSpPr/>
          <p:nvPr/>
        </p:nvSpPr>
        <p:spPr>
          <a:xfrm rot="-7282380">
            <a:off x="5486400" y="4989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1" name="Google Shape;261;p10"/>
          <p:cNvSpPr/>
          <p:nvPr/>
        </p:nvSpPr>
        <p:spPr>
          <a:xfrm rot="-7282380">
            <a:off x="4572000" y="5294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2" name="Google Shape;262;p10"/>
          <p:cNvSpPr/>
          <p:nvPr/>
        </p:nvSpPr>
        <p:spPr>
          <a:xfrm rot="-7282380">
            <a:off x="4648200" y="4685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3" name="Google Shape;263;p10"/>
          <p:cNvSpPr/>
          <p:nvPr/>
        </p:nvSpPr>
        <p:spPr>
          <a:xfrm rot="-7282380">
            <a:off x="4267200" y="4532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4" name="Google Shape;264;p10"/>
          <p:cNvSpPr/>
          <p:nvPr/>
        </p:nvSpPr>
        <p:spPr>
          <a:xfrm rot="-7282380">
            <a:off x="3352800" y="5066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5" name="Google Shape;265;p10"/>
          <p:cNvSpPr/>
          <p:nvPr/>
        </p:nvSpPr>
        <p:spPr>
          <a:xfrm rot="-7282380">
            <a:off x="3657600" y="4913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6" name="Google Shape;266;p10"/>
          <p:cNvSpPr/>
          <p:nvPr/>
        </p:nvSpPr>
        <p:spPr>
          <a:xfrm rot="-7282380">
            <a:off x="3962400" y="5101109"/>
            <a:ext cx="228600" cy="228600"/>
          </a:xfrm>
          <a:prstGeom prst="ellipse">
            <a:avLst/>
          </a:prstGeom>
          <a:solidFill>
            <a:srgbClr val="99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txBox="1"/>
          <p:nvPr/>
        </p:nvSpPr>
        <p:spPr>
          <a:xfrm rot="-1882380">
            <a:off x="3995878" y="51345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268" name="Google Shape;268;p10"/>
          <p:cNvSpPr/>
          <p:nvPr/>
        </p:nvSpPr>
        <p:spPr>
          <a:xfrm rot="-7282380">
            <a:off x="4876800" y="4989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69" name="Google Shape;269;p10"/>
          <p:cNvSpPr/>
          <p:nvPr/>
        </p:nvSpPr>
        <p:spPr>
          <a:xfrm rot="-7282380">
            <a:off x="4343400" y="5066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0" name="Google Shape;270;p10"/>
          <p:cNvSpPr/>
          <p:nvPr/>
        </p:nvSpPr>
        <p:spPr>
          <a:xfrm rot="-7282380">
            <a:off x="4114800" y="5370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1" name="Google Shape;271;p10"/>
          <p:cNvSpPr txBox="1"/>
          <p:nvPr/>
        </p:nvSpPr>
        <p:spPr>
          <a:xfrm>
            <a:off x="2743201" y="4227984"/>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cxnSp>
        <p:nvCxnSpPr>
          <p:cNvPr id="272" name="Google Shape;272;p10"/>
          <p:cNvCxnSpPr/>
          <p:nvPr/>
        </p:nvCxnSpPr>
        <p:spPr>
          <a:xfrm>
            <a:off x="3200400" y="6056784"/>
            <a:ext cx="2286000" cy="0"/>
          </a:xfrm>
          <a:prstGeom prst="straightConnector1">
            <a:avLst/>
          </a:prstGeom>
          <a:noFill/>
          <a:ln cap="flat" cmpd="sng" w="25400">
            <a:solidFill>
              <a:schemeClr val="dk1"/>
            </a:solidFill>
            <a:prstDash val="solid"/>
            <a:round/>
            <a:headEnd len="sm" w="sm" type="none"/>
            <a:tailEnd len="sm" w="sm" type="none"/>
          </a:ln>
        </p:spPr>
      </p:cxnSp>
      <p:sp>
        <p:nvSpPr>
          <p:cNvPr id="273" name="Google Shape;273;p10"/>
          <p:cNvSpPr/>
          <p:nvPr/>
        </p:nvSpPr>
        <p:spPr>
          <a:xfrm rot="-7282380">
            <a:off x="5181600" y="4989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4" name="Google Shape;274;p10"/>
          <p:cNvSpPr txBox="1"/>
          <p:nvPr/>
        </p:nvSpPr>
        <p:spPr>
          <a:xfrm>
            <a:off x="5462588" y="5828185"/>
            <a:ext cx="4347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X</a:t>
            </a:r>
            <a:endParaRPr b="0" i="0" sz="1400" u="none" cap="none" strike="noStrike">
              <a:solidFill>
                <a:srgbClr val="000000"/>
              </a:solidFill>
              <a:latin typeface="Arial"/>
              <a:ea typeface="Arial"/>
              <a:cs typeface="Arial"/>
              <a:sym typeface="Arial"/>
            </a:endParaRPr>
          </a:p>
        </p:txBody>
      </p:sp>
      <p:cxnSp>
        <p:nvCxnSpPr>
          <p:cNvPr id="275" name="Google Shape;275;p10"/>
          <p:cNvCxnSpPr/>
          <p:nvPr/>
        </p:nvCxnSpPr>
        <p:spPr>
          <a:xfrm>
            <a:off x="6492875" y="4496273"/>
            <a:ext cx="0" cy="1519237"/>
          </a:xfrm>
          <a:prstGeom prst="straightConnector1">
            <a:avLst/>
          </a:prstGeom>
          <a:noFill/>
          <a:ln cap="flat" cmpd="sng" w="25400">
            <a:solidFill>
              <a:schemeClr val="dk1"/>
            </a:solidFill>
            <a:prstDash val="solid"/>
            <a:round/>
            <a:headEnd len="sm" w="sm" type="none"/>
            <a:tailEnd len="sm" w="sm" type="none"/>
          </a:ln>
        </p:spPr>
      </p:cxnSp>
      <p:cxnSp>
        <p:nvCxnSpPr>
          <p:cNvPr id="276" name="Google Shape;276;p10"/>
          <p:cNvCxnSpPr/>
          <p:nvPr/>
        </p:nvCxnSpPr>
        <p:spPr>
          <a:xfrm flipH="1" rot="10800000">
            <a:off x="6492876" y="4685185"/>
            <a:ext cx="2574925" cy="873125"/>
          </a:xfrm>
          <a:prstGeom prst="straightConnector1">
            <a:avLst/>
          </a:prstGeom>
          <a:noFill/>
          <a:ln cap="flat" cmpd="sng" w="28575">
            <a:solidFill>
              <a:schemeClr val="dk1"/>
            </a:solidFill>
            <a:prstDash val="solid"/>
            <a:round/>
            <a:headEnd len="sm" w="sm" type="none"/>
            <a:tailEnd len="sm" w="sm" type="none"/>
          </a:ln>
        </p:spPr>
      </p:cxnSp>
      <p:sp>
        <p:nvSpPr>
          <p:cNvPr id="277" name="Google Shape;277;p10"/>
          <p:cNvSpPr/>
          <p:nvPr/>
        </p:nvSpPr>
        <p:spPr>
          <a:xfrm rot="-7282380">
            <a:off x="6553200" y="5370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8" name="Google Shape;278;p10"/>
          <p:cNvSpPr/>
          <p:nvPr/>
        </p:nvSpPr>
        <p:spPr>
          <a:xfrm rot="-7282380">
            <a:off x="6858000" y="5294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79" name="Google Shape;279;p10"/>
          <p:cNvSpPr/>
          <p:nvPr/>
        </p:nvSpPr>
        <p:spPr>
          <a:xfrm rot="-7282380">
            <a:off x="8915400" y="46089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80" name="Google Shape;280;p10"/>
          <p:cNvSpPr/>
          <p:nvPr/>
        </p:nvSpPr>
        <p:spPr>
          <a:xfrm rot="-7282380">
            <a:off x="8534400" y="4685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81" name="Google Shape;281;p10"/>
          <p:cNvSpPr/>
          <p:nvPr/>
        </p:nvSpPr>
        <p:spPr>
          <a:xfrm rot="-7282380">
            <a:off x="7162800" y="5142384"/>
            <a:ext cx="228600" cy="228600"/>
          </a:xfrm>
          <a:prstGeom prst="ellipse">
            <a:avLst/>
          </a:prstGeom>
          <a:solidFill>
            <a:srgbClr val="99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0"/>
          <p:cNvSpPr txBox="1"/>
          <p:nvPr/>
        </p:nvSpPr>
        <p:spPr>
          <a:xfrm rot="-1882380">
            <a:off x="7196278" y="5175853"/>
            <a:ext cx="161645" cy="16164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283" name="Google Shape;283;p10"/>
          <p:cNvSpPr/>
          <p:nvPr/>
        </p:nvSpPr>
        <p:spPr>
          <a:xfrm rot="-7282380">
            <a:off x="7848600" y="49137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84" name="Google Shape;284;p10"/>
          <p:cNvSpPr/>
          <p:nvPr/>
        </p:nvSpPr>
        <p:spPr>
          <a:xfrm rot="-7282380">
            <a:off x="7543800" y="50661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85" name="Google Shape;285;p10"/>
          <p:cNvSpPr txBox="1"/>
          <p:nvPr/>
        </p:nvSpPr>
        <p:spPr>
          <a:xfrm>
            <a:off x="6148388" y="4304184"/>
            <a:ext cx="404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cxnSp>
        <p:nvCxnSpPr>
          <p:cNvPr id="286" name="Google Shape;286;p10"/>
          <p:cNvCxnSpPr/>
          <p:nvPr/>
        </p:nvCxnSpPr>
        <p:spPr>
          <a:xfrm>
            <a:off x="6477000" y="6056784"/>
            <a:ext cx="2286000" cy="0"/>
          </a:xfrm>
          <a:prstGeom prst="straightConnector1">
            <a:avLst/>
          </a:prstGeom>
          <a:noFill/>
          <a:ln cap="flat" cmpd="sng" w="25400">
            <a:solidFill>
              <a:schemeClr val="dk1"/>
            </a:solidFill>
            <a:prstDash val="solid"/>
            <a:round/>
            <a:headEnd len="sm" w="sm" type="none"/>
            <a:tailEnd len="sm" w="sm" type="none"/>
          </a:ln>
        </p:spPr>
      </p:cxnSp>
      <p:sp>
        <p:nvSpPr>
          <p:cNvPr id="287" name="Google Shape;287;p10"/>
          <p:cNvSpPr/>
          <p:nvPr/>
        </p:nvSpPr>
        <p:spPr>
          <a:xfrm rot="-7282380">
            <a:off x="8229600" y="4837584"/>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288" name="Google Shape;288;p10"/>
          <p:cNvSpPr txBox="1"/>
          <p:nvPr/>
        </p:nvSpPr>
        <p:spPr>
          <a:xfrm>
            <a:off x="8739188" y="5828185"/>
            <a:ext cx="4347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X</a:t>
            </a:r>
            <a:endParaRPr b="0" i="0" sz="1400" u="none" cap="none" strike="noStrike">
              <a:solidFill>
                <a:srgbClr val="000000"/>
              </a:solidFill>
              <a:latin typeface="Arial"/>
              <a:ea typeface="Arial"/>
              <a:cs typeface="Arial"/>
              <a:sym typeface="Arial"/>
            </a:endParaRPr>
          </a:p>
        </p:txBody>
      </p:sp>
      <p:cxnSp>
        <p:nvCxnSpPr>
          <p:cNvPr id="289" name="Google Shape;289;p10"/>
          <p:cNvCxnSpPr/>
          <p:nvPr/>
        </p:nvCxnSpPr>
        <p:spPr>
          <a:xfrm>
            <a:off x="7924800" y="2703984"/>
            <a:ext cx="2286000" cy="0"/>
          </a:xfrm>
          <a:prstGeom prst="straightConnector1">
            <a:avLst/>
          </a:prstGeom>
          <a:noFill/>
          <a:ln cap="flat" cmpd="sng" w="25400">
            <a:solidFill>
              <a:schemeClr val="dk1"/>
            </a:solidFill>
            <a:prstDash val="solid"/>
            <a:round/>
            <a:headEnd len="sm" w="sm" type="none"/>
            <a:tailEnd len="sm" w="sm" type="none"/>
          </a:ln>
        </p:spPr>
      </p:cxnSp>
      <p:sp>
        <p:nvSpPr>
          <p:cNvPr id="290" name="Google Shape;290;p10"/>
          <p:cNvSpPr/>
          <p:nvPr/>
        </p:nvSpPr>
        <p:spPr>
          <a:xfrm>
            <a:off x="1652589" y="108489"/>
            <a:ext cx="8805795" cy="1143000"/>
          </a:xfrm>
          <a:prstGeom prst="rect">
            <a:avLst/>
          </a:prstGeom>
          <a:noFill/>
          <a:ln>
            <a:noFill/>
          </a:ln>
        </p:spPr>
        <p:txBody>
          <a:bodyPr anchorCtr="1" anchor="ctr" bIns="44450" lIns="90475" spcFirstLastPara="1" rIns="90475" wrap="square" tIns="44450">
            <a:noAutofit/>
          </a:bodyPr>
          <a:lstStyle/>
          <a:p>
            <a:pPr indent="0" lvl="0" marL="0" marR="0" rtl="0" algn="l">
              <a:lnSpc>
                <a:spcPct val="95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Variasi Nilai Koefisien Relasi (r)</a:t>
            </a:r>
            <a:endParaRPr b="0" i="0" sz="1400" u="none" cap="none" strike="noStrike">
              <a:solidFill>
                <a:srgbClr val="000000"/>
              </a:solidFill>
              <a:latin typeface="Arial"/>
              <a:ea typeface="Arial"/>
              <a:cs typeface="Arial"/>
              <a:sym typeface="Arial"/>
            </a:endParaRPr>
          </a:p>
        </p:txBody>
      </p:sp>
      <p:sp>
        <p:nvSpPr>
          <p:cNvPr id="291" name="Google Shape;291;p10"/>
          <p:cNvSpPr txBox="1"/>
          <p:nvPr/>
        </p:nvSpPr>
        <p:spPr>
          <a:xfrm>
            <a:off x="2498725" y="3685059"/>
            <a:ext cx="104387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accent2"/>
                </a:solidFill>
                <a:latin typeface="Gill Sans"/>
                <a:ea typeface="Gill Sans"/>
                <a:cs typeface="Gill Sans"/>
                <a:sym typeface="Gill Sans"/>
              </a:rPr>
              <a:t>r</a:t>
            </a:r>
            <a:r>
              <a:rPr b="1" i="0" lang="en-US" sz="2800" u="none" cap="none" strike="noStrike">
                <a:solidFill>
                  <a:schemeClr val="accent2"/>
                </a:solidFill>
                <a:latin typeface="Gill Sans"/>
                <a:ea typeface="Gill Sans"/>
                <a:cs typeface="Gill Sans"/>
                <a:sym typeface="Gill Sans"/>
              </a:rPr>
              <a:t> = -1</a:t>
            </a:r>
            <a:endParaRPr b="1" i="1" sz="2800" u="none" cap="none" strike="noStrike">
              <a:solidFill>
                <a:schemeClr val="accent2"/>
              </a:solidFill>
              <a:latin typeface="Gill Sans"/>
              <a:ea typeface="Gill Sans"/>
              <a:cs typeface="Gill Sans"/>
              <a:sym typeface="Gill Sans"/>
            </a:endParaRPr>
          </a:p>
        </p:txBody>
      </p:sp>
      <p:sp>
        <p:nvSpPr>
          <p:cNvPr id="292" name="Google Shape;292;p10"/>
          <p:cNvSpPr txBox="1"/>
          <p:nvPr/>
        </p:nvSpPr>
        <p:spPr>
          <a:xfrm>
            <a:off x="5553076" y="3694584"/>
            <a:ext cx="114165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accent2"/>
                </a:solidFill>
                <a:latin typeface="Gill Sans"/>
                <a:ea typeface="Gill Sans"/>
                <a:cs typeface="Gill Sans"/>
                <a:sym typeface="Gill Sans"/>
              </a:rPr>
              <a:t>r</a:t>
            </a:r>
            <a:r>
              <a:rPr b="1" i="0" lang="en-US" sz="2800" u="none" cap="none" strike="noStrike">
                <a:solidFill>
                  <a:schemeClr val="accent2"/>
                </a:solidFill>
                <a:latin typeface="Gill Sans"/>
                <a:ea typeface="Gill Sans"/>
                <a:cs typeface="Gill Sans"/>
                <a:sym typeface="Gill Sans"/>
              </a:rPr>
              <a:t> = -.6</a:t>
            </a:r>
            <a:endParaRPr b="1" i="1" sz="2800" u="none" cap="none" strike="noStrike">
              <a:solidFill>
                <a:schemeClr val="accent2"/>
              </a:solidFill>
              <a:latin typeface="Gill Sans"/>
              <a:ea typeface="Gill Sans"/>
              <a:cs typeface="Gill Sans"/>
              <a:sym typeface="Gill Sans"/>
            </a:endParaRPr>
          </a:p>
        </p:txBody>
      </p:sp>
      <p:sp>
        <p:nvSpPr>
          <p:cNvPr id="293" name="Google Shape;293;p10"/>
          <p:cNvSpPr txBox="1"/>
          <p:nvPr/>
        </p:nvSpPr>
        <p:spPr>
          <a:xfrm>
            <a:off x="8677276" y="3694584"/>
            <a:ext cx="92365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accent2"/>
                </a:solidFill>
                <a:latin typeface="Gill Sans"/>
                <a:ea typeface="Gill Sans"/>
                <a:cs typeface="Gill Sans"/>
                <a:sym typeface="Gill Sans"/>
              </a:rPr>
              <a:t>r</a:t>
            </a:r>
            <a:r>
              <a:rPr b="1" i="0" lang="en-US" sz="2800" u="none" cap="none" strike="noStrike">
                <a:solidFill>
                  <a:schemeClr val="accent2"/>
                </a:solidFill>
                <a:latin typeface="Gill Sans"/>
                <a:ea typeface="Gill Sans"/>
                <a:cs typeface="Gill Sans"/>
                <a:sym typeface="Gill Sans"/>
              </a:rPr>
              <a:t> = 0</a:t>
            </a:r>
            <a:endParaRPr b="1" i="1" sz="2800" u="none" cap="none" strike="noStrike">
              <a:solidFill>
                <a:schemeClr val="accent2"/>
              </a:solidFill>
              <a:latin typeface="Gill Sans"/>
              <a:ea typeface="Gill Sans"/>
              <a:cs typeface="Gill Sans"/>
              <a:sym typeface="Gill Sans"/>
            </a:endParaRPr>
          </a:p>
        </p:txBody>
      </p:sp>
      <p:sp>
        <p:nvSpPr>
          <p:cNvPr id="294" name="Google Shape;294;p10"/>
          <p:cNvSpPr txBox="1"/>
          <p:nvPr/>
        </p:nvSpPr>
        <p:spPr>
          <a:xfrm>
            <a:off x="2057400" y="5607454"/>
            <a:ext cx="284070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accent2"/>
                </a:solidFill>
                <a:latin typeface="Gill Sans"/>
                <a:ea typeface="Gill Sans"/>
                <a:cs typeface="Gill Sans"/>
                <a:sym typeface="Gill Sans"/>
              </a:rPr>
              <a:t>r</a:t>
            </a:r>
            <a:r>
              <a:rPr b="1" i="0" lang="en-US" sz="2800" u="none" cap="none" strike="noStrike">
                <a:solidFill>
                  <a:schemeClr val="accent2"/>
                </a:solidFill>
                <a:latin typeface="Gill Sans"/>
                <a:ea typeface="Gill Sans"/>
                <a:cs typeface="Gill Sans"/>
                <a:sym typeface="Gill Sans"/>
              </a:rPr>
              <a:t> = .6</a:t>
            </a:r>
            <a:endParaRPr b="1" i="1" sz="2800" u="none" cap="none" strike="noStrike">
              <a:solidFill>
                <a:schemeClr val="dk1"/>
              </a:solidFill>
              <a:latin typeface="Gill Sans"/>
              <a:ea typeface="Gill Sans"/>
              <a:cs typeface="Gill Sans"/>
              <a:sym typeface="Gill Sans"/>
            </a:endParaRPr>
          </a:p>
        </p:txBody>
      </p:sp>
      <p:sp>
        <p:nvSpPr>
          <p:cNvPr id="295" name="Google Shape;295;p10"/>
          <p:cNvSpPr txBox="1"/>
          <p:nvPr/>
        </p:nvSpPr>
        <p:spPr>
          <a:xfrm flipH="1">
            <a:off x="9330908" y="5435966"/>
            <a:ext cx="109889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chemeClr val="accent2"/>
                </a:solidFill>
                <a:latin typeface="Gill Sans"/>
                <a:ea typeface="Gill Sans"/>
                <a:cs typeface="Gill Sans"/>
                <a:sym typeface="Gill Sans"/>
              </a:rPr>
              <a:t>r</a:t>
            </a:r>
            <a:r>
              <a:rPr b="1" i="0" lang="en-US" sz="2800" u="none" cap="none" strike="noStrike">
                <a:solidFill>
                  <a:schemeClr val="accent2"/>
                </a:solidFill>
                <a:latin typeface="Gill Sans"/>
                <a:ea typeface="Gill Sans"/>
                <a:cs typeface="Gill Sans"/>
                <a:sym typeface="Gill Sans"/>
              </a:rPr>
              <a:t> = 1</a:t>
            </a:r>
            <a:endParaRPr b="1" i="1" sz="2800" u="none" cap="none" strike="noStrike">
              <a:solidFill>
                <a:schemeClr val="dk1"/>
              </a:solidFill>
              <a:latin typeface="Gill Sans"/>
              <a:ea typeface="Gill Sans"/>
              <a:cs typeface="Gill Sans"/>
              <a:sym typeface="Gill Sans"/>
            </a:endParaRPr>
          </a:p>
        </p:txBody>
      </p:sp>
      <p:sp>
        <p:nvSpPr>
          <p:cNvPr id="296" name="Google Shape;296;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THE SCATTER DIAGRAM</a:t>
            </a:r>
            <a:endParaRPr/>
          </a:p>
        </p:txBody>
      </p:sp>
      <p:sp>
        <p:nvSpPr>
          <p:cNvPr id="302" name="Google Shape;302;p11"/>
          <p:cNvSpPr/>
          <p:nvPr/>
        </p:nvSpPr>
        <p:spPr>
          <a:xfrm>
            <a:off x="2046514" y="1853754"/>
            <a:ext cx="6106886" cy="582211"/>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70C0"/>
                </a:solidFill>
                <a:latin typeface="Gill Sans"/>
                <a:ea typeface="Gill Sans"/>
                <a:cs typeface="Gill Sans"/>
                <a:sym typeface="Gill Sans"/>
              </a:rPr>
              <a:t>Plot of all (</a:t>
            </a:r>
            <a:r>
              <a:rPr b="0" i="1" lang="en-US" sz="3200" u="none" cap="none" strike="noStrike">
                <a:solidFill>
                  <a:srgbClr val="0070C0"/>
                </a:solidFill>
                <a:latin typeface="Gill Sans"/>
                <a:ea typeface="Gill Sans"/>
                <a:cs typeface="Gill Sans"/>
                <a:sym typeface="Gill Sans"/>
              </a:rPr>
              <a:t>X</a:t>
            </a:r>
            <a:r>
              <a:rPr b="0" baseline="-25000" i="1" lang="en-US" sz="3200" u="none" cap="none" strike="noStrike">
                <a:solidFill>
                  <a:srgbClr val="0070C0"/>
                </a:solidFill>
                <a:latin typeface="Gill Sans"/>
                <a:ea typeface="Gill Sans"/>
                <a:cs typeface="Gill Sans"/>
                <a:sym typeface="Gill Sans"/>
              </a:rPr>
              <a:t>i </a:t>
            </a:r>
            <a:r>
              <a:rPr b="0" i="1" lang="en-US" sz="3200" u="none" cap="none" strike="noStrike">
                <a:solidFill>
                  <a:srgbClr val="0070C0"/>
                </a:solidFill>
                <a:latin typeface="Gill Sans"/>
                <a:ea typeface="Gill Sans"/>
                <a:cs typeface="Gill Sans"/>
                <a:sym typeface="Gill Sans"/>
              </a:rPr>
              <a:t>,</a:t>
            </a:r>
            <a:r>
              <a:rPr b="0" i="0" lang="en-US" sz="3200" u="none" cap="none" strike="noStrike">
                <a:solidFill>
                  <a:srgbClr val="0070C0"/>
                </a:solidFill>
                <a:latin typeface="Gill Sans"/>
                <a:ea typeface="Gill Sans"/>
                <a:cs typeface="Gill Sans"/>
                <a:sym typeface="Gill Sans"/>
              </a:rPr>
              <a:t> </a:t>
            </a:r>
            <a:r>
              <a:rPr b="0" i="1" lang="en-US" sz="3200" u="none" cap="none" strike="noStrike">
                <a:solidFill>
                  <a:srgbClr val="0070C0"/>
                </a:solidFill>
                <a:latin typeface="Gill Sans"/>
                <a:ea typeface="Gill Sans"/>
                <a:cs typeface="Gill Sans"/>
                <a:sym typeface="Gill Sans"/>
              </a:rPr>
              <a:t>Y</a:t>
            </a:r>
            <a:r>
              <a:rPr b="0" baseline="-25000" i="1" lang="en-US" sz="3200" u="none" cap="none" strike="noStrike">
                <a:solidFill>
                  <a:srgbClr val="0070C0"/>
                </a:solidFill>
                <a:latin typeface="Gill Sans"/>
                <a:ea typeface="Gill Sans"/>
                <a:cs typeface="Gill Sans"/>
                <a:sym typeface="Gill Sans"/>
              </a:rPr>
              <a:t>i</a:t>
            </a:r>
            <a:r>
              <a:rPr b="0" i="0" lang="en-US" sz="3200" u="none" cap="none" strike="noStrike">
                <a:solidFill>
                  <a:srgbClr val="0070C0"/>
                </a:solidFill>
                <a:latin typeface="Gill Sans"/>
                <a:ea typeface="Gill Sans"/>
                <a:cs typeface="Gill Sans"/>
                <a:sym typeface="Gill Sans"/>
              </a:rPr>
              <a:t>) pairs</a:t>
            </a:r>
            <a:endParaRPr b="0" i="0" sz="1400" u="none" cap="none" strike="noStrike">
              <a:solidFill>
                <a:srgbClr val="000000"/>
              </a:solidFill>
              <a:latin typeface="Arial"/>
              <a:ea typeface="Arial"/>
              <a:cs typeface="Arial"/>
              <a:sym typeface="Arial"/>
            </a:endParaRPr>
          </a:p>
        </p:txBody>
      </p:sp>
      <p:pic>
        <p:nvPicPr>
          <p:cNvPr id="303" name="Google Shape;303;p11"/>
          <p:cNvPicPr preferRelativeResize="0"/>
          <p:nvPr/>
        </p:nvPicPr>
        <p:blipFill rotWithShape="1">
          <a:blip r:embed="rId3">
            <a:alphaModFix/>
          </a:blip>
          <a:srcRect b="0" l="0" r="0" t="0"/>
          <a:stretch/>
        </p:blipFill>
        <p:spPr>
          <a:xfrm>
            <a:off x="2473234" y="3180481"/>
            <a:ext cx="4989260" cy="2609249"/>
          </a:xfrm>
          <a:prstGeom prst="rect">
            <a:avLst/>
          </a:prstGeom>
          <a:noFill/>
          <a:ln>
            <a:noFill/>
          </a:ln>
        </p:spPr>
      </p:pic>
      <p:sp>
        <p:nvSpPr>
          <p:cNvPr id="304" name="Google Shape;304;p11"/>
          <p:cNvSpPr/>
          <p:nvPr/>
        </p:nvSpPr>
        <p:spPr>
          <a:xfrm>
            <a:off x="1976846" y="2394857"/>
            <a:ext cx="8233954" cy="70788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Digunakan untuk memvisualisasikan relasi dan meninjau linearitasnya.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Dapat juga digunakan untuk mendeteksi outliers.</a:t>
            </a:r>
            <a:endParaRPr b="0" i="0" sz="1400" u="none" cap="none" strike="noStrike">
              <a:solidFill>
                <a:srgbClr val="000000"/>
              </a:solidFill>
              <a:latin typeface="Arial"/>
              <a:ea typeface="Arial"/>
              <a:cs typeface="Arial"/>
              <a:sym typeface="Arial"/>
            </a:endParaRPr>
          </a:p>
        </p:txBody>
      </p:sp>
      <p:sp>
        <p:nvSpPr>
          <p:cNvPr id="305" name="Google Shape;305;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REGRESI</a:t>
            </a:r>
            <a:endParaRPr/>
          </a:p>
        </p:txBody>
      </p:sp>
      <p:sp>
        <p:nvSpPr>
          <p:cNvPr id="311" name="Google Shape;311;p12"/>
          <p:cNvSpPr txBox="1"/>
          <p:nvPr>
            <p:ph idx="1" type="body"/>
          </p:nvPr>
        </p:nvSpPr>
        <p:spPr>
          <a:xfrm>
            <a:off x="1811383" y="1924594"/>
            <a:ext cx="8677105" cy="376210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Regresi memodelkan dan menganalisis korelasi antar beberapa variable</a:t>
            </a:r>
            <a:endParaRPr/>
          </a:p>
          <a:p>
            <a:pPr indent="-228600" lvl="1" marL="685800" rtl="0" algn="l">
              <a:lnSpc>
                <a:spcPct val="120000"/>
              </a:lnSpc>
              <a:spcBef>
                <a:spcPts val="500"/>
              </a:spcBef>
              <a:spcAft>
                <a:spcPts val="0"/>
              </a:spcAft>
              <a:buSzPct val="100000"/>
              <a:buChar char="•"/>
            </a:pPr>
            <a:r>
              <a:rPr lang="en-US"/>
              <a:t>Digunakan untuk menggambarkan hubungan antara variable independent (X) dan variable dependent (Y)</a:t>
            </a:r>
            <a:endParaRPr/>
          </a:p>
          <a:p>
            <a:pPr indent="-228600" lvl="0" marL="228600" rtl="0" algn="l">
              <a:lnSpc>
                <a:spcPct val="120000"/>
              </a:lnSpc>
              <a:spcBef>
                <a:spcPts val="1000"/>
              </a:spcBef>
              <a:spcAft>
                <a:spcPts val="0"/>
              </a:spcAft>
              <a:buSzPct val="100000"/>
              <a:buChar char="•"/>
            </a:pPr>
            <a:r>
              <a:rPr lang="en-US"/>
              <a:t>Dapat juga digunakan untuk memodelkan </a:t>
            </a:r>
            <a:r>
              <a:rPr i="1" lang="en-US"/>
              <a:t>causality</a:t>
            </a:r>
            <a:endParaRPr/>
          </a:p>
          <a:p>
            <a:pPr indent="-120650" lvl="0" marL="228600" rtl="0" algn="l">
              <a:lnSpc>
                <a:spcPct val="120000"/>
              </a:lnSpc>
              <a:spcBef>
                <a:spcPts val="1000"/>
              </a:spcBef>
              <a:spcAft>
                <a:spcPts val="0"/>
              </a:spcAft>
              <a:buSzPct val="100000"/>
              <a:buNone/>
            </a:pPr>
            <a:r>
              <a:t/>
            </a:r>
            <a:endParaRPr/>
          </a:p>
          <a:p>
            <a:pPr indent="-131444" lvl="1" marL="685800" rtl="0" algn="l">
              <a:lnSpc>
                <a:spcPct val="120000"/>
              </a:lnSpc>
              <a:spcBef>
                <a:spcPts val="500"/>
              </a:spcBef>
              <a:spcAft>
                <a:spcPts val="0"/>
              </a:spcAft>
              <a:buSzPct val="100000"/>
              <a:buNone/>
            </a:pPr>
            <a:r>
              <a:t/>
            </a:r>
            <a:endParaRPr/>
          </a:p>
          <a:p>
            <a:pPr indent="-131444" lvl="1" marL="685800" rtl="0" algn="l">
              <a:lnSpc>
                <a:spcPct val="120000"/>
              </a:lnSpc>
              <a:spcBef>
                <a:spcPts val="500"/>
              </a:spcBef>
              <a:spcAft>
                <a:spcPts val="0"/>
              </a:spcAft>
              <a:buSzPct val="100000"/>
              <a:buNone/>
            </a:pPr>
            <a:r>
              <a:t/>
            </a:r>
            <a:endParaRPr/>
          </a:p>
          <a:p>
            <a:pPr indent="-131444" lvl="1" marL="685800" rtl="0" algn="l">
              <a:lnSpc>
                <a:spcPct val="120000"/>
              </a:lnSpc>
              <a:spcBef>
                <a:spcPts val="500"/>
              </a:spcBef>
              <a:spcAft>
                <a:spcPts val="0"/>
              </a:spcAft>
              <a:buSzPct val="100000"/>
              <a:buNone/>
            </a:pPr>
            <a:r>
              <a:t/>
            </a:r>
            <a:endParaRPr/>
          </a:p>
          <a:p>
            <a:pPr indent="0" lvl="1" marL="274638" rtl="0" algn="l">
              <a:lnSpc>
                <a:spcPct val="120000"/>
              </a:lnSpc>
              <a:spcBef>
                <a:spcPts val="500"/>
              </a:spcBef>
              <a:spcAft>
                <a:spcPts val="0"/>
              </a:spcAft>
              <a:buSzPct val="100000"/>
              <a:buNone/>
            </a:pPr>
            <a:r>
              <a:t/>
            </a:r>
            <a:endParaRPr/>
          </a:p>
          <a:p>
            <a:pPr indent="-228600" lvl="0" marL="228600" rtl="0" algn="l">
              <a:lnSpc>
                <a:spcPct val="120000"/>
              </a:lnSpc>
              <a:spcBef>
                <a:spcPts val="1000"/>
              </a:spcBef>
              <a:spcAft>
                <a:spcPts val="0"/>
              </a:spcAft>
              <a:buSzPct val="100000"/>
              <a:buChar char="•"/>
            </a:pPr>
            <a:r>
              <a:rPr lang="en-US"/>
              <a:t>Berguna untuk memprediksi nilai variable independent (bebas) ketika diberikan nilai variable dependent (terikat)</a:t>
            </a:r>
            <a:endParaRPr/>
          </a:p>
        </p:txBody>
      </p:sp>
      <p:pic>
        <p:nvPicPr>
          <p:cNvPr id="312" name="Google Shape;312;p12"/>
          <p:cNvPicPr preferRelativeResize="0"/>
          <p:nvPr/>
        </p:nvPicPr>
        <p:blipFill rotWithShape="1">
          <a:blip r:embed="rId3">
            <a:alphaModFix/>
          </a:blip>
          <a:srcRect b="0" l="0" r="0" t="0"/>
          <a:stretch/>
        </p:blipFill>
        <p:spPr>
          <a:xfrm>
            <a:off x="3039290" y="3284985"/>
            <a:ext cx="3422470" cy="1660621"/>
          </a:xfrm>
          <a:prstGeom prst="rect">
            <a:avLst/>
          </a:prstGeom>
          <a:noFill/>
          <a:ln>
            <a:noFill/>
          </a:ln>
        </p:spPr>
      </p:pic>
      <p:sp>
        <p:nvSpPr>
          <p:cNvPr id="313" name="Google Shape;313;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CONTOH</a:t>
            </a:r>
            <a:endParaRPr/>
          </a:p>
        </p:txBody>
      </p:sp>
      <p:sp>
        <p:nvSpPr>
          <p:cNvPr id="319" name="Google Shape;319;p13"/>
          <p:cNvSpPr txBox="1"/>
          <p:nvPr>
            <p:ph idx="1" type="body"/>
          </p:nvPr>
        </p:nvSpPr>
        <p:spPr>
          <a:xfrm>
            <a:off x="1907177" y="1994262"/>
            <a:ext cx="8382998" cy="384048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Char char="•"/>
            </a:pPr>
            <a:r>
              <a:rPr lang="en-US"/>
              <a:t>Menggunakan regresi linear diketahui hubungan antara curah hujan (H) dan penjualan payung (P):  </a:t>
            </a:r>
            <a:endParaRPr/>
          </a:p>
          <a:p>
            <a:pPr indent="-228600" lvl="1" marL="685800" rtl="0" algn="l">
              <a:lnSpc>
                <a:spcPct val="120000"/>
              </a:lnSpc>
              <a:spcBef>
                <a:spcPts val="500"/>
              </a:spcBef>
              <a:spcAft>
                <a:spcPts val="0"/>
              </a:spcAft>
              <a:buSzPts val="1800"/>
              <a:buChar char="•"/>
            </a:pPr>
            <a:r>
              <a:rPr lang="en-US"/>
              <a:t>P = 2H + 5000</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Berdasarkan persamaan tersebut, maka untuk setiap 1 mm curah hujan, ada permintaan 5002 payung.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Jadi, dengan menggunakan regresi sederhana kita bisa mengetahui nilai variable</a:t>
            </a:r>
            <a:endParaRPr/>
          </a:p>
          <a:p>
            <a:pPr indent="-101600" lvl="0" marL="228600" rtl="0" algn="l">
              <a:lnSpc>
                <a:spcPct val="120000"/>
              </a:lnSpc>
              <a:spcBef>
                <a:spcPts val="1000"/>
              </a:spcBef>
              <a:spcAft>
                <a:spcPts val="0"/>
              </a:spcAft>
              <a:buSzPts val="2000"/>
              <a:buNone/>
            </a:pPr>
            <a:r>
              <a:t/>
            </a:r>
            <a:endParaRPr/>
          </a:p>
        </p:txBody>
      </p:sp>
      <p:sp>
        <p:nvSpPr>
          <p:cNvPr id="320" name="Google Shape;320;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4"/>
          <p:cNvSpPr txBox="1"/>
          <p:nvPr>
            <p:ph type="title"/>
          </p:nvPr>
        </p:nvSpPr>
        <p:spPr>
          <a:xfrm>
            <a:off x="1497875" y="825350"/>
            <a:ext cx="8507246" cy="6381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REGRESI</a:t>
            </a:r>
            <a:endParaRPr/>
          </a:p>
        </p:txBody>
      </p:sp>
      <p:sp>
        <p:nvSpPr>
          <p:cNvPr id="327" name="Google Shape;327;p14"/>
          <p:cNvSpPr txBox="1"/>
          <p:nvPr>
            <p:ph idx="1" type="body"/>
          </p:nvPr>
        </p:nvSpPr>
        <p:spPr>
          <a:xfrm>
            <a:off x="1921308" y="1830237"/>
            <a:ext cx="4740749" cy="1313153"/>
          </a:xfrm>
          <a:prstGeom prst="rect">
            <a:avLst/>
          </a:prstGeom>
          <a:noFill/>
          <a:ln>
            <a:noFill/>
          </a:ln>
        </p:spPr>
        <p:txBody>
          <a:bodyPr anchorCtr="0" anchor="t" bIns="45700" lIns="91425" spcFirstLastPara="1" rIns="91425" wrap="square" tIns="45700">
            <a:normAutofit fontScale="70000" lnSpcReduction="20000"/>
          </a:bodyPr>
          <a:lstStyle/>
          <a:p>
            <a:pPr indent="-194310" lvl="0" marL="228600" rtl="0" algn="l">
              <a:lnSpc>
                <a:spcPct val="120000"/>
              </a:lnSpc>
              <a:spcBef>
                <a:spcPts val="0"/>
              </a:spcBef>
              <a:spcAft>
                <a:spcPts val="0"/>
              </a:spcAft>
              <a:buSzPct val="100000"/>
              <a:buChar char="•"/>
            </a:pPr>
            <a:r>
              <a:rPr lang="en-US" sz="2400"/>
              <a:t>Membuat prediksi nilai (numerik)</a:t>
            </a:r>
            <a:endParaRPr/>
          </a:p>
          <a:p>
            <a:pPr indent="-194310" lvl="0" marL="228600" rtl="0" algn="ctr">
              <a:lnSpc>
                <a:spcPct val="120000"/>
              </a:lnSpc>
              <a:spcBef>
                <a:spcPts val="1000"/>
              </a:spcBef>
              <a:spcAft>
                <a:spcPts val="0"/>
              </a:spcAft>
              <a:buSzPct val="100000"/>
              <a:buChar char="•"/>
            </a:pPr>
            <a:r>
              <a:rPr lang="en-US" sz="2400"/>
              <a:t>Persamaan: y = b0 + b1X ± є </a:t>
            </a:r>
            <a:endParaRPr/>
          </a:p>
          <a:p>
            <a:pPr indent="-202882" lvl="1" marL="685800" rtl="0" algn="l">
              <a:lnSpc>
                <a:spcPct val="120000"/>
              </a:lnSpc>
              <a:spcBef>
                <a:spcPts val="500"/>
              </a:spcBef>
              <a:spcAft>
                <a:spcPts val="0"/>
              </a:spcAft>
              <a:buSzPct val="100000"/>
              <a:buChar char="•"/>
            </a:pPr>
            <a:r>
              <a:rPr lang="en-US"/>
              <a:t>X: independent variable/variable bebas/ predictor</a:t>
            </a:r>
            <a:endParaRPr/>
          </a:p>
          <a:p>
            <a:pPr indent="-202882" lvl="1" marL="685800" rtl="0" algn="l">
              <a:lnSpc>
                <a:spcPct val="120000"/>
              </a:lnSpc>
              <a:spcBef>
                <a:spcPts val="500"/>
              </a:spcBef>
              <a:spcAft>
                <a:spcPts val="0"/>
              </a:spcAft>
              <a:buSzPct val="100000"/>
              <a:buChar char="•"/>
            </a:pPr>
            <a:r>
              <a:rPr lang="en-US"/>
              <a:t>Y: dependent variable/variable terikat/ variabel response</a:t>
            </a:r>
            <a:endParaRPr/>
          </a:p>
          <a:p>
            <a:pPr indent="-139700" lvl="0" marL="228600" rtl="0" algn="l">
              <a:lnSpc>
                <a:spcPct val="120000"/>
              </a:lnSpc>
              <a:spcBef>
                <a:spcPts val="1000"/>
              </a:spcBef>
              <a:spcAft>
                <a:spcPts val="0"/>
              </a:spcAft>
              <a:buSzPct val="100000"/>
              <a:buNone/>
            </a:pPr>
            <a:r>
              <a:t/>
            </a:r>
            <a:endParaRPr/>
          </a:p>
        </p:txBody>
      </p:sp>
      <p:sp>
        <p:nvSpPr>
          <p:cNvPr id="328" name="Google Shape;328;p14"/>
          <p:cNvSpPr/>
          <p:nvPr/>
        </p:nvSpPr>
        <p:spPr>
          <a:xfrm>
            <a:off x="8420811" y="3476240"/>
            <a:ext cx="195206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Gill Sans"/>
                <a:ea typeface="Gill Sans"/>
                <a:cs typeface="Gill Sans"/>
                <a:sym typeface="Gill Sans"/>
              </a:rPr>
              <a:t>Task: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Gill Sans"/>
                <a:ea typeface="Gill Sans"/>
                <a:cs typeface="Gill Sans"/>
                <a:sym typeface="Gill Sans"/>
              </a:rPr>
              <a:t>Bagaimana menemukan model terbaik?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Gill Sans"/>
                <a:ea typeface="Gill Sans"/>
                <a:cs typeface="Gill Sans"/>
                <a:sym typeface="Gill Sans"/>
              </a:rPr>
              <a:t>Parameter yang diprediksi: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Gill Sans"/>
                <a:ea typeface="Gill Sans"/>
                <a:cs typeface="Gill Sans"/>
                <a:sym typeface="Gill Sans"/>
              </a:rPr>
              <a:t>nilai b0 dan b1</a:t>
            </a:r>
            <a:endParaRPr b="0" i="0" sz="1400" u="none" cap="none" strike="noStrike">
              <a:solidFill>
                <a:srgbClr val="000000"/>
              </a:solidFill>
              <a:latin typeface="Arial"/>
              <a:ea typeface="Arial"/>
              <a:cs typeface="Arial"/>
              <a:sym typeface="Arial"/>
            </a:endParaRPr>
          </a:p>
        </p:txBody>
      </p:sp>
      <p:cxnSp>
        <p:nvCxnSpPr>
          <p:cNvPr id="329" name="Google Shape;329;p14"/>
          <p:cNvCxnSpPr/>
          <p:nvPr/>
        </p:nvCxnSpPr>
        <p:spPr>
          <a:xfrm>
            <a:off x="2453120" y="3175142"/>
            <a:ext cx="0" cy="2438400"/>
          </a:xfrm>
          <a:prstGeom prst="straightConnector1">
            <a:avLst/>
          </a:prstGeom>
          <a:noFill/>
          <a:ln cap="flat" cmpd="sng" w="25400">
            <a:solidFill>
              <a:schemeClr val="dk1"/>
            </a:solidFill>
            <a:prstDash val="solid"/>
            <a:round/>
            <a:headEnd len="sm" w="sm" type="none"/>
            <a:tailEnd len="sm" w="sm" type="none"/>
          </a:ln>
        </p:spPr>
      </p:cxnSp>
      <p:cxnSp>
        <p:nvCxnSpPr>
          <p:cNvPr id="330" name="Google Shape;330;p14"/>
          <p:cNvCxnSpPr/>
          <p:nvPr/>
        </p:nvCxnSpPr>
        <p:spPr>
          <a:xfrm>
            <a:off x="2453120" y="5613542"/>
            <a:ext cx="3352800" cy="0"/>
          </a:xfrm>
          <a:prstGeom prst="straightConnector1">
            <a:avLst/>
          </a:prstGeom>
          <a:noFill/>
          <a:ln cap="flat" cmpd="sng" w="25400">
            <a:solidFill>
              <a:schemeClr val="dk1"/>
            </a:solidFill>
            <a:prstDash val="solid"/>
            <a:round/>
            <a:headEnd len="sm" w="sm" type="none"/>
            <a:tailEnd len="sm" w="sm" type="none"/>
          </a:ln>
        </p:spPr>
      </p:cxnSp>
      <p:sp>
        <p:nvSpPr>
          <p:cNvPr id="331" name="Google Shape;331;p14"/>
          <p:cNvSpPr/>
          <p:nvPr/>
        </p:nvSpPr>
        <p:spPr>
          <a:xfrm>
            <a:off x="3291320" y="4546742"/>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14"/>
          <p:cNvSpPr/>
          <p:nvPr/>
        </p:nvSpPr>
        <p:spPr>
          <a:xfrm>
            <a:off x="2910320" y="4699142"/>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14"/>
          <p:cNvSpPr/>
          <p:nvPr/>
        </p:nvSpPr>
        <p:spPr>
          <a:xfrm>
            <a:off x="3443720" y="4165742"/>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14"/>
          <p:cNvSpPr/>
          <p:nvPr/>
        </p:nvSpPr>
        <p:spPr>
          <a:xfrm>
            <a:off x="3824720" y="4241942"/>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14"/>
          <p:cNvSpPr/>
          <p:nvPr/>
        </p:nvSpPr>
        <p:spPr>
          <a:xfrm>
            <a:off x="3519920" y="3864117"/>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14"/>
          <p:cNvSpPr/>
          <p:nvPr/>
        </p:nvSpPr>
        <p:spPr>
          <a:xfrm>
            <a:off x="3900920" y="4089542"/>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14"/>
          <p:cNvSpPr txBox="1"/>
          <p:nvPr/>
        </p:nvSpPr>
        <p:spPr>
          <a:xfrm>
            <a:off x="2605520" y="5765942"/>
            <a:ext cx="2647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Independent variable (x)</a:t>
            </a:r>
            <a:endParaRPr b="0" i="0" sz="1400" u="none" cap="none" strike="noStrike">
              <a:solidFill>
                <a:srgbClr val="000000"/>
              </a:solidFill>
              <a:latin typeface="Arial"/>
              <a:ea typeface="Arial"/>
              <a:cs typeface="Arial"/>
              <a:sym typeface="Arial"/>
            </a:endParaRPr>
          </a:p>
        </p:txBody>
      </p:sp>
      <p:sp>
        <p:nvSpPr>
          <p:cNvPr id="338" name="Google Shape;338;p14"/>
          <p:cNvSpPr txBox="1"/>
          <p:nvPr/>
        </p:nvSpPr>
        <p:spPr>
          <a:xfrm rot="-5400000">
            <a:off x="791802" y="4264961"/>
            <a:ext cx="26257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Dependent variable (y)</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4205720" y="407525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14"/>
          <p:cNvSpPr/>
          <p:nvPr/>
        </p:nvSpPr>
        <p:spPr>
          <a:xfrm>
            <a:off x="4129520" y="384665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14"/>
          <p:cNvSpPr/>
          <p:nvPr/>
        </p:nvSpPr>
        <p:spPr>
          <a:xfrm>
            <a:off x="3291320" y="430385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14"/>
          <p:cNvSpPr/>
          <p:nvPr/>
        </p:nvSpPr>
        <p:spPr>
          <a:xfrm>
            <a:off x="2681720" y="476105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14"/>
          <p:cNvSpPr/>
          <p:nvPr/>
        </p:nvSpPr>
        <p:spPr>
          <a:xfrm>
            <a:off x="4358120" y="354185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44" name="Google Shape;344;p14"/>
          <p:cNvCxnSpPr/>
          <p:nvPr/>
        </p:nvCxnSpPr>
        <p:spPr>
          <a:xfrm flipH="1" rot="10800000">
            <a:off x="2453120" y="3465654"/>
            <a:ext cx="2286000" cy="1676400"/>
          </a:xfrm>
          <a:prstGeom prst="straightConnector1">
            <a:avLst/>
          </a:prstGeom>
          <a:noFill/>
          <a:ln cap="flat" cmpd="sng" w="12700">
            <a:solidFill>
              <a:srgbClr val="FF0000"/>
            </a:solidFill>
            <a:prstDash val="solid"/>
            <a:round/>
            <a:headEnd len="sm" w="sm" type="none"/>
            <a:tailEnd len="sm" w="sm" type="none"/>
          </a:ln>
        </p:spPr>
      </p:cxnSp>
      <p:sp>
        <p:nvSpPr>
          <p:cNvPr id="345" name="Google Shape;345;p14"/>
          <p:cNvSpPr/>
          <p:nvPr/>
        </p:nvSpPr>
        <p:spPr>
          <a:xfrm>
            <a:off x="5004234" y="3640279"/>
            <a:ext cx="2084387" cy="56515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y’ = b0 + b1X ± є </a:t>
            </a:r>
            <a:endParaRPr b="0" i="0" sz="1400" u="none" cap="none" strike="noStrike">
              <a:solidFill>
                <a:srgbClr val="000000"/>
              </a:solidFill>
              <a:latin typeface="Arial"/>
              <a:ea typeface="Arial"/>
              <a:cs typeface="Arial"/>
              <a:sym typeface="Arial"/>
            </a:endParaRPr>
          </a:p>
        </p:txBody>
      </p:sp>
      <p:cxnSp>
        <p:nvCxnSpPr>
          <p:cNvPr id="346" name="Google Shape;346;p14"/>
          <p:cNvCxnSpPr/>
          <p:nvPr/>
        </p:nvCxnSpPr>
        <p:spPr>
          <a:xfrm rot="10800000">
            <a:off x="4451783" y="3721243"/>
            <a:ext cx="538162" cy="147637"/>
          </a:xfrm>
          <a:prstGeom prst="straightConnector1">
            <a:avLst/>
          </a:prstGeom>
          <a:noFill/>
          <a:ln cap="flat" cmpd="sng" w="9525">
            <a:solidFill>
              <a:schemeClr val="dk1"/>
            </a:solidFill>
            <a:prstDash val="solid"/>
            <a:round/>
            <a:headEnd len="sm" w="sm" type="none"/>
            <a:tailEnd len="med" w="med" type="triangle"/>
          </a:ln>
        </p:spPr>
      </p:cxnSp>
      <p:sp>
        <p:nvSpPr>
          <p:cNvPr id="347" name="Google Shape;347;p14"/>
          <p:cNvSpPr/>
          <p:nvPr/>
        </p:nvSpPr>
        <p:spPr>
          <a:xfrm>
            <a:off x="3524684" y="4945205"/>
            <a:ext cx="2339975" cy="44291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b0 (y intercept)</a:t>
            </a:r>
            <a:endParaRPr b="0" i="0" sz="1400" u="none" cap="none" strike="noStrike">
              <a:solidFill>
                <a:srgbClr val="000000"/>
              </a:solidFill>
              <a:latin typeface="Arial"/>
              <a:ea typeface="Arial"/>
              <a:cs typeface="Arial"/>
              <a:sym typeface="Arial"/>
            </a:endParaRPr>
          </a:p>
        </p:txBody>
      </p:sp>
      <p:cxnSp>
        <p:nvCxnSpPr>
          <p:cNvPr id="348" name="Google Shape;348;p14"/>
          <p:cNvCxnSpPr/>
          <p:nvPr/>
        </p:nvCxnSpPr>
        <p:spPr>
          <a:xfrm flipH="1">
            <a:off x="2489633" y="5146817"/>
            <a:ext cx="1047750" cy="12700"/>
          </a:xfrm>
          <a:prstGeom prst="straightConnector1">
            <a:avLst/>
          </a:prstGeom>
          <a:noFill/>
          <a:ln cap="flat" cmpd="sng" w="9525">
            <a:solidFill>
              <a:schemeClr val="dk1"/>
            </a:solidFill>
            <a:prstDash val="solid"/>
            <a:round/>
            <a:headEnd len="sm" w="sm" type="none"/>
            <a:tailEnd len="med" w="med" type="triangle"/>
          </a:ln>
        </p:spPr>
      </p:cxnSp>
      <p:sp>
        <p:nvSpPr>
          <p:cNvPr id="349" name="Google Shape;349;p14"/>
          <p:cNvSpPr/>
          <p:nvPr/>
        </p:nvSpPr>
        <p:spPr>
          <a:xfrm>
            <a:off x="6186921" y="4514992"/>
            <a:ext cx="1762125" cy="7921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B1 = slope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∆y/ ∆x</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50" name="Google Shape;350;p14"/>
          <p:cNvCxnSpPr/>
          <p:nvPr/>
        </p:nvCxnSpPr>
        <p:spPr>
          <a:xfrm>
            <a:off x="3551670" y="3962543"/>
            <a:ext cx="0" cy="350837"/>
          </a:xfrm>
          <a:prstGeom prst="straightConnector1">
            <a:avLst/>
          </a:prstGeom>
          <a:noFill/>
          <a:ln cap="flat" cmpd="sng" w="9525">
            <a:solidFill>
              <a:schemeClr val="dk1"/>
            </a:solidFill>
            <a:prstDash val="solid"/>
            <a:round/>
            <a:headEnd len="med" w="med" type="triangle"/>
            <a:tailEnd len="med" w="med" type="triangle"/>
          </a:ln>
        </p:spPr>
      </p:cxnSp>
      <p:sp>
        <p:nvSpPr>
          <p:cNvPr id="351" name="Google Shape;351;p14"/>
          <p:cNvSpPr/>
          <p:nvPr/>
        </p:nvSpPr>
        <p:spPr>
          <a:xfrm>
            <a:off x="3051608" y="3932378"/>
            <a:ext cx="300037"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є</a:t>
            </a:r>
            <a:endParaRPr b="0" i="0" sz="1800" u="none" cap="none" strike="noStrike">
              <a:solidFill>
                <a:schemeClr val="dk1"/>
              </a:solidFill>
              <a:latin typeface="Arial"/>
              <a:ea typeface="Arial"/>
              <a:cs typeface="Arial"/>
              <a:sym typeface="Arial"/>
            </a:endParaRPr>
          </a:p>
        </p:txBody>
      </p:sp>
      <p:sp>
        <p:nvSpPr>
          <p:cNvPr id="352" name="Google Shape;352;p1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353" name="Google Shape;353;p14"/>
          <p:cNvSpPr txBox="1"/>
          <p:nvPr/>
        </p:nvSpPr>
        <p:spPr>
          <a:xfrm>
            <a:off x="7611075" y="1904050"/>
            <a:ext cx="4349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Gill Sans"/>
                <a:ea typeface="Gill Sans"/>
                <a:cs typeface="Gill Sans"/>
                <a:sym typeface="Gill Sans"/>
              </a:rPr>
              <a:t>intercept : konstanta perpotongan dengan sumbu vertical</a:t>
            </a:r>
            <a:endParaRPr b="0" i="0" sz="1400" u="none" cap="none" strike="noStrik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Gill Sans"/>
                <a:ea typeface="Gill Sans"/>
                <a:cs typeface="Gill Sans"/>
                <a:sym typeface="Gill Sans"/>
              </a:rPr>
              <a:t>slope : konstanta regreso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CONTOH</a:t>
            </a:r>
            <a:endParaRPr/>
          </a:p>
        </p:txBody>
      </p:sp>
      <p:sp>
        <p:nvSpPr>
          <p:cNvPr id="359" name="Google Shape;359;p15"/>
          <p:cNvSpPr txBox="1"/>
          <p:nvPr>
            <p:ph idx="1" type="body"/>
          </p:nvPr>
        </p:nvSpPr>
        <p:spPr>
          <a:xfrm>
            <a:off x="1663336" y="2098766"/>
            <a:ext cx="9391517" cy="444014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Menggunakan regresi linear diketahui hubungan antara curah hujan (H) dan penjualan payung (P):  </a:t>
            </a:r>
            <a:endParaRPr/>
          </a:p>
          <a:p>
            <a:pPr indent="-228600" lvl="1" marL="685800" rtl="0" algn="l">
              <a:lnSpc>
                <a:spcPct val="120000"/>
              </a:lnSpc>
              <a:spcBef>
                <a:spcPts val="500"/>
              </a:spcBef>
              <a:spcAft>
                <a:spcPts val="0"/>
              </a:spcAft>
              <a:buSzPts val="1800"/>
              <a:buChar char="•"/>
            </a:pPr>
            <a:r>
              <a:rPr lang="en-US"/>
              <a:t>P = 2H + 5000</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Berdasarkan persamaan tersebut, maka untuk setiap 1 mm curah hujan, ada permintaan 5002 payung. </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Jadi, dengan menggunakan regresi sederhana kita bisa mengetahui nilai variable</a:t>
            </a:r>
            <a:endParaRPr/>
          </a:p>
          <a:p>
            <a:pPr indent="-101600" lvl="0" marL="228600" rtl="0" algn="l">
              <a:lnSpc>
                <a:spcPct val="120000"/>
              </a:lnSpc>
              <a:spcBef>
                <a:spcPts val="1000"/>
              </a:spcBef>
              <a:spcAft>
                <a:spcPts val="0"/>
              </a:spcAft>
              <a:buSzPts val="2000"/>
              <a:buNone/>
            </a:pPr>
            <a:r>
              <a:t/>
            </a:r>
            <a:endParaRPr/>
          </a:p>
        </p:txBody>
      </p:sp>
      <p:sp>
        <p:nvSpPr>
          <p:cNvPr id="360" name="Google Shape;360;p1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SIMPLE LINEAR REGRESSION MODEL</a:t>
            </a:r>
            <a:endParaRPr/>
          </a:p>
        </p:txBody>
      </p:sp>
      <p:pic>
        <p:nvPicPr>
          <p:cNvPr id="366" name="Google Shape;366;p16"/>
          <p:cNvPicPr preferRelativeResize="0"/>
          <p:nvPr/>
        </p:nvPicPr>
        <p:blipFill rotWithShape="1">
          <a:blip r:embed="rId3">
            <a:alphaModFix/>
          </a:blip>
          <a:srcRect b="0" l="0" r="0" t="0"/>
          <a:stretch/>
        </p:blipFill>
        <p:spPr>
          <a:xfrm>
            <a:off x="480054" y="1976254"/>
            <a:ext cx="6393755" cy="3942815"/>
          </a:xfrm>
          <a:prstGeom prst="rect">
            <a:avLst/>
          </a:prstGeom>
          <a:noFill/>
          <a:ln>
            <a:noFill/>
          </a:ln>
        </p:spPr>
      </p:pic>
      <p:sp>
        <p:nvSpPr>
          <p:cNvPr id="367" name="Google Shape;367;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
          <p:cNvSpPr txBox="1"/>
          <p:nvPr>
            <p:ph type="title"/>
          </p:nvPr>
        </p:nvSpPr>
        <p:spPr>
          <a:xfrm>
            <a:off x="1445623" y="940526"/>
            <a:ext cx="9222377" cy="51380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FITTED LINE CLOSER TO THE TRUE REGRESSION LINE</a:t>
            </a:r>
            <a:endParaRPr/>
          </a:p>
        </p:txBody>
      </p:sp>
      <p:pic>
        <p:nvPicPr>
          <p:cNvPr id="373" name="Google Shape;373;p18"/>
          <p:cNvPicPr preferRelativeResize="0"/>
          <p:nvPr/>
        </p:nvPicPr>
        <p:blipFill rotWithShape="1">
          <a:blip r:embed="rId3">
            <a:alphaModFix/>
          </a:blip>
          <a:srcRect b="0" l="0" r="0" t="0"/>
          <a:stretch/>
        </p:blipFill>
        <p:spPr>
          <a:xfrm>
            <a:off x="1437009" y="2360023"/>
            <a:ext cx="5454090" cy="3388949"/>
          </a:xfrm>
          <a:prstGeom prst="rect">
            <a:avLst/>
          </a:prstGeom>
          <a:noFill/>
          <a:ln>
            <a:noFill/>
          </a:ln>
        </p:spPr>
      </p:pic>
      <p:pic>
        <p:nvPicPr>
          <p:cNvPr id="374" name="Google Shape;374;p18"/>
          <p:cNvPicPr preferRelativeResize="0"/>
          <p:nvPr/>
        </p:nvPicPr>
        <p:blipFill rotWithShape="1">
          <a:blip r:embed="rId4">
            <a:alphaModFix/>
          </a:blip>
          <a:srcRect b="0" l="0" r="0" t="0"/>
          <a:stretch/>
        </p:blipFill>
        <p:spPr>
          <a:xfrm>
            <a:off x="7113133" y="2652167"/>
            <a:ext cx="4271972" cy="2945706"/>
          </a:xfrm>
          <a:prstGeom prst="rect">
            <a:avLst/>
          </a:prstGeom>
          <a:noFill/>
          <a:ln>
            <a:noFill/>
          </a:ln>
        </p:spPr>
      </p:pic>
      <p:sp>
        <p:nvSpPr>
          <p:cNvPr id="375" name="Google Shape;375;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377b6894fe_0_8"/>
          <p:cNvSpPr txBox="1"/>
          <p:nvPr>
            <p:ph type="ctrTitle"/>
          </p:nvPr>
        </p:nvSpPr>
        <p:spPr>
          <a:xfrm>
            <a:off x="2417779" y="802298"/>
            <a:ext cx="8637000" cy="2541300"/>
          </a:xfrm>
          <a:prstGeom prst="rect">
            <a:avLst/>
          </a:prstGeom>
        </p:spPr>
        <p:txBody>
          <a:bodyPr anchorCtr="0" anchor="b" bIns="0" lIns="91425" spcFirstLastPara="1" rIns="91425" wrap="square" tIns="45700">
            <a:normAutofit/>
          </a:bodyPr>
          <a:lstStyle/>
          <a:p>
            <a:pPr indent="0" lvl="0" marL="0" rtl="0" algn="l">
              <a:spcBef>
                <a:spcPts val="0"/>
              </a:spcBef>
              <a:spcAft>
                <a:spcPts val="0"/>
              </a:spcAft>
              <a:buNone/>
            </a:pPr>
            <a:r>
              <a:t/>
            </a:r>
            <a:endParaRPr/>
          </a:p>
        </p:txBody>
      </p:sp>
      <p:sp>
        <p:nvSpPr>
          <p:cNvPr id="124" name="Google Shape;124;g3377b6894fe_0_8"/>
          <p:cNvSpPr txBox="1"/>
          <p:nvPr>
            <p:ph idx="1" type="subTitle"/>
          </p:nvPr>
        </p:nvSpPr>
        <p:spPr>
          <a:xfrm>
            <a:off x="2417780" y="3531204"/>
            <a:ext cx="8637000" cy="9777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SIMPLE LINEAR REGRESSION MODEL (2)</a:t>
            </a:r>
            <a:endParaRPr/>
          </a:p>
        </p:txBody>
      </p:sp>
      <p:pic>
        <p:nvPicPr>
          <p:cNvPr id="381" name="Google Shape;381;p19"/>
          <p:cNvPicPr preferRelativeResize="0"/>
          <p:nvPr/>
        </p:nvPicPr>
        <p:blipFill rotWithShape="1">
          <a:blip r:embed="rId3">
            <a:alphaModFix/>
          </a:blip>
          <a:srcRect b="0" l="0" r="0" t="0"/>
          <a:stretch/>
        </p:blipFill>
        <p:spPr>
          <a:xfrm>
            <a:off x="93211" y="2020240"/>
            <a:ext cx="6479178" cy="3748732"/>
          </a:xfrm>
          <a:prstGeom prst="rect">
            <a:avLst/>
          </a:prstGeom>
          <a:noFill/>
          <a:ln>
            <a:noFill/>
          </a:ln>
        </p:spPr>
      </p:pic>
      <p:sp>
        <p:nvSpPr>
          <p:cNvPr id="382" name="Google Shape;382;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383" name="Google Shape;383;p19"/>
          <p:cNvSpPr txBox="1"/>
          <p:nvPr/>
        </p:nvSpPr>
        <p:spPr>
          <a:xfrm>
            <a:off x="6816175" y="1978225"/>
            <a:ext cx="5081100" cy="2170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2100"/>
              <a:buFont typeface="Arial"/>
              <a:buNone/>
            </a:pPr>
            <a:r>
              <a:rPr b="0" i="0" lang="en-US" sz="2100" u="none" cap="none" strike="noStrike">
                <a:solidFill>
                  <a:srgbClr val="202124"/>
                </a:solidFill>
                <a:highlight>
                  <a:srgbClr val="F8F9FA"/>
                </a:highlight>
                <a:latin typeface="Arial"/>
                <a:ea typeface="Arial"/>
                <a:cs typeface="Arial"/>
                <a:sym typeface="Arial"/>
              </a:rPr>
              <a:t>Residual adalah ukuran seberapa jauh suatu titik secara vertikal dari garis regresi. Sederhananya, itu adalah kesalahan antara nilai prediksi dan aktual yang diamati</a:t>
            </a:r>
            <a:endParaRPr b="0" i="0" sz="2100" u="none" cap="none" strike="noStrike">
              <a:solidFill>
                <a:srgbClr val="202124"/>
              </a:solidFill>
              <a:highlight>
                <a:srgbClr val="F8F9FA"/>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HOW TO ESTIMATE PARAMETERS?</a:t>
            </a:r>
            <a:endParaRPr/>
          </a:p>
        </p:txBody>
      </p:sp>
      <p:pic>
        <p:nvPicPr>
          <p:cNvPr id="389" name="Google Shape;389;p20"/>
          <p:cNvPicPr preferRelativeResize="0"/>
          <p:nvPr/>
        </p:nvPicPr>
        <p:blipFill rotWithShape="1">
          <a:blip r:embed="rId3">
            <a:alphaModFix/>
          </a:blip>
          <a:srcRect b="0" l="0" r="0" t="0"/>
          <a:stretch/>
        </p:blipFill>
        <p:spPr>
          <a:xfrm>
            <a:off x="2255520" y="2026061"/>
            <a:ext cx="6720801" cy="3689567"/>
          </a:xfrm>
          <a:prstGeom prst="rect">
            <a:avLst/>
          </a:prstGeom>
          <a:noFill/>
          <a:ln>
            <a:noFill/>
          </a:ln>
        </p:spPr>
      </p:pic>
      <p:sp>
        <p:nvSpPr>
          <p:cNvPr id="390" name="Google Shape;390;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HOW TO ESTIMATE PARAMETERS? (2)</a:t>
            </a:r>
            <a:endParaRPr/>
          </a:p>
        </p:txBody>
      </p:sp>
      <p:pic>
        <p:nvPicPr>
          <p:cNvPr id="396" name="Google Shape;396;p21"/>
          <p:cNvPicPr preferRelativeResize="0"/>
          <p:nvPr/>
        </p:nvPicPr>
        <p:blipFill rotWithShape="1">
          <a:blip r:embed="rId3">
            <a:alphaModFix/>
          </a:blip>
          <a:srcRect b="0" l="0" r="0" t="0"/>
          <a:stretch/>
        </p:blipFill>
        <p:spPr>
          <a:xfrm>
            <a:off x="2581266" y="1853754"/>
            <a:ext cx="7029480" cy="3949478"/>
          </a:xfrm>
          <a:prstGeom prst="rect">
            <a:avLst/>
          </a:prstGeom>
          <a:noFill/>
          <a:ln>
            <a:noFill/>
          </a:ln>
        </p:spPr>
      </p:pic>
      <p:sp>
        <p:nvSpPr>
          <p:cNvPr id="397" name="Google Shape;397;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HOW TO ESTIMATE PARAMETERS? (3)</a:t>
            </a:r>
            <a:endParaRPr/>
          </a:p>
        </p:txBody>
      </p:sp>
      <p:pic>
        <p:nvPicPr>
          <p:cNvPr id="403" name="Google Shape;403;p22"/>
          <p:cNvPicPr preferRelativeResize="0"/>
          <p:nvPr/>
        </p:nvPicPr>
        <p:blipFill rotWithShape="1">
          <a:blip r:embed="rId3">
            <a:alphaModFix/>
          </a:blip>
          <a:srcRect b="0" l="0" r="0" t="0"/>
          <a:stretch/>
        </p:blipFill>
        <p:spPr>
          <a:xfrm>
            <a:off x="2238102" y="1952581"/>
            <a:ext cx="6577253" cy="3863167"/>
          </a:xfrm>
          <a:prstGeom prst="rect">
            <a:avLst/>
          </a:prstGeom>
          <a:noFill/>
          <a:ln>
            <a:noFill/>
          </a:ln>
        </p:spPr>
      </p:pic>
      <p:sp>
        <p:nvSpPr>
          <p:cNvPr id="404" name="Google Shape;404;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MEMINIMALKAN ERROR</a:t>
            </a:r>
            <a:endParaRPr/>
          </a:p>
        </p:txBody>
      </p:sp>
      <p:sp>
        <p:nvSpPr>
          <p:cNvPr id="410" name="Google Shape;410;p23"/>
          <p:cNvSpPr txBox="1"/>
          <p:nvPr>
            <p:ph idx="1" type="body"/>
          </p:nvPr>
        </p:nvSpPr>
        <p:spPr>
          <a:xfrm>
            <a:off x="1201783" y="1767841"/>
            <a:ext cx="9189420" cy="436299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SzPct val="100000"/>
              <a:buChar char="•"/>
            </a:pPr>
            <a:r>
              <a:rPr lang="en-US" sz="2800"/>
              <a:t>Untuk mendapatkan model terbaik, salah satu caranya ada dengan meminimalkan error</a:t>
            </a:r>
            <a:endParaRPr/>
          </a:p>
          <a:p>
            <a:pPr indent="0" lvl="0" marL="0" rtl="0" algn="l">
              <a:lnSpc>
                <a:spcPct val="120000"/>
              </a:lnSpc>
              <a:spcBef>
                <a:spcPts val="1000"/>
              </a:spcBef>
              <a:spcAft>
                <a:spcPts val="0"/>
              </a:spcAft>
              <a:buSzPct val="100000"/>
              <a:buNone/>
            </a:pPr>
            <a:r>
              <a:rPr lang="en-US" sz="3200"/>
              <a:t> </a:t>
            </a:r>
            <a:endParaRPr/>
          </a:p>
          <a:p>
            <a:pPr indent="-86360" lvl="0" marL="228600" rtl="0" algn="l">
              <a:lnSpc>
                <a:spcPct val="120000"/>
              </a:lnSpc>
              <a:spcBef>
                <a:spcPts val="1000"/>
              </a:spcBef>
              <a:spcAft>
                <a:spcPts val="0"/>
              </a:spcAft>
              <a:buSzPct val="100000"/>
              <a:buNone/>
            </a:pPr>
            <a:r>
              <a:t/>
            </a:r>
            <a:endParaRPr sz="3200"/>
          </a:p>
          <a:p>
            <a:pPr indent="-86360" lvl="0" marL="228600" rtl="0" algn="l">
              <a:lnSpc>
                <a:spcPct val="120000"/>
              </a:lnSpc>
              <a:spcBef>
                <a:spcPts val="1000"/>
              </a:spcBef>
              <a:spcAft>
                <a:spcPts val="0"/>
              </a:spcAft>
              <a:buSzPct val="100000"/>
              <a:buNone/>
            </a:pPr>
            <a:r>
              <a:t/>
            </a:r>
            <a:endParaRPr sz="3200"/>
          </a:p>
          <a:p>
            <a:pPr indent="-86360" lvl="0" marL="228600" rtl="0" algn="l">
              <a:lnSpc>
                <a:spcPct val="120000"/>
              </a:lnSpc>
              <a:spcBef>
                <a:spcPts val="1000"/>
              </a:spcBef>
              <a:spcAft>
                <a:spcPts val="0"/>
              </a:spcAft>
              <a:buSzPct val="100000"/>
              <a:buNone/>
            </a:pPr>
            <a:r>
              <a:t/>
            </a:r>
            <a:endParaRPr sz="3200"/>
          </a:p>
          <a:p>
            <a:pPr indent="-86360" lvl="0" marL="228600" rtl="0" algn="l">
              <a:lnSpc>
                <a:spcPct val="120000"/>
              </a:lnSpc>
              <a:spcBef>
                <a:spcPts val="1000"/>
              </a:spcBef>
              <a:spcAft>
                <a:spcPts val="0"/>
              </a:spcAft>
              <a:buSzPct val="100000"/>
              <a:buNone/>
            </a:pPr>
            <a:r>
              <a:t/>
            </a:r>
            <a:endParaRPr sz="3200"/>
          </a:p>
          <a:p>
            <a:pPr indent="-86360" lvl="0" marL="228600" rtl="0" algn="l">
              <a:lnSpc>
                <a:spcPct val="120000"/>
              </a:lnSpc>
              <a:spcBef>
                <a:spcPts val="1000"/>
              </a:spcBef>
              <a:spcAft>
                <a:spcPts val="0"/>
              </a:spcAft>
              <a:buSzPct val="100000"/>
              <a:buNone/>
            </a:pPr>
            <a:r>
              <a:t/>
            </a:r>
            <a:endParaRPr sz="3200"/>
          </a:p>
          <a:p>
            <a:pPr indent="-121920" lvl="0" marL="228600" rtl="0" algn="l">
              <a:lnSpc>
                <a:spcPct val="120000"/>
              </a:lnSpc>
              <a:spcBef>
                <a:spcPts val="1000"/>
              </a:spcBef>
              <a:spcAft>
                <a:spcPts val="0"/>
              </a:spcAft>
              <a:buSzPct val="100000"/>
              <a:buNone/>
            </a:pPr>
            <a:r>
              <a:t/>
            </a:r>
            <a:endParaRPr sz="2400"/>
          </a:p>
          <a:p>
            <a:pPr indent="-228600" lvl="0" marL="228600" rtl="0" algn="l">
              <a:lnSpc>
                <a:spcPct val="120000"/>
              </a:lnSpc>
              <a:spcBef>
                <a:spcPts val="1000"/>
              </a:spcBef>
              <a:spcAft>
                <a:spcPts val="0"/>
              </a:spcAft>
              <a:buSzPct val="100000"/>
              <a:buChar char="•"/>
            </a:pPr>
            <a:r>
              <a:rPr lang="en-US" sz="2400"/>
              <a:t>Error = Jarak antara data aktual dan data hasil prediksi model</a:t>
            </a:r>
            <a:endParaRPr/>
          </a:p>
          <a:p>
            <a:pPr indent="-121920" lvl="0" marL="228600" rtl="0" algn="l">
              <a:lnSpc>
                <a:spcPct val="120000"/>
              </a:lnSpc>
              <a:spcBef>
                <a:spcPts val="1000"/>
              </a:spcBef>
              <a:spcAft>
                <a:spcPts val="0"/>
              </a:spcAft>
              <a:buSzPct val="100000"/>
              <a:buNone/>
            </a:pPr>
            <a:r>
              <a:t/>
            </a:r>
            <a:endParaRPr sz="2400"/>
          </a:p>
          <a:p>
            <a:pPr indent="-121920" lvl="0" marL="228600" rtl="0" algn="l">
              <a:lnSpc>
                <a:spcPct val="120000"/>
              </a:lnSpc>
              <a:spcBef>
                <a:spcPts val="1000"/>
              </a:spcBef>
              <a:spcAft>
                <a:spcPts val="0"/>
              </a:spcAft>
              <a:buSzPct val="100000"/>
              <a:buNone/>
            </a:pPr>
            <a:r>
              <a:t/>
            </a:r>
            <a:endParaRPr sz="2400"/>
          </a:p>
        </p:txBody>
      </p:sp>
      <p:cxnSp>
        <p:nvCxnSpPr>
          <p:cNvPr id="411" name="Google Shape;411;p23"/>
          <p:cNvCxnSpPr/>
          <p:nvPr/>
        </p:nvCxnSpPr>
        <p:spPr>
          <a:xfrm flipH="1" rot="10800000">
            <a:off x="3431704" y="3009304"/>
            <a:ext cx="2286000" cy="1676400"/>
          </a:xfrm>
          <a:prstGeom prst="straightConnector1">
            <a:avLst/>
          </a:prstGeom>
          <a:noFill/>
          <a:ln cap="flat" cmpd="sng" w="12700">
            <a:solidFill>
              <a:srgbClr val="FF0000"/>
            </a:solidFill>
            <a:prstDash val="solid"/>
            <a:round/>
            <a:headEnd len="sm" w="sm" type="none"/>
            <a:tailEnd len="sm" w="sm" type="none"/>
          </a:ln>
        </p:spPr>
      </p:cxnSp>
      <p:cxnSp>
        <p:nvCxnSpPr>
          <p:cNvPr id="412" name="Google Shape;412;p23"/>
          <p:cNvCxnSpPr/>
          <p:nvPr/>
        </p:nvCxnSpPr>
        <p:spPr>
          <a:xfrm>
            <a:off x="3431704" y="2171104"/>
            <a:ext cx="0" cy="2986088"/>
          </a:xfrm>
          <a:prstGeom prst="straightConnector1">
            <a:avLst/>
          </a:prstGeom>
          <a:noFill/>
          <a:ln cap="flat" cmpd="sng" w="25400">
            <a:solidFill>
              <a:schemeClr val="dk1"/>
            </a:solidFill>
            <a:prstDash val="solid"/>
            <a:round/>
            <a:headEnd len="sm" w="sm" type="none"/>
            <a:tailEnd len="sm" w="sm" type="none"/>
          </a:ln>
        </p:spPr>
      </p:cxnSp>
      <p:cxnSp>
        <p:nvCxnSpPr>
          <p:cNvPr id="413" name="Google Shape;413;p23"/>
          <p:cNvCxnSpPr/>
          <p:nvPr/>
        </p:nvCxnSpPr>
        <p:spPr>
          <a:xfrm>
            <a:off x="3431704" y="5157193"/>
            <a:ext cx="4078288" cy="1587"/>
          </a:xfrm>
          <a:prstGeom prst="straightConnector1">
            <a:avLst/>
          </a:prstGeom>
          <a:noFill/>
          <a:ln cap="flat" cmpd="sng" w="25400">
            <a:solidFill>
              <a:schemeClr val="dk1"/>
            </a:solidFill>
            <a:prstDash val="solid"/>
            <a:round/>
            <a:headEnd len="sm" w="sm" type="none"/>
            <a:tailEnd len="sm" w="sm" type="none"/>
          </a:ln>
        </p:spPr>
      </p:cxnSp>
      <p:sp>
        <p:nvSpPr>
          <p:cNvPr id="414" name="Google Shape;414;p23"/>
          <p:cNvSpPr/>
          <p:nvPr/>
        </p:nvSpPr>
        <p:spPr>
          <a:xfrm>
            <a:off x="4269904" y="42285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23"/>
          <p:cNvSpPr/>
          <p:nvPr/>
        </p:nvSpPr>
        <p:spPr>
          <a:xfrm>
            <a:off x="3888904" y="41523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23"/>
          <p:cNvSpPr/>
          <p:nvPr/>
        </p:nvSpPr>
        <p:spPr>
          <a:xfrm>
            <a:off x="4422304" y="36189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p23"/>
          <p:cNvSpPr/>
          <p:nvPr/>
        </p:nvSpPr>
        <p:spPr>
          <a:xfrm>
            <a:off x="4803304" y="39237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p23"/>
          <p:cNvSpPr/>
          <p:nvPr/>
        </p:nvSpPr>
        <p:spPr>
          <a:xfrm>
            <a:off x="4498504" y="34665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p23"/>
          <p:cNvSpPr/>
          <p:nvPr/>
        </p:nvSpPr>
        <p:spPr>
          <a:xfrm>
            <a:off x="4879504" y="35427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p23"/>
          <p:cNvSpPr txBox="1"/>
          <p:nvPr/>
        </p:nvSpPr>
        <p:spPr>
          <a:xfrm>
            <a:off x="3584104" y="5309592"/>
            <a:ext cx="2647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Independent variable (x)</a:t>
            </a:r>
            <a:endParaRPr b="0" i="0" sz="1400" u="none" cap="none" strike="noStrike">
              <a:solidFill>
                <a:srgbClr val="000000"/>
              </a:solidFill>
              <a:latin typeface="Arial"/>
              <a:ea typeface="Arial"/>
              <a:cs typeface="Arial"/>
              <a:sym typeface="Arial"/>
            </a:endParaRPr>
          </a:p>
        </p:txBody>
      </p:sp>
      <p:sp>
        <p:nvSpPr>
          <p:cNvPr id="421" name="Google Shape;421;p23"/>
          <p:cNvSpPr txBox="1"/>
          <p:nvPr/>
        </p:nvSpPr>
        <p:spPr>
          <a:xfrm rot="-5400000">
            <a:off x="1863255" y="3906242"/>
            <a:ext cx="2436812"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Dependent variable</a:t>
            </a:r>
            <a:endParaRPr b="0" i="0" sz="1400" u="none" cap="none" strike="noStrike">
              <a:solidFill>
                <a:srgbClr val="000000"/>
              </a:solidFill>
              <a:latin typeface="Arial"/>
              <a:ea typeface="Arial"/>
              <a:cs typeface="Arial"/>
              <a:sym typeface="Arial"/>
            </a:endParaRPr>
          </a:p>
        </p:txBody>
      </p:sp>
      <p:sp>
        <p:nvSpPr>
          <p:cNvPr id="422" name="Google Shape;422;p23"/>
          <p:cNvSpPr/>
          <p:nvPr/>
        </p:nvSpPr>
        <p:spPr>
          <a:xfrm>
            <a:off x="5184304" y="37713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3" name="Google Shape;423;p23"/>
          <p:cNvSpPr/>
          <p:nvPr/>
        </p:nvSpPr>
        <p:spPr>
          <a:xfrm>
            <a:off x="5108104" y="32379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4" name="Google Shape;424;p23"/>
          <p:cNvSpPr/>
          <p:nvPr/>
        </p:nvSpPr>
        <p:spPr>
          <a:xfrm>
            <a:off x="4269904" y="36951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p23"/>
          <p:cNvSpPr/>
          <p:nvPr/>
        </p:nvSpPr>
        <p:spPr>
          <a:xfrm>
            <a:off x="3660304" y="41523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6" name="Google Shape;426;p23"/>
          <p:cNvSpPr/>
          <p:nvPr/>
        </p:nvSpPr>
        <p:spPr>
          <a:xfrm>
            <a:off x="5336704" y="2933104"/>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27" name="Google Shape;427;p23"/>
          <p:cNvCxnSpPr/>
          <p:nvPr/>
        </p:nvCxnSpPr>
        <p:spPr>
          <a:xfrm>
            <a:off x="3698404" y="4228505"/>
            <a:ext cx="0" cy="271463"/>
          </a:xfrm>
          <a:prstGeom prst="straightConnector1">
            <a:avLst/>
          </a:prstGeom>
          <a:noFill/>
          <a:ln cap="flat" cmpd="sng" w="9525">
            <a:solidFill>
              <a:srgbClr val="0000FF"/>
            </a:solidFill>
            <a:prstDash val="solid"/>
            <a:round/>
            <a:headEnd len="sm" w="sm" type="triangle"/>
            <a:tailEnd len="sm" w="sm" type="triangle"/>
          </a:ln>
        </p:spPr>
      </p:cxnSp>
      <p:cxnSp>
        <p:nvCxnSpPr>
          <p:cNvPr id="428" name="Google Shape;428;p23"/>
          <p:cNvCxnSpPr/>
          <p:nvPr/>
        </p:nvCxnSpPr>
        <p:spPr>
          <a:xfrm>
            <a:off x="3927004" y="4228505"/>
            <a:ext cx="0" cy="80963"/>
          </a:xfrm>
          <a:prstGeom prst="straightConnector1">
            <a:avLst/>
          </a:prstGeom>
          <a:noFill/>
          <a:ln cap="flat" cmpd="sng" w="9525">
            <a:solidFill>
              <a:srgbClr val="0000FF"/>
            </a:solidFill>
            <a:prstDash val="solid"/>
            <a:round/>
            <a:headEnd len="sm" w="sm" type="triangle"/>
            <a:tailEnd len="sm" w="sm" type="triangle"/>
          </a:ln>
        </p:spPr>
      </p:cxnSp>
      <p:cxnSp>
        <p:nvCxnSpPr>
          <p:cNvPr id="429" name="Google Shape;429;p23"/>
          <p:cNvCxnSpPr/>
          <p:nvPr/>
        </p:nvCxnSpPr>
        <p:spPr>
          <a:xfrm>
            <a:off x="4295304" y="4052292"/>
            <a:ext cx="0" cy="188912"/>
          </a:xfrm>
          <a:prstGeom prst="straightConnector1">
            <a:avLst/>
          </a:prstGeom>
          <a:noFill/>
          <a:ln cap="flat" cmpd="sng" w="9525">
            <a:solidFill>
              <a:srgbClr val="0000FF"/>
            </a:solidFill>
            <a:prstDash val="solid"/>
            <a:round/>
            <a:headEnd len="sm" w="sm" type="triangle"/>
            <a:tailEnd len="sm" w="sm" type="triangle"/>
          </a:ln>
        </p:spPr>
      </p:cxnSp>
      <p:cxnSp>
        <p:nvCxnSpPr>
          <p:cNvPr id="430" name="Google Shape;430;p23"/>
          <p:cNvCxnSpPr/>
          <p:nvPr/>
        </p:nvCxnSpPr>
        <p:spPr>
          <a:xfrm>
            <a:off x="4308004" y="3796704"/>
            <a:ext cx="0" cy="236538"/>
          </a:xfrm>
          <a:prstGeom prst="straightConnector1">
            <a:avLst/>
          </a:prstGeom>
          <a:noFill/>
          <a:ln cap="flat" cmpd="sng" w="9525">
            <a:solidFill>
              <a:srgbClr val="0000FF"/>
            </a:solidFill>
            <a:prstDash val="solid"/>
            <a:round/>
            <a:headEnd len="sm" w="sm" type="triangle"/>
            <a:tailEnd len="sm" w="sm" type="triangle"/>
          </a:ln>
        </p:spPr>
      </p:cxnSp>
      <p:cxnSp>
        <p:nvCxnSpPr>
          <p:cNvPr id="431" name="Google Shape;431;p23"/>
          <p:cNvCxnSpPr/>
          <p:nvPr/>
        </p:nvCxnSpPr>
        <p:spPr>
          <a:xfrm>
            <a:off x="4460404" y="3695105"/>
            <a:ext cx="0" cy="187325"/>
          </a:xfrm>
          <a:prstGeom prst="straightConnector1">
            <a:avLst/>
          </a:prstGeom>
          <a:noFill/>
          <a:ln cap="flat" cmpd="sng" w="9525">
            <a:solidFill>
              <a:srgbClr val="0000FF"/>
            </a:solidFill>
            <a:prstDash val="solid"/>
            <a:round/>
            <a:headEnd len="sm" w="sm" type="triangle"/>
            <a:tailEnd len="sm" w="sm" type="triangle"/>
          </a:ln>
        </p:spPr>
      </p:cxnSp>
      <p:cxnSp>
        <p:nvCxnSpPr>
          <p:cNvPr id="432" name="Google Shape;432;p23"/>
          <p:cNvCxnSpPr/>
          <p:nvPr/>
        </p:nvCxnSpPr>
        <p:spPr>
          <a:xfrm>
            <a:off x="4549304" y="3555405"/>
            <a:ext cx="0" cy="307975"/>
          </a:xfrm>
          <a:prstGeom prst="straightConnector1">
            <a:avLst/>
          </a:prstGeom>
          <a:noFill/>
          <a:ln cap="flat" cmpd="sng" w="9525">
            <a:solidFill>
              <a:srgbClr val="0000FF"/>
            </a:solidFill>
            <a:prstDash val="solid"/>
            <a:round/>
            <a:headEnd len="sm" w="sm" type="triangle"/>
            <a:tailEnd len="sm" w="sm" type="triangle"/>
          </a:ln>
        </p:spPr>
      </p:cxnSp>
      <p:cxnSp>
        <p:nvCxnSpPr>
          <p:cNvPr id="433" name="Google Shape;433;p23"/>
          <p:cNvCxnSpPr/>
          <p:nvPr/>
        </p:nvCxnSpPr>
        <p:spPr>
          <a:xfrm>
            <a:off x="4841404" y="3674468"/>
            <a:ext cx="0" cy="249237"/>
          </a:xfrm>
          <a:prstGeom prst="straightConnector1">
            <a:avLst/>
          </a:prstGeom>
          <a:noFill/>
          <a:ln cap="flat" cmpd="sng" w="9525">
            <a:solidFill>
              <a:srgbClr val="0000FF"/>
            </a:solidFill>
            <a:prstDash val="solid"/>
            <a:round/>
            <a:headEnd len="sm" w="sm" type="triangle"/>
            <a:tailEnd len="sm" w="sm" type="triangle"/>
          </a:ln>
        </p:spPr>
      </p:cxnSp>
      <p:cxnSp>
        <p:nvCxnSpPr>
          <p:cNvPr id="434" name="Google Shape;434;p23"/>
          <p:cNvCxnSpPr/>
          <p:nvPr/>
        </p:nvCxnSpPr>
        <p:spPr>
          <a:xfrm>
            <a:off x="5222404" y="3390304"/>
            <a:ext cx="0" cy="381000"/>
          </a:xfrm>
          <a:prstGeom prst="straightConnector1">
            <a:avLst/>
          </a:prstGeom>
          <a:noFill/>
          <a:ln cap="flat" cmpd="sng" w="9525">
            <a:solidFill>
              <a:srgbClr val="0000FF"/>
            </a:solidFill>
            <a:prstDash val="solid"/>
            <a:round/>
            <a:headEnd len="sm" w="sm" type="triangle"/>
            <a:tailEnd len="sm" w="sm" type="triangle"/>
          </a:ln>
        </p:spPr>
      </p:cxnSp>
      <p:cxnSp>
        <p:nvCxnSpPr>
          <p:cNvPr id="435" name="Google Shape;435;p23"/>
          <p:cNvCxnSpPr/>
          <p:nvPr/>
        </p:nvCxnSpPr>
        <p:spPr>
          <a:xfrm>
            <a:off x="5374804" y="3034705"/>
            <a:ext cx="0" cy="188913"/>
          </a:xfrm>
          <a:prstGeom prst="straightConnector1">
            <a:avLst/>
          </a:prstGeom>
          <a:noFill/>
          <a:ln cap="flat" cmpd="sng" w="9525">
            <a:solidFill>
              <a:srgbClr val="0000FF"/>
            </a:solidFill>
            <a:prstDash val="solid"/>
            <a:round/>
            <a:headEnd len="sm" w="sm" type="triangle"/>
            <a:tailEnd len="sm" w="sm" type="triangle"/>
          </a:ln>
        </p:spPr>
      </p:cxnSp>
      <p:cxnSp>
        <p:nvCxnSpPr>
          <p:cNvPr id="436" name="Google Shape;436;p23"/>
          <p:cNvCxnSpPr/>
          <p:nvPr/>
        </p:nvCxnSpPr>
        <p:spPr>
          <a:xfrm>
            <a:off x="5147793" y="3302993"/>
            <a:ext cx="1587" cy="104775"/>
          </a:xfrm>
          <a:prstGeom prst="straightConnector1">
            <a:avLst/>
          </a:prstGeom>
          <a:noFill/>
          <a:ln cap="flat" cmpd="sng" w="9525">
            <a:solidFill>
              <a:srgbClr val="0000FF"/>
            </a:solidFill>
            <a:prstDash val="solid"/>
            <a:round/>
            <a:headEnd len="sm" w="sm" type="triangle"/>
            <a:tailEnd len="sm" w="sm" type="triangle"/>
          </a:ln>
        </p:spPr>
      </p:cxnSp>
      <p:pic>
        <p:nvPicPr>
          <p:cNvPr id="437" name="Google Shape;437;p23"/>
          <p:cNvPicPr preferRelativeResize="0"/>
          <p:nvPr/>
        </p:nvPicPr>
        <p:blipFill rotWithShape="1">
          <a:blip r:embed="rId3">
            <a:alphaModFix/>
          </a:blip>
          <a:srcRect b="0" l="0" r="0" t="0"/>
          <a:stretch/>
        </p:blipFill>
        <p:spPr>
          <a:xfrm>
            <a:off x="7358534" y="2183799"/>
            <a:ext cx="3547018" cy="1890724"/>
          </a:xfrm>
          <a:prstGeom prst="rect">
            <a:avLst/>
          </a:prstGeom>
          <a:noFill/>
          <a:ln>
            <a:noFill/>
          </a:ln>
        </p:spPr>
      </p:pic>
      <p:pic>
        <p:nvPicPr>
          <p:cNvPr id="438" name="Google Shape;438;p23"/>
          <p:cNvPicPr preferRelativeResize="0"/>
          <p:nvPr/>
        </p:nvPicPr>
        <p:blipFill rotWithShape="1">
          <a:blip r:embed="rId4">
            <a:alphaModFix/>
          </a:blip>
          <a:srcRect b="0" l="0" r="0" t="0"/>
          <a:stretch/>
        </p:blipFill>
        <p:spPr>
          <a:xfrm>
            <a:off x="7676678" y="4204079"/>
            <a:ext cx="3467459" cy="971772"/>
          </a:xfrm>
          <a:prstGeom prst="rect">
            <a:avLst/>
          </a:prstGeom>
          <a:noFill/>
          <a:ln>
            <a:noFill/>
          </a:ln>
        </p:spPr>
      </p:pic>
      <p:sp>
        <p:nvSpPr>
          <p:cNvPr id="439" name="Google Shape;439;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4"/>
          <p:cNvSpPr txBox="1"/>
          <p:nvPr>
            <p:ph type="title"/>
          </p:nvPr>
        </p:nvSpPr>
        <p:spPr>
          <a:xfrm>
            <a:off x="1602377" y="870857"/>
            <a:ext cx="8608423" cy="6879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LEAST SQUARES ESTIMATE/BEST FIT LINE</a:t>
            </a:r>
            <a:endParaRPr/>
          </a:p>
        </p:txBody>
      </p:sp>
      <p:pic>
        <p:nvPicPr>
          <p:cNvPr id="445" name="Google Shape;445;p24"/>
          <p:cNvPicPr preferRelativeResize="0"/>
          <p:nvPr/>
        </p:nvPicPr>
        <p:blipFill rotWithShape="1">
          <a:blip r:embed="rId3">
            <a:alphaModFix/>
          </a:blip>
          <a:srcRect b="0" l="0" r="0" t="0"/>
          <a:stretch/>
        </p:blipFill>
        <p:spPr>
          <a:xfrm>
            <a:off x="2569029" y="2065784"/>
            <a:ext cx="6119258" cy="3780640"/>
          </a:xfrm>
          <a:prstGeom prst="rect">
            <a:avLst/>
          </a:prstGeom>
          <a:noFill/>
          <a:ln>
            <a:noFill/>
          </a:ln>
        </p:spPr>
      </p:pic>
      <p:sp>
        <p:nvSpPr>
          <p:cNvPr id="446" name="Google Shape;446;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LSE PROOFS (1)</a:t>
            </a:r>
            <a:endParaRPr/>
          </a:p>
        </p:txBody>
      </p:sp>
      <p:pic>
        <p:nvPicPr>
          <p:cNvPr id="452" name="Google Shape;452;p25"/>
          <p:cNvPicPr preferRelativeResize="0"/>
          <p:nvPr/>
        </p:nvPicPr>
        <p:blipFill rotWithShape="1">
          <a:blip r:embed="rId3">
            <a:alphaModFix/>
          </a:blip>
          <a:srcRect b="0" l="0" r="0" t="0"/>
          <a:stretch/>
        </p:blipFill>
        <p:spPr>
          <a:xfrm>
            <a:off x="2063931" y="2061241"/>
            <a:ext cx="7758646" cy="3942169"/>
          </a:xfrm>
          <a:prstGeom prst="rect">
            <a:avLst/>
          </a:prstGeom>
          <a:noFill/>
          <a:ln>
            <a:noFill/>
          </a:ln>
        </p:spPr>
      </p:pic>
      <p:sp>
        <p:nvSpPr>
          <p:cNvPr id="453" name="Google Shape;453;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LSE PROOFS (2)</a:t>
            </a:r>
            <a:endParaRPr/>
          </a:p>
        </p:txBody>
      </p:sp>
      <p:pic>
        <p:nvPicPr>
          <p:cNvPr id="459" name="Google Shape;459;p26"/>
          <p:cNvPicPr preferRelativeResize="0"/>
          <p:nvPr/>
        </p:nvPicPr>
        <p:blipFill rotWithShape="1">
          <a:blip r:embed="rId3">
            <a:alphaModFix/>
          </a:blip>
          <a:srcRect b="0" l="0" r="0" t="0"/>
          <a:stretch/>
        </p:blipFill>
        <p:spPr>
          <a:xfrm>
            <a:off x="2542903" y="1903931"/>
            <a:ext cx="6865466" cy="3946364"/>
          </a:xfrm>
          <a:prstGeom prst="rect">
            <a:avLst/>
          </a:prstGeom>
          <a:noFill/>
          <a:ln>
            <a:noFill/>
          </a:ln>
        </p:spPr>
      </p:pic>
      <p:sp>
        <p:nvSpPr>
          <p:cNvPr id="460" name="Google Shape;460;p2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7"/>
          <p:cNvSpPr txBox="1"/>
          <p:nvPr>
            <p:ph type="title"/>
          </p:nvPr>
        </p:nvSpPr>
        <p:spPr>
          <a:xfrm>
            <a:off x="1628503" y="798973"/>
            <a:ext cx="8339379" cy="7076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LSE EXAMPLE</a:t>
            </a:r>
            <a:endParaRPr/>
          </a:p>
        </p:txBody>
      </p:sp>
      <p:pic>
        <p:nvPicPr>
          <p:cNvPr id="466" name="Google Shape;466;p27"/>
          <p:cNvPicPr preferRelativeResize="0"/>
          <p:nvPr/>
        </p:nvPicPr>
        <p:blipFill rotWithShape="1">
          <a:blip r:embed="rId3">
            <a:alphaModFix/>
          </a:blip>
          <a:srcRect b="0" l="0" r="0" t="0"/>
          <a:stretch/>
        </p:blipFill>
        <p:spPr>
          <a:xfrm>
            <a:off x="2318836" y="1877209"/>
            <a:ext cx="7068491" cy="4160990"/>
          </a:xfrm>
          <a:prstGeom prst="rect">
            <a:avLst/>
          </a:prstGeom>
          <a:noFill/>
          <a:ln>
            <a:noFill/>
          </a:ln>
        </p:spPr>
      </p:pic>
      <p:sp>
        <p:nvSpPr>
          <p:cNvPr id="467" name="Google Shape;467;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8"/>
          <p:cNvSpPr txBox="1"/>
          <p:nvPr>
            <p:ph type="title"/>
          </p:nvPr>
        </p:nvSpPr>
        <p:spPr>
          <a:xfrm>
            <a:off x="1628503" y="896983"/>
            <a:ext cx="8339379" cy="5834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LSE EXAMPLE (2)</a:t>
            </a:r>
            <a:endParaRPr/>
          </a:p>
        </p:txBody>
      </p:sp>
      <p:pic>
        <p:nvPicPr>
          <p:cNvPr id="473" name="Google Shape;473;p28"/>
          <p:cNvPicPr preferRelativeResize="0"/>
          <p:nvPr/>
        </p:nvPicPr>
        <p:blipFill rotWithShape="1">
          <a:blip r:embed="rId3">
            <a:alphaModFix/>
          </a:blip>
          <a:srcRect b="0" l="0" r="0" t="0"/>
          <a:stretch/>
        </p:blipFill>
        <p:spPr>
          <a:xfrm>
            <a:off x="1950720" y="2006152"/>
            <a:ext cx="8369615" cy="4032241"/>
          </a:xfrm>
          <a:prstGeom prst="rect">
            <a:avLst/>
          </a:prstGeom>
          <a:noFill/>
          <a:ln>
            <a:noFill/>
          </a:ln>
        </p:spPr>
      </p:pic>
      <p:sp>
        <p:nvSpPr>
          <p:cNvPr id="474" name="Google Shape;474;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CONTENTS</a:t>
            </a:r>
            <a:endParaRPr/>
          </a:p>
        </p:txBody>
      </p:sp>
      <p:sp>
        <p:nvSpPr>
          <p:cNvPr id="130" name="Google Shape;130;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3600"/>
              <a:buChar char="•"/>
            </a:pPr>
            <a:r>
              <a:rPr lang="en-US" sz="3600"/>
              <a:t>Prediksi atau Forecast</a:t>
            </a:r>
            <a:endParaRPr/>
          </a:p>
          <a:p>
            <a:pPr indent="-228600" lvl="0" marL="228600" rtl="0" algn="l">
              <a:lnSpc>
                <a:spcPct val="120000"/>
              </a:lnSpc>
              <a:spcBef>
                <a:spcPts val="1000"/>
              </a:spcBef>
              <a:spcAft>
                <a:spcPts val="0"/>
              </a:spcAft>
              <a:buSzPts val="3600"/>
              <a:buChar char="•"/>
            </a:pPr>
            <a:r>
              <a:rPr lang="en-US" sz="3600"/>
              <a:t>Regression Problems</a:t>
            </a:r>
            <a:endParaRPr/>
          </a:p>
          <a:p>
            <a:pPr indent="-228600" lvl="0" marL="228600" rtl="0" algn="l">
              <a:lnSpc>
                <a:spcPct val="120000"/>
              </a:lnSpc>
              <a:spcBef>
                <a:spcPts val="1000"/>
              </a:spcBef>
              <a:spcAft>
                <a:spcPts val="0"/>
              </a:spcAft>
              <a:buSzPts val="3600"/>
              <a:buChar char="•"/>
            </a:pPr>
            <a:r>
              <a:rPr lang="en-US" sz="3600"/>
              <a:t>Simple Linear Regression</a:t>
            </a:r>
            <a:endParaRPr/>
          </a:p>
          <a:p>
            <a:pPr indent="-228600" lvl="0" marL="228600" rtl="0" algn="l">
              <a:lnSpc>
                <a:spcPct val="120000"/>
              </a:lnSpc>
              <a:spcBef>
                <a:spcPts val="1000"/>
              </a:spcBef>
              <a:spcAft>
                <a:spcPts val="0"/>
              </a:spcAft>
              <a:buSzPts val="3600"/>
              <a:buChar char="•"/>
            </a:pPr>
            <a:r>
              <a:rPr lang="en-US" sz="3600"/>
              <a:t>Other  Regression Types</a:t>
            </a:r>
            <a:endParaRPr/>
          </a:p>
        </p:txBody>
      </p:sp>
      <p:sp>
        <p:nvSpPr>
          <p:cNvPr id="131" name="Google Shape;131;p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r>
              <a:rPr lang="en-US"/>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REGRESSION MODEL</a:t>
            </a:r>
            <a:endParaRPr/>
          </a:p>
        </p:txBody>
      </p:sp>
      <p:pic>
        <p:nvPicPr>
          <p:cNvPr id="480" name="Google Shape;480;p29"/>
          <p:cNvPicPr preferRelativeResize="0"/>
          <p:nvPr/>
        </p:nvPicPr>
        <p:blipFill rotWithShape="1">
          <a:blip r:embed="rId3">
            <a:alphaModFix/>
          </a:blip>
          <a:srcRect b="0" l="0" r="0" t="0"/>
          <a:stretch/>
        </p:blipFill>
        <p:spPr>
          <a:xfrm>
            <a:off x="1027611" y="2112398"/>
            <a:ext cx="2767361" cy="2485727"/>
          </a:xfrm>
          <a:prstGeom prst="rect">
            <a:avLst/>
          </a:prstGeom>
          <a:noFill/>
          <a:ln>
            <a:noFill/>
          </a:ln>
        </p:spPr>
      </p:pic>
      <p:pic>
        <p:nvPicPr>
          <p:cNvPr id="481" name="Google Shape;481;p29"/>
          <p:cNvPicPr preferRelativeResize="0"/>
          <p:nvPr/>
        </p:nvPicPr>
        <p:blipFill rotWithShape="1">
          <a:blip r:embed="rId4">
            <a:alphaModFix/>
          </a:blip>
          <a:srcRect b="0" l="0" r="0" t="0"/>
          <a:stretch/>
        </p:blipFill>
        <p:spPr>
          <a:xfrm>
            <a:off x="4310049" y="2025003"/>
            <a:ext cx="2774389" cy="2504740"/>
          </a:xfrm>
          <a:prstGeom prst="rect">
            <a:avLst/>
          </a:prstGeom>
          <a:noFill/>
          <a:ln>
            <a:noFill/>
          </a:ln>
        </p:spPr>
      </p:pic>
      <p:pic>
        <p:nvPicPr>
          <p:cNvPr id="482" name="Google Shape;482;p29"/>
          <p:cNvPicPr preferRelativeResize="0"/>
          <p:nvPr/>
        </p:nvPicPr>
        <p:blipFill rotWithShape="1">
          <a:blip r:embed="rId5">
            <a:alphaModFix/>
          </a:blip>
          <a:srcRect b="0" l="0" r="0" t="0"/>
          <a:stretch/>
        </p:blipFill>
        <p:spPr>
          <a:xfrm>
            <a:off x="7776753" y="3493247"/>
            <a:ext cx="2578297" cy="2331677"/>
          </a:xfrm>
          <a:prstGeom prst="rect">
            <a:avLst/>
          </a:prstGeom>
          <a:noFill/>
          <a:ln>
            <a:noFill/>
          </a:ln>
        </p:spPr>
      </p:pic>
      <p:sp>
        <p:nvSpPr>
          <p:cNvPr id="483" name="Google Shape;483;p29"/>
          <p:cNvSpPr txBox="1"/>
          <p:nvPr/>
        </p:nvSpPr>
        <p:spPr>
          <a:xfrm>
            <a:off x="1793967" y="4659086"/>
            <a:ext cx="107998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y=x+1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RSS=1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r(3)=4</a:t>
            </a:r>
            <a:endParaRPr b="0" i="0" sz="1400" u="none" cap="none" strike="noStrike">
              <a:solidFill>
                <a:srgbClr val="000000"/>
              </a:solidFill>
              <a:latin typeface="Arial"/>
              <a:ea typeface="Arial"/>
              <a:cs typeface="Arial"/>
              <a:sym typeface="Arial"/>
            </a:endParaRPr>
          </a:p>
        </p:txBody>
      </p:sp>
      <p:sp>
        <p:nvSpPr>
          <p:cNvPr id="484" name="Google Shape;484;p29"/>
          <p:cNvSpPr txBox="1"/>
          <p:nvPr/>
        </p:nvSpPr>
        <p:spPr>
          <a:xfrm>
            <a:off x="4615543" y="4659086"/>
            <a:ext cx="181138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y=1.33x+0.67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RSS=0.11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r(3)=4.67</a:t>
            </a:r>
            <a:endParaRPr b="0" i="0" sz="1400" u="none" cap="none" strike="noStrike">
              <a:solidFill>
                <a:srgbClr val="000000"/>
              </a:solidFill>
              <a:latin typeface="Arial"/>
              <a:ea typeface="Arial"/>
              <a:cs typeface="Arial"/>
              <a:sym typeface="Arial"/>
            </a:endParaRPr>
          </a:p>
        </p:txBody>
      </p:sp>
      <p:sp>
        <p:nvSpPr>
          <p:cNvPr id="485" name="Google Shape;485;p29"/>
          <p:cNvSpPr txBox="1"/>
          <p:nvPr/>
        </p:nvSpPr>
        <p:spPr>
          <a:xfrm>
            <a:off x="8386354" y="2177143"/>
            <a:ext cx="176784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y=1.357x+0.5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RSS=0.071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r(3)=4.571</a:t>
            </a:r>
            <a:endParaRPr b="0" i="0" sz="1400" u="none" cap="none" strike="noStrike">
              <a:solidFill>
                <a:srgbClr val="000000"/>
              </a:solidFill>
              <a:latin typeface="Arial"/>
              <a:ea typeface="Arial"/>
              <a:cs typeface="Arial"/>
              <a:sym typeface="Arial"/>
            </a:endParaRPr>
          </a:p>
        </p:txBody>
      </p:sp>
      <p:sp>
        <p:nvSpPr>
          <p:cNvPr id="486" name="Google Shape;486;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0"/>
          <p:cNvSpPr/>
          <p:nvPr/>
        </p:nvSpPr>
        <p:spPr>
          <a:xfrm>
            <a:off x="0" y="102920"/>
            <a:ext cx="65" cy="25135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492" name="Google Shape;492;p30"/>
          <p:cNvSpPr/>
          <p:nvPr/>
        </p:nvSpPr>
        <p:spPr>
          <a:xfrm>
            <a:off x="1280160" y="1933303"/>
            <a:ext cx="786384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Varians: adalah ukuran seberapa jauh suatu himpunan bilangan tersebar satu sama lain.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Garis Regresi ditarik sehingga ada jumlah kesalahan minimal dalam prediksi untuk semua nilai yang sudah diketahui Apakah varians besar atau kecil, selama kesalahan total dioptimalkan seminimal mungkin, maka garis paling cocok</a:t>
            </a:r>
            <a:r>
              <a:rPr b="0" i="0" lang="en-US" sz="6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Arial"/>
              <a:ea typeface="Arial"/>
              <a:cs typeface="Arial"/>
              <a:sym typeface="Arial"/>
            </a:endParaRPr>
          </a:p>
        </p:txBody>
      </p:sp>
      <p:sp>
        <p:nvSpPr>
          <p:cNvPr id="493" name="Google Shape;493;p30"/>
          <p:cNvSpPr txBox="1"/>
          <p:nvPr/>
        </p:nvSpPr>
        <p:spPr>
          <a:xfrm>
            <a:off x="1262743" y="1001486"/>
            <a:ext cx="48419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Varians dan Garis Regresi yang Cocok</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VARIANCE AFFECTING PREDICTIONS</a:t>
            </a:r>
            <a:endParaRPr/>
          </a:p>
        </p:txBody>
      </p:sp>
      <p:pic>
        <p:nvPicPr>
          <p:cNvPr id="500" name="Google Shape;500;p31"/>
          <p:cNvPicPr preferRelativeResize="0"/>
          <p:nvPr/>
        </p:nvPicPr>
        <p:blipFill rotWithShape="1">
          <a:blip r:embed="rId3">
            <a:alphaModFix/>
          </a:blip>
          <a:srcRect b="0" l="0" r="0" t="0"/>
          <a:stretch/>
        </p:blipFill>
        <p:spPr>
          <a:xfrm>
            <a:off x="1974777" y="2135588"/>
            <a:ext cx="6339465" cy="3285096"/>
          </a:xfrm>
          <a:prstGeom prst="rect">
            <a:avLst/>
          </a:prstGeom>
          <a:noFill/>
          <a:ln>
            <a:noFill/>
          </a:ln>
        </p:spPr>
      </p:pic>
      <p:sp>
        <p:nvSpPr>
          <p:cNvPr id="501" name="Google Shape;501;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2"/>
          <p:cNvSpPr txBox="1"/>
          <p:nvPr/>
        </p:nvSpPr>
        <p:spPr>
          <a:xfrm>
            <a:off x="2647406" y="2011680"/>
            <a:ext cx="5974080" cy="3814354"/>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Explained Variance</a:t>
            </a:r>
            <a:endParaRPr b="0" i="0" sz="2000" u="none" cap="none" strike="noStrike">
              <a:solidFill>
                <a:schemeClr val="dk1"/>
              </a:solidFill>
              <a:latin typeface="Gill Sans"/>
              <a:ea typeface="Gill Sans"/>
              <a:cs typeface="Gill Sans"/>
              <a:sym typeface="Gill Sans"/>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Sum of Squared Variation</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Unexplained Variance</a:t>
            </a:r>
            <a:endParaRPr b="0" i="0" sz="2000" u="none" cap="none" strike="noStrike">
              <a:solidFill>
                <a:schemeClr val="dk1"/>
              </a:solidFill>
              <a:latin typeface="Gill Sans"/>
              <a:ea typeface="Gill Sans"/>
              <a:cs typeface="Gill Sans"/>
              <a:sym typeface="Gill Sans"/>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Sum of Squared Errors</a:t>
            </a:r>
            <a:endParaRPr b="0" i="0" sz="1400" u="none" cap="none" strike="noStrike">
              <a:solidFill>
                <a:srgbClr val="000000"/>
              </a:solidFill>
              <a:latin typeface="Arial"/>
              <a:ea typeface="Arial"/>
              <a:cs typeface="Arial"/>
              <a:sym typeface="Arial"/>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Total </a:t>
            </a:r>
            <a:endParaRPr b="0" i="0" sz="1400" u="none" cap="none" strike="noStrike">
              <a:solidFill>
                <a:srgbClr val="000000"/>
              </a:solidFill>
              <a:latin typeface="Arial"/>
              <a:ea typeface="Arial"/>
              <a:cs typeface="Arial"/>
              <a:sym typeface="Arial"/>
            </a:endParaRPr>
          </a:p>
          <a:p>
            <a:pPr indent="-228600" lvl="1" marL="6858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Sum of Squared Total</a:t>
            </a:r>
            <a:endParaRPr b="0" i="0" sz="1800" u="none" cap="none" strike="noStrike">
              <a:solidFill>
                <a:schemeClr val="dk1"/>
              </a:solidFill>
              <a:latin typeface="Gill Sans"/>
              <a:ea typeface="Gill Sans"/>
              <a:cs typeface="Gill Sans"/>
              <a:sym typeface="Gill Sans"/>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cap="none" strike="noStrike">
              <a:solidFill>
                <a:schemeClr val="dk1"/>
              </a:solidFill>
              <a:latin typeface="Gill Sans"/>
              <a:ea typeface="Gill Sans"/>
              <a:cs typeface="Gill Sans"/>
              <a:sym typeface="Gill Sans"/>
            </a:endParaRPr>
          </a:p>
        </p:txBody>
      </p:sp>
      <p:sp>
        <p:nvSpPr>
          <p:cNvPr id="507" name="Google Shape;507;p32"/>
          <p:cNvSpPr txBox="1"/>
          <p:nvPr/>
        </p:nvSpPr>
        <p:spPr>
          <a:xfrm>
            <a:off x="2778034" y="1027611"/>
            <a:ext cx="410173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Ukuran Variance</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COEFFICIENT OF DETERMINATION </a:t>
            </a:r>
            <a:endParaRPr/>
          </a:p>
        </p:txBody>
      </p:sp>
      <p:sp>
        <p:nvSpPr>
          <p:cNvPr id="513" name="Google Shape;513;p3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The proportion of total variation (SST) that is explained by the regression (SSR) = </a:t>
            </a:r>
            <a:r>
              <a:rPr lang="en-US" sz="2400"/>
              <a:t>R</a:t>
            </a:r>
            <a:r>
              <a:rPr baseline="30000" lang="en-US" sz="2400"/>
              <a:t>2</a:t>
            </a:r>
            <a:r>
              <a:rPr lang="en-US" sz="2400"/>
              <a:t> </a:t>
            </a:r>
            <a:endParaRPr/>
          </a:p>
          <a:p>
            <a:pPr indent="-87629" lvl="0" marL="228600" rtl="0" algn="l">
              <a:lnSpc>
                <a:spcPct val="120000"/>
              </a:lnSpc>
              <a:spcBef>
                <a:spcPts val="1000"/>
              </a:spcBef>
              <a:spcAft>
                <a:spcPts val="0"/>
              </a:spcAft>
              <a:buSzPct val="100000"/>
              <a:buNone/>
            </a:pPr>
            <a:r>
              <a:t/>
            </a:r>
            <a:endParaRPr baseline="30000" sz="2400"/>
          </a:p>
          <a:p>
            <a:pPr indent="-87629" lvl="0" marL="228600" rtl="0" algn="l">
              <a:lnSpc>
                <a:spcPct val="120000"/>
              </a:lnSpc>
              <a:spcBef>
                <a:spcPts val="1000"/>
              </a:spcBef>
              <a:spcAft>
                <a:spcPts val="0"/>
              </a:spcAft>
              <a:buSzPct val="100000"/>
              <a:buNone/>
            </a:pPr>
            <a:r>
              <a:t/>
            </a:r>
            <a:endParaRPr baseline="30000" sz="2400"/>
          </a:p>
          <a:p>
            <a:pPr indent="-87629" lvl="0" marL="228600" rtl="0" algn="l">
              <a:lnSpc>
                <a:spcPct val="120000"/>
              </a:lnSpc>
              <a:spcBef>
                <a:spcPts val="1000"/>
              </a:spcBef>
              <a:spcAft>
                <a:spcPts val="0"/>
              </a:spcAft>
              <a:buSzPct val="100000"/>
              <a:buNone/>
            </a:pPr>
            <a:r>
              <a:t/>
            </a:r>
            <a:endParaRPr baseline="30000" sz="2400"/>
          </a:p>
          <a:p>
            <a:pPr indent="-87629" lvl="0" marL="228600" rtl="0" algn="l">
              <a:lnSpc>
                <a:spcPct val="120000"/>
              </a:lnSpc>
              <a:spcBef>
                <a:spcPts val="1000"/>
              </a:spcBef>
              <a:spcAft>
                <a:spcPts val="0"/>
              </a:spcAft>
              <a:buSzPct val="100000"/>
              <a:buNone/>
            </a:pPr>
            <a:r>
              <a:t/>
            </a:r>
            <a:endParaRPr baseline="30000" sz="2400"/>
          </a:p>
          <a:p>
            <a:pPr indent="-228600" lvl="1" marL="685800" rtl="0" algn="l">
              <a:lnSpc>
                <a:spcPct val="120000"/>
              </a:lnSpc>
              <a:spcBef>
                <a:spcPts val="500"/>
              </a:spcBef>
              <a:spcAft>
                <a:spcPts val="0"/>
              </a:spcAft>
              <a:buSzPct val="100000"/>
              <a:buChar char="•"/>
            </a:pPr>
            <a:r>
              <a:rPr lang="en-US" sz="2400"/>
              <a:t>Value range between 0 and 1</a:t>
            </a:r>
            <a:endParaRPr/>
          </a:p>
          <a:p>
            <a:pPr indent="-228600" lvl="1" marL="685800" rtl="0" algn="l">
              <a:lnSpc>
                <a:spcPct val="120000"/>
              </a:lnSpc>
              <a:spcBef>
                <a:spcPts val="500"/>
              </a:spcBef>
              <a:spcAft>
                <a:spcPts val="0"/>
              </a:spcAft>
              <a:buSzPct val="100000"/>
              <a:buChar char="•"/>
            </a:pPr>
            <a:r>
              <a:rPr lang="en-US" sz="2400"/>
              <a:t>The higher its value the more accurate the regression model is.  </a:t>
            </a:r>
            <a:endParaRPr/>
          </a:p>
          <a:p>
            <a:pPr indent="-228600" lvl="1" marL="685800" rtl="0" algn="l">
              <a:lnSpc>
                <a:spcPct val="120000"/>
              </a:lnSpc>
              <a:spcBef>
                <a:spcPts val="500"/>
              </a:spcBef>
              <a:spcAft>
                <a:spcPts val="0"/>
              </a:spcAft>
              <a:buSzPct val="100000"/>
              <a:buChar char="•"/>
            </a:pPr>
            <a:r>
              <a:rPr lang="en-US" sz="2400"/>
              <a:t>It is often referred to as a percentage.</a:t>
            </a:r>
            <a:endParaRPr/>
          </a:p>
          <a:p>
            <a:pPr indent="-87629" lvl="0" marL="228600" rtl="0" algn="l">
              <a:lnSpc>
                <a:spcPct val="120000"/>
              </a:lnSpc>
              <a:spcBef>
                <a:spcPts val="1000"/>
              </a:spcBef>
              <a:spcAft>
                <a:spcPts val="0"/>
              </a:spcAft>
              <a:buSzPct val="100000"/>
              <a:buNone/>
            </a:pPr>
            <a:r>
              <a:t/>
            </a:r>
            <a:endParaRPr sz="2400"/>
          </a:p>
        </p:txBody>
      </p:sp>
      <p:pic>
        <p:nvPicPr>
          <p:cNvPr id="514" name="Google Shape;514;p33"/>
          <p:cNvPicPr preferRelativeResize="0"/>
          <p:nvPr/>
        </p:nvPicPr>
        <p:blipFill rotWithShape="1">
          <a:blip r:embed="rId3">
            <a:alphaModFix/>
          </a:blip>
          <a:srcRect b="0" l="0" r="0" t="0"/>
          <a:stretch/>
        </p:blipFill>
        <p:spPr>
          <a:xfrm>
            <a:off x="2431851" y="2607563"/>
            <a:ext cx="3657600" cy="1133475"/>
          </a:xfrm>
          <a:prstGeom prst="rect">
            <a:avLst/>
          </a:prstGeom>
          <a:noFill/>
          <a:ln cap="flat" cmpd="sng" w="9525">
            <a:solidFill>
              <a:srgbClr val="C00000"/>
            </a:solidFill>
            <a:prstDash val="solid"/>
            <a:round/>
            <a:headEnd len="sm" w="sm" type="none"/>
            <a:tailEnd len="sm" w="sm" type="none"/>
          </a:ln>
        </p:spPr>
      </p:pic>
      <p:sp>
        <p:nvSpPr>
          <p:cNvPr id="515" name="Google Shape;515;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516" name="Google Shape;516;p33"/>
          <p:cNvSpPr txBox="1"/>
          <p:nvPr/>
        </p:nvSpPr>
        <p:spPr>
          <a:xfrm>
            <a:off x="6253216" y="2690336"/>
            <a:ext cx="5268224"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 number between 0 and 1 that measures how well a statistical model predicts an outcome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STANDARD ERROR OF REGRESSION</a:t>
            </a:r>
            <a:endParaRPr/>
          </a:p>
        </p:txBody>
      </p:sp>
      <p:sp>
        <p:nvSpPr>
          <p:cNvPr id="522" name="Google Shape;522;p3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lang="en-US"/>
              <a:t>A measure of its variability.  </a:t>
            </a:r>
            <a:endParaRPr/>
          </a:p>
          <a:p>
            <a:pPr indent="-228600" lvl="1" marL="685800" rtl="0" algn="l">
              <a:lnSpc>
                <a:spcPct val="120000"/>
              </a:lnSpc>
              <a:spcBef>
                <a:spcPts val="500"/>
              </a:spcBef>
              <a:spcAft>
                <a:spcPts val="0"/>
              </a:spcAft>
              <a:buSzPct val="100000"/>
              <a:buChar char="•"/>
            </a:pPr>
            <a:r>
              <a:rPr lang="en-US"/>
              <a:t>It can be used in a similar manner to standard deviation, allowing for prediction intervals.</a:t>
            </a:r>
            <a:endParaRPr/>
          </a:p>
          <a:p>
            <a:pPr indent="-130175" lvl="0" marL="228600" rtl="0" algn="l">
              <a:lnSpc>
                <a:spcPct val="120000"/>
              </a:lnSpc>
              <a:spcBef>
                <a:spcPts val="1000"/>
              </a:spcBef>
              <a:spcAft>
                <a:spcPts val="0"/>
              </a:spcAft>
              <a:buSzPct val="100000"/>
              <a:buNone/>
            </a:pPr>
            <a:r>
              <a:t/>
            </a:r>
            <a:endParaRPr/>
          </a:p>
          <a:p>
            <a:pPr indent="-130175" lvl="0" marL="22860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t/>
            </a:r>
            <a:endParaRPr/>
          </a:p>
          <a:p>
            <a:pPr indent="-228600" lvl="1" marL="685800" rtl="0" algn="l">
              <a:lnSpc>
                <a:spcPct val="120000"/>
              </a:lnSpc>
              <a:spcBef>
                <a:spcPts val="500"/>
              </a:spcBef>
              <a:spcAft>
                <a:spcPts val="0"/>
              </a:spcAft>
              <a:buSzPct val="100000"/>
              <a:buChar char="•"/>
            </a:pPr>
            <a:r>
              <a:rPr lang="en-US" sz="2400"/>
              <a:t>n: the number of observations in the sample </a:t>
            </a:r>
            <a:endParaRPr/>
          </a:p>
          <a:p>
            <a:pPr indent="-228600" lvl="1" marL="685800" rtl="0" algn="l">
              <a:lnSpc>
                <a:spcPct val="120000"/>
              </a:lnSpc>
              <a:spcBef>
                <a:spcPts val="500"/>
              </a:spcBef>
              <a:spcAft>
                <a:spcPts val="0"/>
              </a:spcAft>
              <a:buSzPct val="100000"/>
              <a:buChar char="•"/>
            </a:pPr>
            <a:r>
              <a:rPr lang="en-US" sz="2400"/>
              <a:t>k: the total number of variables in the model</a:t>
            </a:r>
            <a:endParaRPr/>
          </a:p>
          <a:p>
            <a:pPr indent="-110490" lvl="1" marL="685800" rtl="0" algn="l">
              <a:lnSpc>
                <a:spcPct val="120000"/>
              </a:lnSpc>
              <a:spcBef>
                <a:spcPts val="500"/>
              </a:spcBef>
              <a:spcAft>
                <a:spcPts val="0"/>
              </a:spcAft>
              <a:buSzPct val="100000"/>
              <a:buNone/>
            </a:pPr>
            <a:r>
              <a:t/>
            </a:r>
            <a:endParaRPr sz="2400"/>
          </a:p>
          <a:p>
            <a:pPr indent="-228600" lvl="1" marL="685800" rtl="0" algn="l">
              <a:lnSpc>
                <a:spcPct val="120000"/>
              </a:lnSpc>
              <a:spcBef>
                <a:spcPts val="500"/>
              </a:spcBef>
              <a:spcAft>
                <a:spcPts val="0"/>
              </a:spcAft>
              <a:buSzPct val="100000"/>
              <a:buChar char="•"/>
            </a:pPr>
            <a:r>
              <a:rPr lang="en-US" sz="2000"/>
              <a:t>y ± 2 standard errors will provide approximately 95% accuracy, and 3 standard errors will provide a 99% confidence interval (see table reference)</a:t>
            </a:r>
            <a:endParaRPr/>
          </a:p>
          <a:p>
            <a:pPr indent="-110490" lvl="1" marL="685800" rtl="0" algn="l">
              <a:lnSpc>
                <a:spcPct val="120000"/>
              </a:lnSpc>
              <a:spcBef>
                <a:spcPts val="500"/>
              </a:spcBef>
              <a:spcAft>
                <a:spcPts val="0"/>
              </a:spcAft>
              <a:buSzPct val="100000"/>
              <a:buNone/>
            </a:pPr>
            <a:r>
              <a:t/>
            </a:r>
            <a:endParaRPr sz="2400"/>
          </a:p>
          <a:p>
            <a:pPr indent="-130175" lvl="0" marL="228600" rtl="0" algn="l">
              <a:lnSpc>
                <a:spcPct val="120000"/>
              </a:lnSpc>
              <a:spcBef>
                <a:spcPts val="1000"/>
              </a:spcBef>
              <a:spcAft>
                <a:spcPts val="0"/>
              </a:spcAft>
              <a:buSzPct val="100000"/>
              <a:buNone/>
            </a:pPr>
            <a:r>
              <a:t/>
            </a:r>
            <a:endParaRPr/>
          </a:p>
          <a:p>
            <a:pPr indent="-130175" lvl="0" marL="228600" rtl="0" algn="l">
              <a:lnSpc>
                <a:spcPct val="120000"/>
              </a:lnSpc>
              <a:spcBef>
                <a:spcPts val="1000"/>
              </a:spcBef>
              <a:spcAft>
                <a:spcPts val="0"/>
              </a:spcAft>
              <a:buSzPct val="100000"/>
              <a:buNone/>
            </a:pPr>
            <a:r>
              <a:t/>
            </a:r>
            <a:endParaRPr/>
          </a:p>
        </p:txBody>
      </p:sp>
      <p:pic>
        <p:nvPicPr>
          <p:cNvPr id="523" name="Google Shape;523;p34"/>
          <p:cNvPicPr preferRelativeResize="0"/>
          <p:nvPr/>
        </p:nvPicPr>
        <p:blipFill rotWithShape="1">
          <a:blip r:embed="rId3">
            <a:alphaModFix/>
          </a:blip>
          <a:srcRect b="0" l="0" r="0" t="0"/>
          <a:stretch/>
        </p:blipFill>
        <p:spPr>
          <a:xfrm>
            <a:off x="2670054" y="2731054"/>
            <a:ext cx="3400425" cy="933450"/>
          </a:xfrm>
          <a:prstGeom prst="rect">
            <a:avLst/>
          </a:prstGeom>
          <a:noFill/>
          <a:ln cap="flat" cmpd="sng" w="9525">
            <a:solidFill>
              <a:srgbClr val="C00000"/>
            </a:solidFill>
            <a:prstDash val="solid"/>
            <a:round/>
            <a:headEnd len="sm" w="sm" type="none"/>
            <a:tailEnd len="sm" w="sm" type="none"/>
          </a:ln>
        </p:spPr>
      </p:pic>
      <p:sp>
        <p:nvSpPr>
          <p:cNvPr id="524" name="Google Shape;524;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graphicFrame>
        <p:nvGraphicFramePr>
          <p:cNvPr id="532" name="Google Shape;532;p37"/>
          <p:cNvGraphicFramePr/>
          <p:nvPr/>
        </p:nvGraphicFramePr>
        <p:xfrm>
          <a:off x="1847529" y="5494171"/>
          <a:ext cx="576263" cy="533400"/>
        </p:xfrm>
        <a:graphic>
          <a:graphicData uri="http://schemas.openxmlformats.org/presentationml/2006/ole">
            <mc:AlternateContent>
              <mc:Choice Requires="v">
                <p:oleObj r:id="rId4" imgH="533400" imgW="576263" progId="" spid="_x0000_s1">
                  <p:embed/>
                </p:oleObj>
              </mc:Choice>
              <mc:Fallback>
                <p:oleObj r:id="rId5" imgH="533400" imgW="576263" progId="">
                  <p:embed/>
                  <p:pic>
                    <p:nvPicPr>
                      <p:cNvPr id="532" name="Google Shape;532;p37"/>
                      <p:cNvPicPr preferRelativeResize="0"/>
                      <p:nvPr/>
                    </p:nvPicPr>
                    <p:blipFill rotWithShape="1">
                      <a:blip r:embed="rId6">
                        <a:alphaModFix/>
                      </a:blip>
                      <a:srcRect b="0" l="0" r="0" t="0"/>
                      <a:stretch/>
                    </p:blipFill>
                    <p:spPr>
                      <a:xfrm>
                        <a:off x="1847529" y="5494171"/>
                        <a:ext cx="576263" cy="533400"/>
                      </a:xfrm>
                      <a:prstGeom prst="rect">
                        <a:avLst/>
                      </a:prstGeom>
                      <a:noFill/>
                      <a:ln>
                        <a:noFill/>
                      </a:ln>
                    </p:spPr>
                  </p:pic>
                </p:oleObj>
              </mc:Fallback>
            </mc:AlternateContent>
          </a:graphicData>
        </a:graphic>
      </p:graphicFrame>
      <p:sp>
        <p:nvSpPr>
          <p:cNvPr id="533" name="Google Shape;533;p37"/>
          <p:cNvSpPr txBox="1"/>
          <p:nvPr>
            <p:ph type="title"/>
          </p:nvPr>
        </p:nvSpPr>
        <p:spPr>
          <a:xfrm>
            <a:off x="1471749" y="896839"/>
            <a:ext cx="9196251" cy="21669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sz="1800">
                <a:latin typeface="Arial"/>
                <a:ea typeface="Arial"/>
                <a:cs typeface="Arial"/>
                <a:sym typeface="Arial"/>
              </a:rPr>
              <a:t>RESIDUAL</a:t>
            </a:r>
            <a:r>
              <a:rPr lang="en-US" sz="1800"/>
              <a:t> </a:t>
            </a:r>
            <a:r>
              <a:rPr b="1" lang="en-US" sz="1800">
                <a:latin typeface="Arial"/>
                <a:ea typeface="Arial"/>
                <a:cs typeface="Arial"/>
                <a:sym typeface="Arial"/>
              </a:rPr>
              <a:t>ANALYSIS FOR HOMOSCEDASTICITY </a:t>
            </a:r>
            <a:endParaRPr/>
          </a:p>
        </p:txBody>
      </p:sp>
      <p:sp>
        <p:nvSpPr>
          <p:cNvPr id="534" name="Google Shape;534;p37"/>
          <p:cNvSpPr/>
          <p:nvPr/>
        </p:nvSpPr>
        <p:spPr>
          <a:xfrm>
            <a:off x="2380929" y="5494171"/>
            <a:ext cx="3273425" cy="51593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Heteroscedasticity</a:t>
            </a:r>
            <a:endParaRPr b="0" i="0" sz="1400" u="none" cap="none" strike="noStrike">
              <a:solidFill>
                <a:srgbClr val="000000"/>
              </a:solidFill>
              <a:latin typeface="Arial"/>
              <a:ea typeface="Arial"/>
              <a:cs typeface="Arial"/>
              <a:sym typeface="Arial"/>
            </a:endParaRPr>
          </a:p>
        </p:txBody>
      </p:sp>
      <p:sp>
        <p:nvSpPr>
          <p:cNvPr id="535" name="Google Shape;535;p37"/>
          <p:cNvSpPr/>
          <p:nvPr/>
        </p:nvSpPr>
        <p:spPr>
          <a:xfrm>
            <a:off x="6724328" y="5265572"/>
            <a:ext cx="914400" cy="92076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FF0000"/>
                </a:solidFill>
                <a:latin typeface="Noto Sans"/>
                <a:ea typeface="Noto Sans"/>
                <a:cs typeface="Noto Sans"/>
                <a:sym typeface="Noto Sans"/>
              </a:rPr>
              <a:t>✔</a:t>
            </a:r>
            <a:endParaRPr b="0" i="0" sz="1400" u="none" cap="none" strike="noStrike">
              <a:solidFill>
                <a:srgbClr val="000000"/>
              </a:solidFill>
              <a:latin typeface="Arial"/>
              <a:ea typeface="Arial"/>
              <a:cs typeface="Arial"/>
              <a:sym typeface="Arial"/>
            </a:endParaRPr>
          </a:p>
        </p:txBody>
      </p:sp>
      <p:sp>
        <p:nvSpPr>
          <p:cNvPr id="536" name="Google Shape;536;p37"/>
          <p:cNvSpPr/>
          <p:nvPr/>
        </p:nvSpPr>
        <p:spPr>
          <a:xfrm>
            <a:off x="7486328" y="2369971"/>
            <a:ext cx="22288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37" name="Google Shape;537;p37"/>
          <p:cNvSpPr/>
          <p:nvPr/>
        </p:nvSpPr>
        <p:spPr>
          <a:xfrm>
            <a:off x="7259317" y="5417971"/>
            <a:ext cx="3273425" cy="51593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Homoscedasticity</a:t>
            </a:r>
            <a:endParaRPr b="0" i="0" sz="1400" u="none" cap="none" strike="noStrike">
              <a:solidFill>
                <a:srgbClr val="000000"/>
              </a:solidFill>
              <a:latin typeface="Arial"/>
              <a:ea typeface="Arial"/>
              <a:cs typeface="Arial"/>
              <a:sym typeface="Arial"/>
            </a:endParaRPr>
          </a:p>
        </p:txBody>
      </p:sp>
      <p:cxnSp>
        <p:nvCxnSpPr>
          <p:cNvPr id="538" name="Google Shape;538;p37"/>
          <p:cNvCxnSpPr/>
          <p:nvPr/>
        </p:nvCxnSpPr>
        <p:spPr>
          <a:xfrm>
            <a:off x="2304728" y="4203535"/>
            <a:ext cx="0" cy="1366837"/>
          </a:xfrm>
          <a:prstGeom prst="straightConnector1">
            <a:avLst/>
          </a:prstGeom>
          <a:noFill/>
          <a:ln cap="flat" cmpd="sng" w="25400">
            <a:solidFill>
              <a:schemeClr val="dk1"/>
            </a:solidFill>
            <a:prstDash val="solid"/>
            <a:round/>
            <a:headEnd len="sm" w="sm" type="none"/>
            <a:tailEnd len="sm" w="sm" type="none"/>
          </a:ln>
        </p:spPr>
      </p:cxnSp>
      <p:cxnSp>
        <p:nvCxnSpPr>
          <p:cNvPr id="539" name="Google Shape;539;p37"/>
          <p:cNvCxnSpPr/>
          <p:nvPr/>
        </p:nvCxnSpPr>
        <p:spPr>
          <a:xfrm>
            <a:off x="2304728" y="4846471"/>
            <a:ext cx="3424238" cy="0"/>
          </a:xfrm>
          <a:prstGeom prst="straightConnector1">
            <a:avLst/>
          </a:prstGeom>
          <a:noFill/>
          <a:ln cap="flat" cmpd="sng" w="25400">
            <a:solidFill>
              <a:schemeClr val="dk1"/>
            </a:solidFill>
            <a:prstDash val="solid"/>
            <a:round/>
            <a:headEnd len="sm" w="sm" type="none"/>
            <a:tailEnd len="sm" w="sm" type="none"/>
          </a:ln>
        </p:spPr>
      </p:cxnSp>
      <p:cxnSp>
        <p:nvCxnSpPr>
          <p:cNvPr id="540" name="Google Shape;540;p37"/>
          <p:cNvCxnSpPr/>
          <p:nvPr/>
        </p:nvCxnSpPr>
        <p:spPr>
          <a:xfrm flipH="1" rot="10800000">
            <a:off x="2574603" y="3973346"/>
            <a:ext cx="2738438" cy="757238"/>
          </a:xfrm>
          <a:prstGeom prst="straightConnector1">
            <a:avLst/>
          </a:prstGeom>
          <a:noFill/>
          <a:ln cap="flat" cmpd="sng" w="25400">
            <a:solidFill>
              <a:schemeClr val="folHlink"/>
            </a:solidFill>
            <a:prstDash val="solid"/>
            <a:round/>
            <a:headEnd len="sm" w="sm" type="none"/>
            <a:tailEnd len="sm" w="sm" type="none"/>
          </a:ln>
        </p:spPr>
      </p:cxnSp>
      <p:cxnSp>
        <p:nvCxnSpPr>
          <p:cNvPr id="541" name="Google Shape;541;p37"/>
          <p:cNvCxnSpPr/>
          <p:nvPr/>
        </p:nvCxnSpPr>
        <p:spPr>
          <a:xfrm>
            <a:off x="2652392" y="5041735"/>
            <a:ext cx="2662237" cy="452437"/>
          </a:xfrm>
          <a:prstGeom prst="straightConnector1">
            <a:avLst/>
          </a:prstGeom>
          <a:noFill/>
          <a:ln cap="flat" cmpd="sng" w="25400">
            <a:solidFill>
              <a:schemeClr val="folHlink"/>
            </a:solidFill>
            <a:prstDash val="solid"/>
            <a:round/>
            <a:headEnd len="sm" w="sm" type="none"/>
            <a:tailEnd len="sm" w="sm" type="none"/>
          </a:ln>
        </p:spPr>
      </p:cxnSp>
      <p:sp>
        <p:nvSpPr>
          <p:cNvPr id="542" name="Google Shape;542;p37"/>
          <p:cNvSpPr/>
          <p:nvPr/>
        </p:nvSpPr>
        <p:spPr>
          <a:xfrm>
            <a:off x="2685728" y="46940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3" name="Google Shape;543;p37"/>
          <p:cNvSpPr/>
          <p:nvPr/>
        </p:nvSpPr>
        <p:spPr>
          <a:xfrm>
            <a:off x="3904928" y="43892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4" name="Google Shape;544;p37"/>
          <p:cNvSpPr/>
          <p:nvPr/>
        </p:nvSpPr>
        <p:spPr>
          <a:xfrm>
            <a:off x="2914328" y="48464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5" name="Google Shape;545;p37"/>
          <p:cNvSpPr/>
          <p:nvPr/>
        </p:nvSpPr>
        <p:spPr>
          <a:xfrm>
            <a:off x="3066728" y="4541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6" name="Google Shape;546;p37"/>
          <p:cNvSpPr/>
          <p:nvPr/>
        </p:nvSpPr>
        <p:spPr>
          <a:xfrm>
            <a:off x="3447728" y="4541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7" name="Google Shape;547;p37"/>
          <p:cNvSpPr/>
          <p:nvPr/>
        </p:nvSpPr>
        <p:spPr>
          <a:xfrm>
            <a:off x="3523928" y="4922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8" name="Google Shape;548;p37"/>
          <p:cNvSpPr/>
          <p:nvPr/>
        </p:nvSpPr>
        <p:spPr>
          <a:xfrm>
            <a:off x="3828728" y="46940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49" name="Google Shape;549;p37"/>
          <p:cNvSpPr/>
          <p:nvPr/>
        </p:nvSpPr>
        <p:spPr>
          <a:xfrm>
            <a:off x="3219128" y="48464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0" name="Google Shape;550;p37"/>
          <p:cNvSpPr/>
          <p:nvPr/>
        </p:nvSpPr>
        <p:spPr>
          <a:xfrm>
            <a:off x="5124128" y="4922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1" name="Google Shape;551;p37"/>
          <p:cNvSpPr/>
          <p:nvPr/>
        </p:nvSpPr>
        <p:spPr>
          <a:xfrm>
            <a:off x="4438328" y="51512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2" name="Google Shape;552;p37"/>
          <p:cNvSpPr/>
          <p:nvPr/>
        </p:nvSpPr>
        <p:spPr>
          <a:xfrm>
            <a:off x="4590728" y="4541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3" name="Google Shape;553;p37"/>
          <p:cNvSpPr/>
          <p:nvPr/>
        </p:nvSpPr>
        <p:spPr>
          <a:xfrm>
            <a:off x="4362128" y="42368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4" name="Google Shape;554;p37"/>
          <p:cNvSpPr/>
          <p:nvPr/>
        </p:nvSpPr>
        <p:spPr>
          <a:xfrm>
            <a:off x="4209728" y="46178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5" name="Google Shape;555;p37"/>
          <p:cNvSpPr/>
          <p:nvPr/>
        </p:nvSpPr>
        <p:spPr>
          <a:xfrm>
            <a:off x="4133528" y="48464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6" name="Google Shape;556;p37"/>
          <p:cNvSpPr/>
          <p:nvPr/>
        </p:nvSpPr>
        <p:spPr>
          <a:xfrm>
            <a:off x="3904928" y="49988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7" name="Google Shape;557;p37"/>
          <p:cNvSpPr/>
          <p:nvPr/>
        </p:nvSpPr>
        <p:spPr>
          <a:xfrm>
            <a:off x="4819328" y="43892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8" name="Google Shape;558;p37"/>
          <p:cNvSpPr/>
          <p:nvPr/>
        </p:nvSpPr>
        <p:spPr>
          <a:xfrm>
            <a:off x="5047928" y="46178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59" name="Google Shape;559;p37"/>
          <p:cNvSpPr/>
          <p:nvPr/>
        </p:nvSpPr>
        <p:spPr>
          <a:xfrm>
            <a:off x="4971728" y="4160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60" name="Google Shape;560;p37"/>
          <p:cNvSpPr/>
          <p:nvPr/>
        </p:nvSpPr>
        <p:spPr>
          <a:xfrm>
            <a:off x="4971728" y="52274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61" name="Google Shape;561;p37"/>
          <p:cNvSpPr/>
          <p:nvPr/>
        </p:nvSpPr>
        <p:spPr>
          <a:xfrm>
            <a:off x="4666928" y="49226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62" name="Google Shape;562;p37"/>
          <p:cNvSpPr/>
          <p:nvPr/>
        </p:nvSpPr>
        <p:spPr>
          <a:xfrm>
            <a:off x="2304729" y="3893971"/>
            <a:ext cx="175736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63" name="Google Shape;563;p37"/>
          <p:cNvSpPr/>
          <p:nvPr/>
        </p:nvSpPr>
        <p:spPr>
          <a:xfrm>
            <a:off x="5576567" y="4846471"/>
            <a:ext cx="46672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cxnSp>
        <p:nvCxnSpPr>
          <p:cNvPr id="564" name="Google Shape;564;p37"/>
          <p:cNvCxnSpPr/>
          <p:nvPr/>
        </p:nvCxnSpPr>
        <p:spPr>
          <a:xfrm>
            <a:off x="6648128" y="4808371"/>
            <a:ext cx="3271838" cy="0"/>
          </a:xfrm>
          <a:prstGeom prst="straightConnector1">
            <a:avLst/>
          </a:prstGeom>
          <a:noFill/>
          <a:ln cap="flat" cmpd="sng" w="25400">
            <a:solidFill>
              <a:schemeClr val="dk1"/>
            </a:solidFill>
            <a:prstDash val="solid"/>
            <a:round/>
            <a:headEnd len="sm" w="sm" type="none"/>
            <a:tailEnd len="sm" w="sm" type="none"/>
          </a:ln>
        </p:spPr>
      </p:cxnSp>
      <p:cxnSp>
        <p:nvCxnSpPr>
          <p:cNvPr id="565" name="Google Shape;565;p37"/>
          <p:cNvCxnSpPr/>
          <p:nvPr/>
        </p:nvCxnSpPr>
        <p:spPr>
          <a:xfrm>
            <a:off x="6648128" y="4170196"/>
            <a:ext cx="0" cy="1366838"/>
          </a:xfrm>
          <a:prstGeom prst="straightConnector1">
            <a:avLst/>
          </a:prstGeom>
          <a:noFill/>
          <a:ln cap="flat" cmpd="sng" w="25400">
            <a:solidFill>
              <a:schemeClr val="dk1"/>
            </a:solidFill>
            <a:prstDash val="solid"/>
            <a:round/>
            <a:headEnd len="sm" w="sm" type="none"/>
            <a:tailEnd len="sm" w="sm" type="none"/>
          </a:ln>
        </p:spPr>
      </p:cxnSp>
      <p:sp>
        <p:nvSpPr>
          <p:cNvPr id="566" name="Google Shape;566;p37"/>
          <p:cNvSpPr/>
          <p:nvPr/>
        </p:nvSpPr>
        <p:spPr>
          <a:xfrm>
            <a:off x="6571929" y="3817771"/>
            <a:ext cx="2366963"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67" name="Google Shape;567;p37"/>
          <p:cNvSpPr/>
          <p:nvPr/>
        </p:nvSpPr>
        <p:spPr>
          <a:xfrm>
            <a:off x="10072367" y="4889334"/>
            <a:ext cx="46672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cxnSp>
        <p:nvCxnSpPr>
          <p:cNvPr id="568" name="Google Shape;568;p37"/>
          <p:cNvCxnSpPr/>
          <p:nvPr/>
        </p:nvCxnSpPr>
        <p:spPr>
          <a:xfrm>
            <a:off x="6919592" y="4351171"/>
            <a:ext cx="2967037" cy="0"/>
          </a:xfrm>
          <a:prstGeom prst="straightConnector1">
            <a:avLst/>
          </a:prstGeom>
          <a:noFill/>
          <a:ln cap="flat" cmpd="sng" w="25400">
            <a:solidFill>
              <a:schemeClr val="folHlink"/>
            </a:solidFill>
            <a:prstDash val="solid"/>
            <a:round/>
            <a:headEnd len="sm" w="sm" type="none"/>
            <a:tailEnd len="sm" w="sm" type="none"/>
          </a:ln>
        </p:spPr>
      </p:cxnSp>
      <p:cxnSp>
        <p:nvCxnSpPr>
          <p:cNvPr id="569" name="Google Shape;569;p37"/>
          <p:cNvCxnSpPr/>
          <p:nvPr/>
        </p:nvCxnSpPr>
        <p:spPr>
          <a:xfrm>
            <a:off x="6919592" y="5189371"/>
            <a:ext cx="2967037" cy="0"/>
          </a:xfrm>
          <a:prstGeom prst="straightConnector1">
            <a:avLst/>
          </a:prstGeom>
          <a:noFill/>
          <a:ln cap="flat" cmpd="sng" w="25400">
            <a:solidFill>
              <a:schemeClr val="folHlink"/>
            </a:solidFill>
            <a:prstDash val="solid"/>
            <a:round/>
            <a:headEnd len="sm" w="sm" type="none"/>
            <a:tailEnd len="sm" w="sm" type="none"/>
          </a:ln>
        </p:spPr>
      </p:cxnSp>
      <p:sp>
        <p:nvSpPr>
          <p:cNvPr id="570" name="Google Shape;570;p37"/>
          <p:cNvSpPr/>
          <p:nvPr/>
        </p:nvSpPr>
        <p:spPr>
          <a:xfrm>
            <a:off x="6876728" y="4427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1" name="Google Shape;571;p37"/>
          <p:cNvSpPr/>
          <p:nvPr/>
        </p:nvSpPr>
        <p:spPr>
          <a:xfrm>
            <a:off x="7486328" y="4808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2" name="Google Shape;572;p37"/>
          <p:cNvSpPr/>
          <p:nvPr/>
        </p:nvSpPr>
        <p:spPr>
          <a:xfrm>
            <a:off x="7105328" y="4732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3" name="Google Shape;573;p37"/>
          <p:cNvSpPr/>
          <p:nvPr/>
        </p:nvSpPr>
        <p:spPr>
          <a:xfrm>
            <a:off x="7257728" y="4427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4" name="Google Shape;574;p37"/>
          <p:cNvSpPr/>
          <p:nvPr/>
        </p:nvSpPr>
        <p:spPr>
          <a:xfrm>
            <a:off x="6724328" y="4655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5" name="Google Shape;575;p37"/>
          <p:cNvSpPr/>
          <p:nvPr/>
        </p:nvSpPr>
        <p:spPr>
          <a:xfrm>
            <a:off x="6876728" y="4884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6" name="Google Shape;576;p37"/>
          <p:cNvSpPr/>
          <p:nvPr/>
        </p:nvSpPr>
        <p:spPr>
          <a:xfrm>
            <a:off x="8705528" y="4351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7" name="Google Shape;577;p37"/>
          <p:cNvSpPr/>
          <p:nvPr/>
        </p:nvSpPr>
        <p:spPr>
          <a:xfrm>
            <a:off x="7714928" y="4579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8" name="Google Shape;578;p37"/>
          <p:cNvSpPr/>
          <p:nvPr/>
        </p:nvSpPr>
        <p:spPr>
          <a:xfrm>
            <a:off x="7867328" y="4351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79" name="Google Shape;579;p37"/>
          <p:cNvSpPr/>
          <p:nvPr/>
        </p:nvSpPr>
        <p:spPr>
          <a:xfrm>
            <a:off x="8095928" y="4579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0" name="Google Shape;580;p37"/>
          <p:cNvSpPr/>
          <p:nvPr/>
        </p:nvSpPr>
        <p:spPr>
          <a:xfrm>
            <a:off x="8324528" y="4884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1" name="Google Shape;581;p37"/>
          <p:cNvSpPr/>
          <p:nvPr/>
        </p:nvSpPr>
        <p:spPr>
          <a:xfrm>
            <a:off x="8019728" y="4808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2" name="Google Shape;582;p37"/>
          <p:cNvSpPr/>
          <p:nvPr/>
        </p:nvSpPr>
        <p:spPr>
          <a:xfrm>
            <a:off x="9162728" y="4427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3" name="Google Shape;583;p37"/>
          <p:cNvSpPr/>
          <p:nvPr/>
        </p:nvSpPr>
        <p:spPr>
          <a:xfrm>
            <a:off x="8400728" y="4579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4" name="Google Shape;584;p37"/>
          <p:cNvSpPr/>
          <p:nvPr/>
        </p:nvSpPr>
        <p:spPr>
          <a:xfrm>
            <a:off x="8629328" y="4884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5" name="Google Shape;585;p37"/>
          <p:cNvSpPr/>
          <p:nvPr/>
        </p:nvSpPr>
        <p:spPr>
          <a:xfrm>
            <a:off x="9162728" y="4884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6" name="Google Shape;586;p37"/>
          <p:cNvSpPr/>
          <p:nvPr/>
        </p:nvSpPr>
        <p:spPr>
          <a:xfrm>
            <a:off x="8934128" y="4655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7" name="Google Shape;587;p37"/>
          <p:cNvSpPr/>
          <p:nvPr/>
        </p:nvSpPr>
        <p:spPr>
          <a:xfrm>
            <a:off x="9619928" y="4427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8" name="Google Shape;588;p37"/>
          <p:cNvSpPr/>
          <p:nvPr/>
        </p:nvSpPr>
        <p:spPr>
          <a:xfrm>
            <a:off x="9391328" y="4732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89" name="Google Shape;589;p37"/>
          <p:cNvSpPr/>
          <p:nvPr/>
        </p:nvSpPr>
        <p:spPr>
          <a:xfrm>
            <a:off x="9772328" y="4884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cxnSp>
        <p:nvCxnSpPr>
          <p:cNvPr id="590" name="Google Shape;590;p37"/>
          <p:cNvCxnSpPr/>
          <p:nvPr/>
        </p:nvCxnSpPr>
        <p:spPr>
          <a:xfrm>
            <a:off x="2304728" y="2298535"/>
            <a:ext cx="0" cy="1519237"/>
          </a:xfrm>
          <a:prstGeom prst="straightConnector1">
            <a:avLst/>
          </a:prstGeom>
          <a:noFill/>
          <a:ln cap="flat" cmpd="sng" w="25400">
            <a:solidFill>
              <a:schemeClr val="dk1"/>
            </a:solidFill>
            <a:prstDash val="solid"/>
            <a:round/>
            <a:headEnd len="sm" w="sm" type="none"/>
            <a:tailEnd len="sm" w="sm" type="none"/>
          </a:ln>
        </p:spPr>
      </p:cxnSp>
      <p:cxnSp>
        <p:nvCxnSpPr>
          <p:cNvPr id="591" name="Google Shape;591;p37"/>
          <p:cNvCxnSpPr/>
          <p:nvPr/>
        </p:nvCxnSpPr>
        <p:spPr>
          <a:xfrm>
            <a:off x="2304728" y="3817771"/>
            <a:ext cx="3352800" cy="0"/>
          </a:xfrm>
          <a:prstGeom prst="straightConnector1">
            <a:avLst/>
          </a:prstGeom>
          <a:noFill/>
          <a:ln cap="flat" cmpd="sng" w="25400">
            <a:solidFill>
              <a:schemeClr val="dk1"/>
            </a:solidFill>
            <a:prstDash val="solid"/>
            <a:round/>
            <a:headEnd len="sm" w="sm" type="none"/>
            <a:tailEnd len="sm" w="sm" type="none"/>
          </a:ln>
        </p:spPr>
      </p:cxnSp>
      <p:cxnSp>
        <p:nvCxnSpPr>
          <p:cNvPr id="592" name="Google Shape;592;p37"/>
          <p:cNvCxnSpPr/>
          <p:nvPr/>
        </p:nvCxnSpPr>
        <p:spPr>
          <a:xfrm flipH="1" rot="10800000">
            <a:off x="2304728" y="2217571"/>
            <a:ext cx="3429000" cy="1143000"/>
          </a:xfrm>
          <a:prstGeom prst="straightConnector1">
            <a:avLst/>
          </a:prstGeom>
          <a:noFill/>
          <a:ln cap="flat" cmpd="sng" w="28575">
            <a:solidFill>
              <a:schemeClr val="dk1"/>
            </a:solidFill>
            <a:prstDash val="solid"/>
            <a:round/>
            <a:headEnd len="sm" w="sm" type="none"/>
            <a:tailEnd len="sm" w="sm" type="none"/>
          </a:ln>
        </p:spPr>
      </p:cxnSp>
      <p:sp>
        <p:nvSpPr>
          <p:cNvPr id="593" name="Google Shape;593;p37"/>
          <p:cNvSpPr/>
          <p:nvPr/>
        </p:nvSpPr>
        <p:spPr>
          <a:xfrm rot="-7282380">
            <a:off x="2609528" y="3131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4" name="Google Shape;594;p37"/>
          <p:cNvSpPr/>
          <p:nvPr/>
        </p:nvSpPr>
        <p:spPr>
          <a:xfrm rot="-7282380">
            <a:off x="2990528" y="2750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5" name="Google Shape;595;p37"/>
          <p:cNvSpPr/>
          <p:nvPr/>
        </p:nvSpPr>
        <p:spPr>
          <a:xfrm rot="-7282380">
            <a:off x="4209728" y="1760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6" name="Google Shape;596;p37"/>
          <p:cNvSpPr/>
          <p:nvPr/>
        </p:nvSpPr>
        <p:spPr>
          <a:xfrm rot="-7282380">
            <a:off x="4514528" y="2903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7" name="Google Shape;597;p37"/>
          <p:cNvSpPr/>
          <p:nvPr/>
        </p:nvSpPr>
        <p:spPr>
          <a:xfrm rot="-7282380">
            <a:off x="4819328" y="1836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8" name="Google Shape;598;p37"/>
          <p:cNvSpPr/>
          <p:nvPr/>
        </p:nvSpPr>
        <p:spPr>
          <a:xfrm rot="-7282380">
            <a:off x="3371528" y="2674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599" name="Google Shape;599;p37"/>
          <p:cNvSpPr/>
          <p:nvPr/>
        </p:nvSpPr>
        <p:spPr>
          <a:xfrm rot="-7282380">
            <a:off x="4743128" y="2598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0" name="Google Shape;600;p37"/>
          <p:cNvSpPr/>
          <p:nvPr/>
        </p:nvSpPr>
        <p:spPr>
          <a:xfrm rot="-7282380">
            <a:off x="5047928" y="3055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1" name="Google Shape;601;p37"/>
          <p:cNvSpPr/>
          <p:nvPr/>
        </p:nvSpPr>
        <p:spPr>
          <a:xfrm rot="-7282380">
            <a:off x="4895528" y="1455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2" name="Google Shape;602;p37"/>
          <p:cNvSpPr/>
          <p:nvPr/>
        </p:nvSpPr>
        <p:spPr>
          <a:xfrm rot="-7282380">
            <a:off x="5047928" y="2065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3" name="Google Shape;603;p37"/>
          <p:cNvSpPr/>
          <p:nvPr/>
        </p:nvSpPr>
        <p:spPr>
          <a:xfrm rot="-7282380">
            <a:off x="4590728" y="2141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4" name="Google Shape;604;p37"/>
          <p:cNvSpPr/>
          <p:nvPr/>
        </p:nvSpPr>
        <p:spPr>
          <a:xfrm rot="-7282380">
            <a:off x="3904928" y="3055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5" name="Google Shape;605;p37"/>
          <p:cNvSpPr/>
          <p:nvPr/>
        </p:nvSpPr>
        <p:spPr>
          <a:xfrm rot="-7282380">
            <a:off x="4209728" y="2446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6" name="Google Shape;606;p37"/>
          <p:cNvSpPr/>
          <p:nvPr/>
        </p:nvSpPr>
        <p:spPr>
          <a:xfrm rot="-7282380">
            <a:off x="3828728" y="2217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7" name="Google Shape;607;p37"/>
          <p:cNvSpPr/>
          <p:nvPr/>
        </p:nvSpPr>
        <p:spPr>
          <a:xfrm rot="-7282380">
            <a:off x="2838128" y="3131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8" name="Google Shape;608;p37"/>
          <p:cNvSpPr/>
          <p:nvPr/>
        </p:nvSpPr>
        <p:spPr>
          <a:xfrm rot="-7282380">
            <a:off x="3142928" y="2979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09" name="Google Shape;609;p37"/>
          <p:cNvSpPr/>
          <p:nvPr/>
        </p:nvSpPr>
        <p:spPr>
          <a:xfrm rot="-7282380">
            <a:off x="3523928" y="3055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10" name="Google Shape;610;p37"/>
          <p:cNvSpPr/>
          <p:nvPr/>
        </p:nvSpPr>
        <p:spPr>
          <a:xfrm rot="-7282380">
            <a:off x="4133528" y="2750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11" name="Google Shape;611;p37"/>
          <p:cNvSpPr/>
          <p:nvPr/>
        </p:nvSpPr>
        <p:spPr>
          <a:xfrm rot="-7282380">
            <a:off x="5200328" y="2522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12" name="Google Shape;612;p37"/>
          <p:cNvSpPr/>
          <p:nvPr/>
        </p:nvSpPr>
        <p:spPr>
          <a:xfrm rot="-7282380">
            <a:off x="3752528" y="2750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13" name="Google Shape;613;p37"/>
          <p:cNvSpPr txBox="1"/>
          <p:nvPr/>
        </p:nvSpPr>
        <p:spPr>
          <a:xfrm>
            <a:off x="2060254" y="1725446"/>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cxnSp>
        <p:nvCxnSpPr>
          <p:cNvPr id="614" name="Google Shape;614;p37"/>
          <p:cNvCxnSpPr/>
          <p:nvPr/>
        </p:nvCxnSpPr>
        <p:spPr>
          <a:xfrm flipH="1" rot="10800000">
            <a:off x="2609528" y="1531771"/>
            <a:ext cx="1905000" cy="1524000"/>
          </a:xfrm>
          <a:prstGeom prst="straightConnector1">
            <a:avLst/>
          </a:prstGeom>
          <a:noFill/>
          <a:ln cap="flat" cmpd="sng" w="25400">
            <a:solidFill>
              <a:schemeClr val="folHlink"/>
            </a:solidFill>
            <a:prstDash val="solid"/>
            <a:round/>
            <a:headEnd len="sm" w="sm" type="none"/>
            <a:tailEnd len="sm" w="sm" type="none"/>
          </a:ln>
        </p:spPr>
      </p:cxnSp>
      <p:cxnSp>
        <p:nvCxnSpPr>
          <p:cNvPr id="615" name="Google Shape;615;p37"/>
          <p:cNvCxnSpPr/>
          <p:nvPr/>
        </p:nvCxnSpPr>
        <p:spPr>
          <a:xfrm flipH="1" rot="10800000">
            <a:off x="2609528" y="3436772"/>
            <a:ext cx="2743200" cy="4763"/>
          </a:xfrm>
          <a:prstGeom prst="straightConnector1">
            <a:avLst/>
          </a:prstGeom>
          <a:noFill/>
          <a:ln cap="flat" cmpd="sng" w="25400">
            <a:solidFill>
              <a:schemeClr val="folHlink"/>
            </a:solidFill>
            <a:prstDash val="solid"/>
            <a:round/>
            <a:headEnd len="sm" w="sm" type="none"/>
            <a:tailEnd len="sm" w="sm" type="none"/>
          </a:ln>
        </p:spPr>
      </p:cxnSp>
      <p:sp>
        <p:nvSpPr>
          <p:cNvPr id="616" name="Google Shape;616;p37"/>
          <p:cNvSpPr/>
          <p:nvPr/>
        </p:nvSpPr>
        <p:spPr>
          <a:xfrm>
            <a:off x="5581329" y="3741571"/>
            <a:ext cx="46672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617" name="Google Shape;617;p37"/>
          <p:cNvSpPr/>
          <p:nvPr/>
        </p:nvSpPr>
        <p:spPr>
          <a:xfrm>
            <a:off x="10062842" y="3744746"/>
            <a:ext cx="466725" cy="4591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cxnSp>
        <p:nvCxnSpPr>
          <p:cNvPr id="618" name="Google Shape;618;p37"/>
          <p:cNvCxnSpPr/>
          <p:nvPr/>
        </p:nvCxnSpPr>
        <p:spPr>
          <a:xfrm>
            <a:off x="6587803" y="2104860"/>
            <a:ext cx="0" cy="1519237"/>
          </a:xfrm>
          <a:prstGeom prst="straightConnector1">
            <a:avLst/>
          </a:prstGeom>
          <a:noFill/>
          <a:ln cap="flat" cmpd="sng" w="25400">
            <a:solidFill>
              <a:schemeClr val="dk1"/>
            </a:solidFill>
            <a:prstDash val="solid"/>
            <a:round/>
            <a:headEnd len="sm" w="sm" type="none"/>
            <a:tailEnd len="sm" w="sm" type="none"/>
          </a:ln>
        </p:spPr>
      </p:cxnSp>
      <p:cxnSp>
        <p:nvCxnSpPr>
          <p:cNvPr id="619" name="Google Shape;619;p37"/>
          <p:cNvCxnSpPr/>
          <p:nvPr/>
        </p:nvCxnSpPr>
        <p:spPr>
          <a:xfrm>
            <a:off x="6587803" y="3700296"/>
            <a:ext cx="3352800" cy="0"/>
          </a:xfrm>
          <a:prstGeom prst="straightConnector1">
            <a:avLst/>
          </a:prstGeom>
          <a:noFill/>
          <a:ln cap="flat" cmpd="sng" w="25400">
            <a:solidFill>
              <a:schemeClr val="dk1"/>
            </a:solidFill>
            <a:prstDash val="solid"/>
            <a:round/>
            <a:headEnd len="sm" w="sm" type="none"/>
            <a:tailEnd len="sm" w="sm" type="none"/>
          </a:ln>
        </p:spPr>
      </p:cxnSp>
      <p:cxnSp>
        <p:nvCxnSpPr>
          <p:cNvPr id="620" name="Google Shape;620;p37"/>
          <p:cNvCxnSpPr/>
          <p:nvPr/>
        </p:nvCxnSpPr>
        <p:spPr>
          <a:xfrm flipH="1" rot="10800000">
            <a:off x="6587803" y="2100096"/>
            <a:ext cx="3429000" cy="1143000"/>
          </a:xfrm>
          <a:prstGeom prst="straightConnector1">
            <a:avLst/>
          </a:prstGeom>
          <a:noFill/>
          <a:ln cap="flat" cmpd="sng" w="28575">
            <a:solidFill>
              <a:schemeClr val="dk1"/>
            </a:solidFill>
            <a:prstDash val="solid"/>
            <a:round/>
            <a:headEnd len="sm" w="sm" type="none"/>
            <a:tailEnd len="sm" w="sm" type="none"/>
          </a:ln>
        </p:spPr>
      </p:cxnSp>
      <p:sp>
        <p:nvSpPr>
          <p:cNvPr id="621" name="Google Shape;621;p37"/>
          <p:cNvSpPr/>
          <p:nvPr/>
        </p:nvSpPr>
        <p:spPr>
          <a:xfrm rot="-7282380">
            <a:off x="6724328" y="3014496"/>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2" name="Google Shape;622;p37"/>
          <p:cNvSpPr/>
          <p:nvPr/>
        </p:nvSpPr>
        <p:spPr>
          <a:xfrm rot="-7282380">
            <a:off x="6876728" y="2674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3" name="Google Shape;623;p37"/>
          <p:cNvSpPr/>
          <p:nvPr/>
        </p:nvSpPr>
        <p:spPr>
          <a:xfrm rot="-7282380">
            <a:off x="8400728" y="2446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4" name="Google Shape;624;p37"/>
          <p:cNvSpPr/>
          <p:nvPr/>
        </p:nvSpPr>
        <p:spPr>
          <a:xfrm rot="-7282380">
            <a:off x="8629328" y="2598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5" name="Google Shape;625;p37"/>
          <p:cNvSpPr/>
          <p:nvPr/>
        </p:nvSpPr>
        <p:spPr>
          <a:xfrm rot="-7282380">
            <a:off x="9162728" y="1988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6" name="Google Shape;626;p37"/>
          <p:cNvSpPr/>
          <p:nvPr/>
        </p:nvSpPr>
        <p:spPr>
          <a:xfrm rot="-7282380">
            <a:off x="7257728" y="2598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7" name="Google Shape;627;p37"/>
          <p:cNvSpPr/>
          <p:nvPr/>
        </p:nvSpPr>
        <p:spPr>
          <a:xfrm rot="-7282380">
            <a:off x="8934128" y="2369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28" name="Google Shape;628;p37"/>
          <p:cNvSpPr/>
          <p:nvPr/>
        </p:nvSpPr>
        <p:spPr>
          <a:xfrm rot="-7282380">
            <a:off x="9162728" y="2598571"/>
            <a:ext cx="228600" cy="228600"/>
          </a:xfrm>
          <a:prstGeom prst="ellipse">
            <a:avLst/>
          </a:prstGeom>
          <a:solidFill>
            <a:srgbClr val="99C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7"/>
          <p:cNvSpPr txBox="1"/>
          <p:nvPr/>
        </p:nvSpPr>
        <p:spPr>
          <a:xfrm rot="-1882380">
            <a:off x="9196203" y="2632028"/>
            <a:ext cx="161645" cy="16164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sp>
        <p:nvSpPr>
          <p:cNvPr id="630" name="Google Shape;630;p37"/>
          <p:cNvSpPr/>
          <p:nvPr/>
        </p:nvSpPr>
        <p:spPr>
          <a:xfrm rot="-7282380">
            <a:off x="9331003" y="2217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1" name="Google Shape;631;p37"/>
          <p:cNvSpPr/>
          <p:nvPr/>
        </p:nvSpPr>
        <p:spPr>
          <a:xfrm rot="-7282380">
            <a:off x="8705528" y="1988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2" name="Google Shape;632;p37"/>
          <p:cNvSpPr/>
          <p:nvPr/>
        </p:nvSpPr>
        <p:spPr>
          <a:xfrm rot="-7282380">
            <a:off x="8019728" y="2750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3" name="Google Shape;633;p37"/>
          <p:cNvSpPr/>
          <p:nvPr/>
        </p:nvSpPr>
        <p:spPr>
          <a:xfrm rot="-7282380">
            <a:off x="8095928" y="24461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4" name="Google Shape;634;p37"/>
          <p:cNvSpPr/>
          <p:nvPr/>
        </p:nvSpPr>
        <p:spPr>
          <a:xfrm rot="-7282380">
            <a:off x="7791128" y="2369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5" name="Google Shape;635;p37"/>
          <p:cNvSpPr/>
          <p:nvPr/>
        </p:nvSpPr>
        <p:spPr>
          <a:xfrm rot="-7282380">
            <a:off x="6952928" y="3131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6" name="Google Shape;636;p37"/>
          <p:cNvSpPr/>
          <p:nvPr/>
        </p:nvSpPr>
        <p:spPr>
          <a:xfrm rot="-7282380">
            <a:off x="7105328" y="2862096"/>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7" name="Google Shape;637;p37"/>
          <p:cNvSpPr/>
          <p:nvPr/>
        </p:nvSpPr>
        <p:spPr>
          <a:xfrm rot="-7282380">
            <a:off x="7486328" y="29795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8" name="Google Shape;638;p37"/>
          <p:cNvSpPr/>
          <p:nvPr/>
        </p:nvSpPr>
        <p:spPr>
          <a:xfrm rot="-7282380">
            <a:off x="8324528" y="27509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39" name="Google Shape;639;p37"/>
          <p:cNvSpPr/>
          <p:nvPr/>
        </p:nvSpPr>
        <p:spPr>
          <a:xfrm rot="-7282380">
            <a:off x="9619928" y="2404896"/>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40" name="Google Shape;640;p37"/>
          <p:cNvSpPr/>
          <p:nvPr/>
        </p:nvSpPr>
        <p:spPr>
          <a:xfrm rot="-7282380">
            <a:off x="7638728" y="26747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641" name="Google Shape;641;p37"/>
          <p:cNvSpPr txBox="1"/>
          <p:nvPr/>
        </p:nvSpPr>
        <p:spPr>
          <a:xfrm>
            <a:off x="6343329" y="1607971"/>
            <a:ext cx="4048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Y</a:t>
            </a:r>
            <a:endParaRPr b="0" i="0" sz="1400" u="none" cap="none" strike="noStrike">
              <a:solidFill>
                <a:srgbClr val="000000"/>
              </a:solidFill>
              <a:latin typeface="Arial"/>
              <a:ea typeface="Arial"/>
              <a:cs typeface="Arial"/>
              <a:sym typeface="Arial"/>
            </a:endParaRPr>
          </a:p>
        </p:txBody>
      </p:sp>
      <p:sp>
        <p:nvSpPr>
          <p:cNvPr id="642" name="Google Shape;642;p37"/>
          <p:cNvSpPr/>
          <p:nvPr/>
        </p:nvSpPr>
        <p:spPr>
          <a:xfrm rot="-7282380">
            <a:off x="9467528" y="1760371"/>
            <a:ext cx="228600" cy="228600"/>
          </a:xfrm>
          <a:prstGeom prst="ellipse">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cxnSp>
        <p:nvCxnSpPr>
          <p:cNvPr id="643" name="Google Shape;643;p37"/>
          <p:cNvCxnSpPr/>
          <p:nvPr/>
        </p:nvCxnSpPr>
        <p:spPr>
          <a:xfrm flipH="1" rot="10800000">
            <a:off x="6876728" y="1684171"/>
            <a:ext cx="2667000" cy="914400"/>
          </a:xfrm>
          <a:prstGeom prst="straightConnector1">
            <a:avLst/>
          </a:prstGeom>
          <a:noFill/>
          <a:ln cap="flat" cmpd="sng" w="25400">
            <a:solidFill>
              <a:schemeClr val="folHlink"/>
            </a:solidFill>
            <a:prstDash val="solid"/>
            <a:round/>
            <a:headEnd len="sm" w="sm" type="none"/>
            <a:tailEnd len="sm" w="sm" type="none"/>
          </a:ln>
        </p:spPr>
      </p:cxnSp>
      <p:cxnSp>
        <p:nvCxnSpPr>
          <p:cNvPr id="644" name="Google Shape;644;p37"/>
          <p:cNvCxnSpPr/>
          <p:nvPr/>
        </p:nvCxnSpPr>
        <p:spPr>
          <a:xfrm flipH="1" rot="10800000">
            <a:off x="7029128" y="2750971"/>
            <a:ext cx="2667000" cy="838200"/>
          </a:xfrm>
          <a:prstGeom prst="straightConnector1">
            <a:avLst/>
          </a:prstGeom>
          <a:noFill/>
          <a:ln cap="flat" cmpd="sng" w="25400">
            <a:solidFill>
              <a:schemeClr val="folHlink"/>
            </a:solidFill>
            <a:prstDash val="solid"/>
            <a:round/>
            <a:headEnd len="sm" w="sm" type="none"/>
            <a:tailEnd len="sm" w="sm" type="none"/>
          </a:ln>
        </p:spPr>
      </p:cxnSp>
      <p:sp>
        <p:nvSpPr>
          <p:cNvPr id="645" name="Google Shape;645;p3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8"/>
          <p:cNvSpPr/>
          <p:nvPr/>
        </p:nvSpPr>
        <p:spPr>
          <a:xfrm>
            <a:off x="661850" y="351980"/>
            <a:ext cx="11530149" cy="297525"/>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Analisis Residu untuk Kemerdekaan: Statistik Durbin-Watson</a:t>
            </a:r>
            <a:r>
              <a:rPr b="0" i="0" lang="en-US" sz="800" u="none" cap="none" strike="noStrike">
                <a:solidFill>
                  <a:schemeClr val="dk1"/>
                </a:solidFill>
                <a:latin typeface="Gill Sans"/>
                <a:ea typeface="Gill Sans"/>
                <a:cs typeface="Gill Sans"/>
                <a:sym typeface="Gill Sans"/>
              </a:rPr>
              <a:t> </a:t>
            </a:r>
            <a:endParaRPr b="0" i="0" sz="1800" u="none" cap="none" strike="noStrike">
              <a:solidFill>
                <a:schemeClr val="dk1"/>
              </a:solidFill>
              <a:latin typeface="Arial"/>
              <a:ea typeface="Arial"/>
              <a:cs typeface="Arial"/>
              <a:sym typeface="Arial"/>
            </a:endParaRPr>
          </a:p>
        </p:txBody>
      </p:sp>
      <p:sp>
        <p:nvSpPr>
          <p:cNvPr id="651" name="Google Shape;651;p38"/>
          <p:cNvSpPr/>
          <p:nvPr/>
        </p:nvSpPr>
        <p:spPr>
          <a:xfrm>
            <a:off x="661850" y="1358537"/>
            <a:ext cx="8482150" cy="14773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It is used when data is collected over time.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It detects autocorrelation; that  is, the residuals in one time period are related to residuals in another time period.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0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It measures violation of independence assumption.</a:t>
            </a:r>
            <a:endParaRPr b="0" i="0" sz="1400" u="none" cap="none" strike="noStrike">
              <a:solidFill>
                <a:srgbClr val="000000"/>
              </a:solidFill>
              <a:latin typeface="Arial"/>
              <a:ea typeface="Arial"/>
              <a:cs typeface="Arial"/>
              <a:sym typeface="Arial"/>
            </a:endParaRPr>
          </a:p>
        </p:txBody>
      </p:sp>
      <p:pic>
        <p:nvPicPr>
          <p:cNvPr id="652" name="Google Shape;652;p38"/>
          <p:cNvPicPr preferRelativeResize="0"/>
          <p:nvPr/>
        </p:nvPicPr>
        <p:blipFill rotWithShape="1">
          <a:blip r:embed="rId3">
            <a:alphaModFix/>
          </a:blip>
          <a:srcRect b="0" l="0" r="0" t="0"/>
          <a:stretch/>
        </p:blipFill>
        <p:spPr>
          <a:xfrm>
            <a:off x="1897048" y="3339628"/>
            <a:ext cx="2445373" cy="1691383"/>
          </a:xfrm>
          <a:prstGeom prst="rect">
            <a:avLst/>
          </a:prstGeom>
          <a:noFill/>
          <a:ln cap="flat" cmpd="sng" w="9525">
            <a:solidFill>
              <a:srgbClr val="C00000"/>
            </a:solidFill>
            <a:prstDash val="solid"/>
            <a:round/>
            <a:headEnd len="sm" w="sm" type="none"/>
            <a:tailEnd len="sm" w="sm" type="none"/>
          </a:ln>
        </p:spPr>
      </p:pic>
      <p:sp>
        <p:nvSpPr>
          <p:cNvPr id="653" name="Google Shape;653;p38"/>
          <p:cNvSpPr/>
          <p:nvPr/>
        </p:nvSpPr>
        <p:spPr>
          <a:xfrm>
            <a:off x="4911634" y="3544897"/>
            <a:ext cx="514676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Calculate D and compare it to the value in Table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1" sz="20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9"/>
          <p:cNvSpPr/>
          <p:nvPr/>
        </p:nvSpPr>
        <p:spPr>
          <a:xfrm>
            <a:off x="0" y="102920"/>
            <a:ext cx="65" cy="25135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659" name="Google Shape;659;p39"/>
          <p:cNvSpPr/>
          <p:nvPr/>
        </p:nvSpPr>
        <p:spPr>
          <a:xfrm>
            <a:off x="949234" y="1680754"/>
            <a:ext cx="819476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Fungsi nonlinier juga dapat dicocokkan sebagai regresi. Pilihan umum meliputi: Logaritmik, Kuadrat, Daya, Eksponensial, dan Logistik, tetapi fungsi kontinu apa pun dapat digunakan</a:t>
            </a:r>
            <a:r>
              <a:rPr b="0" i="0" lang="en-US" sz="6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Arial"/>
              <a:ea typeface="Arial"/>
              <a:cs typeface="Arial"/>
              <a:sym typeface="Arial"/>
            </a:endParaRPr>
          </a:p>
        </p:txBody>
      </p:sp>
      <p:pic>
        <p:nvPicPr>
          <p:cNvPr id="660" name="Google Shape;660;p39"/>
          <p:cNvPicPr preferRelativeResize="0"/>
          <p:nvPr/>
        </p:nvPicPr>
        <p:blipFill rotWithShape="1">
          <a:blip r:embed="rId3">
            <a:alphaModFix/>
          </a:blip>
          <a:srcRect b="0" l="0" r="0" t="0"/>
          <a:stretch/>
        </p:blipFill>
        <p:spPr>
          <a:xfrm>
            <a:off x="2804160" y="2826996"/>
            <a:ext cx="4502330" cy="296659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LATIHAN</a:t>
            </a:r>
            <a:endParaRPr/>
          </a:p>
        </p:txBody>
      </p:sp>
      <p:sp>
        <p:nvSpPr>
          <p:cNvPr id="666" name="Google Shape;666;p40"/>
          <p:cNvSpPr txBox="1"/>
          <p:nvPr>
            <p:ph idx="1" type="body"/>
          </p:nvPr>
        </p:nvSpPr>
        <p:spPr>
          <a:xfrm>
            <a:off x="1689463" y="1480457"/>
            <a:ext cx="5774689" cy="1084447"/>
          </a:xfrm>
          <a:prstGeom prst="rect">
            <a:avLst/>
          </a:prstGeom>
          <a:noFill/>
          <a:ln>
            <a:noFill/>
          </a:ln>
        </p:spPr>
        <p:txBody>
          <a:bodyPr anchorCtr="0" anchor="t" bIns="45700" lIns="91425" spcFirstLastPara="1" rIns="91425" wrap="square" tIns="45700">
            <a:normAutofit fontScale="70000" lnSpcReduction="20000"/>
          </a:bodyPr>
          <a:lstStyle/>
          <a:p>
            <a:pPr indent="-121920" lvl="0" marL="228600" rtl="0" algn="l">
              <a:lnSpc>
                <a:spcPct val="120000"/>
              </a:lnSpc>
              <a:spcBef>
                <a:spcPts val="0"/>
              </a:spcBef>
              <a:spcAft>
                <a:spcPts val="0"/>
              </a:spcAft>
              <a:buSzPct val="100000"/>
              <a:buNone/>
            </a:pPr>
            <a:r>
              <a:t/>
            </a:r>
            <a:endParaRPr sz="2400"/>
          </a:p>
          <a:p>
            <a:pPr indent="-228600" lvl="0" marL="228600" rtl="0" algn="l">
              <a:lnSpc>
                <a:spcPct val="120000"/>
              </a:lnSpc>
              <a:spcBef>
                <a:spcPts val="1000"/>
              </a:spcBef>
              <a:spcAft>
                <a:spcPts val="0"/>
              </a:spcAft>
              <a:buSzPct val="100000"/>
              <a:buChar char="•"/>
            </a:pPr>
            <a:r>
              <a:rPr lang="en-US" sz="2400"/>
              <a:t>Misal kita mempunyai data pendapatan rata-rata dan penjualan pizza total selama 1 bulan di delapan buah kota:</a:t>
            </a:r>
            <a:endParaRPr/>
          </a:p>
        </p:txBody>
      </p:sp>
      <p:graphicFrame>
        <p:nvGraphicFramePr>
          <p:cNvPr id="667" name="Google Shape;667;p40"/>
          <p:cNvGraphicFramePr/>
          <p:nvPr/>
        </p:nvGraphicFramePr>
        <p:xfrm>
          <a:off x="1451580" y="2564904"/>
          <a:ext cx="3000000" cy="3000000"/>
        </p:xfrm>
        <a:graphic>
          <a:graphicData uri="http://schemas.openxmlformats.org/drawingml/2006/table">
            <a:tbl>
              <a:tblPr bandRow="1" firstRow="1">
                <a:noFill/>
                <a:tableStyleId>{49AE2D71-2B71-4CB4-95B4-2C33F3CC5BFA}</a:tableStyleId>
              </a:tblPr>
              <a:tblGrid>
                <a:gridCol w="970200"/>
                <a:gridCol w="2182925"/>
                <a:gridCol w="1778675"/>
              </a:tblGrid>
              <a:tr h="560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Kota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Pendapatan rata-rata (1000$)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Penjualan Pizza (1000 buah)</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27</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46</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73</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40</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30</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28</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46</a:t>
                      </a:r>
                      <a:endParaRPr sz="1800" u="none" cap="none" strike="noStrike"/>
                    </a:p>
                  </a:txBody>
                  <a:tcPr marT="45725" marB="45725" marR="91450" marL="91450"/>
                </a:tc>
              </a:tr>
              <a:tr h="224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59</a:t>
                      </a:r>
                      <a:endParaRPr sz="1800" u="none" cap="none" strike="noStrike"/>
                    </a:p>
                  </a:txBody>
                  <a:tcPr marT="45725" marB="45725" marR="91450" marL="91450"/>
                </a:tc>
              </a:tr>
            </a:tbl>
          </a:graphicData>
        </a:graphic>
      </p:graphicFrame>
      <p:sp>
        <p:nvSpPr>
          <p:cNvPr id="668" name="Google Shape;668;p40"/>
          <p:cNvSpPr txBox="1"/>
          <p:nvPr/>
        </p:nvSpPr>
        <p:spPr>
          <a:xfrm>
            <a:off x="7104112" y="2460327"/>
            <a:ext cx="3384376" cy="625624"/>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accent1"/>
              </a:buClr>
              <a:buSzPts val="1976"/>
              <a:buFont typeface="Gill Sans"/>
              <a:buAutoNum type="arabicPeriod"/>
            </a:pPr>
            <a:r>
              <a:rPr b="0" i="0" lang="en-US" sz="2600" u="none" cap="none" strike="noStrike">
                <a:solidFill>
                  <a:schemeClr val="dk1"/>
                </a:solidFill>
                <a:latin typeface="Gill Sans"/>
                <a:ea typeface="Gill Sans"/>
                <a:cs typeface="Gill Sans"/>
                <a:sym typeface="Gill Sans"/>
              </a:rPr>
              <a:t>Buat scatter diagramnya</a:t>
            </a:r>
            <a:endParaRPr b="0" i="0" sz="2600" u="none" cap="none" strike="noStrike">
              <a:solidFill>
                <a:schemeClr val="dk1"/>
              </a:solidFill>
              <a:latin typeface="Gill Sans"/>
              <a:ea typeface="Gill Sans"/>
              <a:cs typeface="Gill Sans"/>
              <a:sym typeface="Gill Sans"/>
            </a:endParaRPr>
          </a:p>
          <a:p>
            <a:pPr indent="-514350" lvl="0" marL="514350" marR="0" rtl="0" algn="l">
              <a:lnSpc>
                <a:spcPct val="100000"/>
              </a:lnSpc>
              <a:spcBef>
                <a:spcPts val="600"/>
              </a:spcBef>
              <a:spcAft>
                <a:spcPts val="0"/>
              </a:spcAft>
              <a:buClr>
                <a:schemeClr val="accent1"/>
              </a:buClr>
              <a:buSzPts val="1976"/>
              <a:buFont typeface="Gill Sans"/>
              <a:buAutoNum type="arabicPeriod"/>
            </a:pPr>
            <a:r>
              <a:rPr b="0" i="0" lang="en-US" sz="2600" u="none" cap="none" strike="noStrike">
                <a:solidFill>
                  <a:schemeClr val="dk1"/>
                </a:solidFill>
                <a:latin typeface="Gill Sans"/>
                <a:ea typeface="Gill Sans"/>
                <a:cs typeface="Gill Sans"/>
                <a:sym typeface="Gill Sans"/>
              </a:rPr>
              <a:t>Apakah kedua variable tsb berkorelasi?</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600"/>
              </a:spcBef>
              <a:spcAft>
                <a:spcPts val="0"/>
              </a:spcAft>
              <a:buClr>
                <a:schemeClr val="accent1"/>
              </a:buClr>
              <a:buSzPts val="1976"/>
              <a:buFont typeface="Gill Sans"/>
              <a:buAutoNum type="arabicPeriod"/>
            </a:pPr>
            <a:r>
              <a:rPr b="0" i="0" lang="en-US" sz="2600" u="none" cap="none" strike="noStrike">
                <a:solidFill>
                  <a:schemeClr val="dk1"/>
                </a:solidFill>
                <a:latin typeface="Gill Sans"/>
                <a:ea typeface="Gill Sans"/>
                <a:cs typeface="Gill Sans"/>
                <a:sym typeface="Gill Sans"/>
              </a:rPr>
              <a:t>Hitung:</a:t>
            </a:r>
            <a:endParaRPr b="0" i="0" sz="1400" u="none" cap="none" strike="noStrike">
              <a:solidFill>
                <a:srgbClr val="000000"/>
              </a:solidFill>
              <a:latin typeface="Arial"/>
              <a:ea typeface="Arial"/>
              <a:cs typeface="Arial"/>
              <a:sym typeface="Arial"/>
            </a:endParaRPr>
          </a:p>
          <a:p>
            <a:pPr indent="-457200" lvl="1" marL="731838" marR="0" rtl="0" algn="l">
              <a:lnSpc>
                <a:spcPct val="100000"/>
              </a:lnSpc>
              <a:spcBef>
                <a:spcPts val="500"/>
              </a:spcBef>
              <a:spcAft>
                <a:spcPts val="0"/>
              </a:spcAft>
              <a:buClr>
                <a:schemeClr val="accent2"/>
              </a:buClr>
              <a:buSzPts val="1748"/>
              <a:buFont typeface="Gill Sans"/>
              <a:buAutoNum type="alphaLcPeriod"/>
            </a:pPr>
            <a:r>
              <a:rPr b="0" i="0" lang="en-US" sz="2300" u="none" cap="none" strike="noStrike">
                <a:solidFill>
                  <a:schemeClr val="dk2"/>
                </a:solidFill>
                <a:latin typeface="Gill Sans"/>
                <a:ea typeface="Gill Sans"/>
                <a:cs typeface="Gill Sans"/>
                <a:sym typeface="Gill Sans"/>
              </a:rPr>
              <a:t>Slope</a:t>
            </a:r>
            <a:endParaRPr b="0" i="0" sz="1400" u="none" cap="none" strike="noStrike">
              <a:solidFill>
                <a:srgbClr val="000000"/>
              </a:solidFill>
              <a:latin typeface="Arial"/>
              <a:ea typeface="Arial"/>
              <a:cs typeface="Arial"/>
              <a:sym typeface="Arial"/>
            </a:endParaRPr>
          </a:p>
          <a:p>
            <a:pPr indent="-457200" lvl="1" marL="731838" marR="0" rtl="0" algn="l">
              <a:lnSpc>
                <a:spcPct val="100000"/>
              </a:lnSpc>
              <a:spcBef>
                <a:spcPts val="500"/>
              </a:spcBef>
              <a:spcAft>
                <a:spcPts val="0"/>
              </a:spcAft>
              <a:buClr>
                <a:schemeClr val="accent2"/>
              </a:buClr>
              <a:buSzPts val="1748"/>
              <a:buFont typeface="Gill Sans"/>
              <a:buAutoNum type="alphaLcPeriod"/>
            </a:pPr>
            <a:r>
              <a:rPr b="0" i="0" lang="en-US" sz="2300" u="none" cap="none" strike="noStrike">
                <a:solidFill>
                  <a:schemeClr val="dk2"/>
                </a:solidFill>
                <a:latin typeface="Gill Sans"/>
                <a:ea typeface="Gill Sans"/>
                <a:cs typeface="Gill Sans"/>
                <a:sym typeface="Gill Sans"/>
              </a:rPr>
              <a:t>Intercept</a:t>
            </a:r>
            <a:endParaRPr b="0" i="0" sz="1400" u="none" cap="none" strike="noStrike">
              <a:solidFill>
                <a:srgbClr val="000000"/>
              </a:solidFill>
              <a:latin typeface="Arial"/>
              <a:ea typeface="Arial"/>
              <a:cs typeface="Arial"/>
              <a:sym typeface="Arial"/>
            </a:endParaRPr>
          </a:p>
          <a:p>
            <a:pPr indent="-457200" lvl="1" marL="731838" marR="0" rtl="0" algn="l">
              <a:lnSpc>
                <a:spcPct val="100000"/>
              </a:lnSpc>
              <a:spcBef>
                <a:spcPts val="500"/>
              </a:spcBef>
              <a:spcAft>
                <a:spcPts val="0"/>
              </a:spcAft>
              <a:buClr>
                <a:schemeClr val="accent2"/>
              </a:buClr>
              <a:buSzPts val="1748"/>
              <a:buFont typeface="Gill Sans"/>
              <a:buAutoNum type="alphaLcPeriod"/>
            </a:pPr>
            <a:r>
              <a:rPr b="0" i="0" lang="en-US" sz="2300" u="none" cap="none" strike="noStrike">
                <a:solidFill>
                  <a:schemeClr val="dk2"/>
                </a:solidFill>
                <a:latin typeface="Gill Sans"/>
                <a:ea typeface="Gill Sans"/>
                <a:cs typeface="Gill Sans"/>
                <a:sym typeface="Gill Sans"/>
              </a:rPr>
              <a:t>SSR, SSE, SST, R</a:t>
            </a:r>
            <a:r>
              <a:rPr b="0" baseline="30000" i="0" lang="en-US" sz="2300" u="none" cap="none" strike="noStrike">
                <a:solidFill>
                  <a:schemeClr val="dk2"/>
                </a:solidFill>
                <a:latin typeface="Gill Sans"/>
                <a:ea typeface="Gill Sans"/>
                <a:cs typeface="Gill Sans"/>
                <a:sym typeface="Gill Sans"/>
              </a:rPr>
              <a:t>2</a:t>
            </a:r>
            <a:endParaRPr b="0" baseline="30000" i="0" sz="2300" u="none" cap="none" strike="noStrike">
              <a:solidFill>
                <a:schemeClr val="dk2"/>
              </a:solidFill>
              <a:latin typeface="Gill Sans"/>
              <a:ea typeface="Gill Sans"/>
              <a:cs typeface="Gill Sans"/>
              <a:sym typeface="Gill Sans"/>
            </a:endParaRPr>
          </a:p>
        </p:txBody>
      </p:sp>
      <p:sp>
        <p:nvSpPr>
          <p:cNvPr id="669" name="Google Shape;669;p4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p:nvPr/>
        </p:nvSpPr>
        <p:spPr>
          <a:xfrm>
            <a:off x="0" y="102920"/>
            <a:ext cx="65" cy="25135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137" name="Google Shape;137;p3"/>
          <p:cNvSpPr/>
          <p:nvPr/>
        </p:nvSpPr>
        <p:spPr>
          <a:xfrm>
            <a:off x="566057" y="1741714"/>
            <a:ext cx="10728960" cy="258532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Menggunakan metode statistik pada data masa lalu untuk memprediksi masa depan. </a:t>
            </a:r>
            <a:endParaRPr b="0" i="0" sz="1800" u="none" cap="none" strike="noStrike">
              <a:solidFill>
                <a:srgbClr val="202124"/>
              </a:solidFill>
              <a:latin typeface="Arial"/>
              <a:ea typeface="Arial"/>
              <a:cs typeface="Arial"/>
              <a:sym typeface="Arial"/>
            </a:endParaRPr>
          </a:p>
          <a:p>
            <a:pPr indent="-285750" lvl="0" marL="285750" marR="0" rtl="0" algn="just">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Menggunakan pengalaman, penilaian, dan survei untuk memprediksi masa depan. </a:t>
            </a:r>
            <a:endParaRPr b="0" i="0" sz="1800" u="none" cap="none" strike="noStrike">
              <a:solidFill>
                <a:srgbClr val="202124"/>
              </a:solidFill>
              <a:latin typeface="Arial"/>
              <a:ea typeface="Arial"/>
              <a:cs typeface="Arial"/>
              <a:sym typeface="Arial"/>
            </a:endParaRPr>
          </a:p>
          <a:p>
            <a:pPr indent="-285750" lvl="0" marL="285750" marR="0" rtl="0" algn="just">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 untuk meningkatkan perencanaan. memaksa berpikir tentang masa depan. menyesuaikan strategi perusahaan dengan kondisi masa depan. </a:t>
            </a:r>
            <a:endParaRPr b="0" i="0" sz="1800" u="none" cap="none" strike="noStrike">
              <a:solidFill>
                <a:srgbClr val="202124"/>
              </a:solidFill>
              <a:latin typeface="Arial"/>
              <a:ea typeface="Arial"/>
              <a:cs typeface="Arial"/>
              <a:sym typeface="Arial"/>
            </a:endParaRPr>
          </a:p>
          <a:p>
            <a:pPr indent="-285750" lvl="0" marL="285750" marR="0" rtl="0" algn="just">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untuk mengkoordinasikan departemen ke masa depan yang sama. </a:t>
            </a:r>
            <a:endParaRPr b="0" i="0" sz="1800" u="none" cap="none" strike="noStrike">
              <a:solidFill>
                <a:srgbClr val="202124"/>
              </a:solidFill>
              <a:latin typeface="Arial"/>
              <a:ea typeface="Arial"/>
              <a:cs typeface="Arial"/>
              <a:sym typeface="Arial"/>
            </a:endParaRPr>
          </a:p>
          <a:p>
            <a:pPr indent="-285750" lvl="0" marL="285750" marR="0" rtl="0" algn="just">
              <a:lnSpc>
                <a:spcPct val="15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untuk mengurangi biaya perusahaan.</a:t>
            </a:r>
            <a:r>
              <a:rPr b="0" i="0" lang="en-US" sz="6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Arial"/>
              <a:ea typeface="Arial"/>
              <a:cs typeface="Arial"/>
              <a:sym typeface="Arial"/>
            </a:endParaRPr>
          </a:p>
        </p:txBody>
      </p:sp>
      <p:sp>
        <p:nvSpPr>
          <p:cNvPr id="138" name="Google Shape;138;p3"/>
          <p:cNvSpPr txBox="1"/>
          <p:nvPr/>
        </p:nvSpPr>
        <p:spPr>
          <a:xfrm>
            <a:off x="818606" y="940526"/>
            <a:ext cx="37011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PREDIKSI/FORECAST</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LOGISTIC REGRESSION</a:t>
            </a:r>
            <a:endParaRPr/>
          </a:p>
        </p:txBody>
      </p:sp>
      <p:sp>
        <p:nvSpPr>
          <p:cNvPr id="675" name="Google Shape;675;p41"/>
          <p:cNvSpPr txBox="1"/>
          <p:nvPr>
            <p:ph idx="1" type="body"/>
          </p:nvPr>
        </p:nvSpPr>
        <p:spPr>
          <a:xfrm>
            <a:off x="1663337" y="1942011"/>
            <a:ext cx="8681135" cy="378823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Pada regresi linier, variable dependent Y merupakan variable kontinyu.</a:t>
            </a:r>
            <a:endParaRPr/>
          </a:p>
          <a:p>
            <a:pPr indent="-228600" lvl="0" marL="228600" rtl="0" algn="l">
              <a:lnSpc>
                <a:spcPct val="120000"/>
              </a:lnSpc>
              <a:spcBef>
                <a:spcPts val="1000"/>
              </a:spcBef>
              <a:spcAft>
                <a:spcPts val="0"/>
              </a:spcAft>
              <a:buSzPct val="100000"/>
              <a:buChar char="•"/>
            </a:pPr>
            <a:r>
              <a:rPr lang="en-US"/>
              <a:t>Pada kasus dimana variable dependent Y tidak kontinyu (=diskrit), regresi linier tidak dapat digunakan</a:t>
            </a:r>
            <a:endParaRPr/>
          </a:p>
          <a:p>
            <a:pPr indent="-228600" lvl="0" marL="228600" rtl="0" algn="l">
              <a:lnSpc>
                <a:spcPct val="120000"/>
              </a:lnSpc>
              <a:spcBef>
                <a:spcPts val="1000"/>
              </a:spcBef>
              <a:spcAft>
                <a:spcPts val="0"/>
              </a:spcAft>
              <a:buSzPct val="100000"/>
              <a:buChar char="•"/>
            </a:pPr>
            <a:r>
              <a:rPr lang="en-US"/>
              <a:t>Dapat digunakan Generalized Linear model (GLM), salah satunya adalah </a:t>
            </a:r>
            <a:r>
              <a:rPr i="1" lang="en-US">
                <a:solidFill>
                  <a:srgbClr val="FF0000"/>
                </a:solidFill>
              </a:rPr>
              <a:t>logistic regression</a:t>
            </a:r>
            <a:endParaRPr/>
          </a:p>
          <a:p>
            <a:pPr indent="-228600" lvl="0" marL="228600" rtl="0" algn="l">
              <a:lnSpc>
                <a:spcPct val="120000"/>
              </a:lnSpc>
              <a:spcBef>
                <a:spcPts val="1000"/>
              </a:spcBef>
              <a:spcAft>
                <a:spcPts val="0"/>
              </a:spcAft>
              <a:buSzPct val="100000"/>
              <a:buChar char="•"/>
            </a:pPr>
            <a:r>
              <a:rPr lang="en-US"/>
              <a:t>Contoh:</a:t>
            </a:r>
            <a:endParaRPr/>
          </a:p>
          <a:p>
            <a:pPr indent="-228600" lvl="1" marL="685800" rtl="0" algn="l">
              <a:lnSpc>
                <a:spcPct val="120000"/>
              </a:lnSpc>
              <a:spcBef>
                <a:spcPts val="500"/>
              </a:spcBef>
              <a:spcAft>
                <a:spcPts val="0"/>
              </a:spcAft>
              <a:buSzPct val="100000"/>
              <a:buChar char="•"/>
            </a:pPr>
            <a:r>
              <a:rPr lang="en-US"/>
              <a:t>Jika kita ingin memprediksi nilai kolesterol darah dari Body Mass Index (BMI) maka digunakan linier regression</a:t>
            </a:r>
            <a:endParaRPr/>
          </a:p>
          <a:p>
            <a:pPr indent="-228600" lvl="1" marL="685800" rtl="0" algn="l">
              <a:lnSpc>
                <a:spcPct val="120000"/>
              </a:lnSpc>
              <a:spcBef>
                <a:spcPts val="500"/>
              </a:spcBef>
              <a:spcAft>
                <a:spcPts val="0"/>
              </a:spcAft>
              <a:buSzPct val="100000"/>
              <a:buChar char="•"/>
            </a:pPr>
            <a:r>
              <a:rPr lang="en-US"/>
              <a:t>Jika kita ingin memprediksi apakah seseorang menderita diabetes atau tidak dari BMI-nya maka digunakan logistic regression.</a:t>
            </a:r>
            <a:endParaRPr/>
          </a:p>
        </p:txBody>
      </p:sp>
      <p:sp>
        <p:nvSpPr>
          <p:cNvPr id="676" name="Google Shape;676;p4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2"/>
          <p:cNvSpPr/>
          <p:nvPr/>
        </p:nvSpPr>
        <p:spPr>
          <a:xfrm>
            <a:off x="1506583" y="714103"/>
            <a:ext cx="55747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Logistic Regression</a:t>
            </a:r>
            <a:endParaRPr b="0" i="0" sz="1400" u="none" cap="none" strike="noStrike">
              <a:solidFill>
                <a:srgbClr val="000000"/>
              </a:solidFill>
              <a:latin typeface="Arial"/>
              <a:ea typeface="Arial"/>
              <a:cs typeface="Arial"/>
              <a:sym typeface="Arial"/>
            </a:endParaRPr>
          </a:p>
        </p:txBody>
      </p:sp>
      <p:sp>
        <p:nvSpPr>
          <p:cNvPr id="682" name="Google Shape;682;p42"/>
          <p:cNvSpPr/>
          <p:nvPr/>
        </p:nvSpPr>
        <p:spPr>
          <a:xfrm>
            <a:off x="357050" y="1528854"/>
            <a:ext cx="10708735" cy="288284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Regresi logistik adalah prosedur model linier umum (GLM) lain yang menggunakan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100"/>
              <a:buFont typeface="Gill Sans"/>
              <a:buNone/>
            </a:pPr>
            <a:r>
              <a:t/>
            </a:r>
            <a:endParaRPr b="0" i="0" sz="21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rumus dasar yang sama, tetapi alih-alih Y kontinu, regresi tersebut mengalami regresi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100"/>
              <a:buFont typeface="Gill Sans"/>
              <a:buNone/>
            </a:pPr>
            <a:r>
              <a:t/>
            </a:r>
            <a:endParaRPr b="0" i="0" sz="21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untuk kemungkinan hasil kategoris.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Respons kategoris dengan 2 level (biner: 0 dan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Respons kategoris dengan 3 level (nominal atau ordinal)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100"/>
              <a:buFont typeface="Gill Sans"/>
              <a:buNone/>
            </a:pPr>
            <a:r>
              <a:t/>
            </a:r>
            <a:endParaRPr b="0" i="0" sz="21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202124"/>
              </a:buClr>
              <a:buSzPts val="2100"/>
              <a:buFont typeface="Arial"/>
              <a:buNone/>
            </a:pPr>
            <a:r>
              <a:rPr b="0" i="0" lang="en-US" sz="2100" u="none" cap="none" strike="noStrike">
                <a:solidFill>
                  <a:srgbClr val="202124"/>
                </a:solidFill>
                <a:latin typeface="Arial"/>
                <a:ea typeface="Arial"/>
                <a:cs typeface="Arial"/>
                <a:sym typeface="Arial"/>
              </a:rPr>
              <a:t>Variabel prediktor (xi) dapat mengambil bentuk apa pun: biner, kategoris, dan/atau kontinu</a:t>
            </a:r>
            <a:r>
              <a:rPr b="0" i="0" lang="en-US" sz="800" u="none" cap="none" strike="noStrike">
                <a:solidFill>
                  <a:schemeClr val="dk1"/>
                </a:solidFill>
                <a:latin typeface="Gill Sans"/>
                <a:ea typeface="Gill Sans"/>
                <a:cs typeface="Gill Sans"/>
                <a:sym typeface="Gill Sans"/>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3"/>
          <p:cNvSpPr txBox="1"/>
          <p:nvPr>
            <p:ph type="title"/>
          </p:nvPr>
        </p:nvSpPr>
        <p:spPr>
          <a:xfrm>
            <a:off x="1820091" y="852488"/>
            <a:ext cx="7882709" cy="5667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3200"/>
              <a:buFont typeface="Gill Sans"/>
              <a:buNone/>
            </a:pPr>
            <a:r>
              <a:rPr lang="en-US">
                <a:solidFill>
                  <a:schemeClr val="accent2"/>
                </a:solidFill>
              </a:rPr>
              <a:t>LOGISTIC REGRESSION CURVE</a:t>
            </a:r>
            <a:endParaRPr/>
          </a:p>
        </p:txBody>
      </p:sp>
      <p:cxnSp>
        <p:nvCxnSpPr>
          <p:cNvPr id="689" name="Google Shape;689;p43"/>
          <p:cNvCxnSpPr/>
          <p:nvPr/>
        </p:nvCxnSpPr>
        <p:spPr>
          <a:xfrm flipH="1">
            <a:off x="3551239" y="5811839"/>
            <a:ext cx="33337" cy="1587"/>
          </a:xfrm>
          <a:prstGeom prst="straightConnector1">
            <a:avLst/>
          </a:prstGeom>
          <a:noFill/>
          <a:ln cap="flat" cmpd="sng" w="9525">
            <a:solidFill>
              <a:srgbClr val="000000"/>
            </a:solidFill>
            <a:prstDash val="solid"/>
            <a:round/>
            <a:headEnd len="sm" w="sm" type="none"/>
            <a:tailEnd len="sm" w="sm" type="none"/>
          </a:ln>
        </p:spPr>
      </p:cxnSp>
      <p:cxnSp>
        <p:nvCxnSpPr>
          <p:cNvPr id="690" name="Google Shape;690;p43"/>
          <p:cNvCxnSpPr/>
          <p:nvPr/>
        </p:nvCxnSpPr>
        <p:spPr>
          <a:xfrm flipH="1">
            <a:off x="3551239" y="5451475"/>
            <a:ext cx="33337" cy="1588"/>
          </a:xfrm>
          <a:prstGeom prst="straightConnector1">
            <a:avLst/>
          </a:prstGeom>
          <a:noFill/>
          <a:ln cap="flat" cmpd="sng" w="9525">
            <a:solidFill>
              <a:srgbClr val="000000"/>
            </a:solidFill>
            <a:prstDash val="solid"/>
            <a:round/>
            <a:headEnd len="sm" w="sm" type="none"/>
            <a:tailEnd len="sm" w="sm" type="none"/>
          </a:ln>
        </p:spPr>
      </p:cxnSp>
      <p:cxnSp>
        <p:nvCxnSpPr>
          <p:cNvPr id="691" name="Google Shape;691;p43"/>
          <p:cNvCxnSpPr/>
          <p:nvPr/>
        </p:nvCxnSpPr>
        <p:spPr>
          <a:xfrm flipH="1">
            <a:off x="3551239" y="5091114"/>
            <a:ext cx="33337" cy="1587"/>
          </a:xfrm>
          <a:prstGeom prst="straightConnector1">
            <a:avLst/>
          </a:prstGeom>
          <a:noFill/>
          <a:ln cap="flat" cmpd="sng" w="9525">
            <a:solidFill>
              <a:srgbClr val="000000"/>
            </a:solidFill>
            <a:prstDash val="solid"/>
            <a:round/>
            <a:headEnd len="sm" w="sm" type="none"/>
            <a:tailEnd len="sm" w="sm" type="none"/>
          </a:ln>
        </p:spPr>
      </p:cxnSp>
      <p:cxnSp>
        <p:nvCxnSpPr>
          <p:cNvPr id="692" name="Google Shape;692;p43"/>
          <p:cNvCxnSpPr/>
          <p:nvPr/>
        </p:nvCxnSpPr>
        <p:spPr>
          <a:xfrm flipH="1">
            <a:off x="3551239" y="4730750"/>
            <a:ext cx="33337" cy="1588"/>
          </a:xfrm>
          <a:prstGeom prst="straightConnector1">
            <a:avLst/>
          </a:prstGeom>
          <a:noFill/>
          <a:ln cap="flat" cmpd="sng" w="9525">
            <a:solidFill>
              <a:srgbClr val="000000"/>
            </a:solidFill>
            <a:prstDash val="solid"/>
            <a:round/>
            <a:headEnd len="sm" w="sm" type="none"/>
            <a:tailEnd len="sm" w="sm" type="none"/>
          </a:ln>
        </p:spPr>
      </p:cxnSp>
      <p:cxnSp>
        <p:nvCxnSpPr>
          <p:cNvPr id="693" name="Google Shape;693;p43"/>
          <p:cNvCxnSpPr/>
          <p:nvPr/>
        </p:nvCxnSpPr>
        <p:spPr>
          <a:xfrm flipH="1">
            <a:off x="3551239" y="4370389"/>
            <a:ext cx="33337" cy="1587"/>
          </a:xfrm>
          <a:prstGeom prst="straightConnector1">
            <a:avLst/>
          </a:prstGeom>
          <a:noFill/>
          <a:ln cap="flat" cmpd="sng" w="9525">
            <a:solidFill>
              <a:srgbClr val="000000"/>
            </a:solidFill>
            <a:prstDash val="solid"/>
            <a:round/>
            <a:headEnd len="sm" w="sm" type="none"/>
            <a:tailEnd len="sm" w="sm" type="none"/>
          </a:ln>
        </p:spPr>
      </p:cxnSp>
      <p:cxnSp>
        <p:nvCxnSpPr>
          <p:cNvPr id="694" name="Google Shape;694;p43"/>
          <p:cNvCxnSpPr/>
          <p:nvPr/>
        </p:nvCxnSpPr>
        <p:spPr>
          <a:xfrm flipH="1">
            <a:off x="3551239" y="4011614"/>
            <a:ext cx="33337" cy="1587"/>
          </a:xfrm>
          <a:prstGeom prst="straightConnector1">
            <a:avLst/>
          </a:prstGeom>
          <a:noFill/>
          <a:ln cap="flat" cmpd="sng" w="9525">
            <a:solidFill>
              <a:srgbClr val="000000"/>
            </a:solidFill>
            <a:prstDash val="solid"/>
            <a:round/>
            <a:headEnd len="sm" w="sm" type="none"/>
            <a:tailEnd len="sm" w="sm" type="none"/>
          </a:ln>
        </p:spPr>
      </p:cxnSp>
      <p:cxnSp>
        <p:nvCxnSpPr>
          <p:cNvPr id="695" name="Google Shape;695;p43"/>
          <p:cNvCxnSpPr/>
          <p:nvPr/>
        </p:nvCxnSpPr>
        <p:spPr>
          <a:xfrm flipH="1">
            <a:off x="3551239" y="3651250"/>
            <a:ext cx="33337" cy="1588"/>
          </a:xfrm>
          <a:prstGeom prst="straightConnector1">
            <a:avLst/>
          </a:prstGeom>
          <a:noFill/>
          <a:ln cap="flat" cmpd="sng" w="9525">
            <a:solidFill>
              <a:srgbClr val="000000"/>
            </a:solidFill>
            <a:prstDash val="solid"/>
            <a:round/>
            <a:headEnd len="sm" w="sm" type="none"/>
            <a:tailEnd len="sm" w="sm" type="none"/>
          </a:ln>
        </p:spPr>
      </p:cxnSp>
      <p:cxnSp>
        <p:nvCxnSpPr>
          <p:cNvPr id="696" name="Google Shape;696;p43"/>
          <p:cNvCxnSpPr/>
          <p:nvPr/>
        </p:nvCxnSpPr>
        <p:spPr>
          <a:xfrm flipH="1">
            <a:off x="3551239" y="3290889"/>
            <a:ext cx="33337" cy="1587"/>
          </a:xfrm>
          <a:prstGeom prst="straightConnector1">
            <a:avLst/>
          </a:prstGeom>
          <a:noFill/>
          <a:ln cap="flat" cmpd="sng" w="9525">
            <a:solidFill>
              <a:srgbClr val="000000"/>
            </a:solidFill>
            <a:prstDash val="solid"/>
            <a:round/>
            <a:headEnd len="sm" w="sm" type="none"/>
            <a:tailEnd len="sm" w="sm" type="none"/>
          </a:ln>
        </p:spPr>
      </p:cxnSp>
      <p:cxnSp>
        <p:nvCxnSpPr>
          <p:cNvPr id="697" name="Google Shape;697;p43"/>
          <p:cNvCxnSpPr/>
          <p:nvPr/>
        </p:nvCxnSpPr>
        <p:spPr>
          <a:xfrm flipH="1">
            <a:off x="3551239" y="2930525"/>
            <a:ext cx="33337" cy="1588"/>
          </a:xfrm>
          <a:prstGeom prst="straightConnector1">
            <a:avLst/>
          </a:prstGeom>
          <a:noFill/>
          <a:ln cap="flat" cmpd="sng" w="9525">
            <a:solidFill>
              <a:srgbClr val="000000"/>
            </a:solidFill>
            <a:prstDash val="solid"/>
            <a:round/>
            <a:headEnd len="sm" w="sm" type="none"/>
            <a:tailEnd len="sm" w="sm" type="none"/>
          </a:ln>
        </p:spPr>
      </p:cxnSp>
      <p:cxnSp>
        <p:nvCxnSpPr>
          <p:cNvPr id="698" name="Google Shape;698;p43"/>
          <p:cNvCxnSpPr/>
          <p:nvPr/>
        </p:nvCxnSpPr>
        <p:spPr>
          <a:xfrm flipH="1">
            <a:off x="3551239" y="2570164"/>
            <a:ext cx="33337" cy="1587"/>
          </a:xfrm>
          <a:prstGeom prst="straightConnector1">
            <a:avLst/>
          </a:prstGeom>
          <a:noFill/>
          <a:ln cap="flat" cmpd="sng" w="9525">
            <a:solidFill>
              <a:srgbClr val="000000"/>
            </a:solidFill>
            <a:prstDash val="solid"/>
            <a:round/>
            <a:headEnd len="sm" w="sm" type="none"/>
            <a:tailEnd len="sm" w="sm" type="none"/>
          </a:ln>
        </p:spPr>
      </p:cxnSp>
      <p:cxnSp>
        <p:nvCxnSpPr>
          <p:cNvPr id="699" name="Google Shape;699;p43"/>
          <p:cNvCxnSpPr/>
          <p:nvPr/>
        </p:nvCxnSpPr>
        <p:spPr>
          <a:xfrm flipH="1">
            <a:off x="3551239" y="2209800"/>
            <a:ext cx="33337" cy="1588"/>
          </a:xfrm>
          <a:prstGeom prst="straightConnector1">
            <a:avLst/>
          </a:prstGeom>
          <a:noFill/>
          <a:ln cap="flat" cmpd="sng" w="9525">
            <a:solidFill>
              <a:srgbClr val="000000"/>
            </a:solidFill>
            <a:prstDash val="solid"/>
            <a:round/>
            <a:headEnd len="sm" w="sm" type="none"/>
            <a:tailEnd len="sm" w="sm" type="none"/>
          </a:ln>
        </p:spPr>
      </p:cxnSp>
      <p:sp>
        <p:nvSpPr>
          <p:cNvPr id="700" name="Google Shape;700;p43"/>
          <p:cNvSpPr/>
          <p:nvPr/>
        </p:nvSpPr>
        <p:spPr>
          <a:xfrm>
            <a:off x="3295650" y="5745163"/>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0.0</a:t>
            </a:r>
            <a:endParaRPr b="0" i="0" sz="1200" u="none" cap="none" strike="noStrike">
              <a:solidFill>
                <a:schemeClr val="dk1"/>
              </a:solidFill>
              <a:latin typeface="Verdana"/>
              <a:ea typeface="Verdana"/>
              <a:cs typeface="Verdana"/>
              <a:sym typeface="Verdana"/>
            </a:endParaRPr>
          </a:p>
        </p:txBody>
      </p:sp>
      <p:sp>
        <p:nvSpPr>
          <p:cNvPr id="701" name="Google Shape;701;p43"/>
          <p:cNvSpPr/>
          <p:nvPr/>
        </p:nvSpPr>
        <p:spPr>
          <a:xfrm>
            <a:off x="3295650" y="5384800"/>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0.1</a:t>
            </a:r>
            <a:endParaRPr b="0" i="0" sz="1200" u="none" cap="none" strike="noStrike">
              <a:solidFill>
                <a:schemeClr val="dk1"/>
              </a:solidFill>
              <a:latin typeface="Verdana"/>
              <a:ea typeface="Verdana"/>
              <a:cs typeface="Verdana"/>
              <a:sym typeface="Verdana"/>
            </a:endParaRPr>
          </a:p>
        </p:txBody>
      </p:sp>
      <p:sp>
        <p:nvSpPr>
          <p:cNvPr id="702" name="Google Shape;702;p43"/>
          <p:cNvSpPr/>
          <p:nvPr/>
        </p:nvSpPr>
        <p:spPr>
          <a:xfrm>
            <a:off x="3295650" y="5024438"/>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0.2</a:t>
            </a:r>
            <a:endParaRPr b="0" i="0" sz="1200" u="none" cap="none" strike="noStrike">
              <a:solidFill>
                <a:schemeClr val="dk1"/>
              </a:solidFill>
              <a:latin typeface="Verdana"/>
              <a:ea typeface="Verdana"/>
              <a:cs typeface="Verdana"/>
              <a:sym typeface="Verdana"/>
            </a:endParaRPr>
          </a:p>
        </p:txBody>
      </p:sp>
      <p:sp>
        <p:nvSpPr>
          <p:cNvPr id="703" name="Google Shape;703;p43"/>
          <p:cNvSpPr/>
          <p:nvPr/>
        </p:nvSpPr>
        <p:spPr>
          <a:xfrm>
            <a:off x="3295650" y="4664075"/>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0.3</a:t>
            </a:r>
            <a:endParaRPr b="0" i="0" sz="1200" u="none" cap="none" strike="noStrike">
              <a:solidFill>
                <a:schemeClr val="dk1"/>
              </a:solidFill>
              <a:latin typeface="Verdana"/>
              <a:ea typeface="Verdana"/>
              <a:cs typeface="Verdana"/>
              <a:sym typeface="Verdana"/>
            </a:endParaRPr>
          </a:p>
        </p:txBody>
      </p:sp>
      <p:sp>
        <p:nvSpPr>
          <p:cNvPr id="704" name="Google Shape;704;p43"/>
          <p:cNvSpPr/>
          <p:nvPr/>
        </p:nvSpPr>
        <p:spPr>
          <a:xfrm>
            <a:off x="3295650" y="4303713"/>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0.4</a:t>
            </a:r>
            <a:endParaRPr b="0" i="0" sz="1200" u="none" cap="none" strike="noStrike">
              <a:solidFill>
                <a:schemeClr val="dk1"/>
              </a:solidFill>
              <a:latin typeface="Verdana"/>
              <a:ea typeface="Verdana"/>
              <a:cs typeface="Verdana"/>
              <a:sym typeface="Verdana"/>
            </a:endParaRPr>
          </a:p>
        </p:txBody>
      </p:sp>
      <p:sp>
        <p:nvSpPr>
          <p:cNvPr id="705" name="Google Shape;705;p43"/>
          <p:cNvSpPr/>
          <p:nvPr/>
        </p:nvSpPr>
        <p:spPr>
          <a:xfrm>
            <a:off x="3295650" y="3943350"/>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0.5</a:t>
            </a:r>
            <a:endParaRPr b="0" i="0" sz="1200" u="none" cap="none" strike="noStrike">
              <a:solidFill>
                <a:schemeClr val="dk1"/>
              </a:solidFill>
              <a:latin typeface="Verdana"/>
              <a:ea typeface="Verdana"/>
              <a:cs typeface="Verdana"/>
              <a:sym typeface="Verdana"/>
            </a:endParaRPr>
          </a:p>
        </p:txBody>
      </p:sp>
      <p:sp>
        <p:nvSpPr>
          <p:cNvPr id="706" name="Google Shape;706;p43"/>
          <p:cNvSpPr/>
          <p:nvPr/>
        </p:nvSpPr>
        <p:spPr>
          <a:xfrm>
            <a:off x="3295650" y="3582988"/>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0.6</a:t>
            </a:r>
            <a:endParaRPr b="0" i="0" sz="1200" u="none" cap="none" strike="noStrike">
              <a:solidFill>
                <a:schemeClr val="dk1"/>
              </a:solidFill>
              <a:latin typeface="Verdana"/>
              <a:ea typeface="Verdana"/>
              <a:cs typeface="Verdana"/>
              <a:sym typeface="Verdana"/>
            </a:endParaRPr>
          </a:p>
        </p:txBody>
      </p:sp>
      <p:sp>
        <p:nvSpPr>
          <p:cNvPr id="707" name="Google Shape;707;p43"/>
          <p:cNvSpPr/>
          <p:nvPr/>
        </p:nvSpPr>
        <p:spPr>
          <a:xfrm>
            <a:off x="3295650" y="3222625"/>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0.7</a:t>
            </a:r>
            <a:endParaRPr b="0" i="0" sz="1200" u="none" cap="none" strike="noStrike">
              <a:solidFill>
                <a:schemeClr val="dk1"/>
              </a:solidFill>
              <a:latin typeface="Verdana"/>
              <a:ea typeface="Verdana"/>
              <a:cs typeface="Verdana"/>
              <a:sym typeface="Verdana"/>
            </a:endParaRPr>
          </a:p>
        </p:txBody>
      </p:sp>
      <p:sp>
        <p:nvSpPr>
          <p:cNvPr id="708" name="Google Shape;708;p43"/>
          <p:cNvSpPr/>
          <p:nvPr/>
        </p:nvSpPr>
        <p:spPr>
          <a:xfrm>
            <a:off x="3295650" y="2863850"/>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0.8</a:t>
            </a:r>
            <a:endParaRPr b="0" i="0" sz="1200" u="none" cap="none" strike="noStrike">
              <a:solidFill>
                <a:schemeClr val="dk1"/>
              </a:solidFill>
              <a:latin typeface="Verdana"/>
              <a:ea typeface="Verdana"/>
              <a:cs typeface="Verdana"/>
              <a:sym typeface="Verdana"/>
            </a:endParaRPr>
          </a:p>
        </p:txBody>
      </p:sp>
      <p:sp>
        <p:nvSpPr>
          <p:cNvPr id="709" name="Google Shape;709;p43"/>
          <p:cNvSpPr/>
          <p:nvPr/>
        </p:nvSpPr>
        <p:spPr>
          <a:xfrm>
            <a:off x="3295650" y="2503488"/>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0.9</a:t>
            </a:r>
            <a:endParaRPr b="0" i="0" sz="1200" u="none" cap="none" strike="noStrike">
              <a:solidFill>
                <a:schemeClr val="dk1"/>
              </a:solidFill>
              <a:latin typeface="Verdana"/>
              <a:ea typeface="Verdana"/>
              <a:cs typeface="Verdana"/>
              <a:sym typeface="Verdana"/>
            </a:endParaRPr>
          </a:p>
        </p:txBody>
      </p:sp>
      <p:sp>
        <p:nvSpPr>
          <p:cNvPr id="710" name="Google Shape;710;p43"/>
          <p:cNvSpPr/>
          <p:nvPr/>
        </p:nvSpPr>
        <p:spPr>
          <a:xfrm>
            <a:off x="3295650" y="2143125"/>
            <a:ext cx="251672"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1.0</a:t>
            </a:r>
            <a:endParaRPr b="0" i="0" sz="1200" u="none" cap="none" strike="noStrike">
              <a:solidFill>
                <a:schemeClr val="dk1"/>
              </a:solidFill>
              <a:latin typeface="Verdana"/>
              <a:ea typeface="Verdana"/>
              <a:cs typeface="Verdana"/>
              <a:sym typeface="Verdana"/>
            </a:endParaRPr>
          </a:p>
        </p:txBody>
      </p:sp>
      <p:cxnSp>
        <p:nvCxnSpPr>
          <p:cNvPr id="711" name="Google Shape;711;p43"/>
          <p:cNvCxnSpPr/>
          <p:nvPr/>
        </p:nvCxnSpPr>
        <p:spPr>
          <a:xfrm>
            <a:off x="3619500"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12" name="Google Shape;712;p43"/>
          <p:cNvCxnSpPr/>
          <p:nvPr/>
        </p:nvCxnSpPr>
        <p:spPr>
          <a:xfrm>
            <a:off x="387191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13" name="Google Shape;713;p43"/>
          <p:cNvCxnSpPr/>
          <p:nvPr/>
        </p:nvCxnSpPr>
        <p:spPr>
          <a:xfrm>
            <a:off x="4122739"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14" name="Google Shape;714;p43"/>
          <p:cNvCxnSpPr/>
          <p:nvPr/>
        </p:nvCxnSpPr>
        <p:spPr>
          <a:xfrm>
            <a:off x="4375150"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15" name="Google Shape;715;p43"/>
          <p:cNvCxnSpPr/>
          <p:nvPr/>
        </p:nvCxnSpPr>
        <p:spPr>
          <a:xfrm>
            <a:off x="462756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16" name="Google Shape;716;p43"/>
          <p:cNvCxnSpPr/>
          <p:nvPr/>
        </p:nvCxnSpPr>
        <p:spPr>
          <a:xfrm>
            <a:off x="4879975"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17" name="Google Shape;717;p43"/>
          <p:cNvCxnSpPr/>
          <p:nvPr/>
        </p:nvCxnSpPr>
        <p:spPr>
          <a:xfrm>
            <a:off x="5130800"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18" name="Google Shape;718;p43"/>
          <p:cNvCxnSpPr/>
          <p:nvPr/>
        </p:nvCxnSpPr>
        <p:spPr>
          <a:xfrm>
            <a:off x="538321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19" name="Google Shape;719;p43"/>
          <p:cNvCxnSpPr/>
          <p:nvPr/>
        </p:nvCxnSpPr>
        <p:spPr>
          <a:xfrm>
            <a:off x="5635625"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20" name="Google Shape;720;p43"/>
          <p:cNvCxnSpPr/>
          <p:nvPr/>
        </p:nvCxnSpPr>
        <p:spPr>
          <a:xfrm>
            <a:off x="5886450"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21" name="Google Shape;721;p43"/>
          <p:cNvCxnSpPr/>
          <p:nvPr/>
        </p:nvCxnSpPr>
        <p:spPr>
          <a:xfrm>
            <a:off x="613886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22" name="Google Shape;722;p43"/>
          <p:cNvCxnSpPr/>
          <p:nvPr/>
        </p:nvCxnSpPr>
        <p:spPr>
          <a:xfrm>
            <a:off x="6391275"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23" name="Google Shape;723;p43"/>
          <p:cNvCxnSpPr/>
          <p:nvPr/>
        </p:nvCxnSpPr>
        <p:spPr>
          <a:xfrm>
            <a:off x="6642100"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24" name="Google Shape;724;p43"/>
          <p:cNvCxnSpPr/>
          <p:nvPr/>
        </p:nvCxnSpPr>
        <p:spPr>
          <a:xfrm>
            <a:off x="689451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25" name="Google Shape;725;p43"/>
          <p:cNvCxnSpPr/>
          <p:nvPr/>
        </p:nvCxnSpPr>
        <p:spPr>
          <a:xfrm>
            <a:off x="7146925"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26" name="Google Shape;726;p43"/>
          <p:cNvCxnSpPr/>
          <p:nvPr/>
        </p:nvCxnSpPr>
        <p:spPr>
          <a:xfrm>
            <a:off x="7399339"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27" name="Google Shape;727;p43"/>
          <p:cNvCxnSpPr/>
          <p:nvPr/>
        </p:nvCxnSpPr>
        <p:spPr>
          <a:xfrm>
            <a:off x="765016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28" name="Google Shape;728;p43"/>
          <p:cNvCxnSpPr/>
          <p:nvPr/>
        </p:nvCxnSpPr>
        <p:spPr>
          <a:xfrm>
            <a:off x="7902575" y="5854701"/>
            <a:ext cx="1588" cy="41275"/>
          </a:xfrm>
          <a:prstGeom prst="straightConnector1">
            <a:avLst/>
          </a:prstGeom>
          <a:noFill/>
          <a:ln cap="flat" cmpd="sng" w="9525">
            <a:solidFill>
              <a:srgbClr val="000000"/>
            </a:solidFill>
            <a:prstDash val="solid"/>
            <a:round/>
            <a:headEnd len="sm" w="sm" type="none"/>
            <a:tailEnd len="sm" w="sm" type="none"/>
          </a:ln>
        </p:spPr>
      </p:cxnSp>
      <p:cxnSp>
        <p:nvCxnSpPr>
          <p:cNvPr id="729" name="Google Shape;729;p43"/>
          <p:cNvCxnSpPr/>
          <p:nvPr/>
        </p:nvCxnSpPr>
        <p:spPr>
          <a:xfrm>
            <a:off x="8154989"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30" name="Google Shape;730;p43"/>
          <p:cNvCxnSpPr/>
          <p:nvPr/>
        </p:nvCxnSpPr>
        <p:spPr>
          <a:xfrm>
            <a:off x="8405814" y="5854701"/>
            <a:ext cx="1587" cy="41275"/>
          </a:xfrm>
          <a:prstGeom prst="straightConnector1">
            <a:avLst/>
          </a:prstGeom>
          <a:noFill/>
          <a:ln cap="flat" cmpd="sng" w="9525">
            <a:solidFill>
              <a:srgbClr val="000000"/>
            </a:solidFill>
            <a:prstDash val="solid"/>
            <a:round/>
            <a:headEnd len="sm" w="sm" type="none"/>
            <a:tailEnd len="sm" w="sm" type="none"/>
          </a:ln>
        </p:spPr>
      </p:cxnSp>
      <p:cxnSp>
        <p:nvCxnSpPr>
          <p:cNvPr id="731" name="Google Shape;731;p43"/>
          <p:cNvCxnSpPr/>
          <p:nvPr/>
        </p:nvCxnSpPr>
        <p:spPr>
          <a:xfrm>
            <a:off x="8658225" y="5854701"/>
            <a:ext cx="1588" cy="41275"/>
          </a:xfrm>
          <a:prstGeom prst="straightConnector1">
            <a:avLst/>
          </a:prstGeom>
          <a:noFill/>
          <a:ln cap="flat" cmpd="sng" w="9525">
            <a:solidFill>
              <a:srgbClr val="000000"/>
            </a:solidFill>
            <a:prstDash val="solid"/>
            <a:round/>
            <a:headEnd len="sm" w="sm" type="none"/>
            <a:tailEnd len="sm" w="sm" type="none"/>
          </a:ln>
        </p:spPr>
      </p:cxnSp>
      <p:sp>
        <p:nvSpPr>
          <p:cNvPr id="732" name="Google Shape;732;p43"/>
          <p:cNvSpPr/>
          <p:nvPr/>
        </p:nvSpPr>
        <p:spPr>
          <a:xfrm>
            <a:off x="3559175"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a:t>
            </a:r>
            <a:endParaRPr b="0" i="0" sz="1200" u="none" cap="none" strike="noStrike">
              <a:solidFill>
                <a:schemeClr val="dk1"/>
              </a:solidFill>
              <a:latin typeface="Verdana"/>
              <a:ea typeface="Verdana"/>
              <a:cs typeface="Verdana"/>
              <a:sym typeface="Verdana"/>
            </a:endParaRPr>
          </a:p>
        </p:txBody>
      </p:sp>
      <p:sp>
        <p:nvSpPr>
          <p:cNvPr id="733" name="Google Shape;733;p43"/>
          <p:cNvSpPr/>
          <p:nvPr/>
        </p:nvSpPr>
        <p:spPr>
          <a:xfrm>
            <a:off x="3811588"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2</a:t>
            </a:r>
            <a:endParaRPr b="0" i="0" sz="1200" u="none" cap="none" strike="noStrike">
              <a:solidFill>
                <a:schemeClr val="dk1"/>
              </a:solidFill>
              <a:latin typeface="Verdana"/>
              <a:ea typeface="Verdana"/>
              <a:cs typeface="Verdana"/>
              <a:sym typeface="Verdana"/>
            </a:endParaRPr>
          </a:p>
        </p:txBody>
      </p:sp>
      <p:sp>
        <p:nvSpPr>
          <p:cNvPr id="734" name="Google Shape;734;p43"/>
          <p:cNvSpPr/>
          <p:nvPr/>
        </p:nvSpPr>
        <p:spPr>
          <a:xfrm>
            <a:off x="4062413"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3</a:t>
            </a:r>
            <a:endParaRPr b="0" i="0" sz="1200" u="none" cap="none" strike="noStrike">
              <a:solidFill>
                <a:schemeClr val="dk1"/>
              </a:solidFill>
              <a:latin typeface="Verdana"/>
              <a:ea typeface="Verdana"/>
              <a:cs typeface="Verdana"/>
              <a:sym typeface="Verdana"/>
            </a:endParaRPr>
          </a:p>
        </p:txBody>
      </p:sp>
      <p:sp>
        <p:nvSpPr>
          <p:cNvPr id="735" name="Google Shape;735;p43"/>
          <p:cNvSpPr/>
          <p:nvPr/>
        </p:nvSpPr>
        <p:spPr>
          <a:xfrm>
            <a:off x="4314825"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4</a:t>
            </a:r>
            <a:endParaRPr b="0" i="0" sz="1200" u="none" cap="none" strike="noStrike">
              <a:solidFill>
                <a:schemeClr val="dk1"/>
              </a:solidFill>
              <a:latin typeface="Verdana"/>
              <a:ea typeface="Verdana"/>
              <a:cs typeface="Verdana"/>
              <a:sym typeface="Verdana"/>
            </a:endParaRPr>
          </a:p>
        </p:txBody>
      </p:sp>
      <p:sp>
        <p:nvSpPr>
          <p:cNvPr id="736" name="Google Shape;736;p43"/>
          <p:cNvSpPr/>
          <p:nvPr/>
        </p:nvSpPr>
        <p:spPr>
          <a:xfrm>
            <a:off x="4567238"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5</a:t>
            </a:r>
            <a:endParaRPr b="0" i="0" sz="1200" u="none" cap="none" strike="noStrike">
              <a:solidFill>
                <a:schemeClr val="dk1"/>
              </a:solidFill>
              <a:latin typeface="Verdana"/>
              <a:ea typeface="Verdana"/>
              <a:cs typeface="Verdana"/>
              <a:sym typeface="Verdana"/>
            </a:endParaRPr>
          </a:p>
        </p:txBody>
      </p:sp>
      <p:sp>
        <p:nvSpPr>
          <p:cNvPr id="737" name="Google Shape;737;p43"/>
          <p:cNvSpPr/>
          <p:nvPr/>
        </p:nvSpPr>
        <p:spPr>
          <a:xfrm>
            <a:off x="4818063"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6</a:t>
            </a:r>
            <a:endParaRPr b="0" i="0" sz="1200" u="none" cap="none" strike="noStrike">
              <a:solidFill>
                <a:schemeClr val="dk1"/>
              </a:solidFill>
              <a:latin typeface="Verdana"/>
              <a:ea typeface="Verdana"/>
              <a:cs typeface="Verdana"/>
              <a:sym typeface="Verdana"/>
            </a:endParaRPr>
          </a:p>
        </p:txBody>
      </p:sp>
      <p:sp>
        <p:nvSpPr>
          <p:cNvPr id="738" name="Google Shape;738;p43"/>
          <p:cNvSpPr/>
          <p:nvPr/>
        </p:nvSpPr>
        <p:spPr>
          <a:xfrm>
            <a:off x="5070475"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7</a:t>
            </a:r>
            <a:endParaRPr b="0" i="0" sz="1200" u="none" cap="none" strike="noStrike">
              <a:solidFill>
                <a:schemeClr val="dk1"/>
              </a:solidFill>
              <a:latin typeface="Verdana"/>
              <a:ea typeface="Verdana"/>
              <a:cs typeface="Verdana"/>
              <a:sym typeface="Verdana"/>
            </a:endParaRPr>
          </a:p>
        </p:txBody>
      </p:sp>
      <p:sp>
        <p:nvSpPr>
          <p:cNvPr id="739" name="Google Shape;739;p43"/>
          <p:cNvSpPr/>
          <p:nvPr/>
        </p:nvSpPr>
        <p:spPr>
          <a:xfrm>
            <a:off x="5322888"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8</a:t>
            </a:r>
            <a:endParaRPr b="0" i="0" sz="1200" u="none" cap="none" strike="noStrike">
              <a:solidFill>
                <a:schemeClr val="dk1"/>
              </a:solidFill>
              <a:latin typeface="Verdana"/>
              <a:ea typeface="Verdana"/>
              <a:cs typeface="Verdana"/>
              <a:sym typeface="Verdana"/>
            </a:endParaRPr>
          </a:p>
        </p:txBody>
      </p:sp>
      <p:sp>
        <p:nvSpPr>
          <p:cNvPr id="740" name="Google Shape;740;p43"/>
          <p:cNvSpPr/>
          <p:nvPr/>
        </p:nvSpPr>
        <p:spPr>
          <a:xfrm>
            <a:off x="5575300" y="5913438"/>
            <a:ext cx="97784"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9</a:t>
            </a:r>
            <a:endParaRPr b="0" i="0" sz="1200" u="none" cap="none" strike="noStrike">
              <a:solidFill>
                <a:schemeClr val="dk1"/>
              </a:solidFill>
              <a:latin typeface="Verdana"/>
              <a:ea typeface="Verdana"/>
              <a:cs typeface="Verdana"/>
              <a:sym typeface="Verdana"/>
            </a:endParaRPr>
          </a:p>
        </p:txBody>
      </p:sp>
      <p:sp>
        <p:nvSpPr>
          <p:cNvPr id="741" name="Google Shape;741;p43"/>
          <p:cNvSpPr/>
          <p:nvPr/>
        </p:nvSpPr>
        <p:spPr>
          <a:xfrm>
            <a:off x="5792788"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10</a:t>
            </a:r>
            <a:endParaRPr b="0" i="0" sz="1200" u="none" cap="none" strike="noStrike">
              <a:solidFill>
                <a:schemeClr val="dk1"/>
              </a:solidFill>
              <a:latin typeface="Verdana"/>
              <a:ea typeface="Verdana"/>
              <a:cs typeface="Verdana"/>
              <a:sym typeface="Verdana"/>
            </a:endParaRPr>
          </a:p>
        </p:txBody>
      </p:sp>
      <p:sp>
        <p:nvSpPr>
          <p:cNvPr id="742" name="Google Shape;742;p43"/>
          <p:cNvSpPr/>
          <p:nvPr/>
        </p:nvSpPr>
        <p:spPr>
          <a:xfrm>
            <a:off x="6045200"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11</a:t>
            </a:r>
            <a:endParaRPr b="0" i="0" sz="2400" u="none" cap="none" strike="noStrike">
              <a:solidFill>
                <a:schemeClr val="dk1"/>
              </a:solidFill>
              <a:latin typeface="Times New Roman"/>
              <a:ea typeface="Times New Roman"/>
              <a:cs typeface="Times New Roman"/>
              <a:sym typeface="Times New Roman"/>
            </a:endParaRPr>
          </a:p>
        </p:txBody>
      </p:sp>
      <p:sp>
        <p:nvSpPr>
          <p:cNvPr id="743" name="Google Shape;743;p43"/>
          <p:cNvSpPr/>
          <p:nvPr/>
        </p:nvSpPr>
        <p:spPr>
          <a:xfrm>
            <a:off x="6297613"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12</a:t>
            </a:r>
            <a:endParaRPr b="0" i="0" sz="1200" u="none" cap="none" strike="noStrike">
              <a:solidFill>
                <a:schemeClr val="dk1"/>
              </a:solidFill>
              <a:latin typeface="Verdana"/>
              <a:ea typeface="Verdana"/>
              <a:cs typeface="Verdana"/>
              <a:sym typeface="Verdana"/>
            </a:endParaRPr>
          </a:p>
        </p:txBody>
      </p:sp>
      <p:sp>
        <p:nvSpPr>
          <p:cNvPr id="744" name="Google Shape;744;p43"/>
          <p:cNvSpPr/>
          <p:nvPr/>
        </p:nvSpPr>
        <p:spPr>
          <a:xfrm>
            <a:off x="6548438"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13</a:t>
            </a:r>
            <a:endParaRPr b="0" i="0" sz="1200" u="none" cap="none" strike="noStrike">
              <a:solidFill>
                <a:schemeClr val="dk1"/>
              </a:solidFill>
              <a:latin typeface="Verdana"/>
              <a:ea typeface="Verdana"/>
              <a:cs typeface="Verdana"/>
              <a:sym typeface="Verdana"/>
            </a:endParaRPr>
          </a:p>
        </p:txBody>
      </p:sp>
      <p:sp>
        <p:nvSpPr>
          <p:cNvPr id="745" name="Google Shape;745;p43"/>
          <p:cNvSpPr/>
          <p:nvPr/>
        </p:nvSpPr>
        <p:spPr>
          <a:xfrm>
            <a:off x="6800850"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14</a:t>
            </a:r>
            <a:endParaRPr b="0" i="0" sz="1200" u="none" cap="none" strike="noStrike">
              <a:solidFill>
                <a:schemeClr val="dk1"/>
              </a:solidFill>
              <a:latin typeface="Verdana"/>
              <a:ea typeface="Verdana"/>
              <a:cs typeface="Verdana"/>
              <a:sym typeface="Verdana"/>
            </a:endParaRPr>
          </a:p>
        </p:txBody>
      </p:sp>
      <p:sp>
        <p:nvSpPr>
          <p:cNvPr id="746" name="Google Shape;746;p43"/>
          <p:cNvSpPr/>
          <p:nvPr/>
        </p:nvSpPr>
        <p:spPr>
          <a:xfrm>
            <a:off x="7053263"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15</a:t>
            </a:r>
            <a:endParaRPr b="0" i="0" sz="1200" u="none" cap="none" strike="noStrike">
              <a:solidFill>
                <a:schemeClr val="dk1"/>
              </a:solidFill>
              <a:latin typeface="Verdana"/>
              <a:ea typeface="Verdana"/>
              <a:cs typeface="Verdana"/>
              <a:sym typeface="Verdana"/>
            </a:endParaRPr>
          </a:p>
        </p:txBody>
      </p:sp>
      <p:sp>
        <p:nvSpPr>
          <p:cNvPr id="747" name="Google Shape;747;p43"/>
          <p:cNvSpPr/>
          <p:nvPr/>
        </p:nvSpPr>
        <p:spPr>
          <a:xfrm>
            <a:off x="7304088"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16</a:t>
            </a:r>
            <a:endParaRPr b="0" i="0" sz="1200" u="none" cap="none" strike="noStrike">
              <a:solidFill>
                <a:schemeClr val="dk1"/>
              </a:solidFill>
              <a:latin typeface="Verdana"/>
              <a:ea typeface="Verdana"/>
              <a:cs typeface="Verdana"/>
              <a:sym typeface="Verdana"/>
            </a:endParaRPr>
          </a:p>
        </p:txBody>
      </p:sp>
      <p:sp>
        <p:nvSpPr>
          <p:cNvPr id="748" name="Google Shape;748;p43"/>
          <p:cNvSpPr/>
          <p:nvPr/>
        </p:nvSpPr>
        <p:spPr>
          <a:xfrm>
            <a:off x="7556500"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17</a:t>
            </a:r>
            <a:endParaRPr b="0" i="0" sz="1200" u="none" cap="none" strike="noStrike">
              <a:solidFill>
                <a:schemeClr val="dk1"/>
              </a:solidFill>
              <a:latin typeface="Verdana"/>
              <a:ea typeface="Verdana"/>
              <a:cs typeface="Verdana"/>
              <a:sym typeface="Verdana"/>
            </a:endParaRPr>
          </a:p>
        </p:txBody>
      </p:sp>
      <p:sp>
        <p:nvSpPr>
          <p:cNvPr id="749" name="Google Shape;749;p43"/>
          <p:cNvSpPr/>
          <p:nvPr/>
        </p:nvSpPr>
        <p:spPr>
          <a:xfrm>
            <a:off x="7808913"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18</a:t>
            </a:r>
            <a:endParaRPr b="0" i="0" sz="1200" u="none" cap="none" strike="noStrike">
              <a:solidFill>
                <a:schemeClr val="dk1"/>
              </a:solidFill>
              <a:latin typeface="Verdana"/>
              <a:ea typeface="Verdana"/>
              <a:cs typeface="Verdana"/>
              <a:sym typeface="Verdana"/>
            </a:endParaRPr>
          </a:p>
        </p:txBody>
      </p:sp>
      <p:sp>
        <p:nvSpPr>
          <p:cNvPr id="750" name="Google Shape;750;p43"/>
          <p:cNvSpPr/>
          <p:nvPr/>
        </p:nvSpPr>
        <p:spPr>
          <a:xfrm>
            <a:off x="8061325"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19</a:t>
            </a:r>
            <a:endParaRPr b="0" i="0" sz="1200" u="none" cap="none" strike="noStrike">
              <a:solidFill>
                <a:schemeClr val="dk1"/>
              </a:solidFill>
              <a:latin typeface="Verdana"/>
              <a:ea typeface="Verdana"/>
              <a:cs typeface="Verdana"/>
              <a:sym typeface="Verdana"/>
            </a:endParaRPr>
          </a:p>
        </p:txBody>
      </p:sp>
      <p:sp>
        <p:nvSpPr>
          <p:cNvPr id="751" name="Google Shape;751;p43"/>
          <p:cNvSpPr/>
          <p:nvPr/>
        </p:nvSpPr>
        <p:spPr>
          <a:xfrm>
            <a:off x="8312150"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20</a:t>
            </a:r>
            <a:endParaRPr b="0" i="0" sz="1200" u="none" cap="none" strike="noStrike">
              <a:solidFill>
                <a:schemeClr val="dk1"/>
              </a:solidFill>
              <a:latin typeface="Verdana"/>
              <a:ea typeface="Verdana"/>
              <a:cs typeface="Verdana"/>
              <a:sym typeface="Verdana"/>
            </a:endParaRPr>
          </a:p>
        </p:txBody>
      </p:sp>
      <p:sp>
        <p:nvSpPr>
          <p:cNvPr id="752" name="Google Shape;752;p43"/>
          <p:cNvSpPr/>
          <p:nvPr/>
        </p:nvSpPr>
        <p:spPr>
          <a:xfrm>
            <a:off x="8564563" y="5913438"/>
            <a:ext cx="195566"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21</a:t>
            </a:r>
            <a:endParaRPr b="0" i="0" sz="1200" u="none" cap="none" strike="noStrike">
              <a:solidFill>
                <a:schemeClr val="dk1"/>
              </a:solidFill>
              <a:latin typeface="Verdana"/>
              <a:ea typeface="Verdana"/>
              <a:cs typeface="Verdana"/>
              <a:sym typeface="Verdana"/>
            </a:endParaRPr>
          </a:p>
        </p:txBody>
      </p:sp>
      <p:sp>
        <p:nvSpPr>
          <p:cNvPr id="753" name="Google Shape;753;p43"/>
          <p:cNvSpPr/>
          <p:nvPr/>
        </p:nvSpPr>
        <p:spPr>
          <a:xfrm>
            <a:off x="3619500" y="3217864"/>
            <a:ext cx="2617788" cy="2543175"/>
          </a:xfrm>
          <a:custGeom>
            <a:rect b="b" l="l" r="r" t="t"/>
            <a:pathLst>
              <a:path extrusionOk="0" h="8008" w="8244">
                <a:moveTo>
                  <a:pt x="0" y="8008"/>
                </a:moveTo>
                <a:lnTo>
                  <a:pt x="154" y="7992"/>
                </a:lnTo>
                <a:lnTo>
                  <a:pt x="309" y="7974"/>
                </a:lnTo>
                <a:lnTo>
                  <a:pt x="396" y="7963"/>
                </a:lnTo>
                <a:lnTo>
                  <a:pt x="551" y="7943"/>
                </a:lnTo>
                <a:lnTo>
                  <a:pt x="705" y="7920"/>
                </a:lnTo>
                <a:lnTo>
                  <a:pt x="793" y="7907"/>
                </a:lnTo>
                <a:lnTo>
                  <a:pt x="948" y="7881"/>
                </a:lnTo>
                <a:lnTo>
                  <a:pt x="1103" y="7853"/>
                </a:lnTo>
                <a:lnTo>
                  <a:pt x="1190" y="7835"/>
                </a:lnTo>
                <a:lnTo>
                  <a:pt x="1344" y="7802"/>
                </a:lnTo>
                <a:lnTo>
                  <a:pt x="1499" y="7766"/>
                </a:lnTo>
                <a:lnTo>
                  <a:pt x="1587" y="7744"/>
                </a:lnTo>
                <a:lnTo>
                  <a:pt x="1742" y="7703"/>
                </a:lnTo>
                <a:lnTo>
                  <a:pt x="1896" y="7657"/>
                </a:lnTo>
                <a:lnTo>
                  <a:pt x="1983" y="7629"/>
                </a:lnTo>
                <a:lnTo>
                  <a:pt x="2138" y="7578"/>
                </a:lnTo>
                <a:lnTo>
                  <a:pt x="2293" y="7521"/>
                </a:lnTo>
                <a:lnTo>
                  <a:pt x="2380" y="7486"/>
                </a:lnTo>
                <a:lnTo>
                  <a:pt x="2535" y="7421"/>
                </a:lnTo>
                <a:lnTo>
                  <a:pt x="2690" y="7350"/>
                </a:lnTo>
                <a:lnTo>
                  <a:pt x="2777" y="7307"/>
                </a:lnTo>
                <a:lnTo>
                  <a:pt x="2932" y="7227"/>
                </a:lnTo>
                <a:lnTo>
                  <a:pt x="3086" y="7139"/>
                </a:lnTo>
                <a:lnTo>
                  <a:pt x="3174" y="7086"/>
                </a:lnTo>
                <a:lnTo>
                  <a:pt x="3329" y="6987"/>
                </a:lnTo>
                <a:lnTo>
                  <a:pt x="3484" y="6880"/>
                </a:lnTo>
                <a:lnTo>
                  <a:pt x="3570" y="6816"/>
                </a:lnTo>
                <a:lnTo>
                  <a:pt x="3725" y="6695"/>
                </a:lnTo>
                <a:lnTo>
                  <a:pt x="3880" y="6566"/>
                </a:lnTo>
                <a:lnTo>
                  <a:pt x="3968" y="6489"/>
                </a:lnTo>
                <a:lnTo>
                  <a:pt x="4122" y="6344"/>
                </a:lnTo>
                <a:lnTo>
                  <a:pt x="4277" y="6189"/>
                </a:lnTo>
                <a:lnTo>
                  <a:pt x="4364" y="6099"/>
                </a:lnTo>
                <a:lnTo>
                  <a:pt x="4519" y="5928"/>
                </a:lnTo>
                <a:lnTo>
                  <a:pt x="4673" y="5748"/>
                </a:lnTo>
                <a:lnTo>
                  <a:pt x="4761" y="5641"/>
                </a:lnTo>
                <a:lnTo>
                  <a:pt x="4916" y="5445"/>
                </a:lnTo>
                <a:lnTo>
                  <a:pt x="5071" y="5239"/>
                </a:lnTo>
                <a:lnTo>
                  <a:pt x="5158" y="5117"/>
                </a:lnTo>
                <a:lnTo>
                  <a:pt x="5312" y="4895"/>
                </a:lnTo>
                <a:lnTo>
                  <a:pt x="5467" y="4663"/>
                </a:lnTo>
                <a:lnTo>
                  <a:pt x="5555" y="4528"/>
                </a:lnTo>
                <a:lnTo>
                  <a:pt x="5710" y="4284"/>
                </a:lnTo>
                <a:lnTo>
                  <a:pt x="5864" y="4031"/>
                </a:lnTo>
                <a:lnTo>
                  <a:pt x="5951" y="3885"/>
                </a:lnTo>
                <a:lnTo>
                  <a:pt x="6106" y="3623"/>
                </a:lnTo>
                <a:lnTo>
                  <a:pt x="6261" y="3355"/>
                </a:lnTo>
                <a:lnTo>
                  <a:pt x="6348" y="3201"/>
                </a:lnTo>
                <a:lnTo>
                  <a:pt x="6503" y="2928"/>
                </a:lnTo>
                <a:lnTo>
                  <a:pt x="6658" y="2652"/>
                </a:lnTo>
                <a:lnTo>
                  <a:pt x="6745" y="2496"/>
                </a:lnTo>
                <a:lnTo>
                  <a:pt x="6899" y="2220"/>
                </a:lnTo>
                <a:lnTo>
                  <a:pt x="7054" y="1944"/>
                </a:lnTo>
                <a:lnTo>
                  <a:pt x="7142" y="1791"/>
                </a:lnTo>
                <a:lnTo>
                  <a:pt x="7297" y="1521"/>
                </a:lnTo>
                <a:lnTo>
                  <a:pt x="7452" y="1255"/>
                </a:lnTo>
                <a:lnTo>
                  <a:pt x="7538" y="1108"/>
                </a:lnTo>
                <a:lnTo>
                  <a:pt x="7693" y="850"/>
                </a:lnTo>
                <a:lnTo>
                  <a:pt x="7848" y="602"/>
                </a:lnTo>
                <a:lnTo>
                  <a:pt x="7936" y="463"/>
                </a:lnTo>
                <a:lnTo>
                  <a:pt x="8089" y="227"/>
                </a:lnTo>
                <a:lnTo>
                  <a:pt x="8244" y="0"/>
                </a:ln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54" name="Google Shape;754;p43"/>
          <p:cNvSpPr/>
          <p:nvPr/>
        </p:nvSpPr>
        <p:spPr>
          <a:xfrm>
            <a:off x="6237289" y="2225675"/>
            <a:ext cx="2295525" cy="992188"/>
          </a:xfrm>
          <a:custGeom>
            <a:rect b="b" l="l" r="r" t="t"/>
            <a:pathLst>
              <a:path extrusionOk="0" h="3129" w="7230">
                <a:moveTo>
                  <a:pt x="0" y="3129"/>
                </a:moveTo>
                <a:lnTo>
                  <a:pt x="88" y="3004"/>
                </a:lnTo>
                <a:lnTo>
                  <a:pt x="243" y="2792"/>
                </a:lnTo>
                <a:lnTo>
                  <a:pt x="397" y="2590"/>
                </a:lnTo>
                <a:lnTo>
                  <a:pt x="484" y="2479"/>
                </a:lnTo>
                <a:lnTo>
                  <a:pt x="639" y="2294"/>
                </a:lnTo>
                <a:lnTo>
                  <a:pt x="794" y="2118"/>
                </a:lnTo>
                <a:lnTo>
                  <a:pt x="882" y="2023"/>
                </a:lnTo>
                <a:lnTo>
                  <a:pt x="1036" y="1863"/>
                </a:lnTo>
                <a:lnTo>
                  <a:pt x="1191" y="1713"/>
                </a:lnTo>
                <a:lnTo>
                  <a:pt x="1278" y="1633"/>
                </a:lnTo>
                <a:lnTo>
                  <a:pt x="1433" y="1498"/>
                </a:lnTo>
                <a:lnTo>
                  <a:pt x="1587" y="1373"/>
                </a:lnTo>
                <a:lnTo>
                  <a:pt x="1675" y="1306"/>
                </a:lnTo>
                <a:lnTo>
                  <a:pt x="1830" y="1194"/>
                </a:lnTo>
                <a:lnTo>
                  <a:pt x="1985" y="1090"/>
                </a:lnTo>
                <a:lnTo>
                  <a:pt x="2071" y="1035"/>
                </a:lnTo>
                <a:lnTo>
                  <a:pt x="2226" y="943"/>
                </a:lnTo>
                <a:lnTo>
                  <a:pt x="2381" y="859"/>
                </a:lnTo>
                <a:lnTo>
                  <a:pt x="2469" y="814"/>
                </a:lnTo>
                <a:lnTo>
                  <a:pt x="2623" y="740"/>
                </a:lnTo>
                <a:lnTo>
                  <a:pt x="2778" y="672"/>
                </a:lnTo>
                <a:lnTo>
                  <a:pt x="2865" y="636"/>
                </a:lnTo>
                <a:lnTo>
                  <a:pt x="3020" y="576"/>
                </a:lnTo>
                <a:lnTo>
                  <a:pt x="3175" y="521"/>
                </a:lnTo>
                <a:lnTo>
                  <a:pt x="3262" y="491"/>
                </a:lnTo>
                <a:lnTo>
                  <a:pt x="3417" y="444"/>
                </a:lnTo>
                <a:lnTo>
                  <a:pt x="3572" y="401"/>
                </a:lnTo>
                <a:lnTo>
                  <a:pt x="3659" y="377"/>
                </a:lnTo>
                <a:lnTo>
                  <a:pt x="3813" y="339"/>
                </a:lnTo>
                <a:lnTo>
                  <a:pt x="3968" y="305"/>
                </a:lnTo>
                <a:lnTo>
                  <a:pt x="4056" y="287"/>
                </a:lnTo>
                <a:lnTo>
                  <a:pt x="4211" y="256"/>
                </a:lnTo>
                <a:lnTo>
                  <a:pt x="4365" y="229"/>
                </a:lnTo>
                <a:lnTo>
                  <a:pt x="4452" y="214"/>
                </a:lnTo>
                <a:lnTo>
                  <a:pt x="4607" y="191"/>
                </a:lnTo>
                <a:lnTo>
                  <a:pt x="4762" y="169"/>
                </a:lnTo>
                <a:lnTo>
                  <a:pt x="4849" y="158"/>
                </a:lnTo>
                <a:lnTo>
                  <a:pt x="5004" y="139"/>
                </a:lnTo>
                <a:lnTo>
                  <a:pt x="5159" y="122"/>
                </a:lnTo>
                <a:lnTo>
                  <a:pt x="5246" y="113"/>
                </a:lnTo>
                <a:lnTo>
                  <a:pt x="5401" y="99"/>
                </a:lnTo>
                <a:lnTo>
                  <a:pt x="5555" y="85"/>
                </a:lnTo>
                <a:lnTo>
                  <a:pt x="5643" y="78"/>
                </a:lnTo>
                <a:lnTo>
                  <a:pt x="5798" y="66"/>
                </a:lnTo>
                <a:lnTo>
                  <a:pt x="5953" y="57"/>
                </a:lnTo>
                <a:lnTo>
                  <a:pt x="6039" y="51"/>
                </a:lnTo>
                <a:lnTo>
                  <a:pt x="6194" y="42"/>
                </a:lnTo>
                <a:lnTo>
                  <a:pt x="6349" y="34"/>
                </a:lnTo>
                <a:lnTo>
                  <a:pt x="6437" y="30"/>
                </a:lnTo>
                <a:lnTo>
                  <a:pt x="6591" y="22"/>
                </a:lnTo>
                <a:lnTo>
                  <a:pt x="6746" y="16"/>
                </a:lnTo>
                <a:lnTo>
                  <a:pt x="6833" y="13"/>
                </a:lnTo>
                <a:lnTo>
                  <a:pt x="6988" y="7"/>
                </a:lnTo>
                <a:lnTo>
                  <a:pt x="7142" y="2"/>
                </a:lnTo>
                <a:lnTo>
                  <a:pt x="7230" y="0"/>
                </a:lnTo>
              </a:path>
            </a:pathLst>
          </a:custGeom>
          <a:no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55" name="Google Shape;755;p43"/>
          <p:cNvSpPr/>
          <p:nvPr/>
        </p:nvSpPr>
        <p:spPr>
          <a:xfrm>
            <a:off x="3584576" y="2168526"/>
            <a:ext cx="5108575" cy="36861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756" name="Google Shape;756;p43"/>
          <p:cNvSpPr txBox="1"/>
          <p:nvPr/>
        </p:nvSpPr>
        <p:spPr>
          <a:xfrm>
            <a:off x="5241925" y="6061075"/>
            <a:ext cx="260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757" name="Google Shape;757;p43"/>
          <p:cNvSpPr/>
          <p:nvPr/>
        </p:nvSpPr>
        <p:spPr>
          <a:xfrm>
            <a:off x="6324600" y="6019800"/>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58" name="Google Shape;758;p43"/>
          <p:cNvSpPr/>
          <p:nvPr/>
        </p:nvSpPr>
        <p:spPr>
          <a:xfrm>
            <a:off x="5537200" y="5932488"/>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59" name="Google Shape;759;p43"/>
          <p:cNvSpPr/>
          <p:nvPr/>
        </p:nvSpPr>
        <p:spPr>
          <a:xfrm>
            <a:off x="5816600" y="6097588"/>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60" name="Google Shape;760;p43"/>
          <p:cNvSpPr/>
          <p:nvPr/>
        </p:nvSpPr>
        <p:spPr>
          <a:xfrm>
            <a:off x="5700713" y="5899150"/>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61" name="Google Shape;761;p43"/>
          <p:cNvSpPr/>
          <p:nvPr/>
        </p:nvSpPr>
        <p:spPr>
          <a:xfrm>
            <a:off x="5943601" y="6096000"/>
            <a:ext cx="3651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Verdana"/>
                <a:ea typeface="Verdana"/>
                <a:cs typeface="Verdana"/>
                <a:sym typeface="Verdana"/>
              </a:rPr>
              <a:t>x</a:t>
            </a:r>
            <a:endParaRPr b="0" i="0" sz="1400" u="none" cap="none" strike="noStrike">
              <a:solidFill>
                <a:srgbClr val="000000"/>
              </a:solidFill>
              <a:latin typeface="Arial"/>
              <a:ea typeface="Arial"/>
              <a:cs typeface="Arial"/>
              <a:sym typeface="Arial"/>
            </a:endParaRPr>
          </a:p>
        </p:txBody>
      </p:sp>
      <p:sp>
        <p:nvSpPr>
          <p:cNvPr id="762" name="Google Shape;762;p43"/>
          <p:cNvSpPr txBox="1"/>
          <p:nvPr/>
        </p:nvSpPr>
        <p:spPr>
          <a:xfrm flipH="1" rot="-5400000">
            <a:off x="1824831" y="3509169"/>
            <a:ext cx="183673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Verdana"/>
                <a:ea typeface="Verdana"/>
                <a:cs typeface="Verdana"/>
                <a:sym typeface="Verdana"/>
              </a:rPr>
              <a:t>Probability</a:t>
            </a:r>
            <a:endParaRPr b="0" i="0" sz="2400" u="none" cap="none" strike="noStrike">
              <a:solidFill>
                <a:schemeClr val="dk1"/>
              </a:solidFill>
              <a:latin typeface="Times New Roman"/>
              <a:ea typeface="Times New Roman"/>
              <a:cs typeface="Times New Roman"/>
              <a:sym typeface="Times New Roman"/>
            </a:endParaRPr>
          </a:p>
        </p:txBody>
      </p:sp>
      <p:sp>
        <p:nvSpPr>
          <p:cNvPr id="763" name="Google Shape;763;p4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3200"/>
              <a:buFont typeface="Gill Sans"/>
              <a:buNone/>
            </a:pPr>
            <a:r>
              <a:rPr lang="en-US">
                <a:solidFill>
                  <a:schemeClr val="accent2"/>
                </a:solidFill>
              </a:rPr>
              <a:t>LOGIT TRANSFORMATION</a:t>
            </a:r>
            <a:endParaRPr/>
          </a:p>
        </p:txBody>
      </p:sp>
      <p:sp>
        <p:nvSpPr>
          <p:cNvPr id="770" name="Google Shape;770;p4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100000"/>
              <a:buNone/>
            </a:pPr>
            <a:r>
              <a:rPr lang="en-US"/>
              <a:t>Logistic regression models transform probabilities called </a:t>
            </a:r>
            <a:r>
              <a:rPr i="1" lang="en-US"/>
              <a:t>logits</a:t>
            </a:r>
            <a:r>
              <a:rPr lang="en-US"/>
              <a:t>.</a:t>
            </a:r>
            <a:endParaRPr/>
          </a:p>
          <a:p>
            <a:pPr indent="0" lvl="0" marL="0" rtl="0" algn="l">
              <a:lnSpc>
                <a:spcPct val="120000"/>
              </a:lnSpc>
              <a:spcBef>
                <a:spcPts val="1000"/>
              </a:spcBef>
              <a:spcAft>
                <a:spcPts val="0"/>
              </a:spcAft>
              <a:buSzPct val="100000"/>
              <a:buNone/>
            </a:pPr>
            <a:r>
              <a:rPr lang="en-US"/>
              <a:t>	</a:t>
            </a:r>
            <a:endParaRPr/>
          </a:p>
          <a:p>
            <a:pPr indent="0" lvl="0" marL="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t/>
            </a:r>
            <a:endParaRPr/>
          </a:p>
          <a:p>
            <a:pPr indent="0" lvl="0" marL="0" rtl="0" algn="l">
              <a:lnSpc>
                <a:spcPct val="120000"/>
              </a:lnSpc>
              <a:spcBef>
                <a:spcPts val="1000"/>
              </a:spcBef>
              <a:spcAft>
                <a:spcPts val="0"/>
              </a:spcAft>
              <a:buSzPct val="100000"/>
              <a:buNone/>
            </a:pPr>
            <a:r>
              <a:rPr lang="en-US"/>
              <a:t>where</a:t>
            </a:r>
            <a:endParaRPr/>
          </a:p>
          <a:p>
            <a:pPr indent="0" lvl="0" marL="0" rtl="0" algn="l">
              <a:lnSpc>
                <a:spcPct val="120000"/>
              </a:lnSpc>
              <a:spcBef>
                <a:spcPts val="1000"/>
              </a:spcBef>
              <a:spcAft>
                <a:spcPts val="0"/>
              </a:spcAft>
              <a:buSzPct val="100000"/>
              <a:buNone/>
            </a:pPr>
            <a:r>
              <a:rPr i="1" lang="en-US"/>
              <a:t>i</a:t>
            </a:r>
            <a:r>
              <a:rPr lang="en-US"/>
              <a:t>	indexes all cases (observations).</a:t>
            </a:r>
            <a:endParaRPr/>
          </a:p>
          <a:p>
            <a:pPr indent="0" lvl="0" marL="0" rtl="0" algn="l">
              <a:lnSpc>
                <a:spcPct val="120000"/>
              </a:lnSpc>
              <a:spcBef>
                <a:spcPts val="1000"/>
              </a:spcBef>
              <a:spcAft>
                <a:spcPts val="0"/>
              </a:spcAft>
              <a:buSzPct val="100000"/>
              <a:buNone/>
            </a:pPr>
            <a:r>
              <a:rPr i="1" lang="en-US"/>
              <a:t>p</a:t>
            </a:r>
            <a:r>
              <a:rPr baseline="-25000" i="1" lang="en-US"/>
              <a:t>i</a:t>
            </a:r>
            <a:r>
              <a:rPr lang="en-US"/>
              <a:t>	is the probability the event (a sale, for 		example) occurs in the </a:t>
            </a:r>
            <a:r>
              <a:rPr i="1" lang="en-US"/>
              <a:t>i</a:t>
            </a:r>
            <a:r>
              <a:rPr baseline="30000" lang="en-US"/>
              <a:t>th</a:t>
            </a:r>
            <a:r>
              <a:rPr lang="en-US"/>
              <a:t> case.</a:t>
            </a:r>
            <a:endParaRPr/>
          </a:p>
          <a:p>
            <a:pPr indent="0" lvl="0" marL="0" rtl="0" algn="l">
              <a:lnSpc>
                <a:spcPct val="120000"/>
              </a:lnSpc>
              <a:spcBef>
                <a:spcPts val="1000"/>
              </a:spcBef>
              <a:spcAft>
                <a:spcPts val="0"/>
              </a:spcAft>
              <a:buSzPct val="100000"/>
              <a:buNone/>
            </a:pPr>
            <a:r>
              <a:rPr lang="en-US"/>
              <a:t>log	is the natural log (to the base e).</a:t>
            </a:r>
            <a:endParaRPr/>
          </a:p>
        </p:txBody>
      </p:sp>
      <p:pic>
        <p:nvPicPr>
          <p:cNvPr id="771" name="Google Shape;771;p44"/>
          <p:cNvPicPr preferRelativeResize="0"/>
          <p:nvPr/>
        </p:nvPicPr>
        <p:blipFill rotWithShape="1">
          <a:blip r:embed="rId3">
            <a:alphaModFix/>
          </a:blip>
          <a:srcRect b="0" l="0" r="0" t="0"/>
          <a:stretch/>
        </p:blipFill>
        <p:spPr>
          <a:xfrm>
            <a:off x="3431704" y="2348881"/>
            <a:ext cx="3886200" cy="1227137"/>
          </a:xfrm>
          <a:prstGeom prst="rect">
            <a:avLst/>
          </a:prstGeom>
          <a:noFill/>
          <a:ln>
            <a:noFill/>
          </a:ln>
        </p:spPr>
      </p:pic>
      <p:sp>
        <p:nvSpPr>
          <p:cNvPr id="772" name="Google Shape;772;p4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2"/>
              </a:buClr>
              <a:buSzPts val="3200"/>
              <a:buFont typeface="Gill Sans"/>
              <a:buNone/>
            </a:pPr>
            <a:r>
              <a:rPr lang="en-US">
                <a:solidFill>
                  <a:schemeClr val="accent2"/>
                </a:solidFill>
              </a:rPr>
              <a:t>ASSUMPTION</a:t>
            </a:r>
            <a:endParaRPr/>
          </a:p>
        </p:txBody>
      </p:sp>
      <p:graphicFrame>
        <p:nvGraphicFramePr>
          <p:cNvPr id="779" name="Google Shape;779;p45"/>
          <p:cNvGraphicFramePr/>
          <p:nvPr/>
        </p:nvGraphicFramePr>
        <p:xfrm>
          <a:off x="2208214" y="1982789"/>
          <a:ext cx="8154987" cy="3627437"/>
        </p:xfrm>
        <a:graphic>
          <a:graphicData uri="http://schemas.openxmlformats.org/presentationml/2006/ole">
            <mc:AlternateContent>
              <mc:Choice Requires="v">
                <p:oleObj r:id="rId4" imgH="3627437" imgW="8154987" progId="Word.Document.8" spid="_x0000_s1">
                  <p:embed/>
                </p:oleObj>
              </mc:Choice>
              <mc:Fallback>
                <p:oleObj r:id="rId5" imgH="3627437" imgW="8154987" progId="Word.Document.8">
                  <p:embed/>
                  <p:pic>
                    <p:nvPicPr>
                      <p:cNvPr id="779" name="Google Shape;779;p45"/>
                      <p:cNvPicPr preferRelativeResize="0"/>
                      <p:nvPr/>
                    </p:nvPicPr>
                    <p:blipFill rotWithShape="1">
                      <a:blip r:embed="rId6">
                        <a:alphaModFix/>
                      </a:blip>
                      <a:srcRect b="0" l="0" r="0" t="0"/>
                      <a:stretch/>
                    </p:blipFill>
                    <p:spPr>
                      <a:xfrm>
                        <a:off x="2208214" y="1982789"/>
                        <a:ext cx="8154987" cy="3627437"/>
                      </a:xfrm>
                      <a:prstGeom prst="rect">
                        <a:avLst/>
                      </a:prstGeom>
                      <a:noFill/>
                      <a:ln>
                        <a:noFill/>
                      </a:ln>
                    </p:spPr>
                  </p:pic>
                </p:oleObj>
              </mc:Fallback>
            </mc:AlternateContent>
          </a:graphicData>
        </a:graphic>
      </p:graphicFrame>
      <p:sp>
        <p:nvSpPr>
          <p:cNvPr id="780" name="Google Shape;780;p45"/>
          <p:cNvSpPr txBox="1"/>
          <p:nvPr/>
        </p:nvSpPr>
        <p:spPr>
          <a:xfrm>
            <a:off x="2265411" y="1853754"/>
            <a:ext cx="1587137" cy="86177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Arial"/>
              <a:buNone/>
            </a:pPr>
            <a:r>
              <a:rPr b="1" i="1" lang="en-US" sz="5000" u="none" cap="none" strike="noStrike">
                <a:solidFill>
                  <a:schemeClr val="dk1"/>
                </a:solidFill>
                <a:latin typeface="Times New Roman"/>
                <a:ea typeface="Times New Roman"/>
                <a:cs typeface="Times New Roman"/>
                <a:sym typeface="Times New Roman"/>
              </a:rPr>
              <a:t>p</a:t>
            </a:r>
            <a:r>
              <a:rPr b="0" baseline="-25000" i="1" lang="en-US" sz="5000" u="none" cap="none" strike="noStrike">
                <a:solidFill>
                  <a:schemeClr val="dk1"/>
                </a:solidFill>
                <a:latin typeface="Times New Roman"/>
                <a:ea typeface="Times New Roman"/>
                <a:cs typeface="Times New Roman"/>
                <a:sym typeface="Times New Roman"/>
              </a:rPr>
              <a:t>i</a:t>
            </a:r>
            <a:endParaRPr b="0" i="0" sz="2400" u="none" cap="none" strike="noStrike">
              <a:solidFill>
                <a:schemeClr val="dk1"/>
              </a:solidFill>
              <a:latin typeface="Verdana"/>
              <a:ea typeface="Verdana"/>
              <a:cs typeface="Verdana"/>
              <a:sym typeface="Verdana"/>
            </a:endParaRPr>
          </a:p>
        </p:txBody>
      </p:sp>
      <p:sp>
        <p:nvSpPr>
          <p:cNvPr id="781" name="Google Shape;781;p45"/>
          <p:cNvSpPr txBox="1"/>
          <p:nvPr/>
        </p:nvSpPr>
        <p:spPr>
          <a:xfrm>
            <a:off x="8896351" y="1800226"/>
            <a:ext cx="1323975" cy="8540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Arial"/>
              <a:buNone/>
            </a:pPr>
            <a:r>
              <a:rPr b="1" i="1" lang="en-US" sz="5000" u="none" cap="none" strike="noStrike">
                <a:solidFill>
                  <a:schemeClr val="dk1"/>
                </a:solidFill>
                <a:latin typeface="Times New Roman"/>
                <a:ea typeface="Times New Roman"/>
                <a:cs typeface="Times New Roman"/>
                <a:sym typeface="Times New Roman"/>
              </a:rPr>
              <a:t>(p</a:t>
            </a:r>
            <a:r>
              <a:rPr b="0" baseline="-25000" i="1" lang="en-US" sz="5000" u="none" cap="none" strike="noStrike">
                <a:solidFill>
                  <a:schemeClr val="dk1"/>
                </a:solidFill>
                <a:latin typeface="Times New Roman"/>
                <a:ea typeface="Times New Roman"/>
                <a:cs typeface="Times New Roman"/>
                <a:sym typeface="Times New Roman"/>
              </a:rPr>
              <a:t>i </a:t>
            </a:r>
            <a:r>
              <a:rPr b="0" i="1" lang="en-US" sz="50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Verdana"/>
              <a:ea typeface="Verdana"/>
              <a:cs typeface="Verdana"/>
              <a:sym typeface="Verdana"/>
            </a:endParaRPr>
          </a:p>
        </p:txBody>
      </p:sp>
      <p:sp>
        <p:nvSpPr>
          <p:cNvPr id="782" name="Google Shape;782;p4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6"/>
          <p:cNvSpPr txBox="1"/>
          <p:nvPr>
            <p:ph type="title"/>
          </p:nvPr>
        </p:nvSpPr>
        <p:spPr>
          <a:xfrm>
            <a:off x="1576251" y="798972"/>
            <a:ext cx="8634549" cy="34402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Gill Sans"/>
              <a:buNone/>
            </a:pPr>
            <a:r>
              <a:rPr lang="en-US">
                <a:solidFill>
                  <a:schemeClr val="accent2"/>
                </a:solidFill>
              </a:rPr>
              <a:t>LOGISTIC REGRESSION MODEL WITH A SINGLE CONTINUOUS PREDICTOR</a:t>
            </a:r>
            <a:endParaRPr/>
          </a:p>
        </p:txBody>
      </p:sp>
      <p:sp>
        <p:nvSpPr>
          <p:cNvPr id="789" name="Google Shape;789;p46"/>
          <p:cNvSpPr txBox="1"/>
          <p:nvPr>
            <p:ph idx="1" type="body"/>
          </p:nvPr>
        </p:nvSpPr>
        <p:spPr>
          <a:xfrm>
            <a:off x="2063552" y="2060848"/>
            <a:ext cx="8229600" cy="4433704"/>
          </a:xfrm>
          <a:prstGeom prst="rect">
            <a:avLst/>
          </a:prstGeom>
          <a:noFill/>
          <a:ln>
            <a:noFill/>
          </a:ln>
        </p:spPr>
        <p:txBody>
          <a:bodyPr anchorCtr="0" anchor="t" bIns="45700" lIns="91425" spcFirstLastPara="1" rIns="91425" wrap="square" tIns="45700">
            <a:normAutofit/>
          </a:bodyPr>
          <a:lstStyle/>
          <a:p>
            <a:pPr indent="-1824038" lvl="0" marL="1824038" rtl="0" algn="ctr">
              <a:lnSpc>
                <a:spcPct val="120000"/>
              </a:lnSpc>
              <a:spcBef>
                <a:spcPts val="0"/>
              </a:spcBef>
              <a:spcAft>
                <a:spcPts val="0"/>
              </a:spcAft>
              <a:buSzPts val="2000"/>
              <a:buNone/>
            </a:pPr>
            <a:r>
              <a:rPr lang="en-US"/>
              <a:t>logit (</a:t>
            </a:r>
            <a:r>
              <a:rPr i="1" lang="en-US"/>
              <a:t>p</a:t>
            </a:r>
            <a:r>
              <a:rPr baseline="-25000" i="1" lang="en-US"/>
              <a:t>i</a:t>
            </a:r>
            <a:r>
              <a:rPr lang="en-US"/>
              <a:t>) = log (odds) = </a:t>
            </a:r>
            <a:r>
              <a:rPr lang="en-US" sz="3500"/>
              <a:t>β</a:t>
            </a:r>
            <a:r>
              <a:rPr baseline="-25000" lang="en-US"/>
              <a:t>0</a:t>
            </a:r>
            <a:r>
              <a:rPr lang="en-US"/>
              <a:t> + </a:t>
            </a:r>
            <a:r>
              <a:rPr lang="en-US" sz="3500"/>
              <a:t>β</a:t>
            </a:r>
            <a:r>
              <a:rPr baseline="-25000" lang="en-US"/>
              <a:t>1</a:t>
            </a:r>
            <a:r>
              <a:rPr lang="en-US"/>
              <a:t>X</a:t>
            </a:r>
            <a:r>
              <a:rPr baseline="-25000" lang="en-US"/>
              <a:t>1</a:t>
            </a:r>
            <a:endParaRPr/>
          </a:p>
          <a:p>
            <a:pPr indent="-1824038" lvl="0" marL="1824038" rtl="0" algn="l">
              <a:lnSpc>
                <a:spcPct val="120000"/>
              </a:lnSpc>
              <a:spcBef>
                <a:spcPts val="1000"/>
              </a:spcBef>
              <a:spcAft>
                <a:spcPts val="0"/>
              </a:spcAft>
              <a:buSzPts val="2000"/>
              <a:buNone/>
            </a:pPr>
            <a:r>
              <a:rPr lang="en-US"/>
              <a:t>where</a:t>
            </a:r>
            <a:endParaRPr/>
          </a:p>
          <a:p>
            <a:pPr indent="-1824038" lvl="0" marL="1824038" rtl="0" algn="l">
              <a:lnSpc>
                <a:spcPct val="120000"/>
              </a:lnSpc>
              <a:spcBef>
                <a:spcPts val="1000"/>
              </a:spcBef>
              <a:spcAft>
                <a:spcPts val="0"/>
              </a:spcAft>
              <a:buSzPts val="2000"/>
              <a:buNone/>
            </a:pPr>
            <a:r>
              <a:rPr lang="en-US"/>
              <a:t>logit(</a:t>
            </a:r>
            <a:r>
              <a:rPr i="1" lang="en-US"/>
              <a:t>p</a:t>
            </a:r>
            <a:r>
              <a:rPr baseline="-25000" i="1" lang="en-US"/>
              <a:t>i</a:t>
            </a:r>
            <a:r>
              <a:rPr lang="en-US"/>
              <a:t>)	logit transformation of the probability of the event</a:t>
            </a:r>
            <a:endParaRPr/>
          </a:p>
          <a:p>
            <a:pPr indent="-1824038" lvl="0" marL="1824038" rtl="0" algn="l">
              <a:lnSpc>
                <a:spcPct val="120000"/>
              </a:lnSpc>
              <a:spcBef>
                <a:spcPts val="1000"/>
              </a:spcBef>
              <a:spcAft>
                <a:spcPts val="0"/>
              </a:spcAft>
              <a:buSzPts val="3500"/>
              <a:buNone/>
            </a:pPr>
            <a:r>
              <a:rPr lang="en-US" sz="3500"/>
              <a:t>β</a:t>
            </a:r>
            <a:r>
              <a:rPr baseline="-25000" lang="en-US"/>
              <a:t>0</a:t>
            </a:r>
            <a:r>
              <a:rPr lang="en-US"/>
              <a:t>	intercept of the regression line</a:t>
            </a:r>
            <a:endParaRPr/>
          </a:p>
          <a:p>
            <a:pPr indent="-1824038" lvl="0" marL="1824038" rtl="0" algn="l">
              <a:lnSpc>
                <a:spcPct val="120000"/>
              </a:lnSpc>
              <a:spcBef>
                <a:spcPts val="1000"/>
              </a:spcBef>
              <a:spcAft>
                <a:spcPts val="0"/>
              </a:spcAft>
              <a:buSzPts val="3500"/>
              <a:buNone/>
            </a:pPr>
            <a:r>
              <a:rPr lang="en-US" sz="3500"/>
              <a:t>β</a:t>
            </a:r>
            <a:r>
              <a:rPr baseline="-25000" lang="en-US"/>
              <a:t>1</a:t>
            </a:r>
            <a:r>
              <a:rPr lang="en-US"/>
              <a:t>	slope of the regression line</a:t>
            </a:r>
            <a:endParaRPr/>
          </a:p>
          <a:p>
            <a:pPr indent="-1697038" lvl="0" marL="1824038" rtl="0" algn="l">
              <a:lnSpc>
                <a:spcPct val="120000"/>
              </a:lnSpc>
              <a:spcBef>
                <a:spcPts val="1000"/>
              </a:spcBef>
              <a:spcAft>
                <a:spcPts val="0"/>
              </a:spcAft>
              <a:buSzPts val="2000"/>
              <a:buNone/>
            </a:pPr>
            <a:r>
              <a:t/>
            </a:r>
            <a:endParaRPr/>
          </a:p>
        </p:txBody>
      </p:sp>
      <p:sp>
        <p:nvSpPr>
          <p:cNvPr id="790" name="Google Shape;790;p4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47"/>
          <p:cNvSpPr/>
          <p:nvPr/>
        </p:nvSpPr>
        <p:spPr>
          <a:xfrm>
            <a:off x="1593669" y="1463040"/>
            <a:ext cx="62290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Apa jenis Fungsi Regresi?</a:t>
            </a:r>
            <a:endParaRPr b="0" i="0" sz="1800" u="none" cap="none" strike="noStrike">
              <a:solidFill>
                <a:schemeClr val="dk1"/>
              </a:solidFill>
              <a:latin typeface="Gill Sans"/>
              <a:ea typeface="Gill Sans"/>
              <a:cs typeface="Gill Sans"/>
              <a:sym typeface="Gill Sans"/>
            </a:endParaRPr>
          </a:p>
        </p:txBody>
      </p:sp>
      <p:sp>
        <p:nvSpPr>
          <p:cNvPr id="796" name="Google Shape;796;p47"/>
          <p:cNvSpPr/>
          <p:nvPr/>
        </p:nvSpPr>
        <p:spPr>
          <a:xfrm>
            <a:off x="1593669" y="2438400"/>
            <a:ext cx="7550331"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Ada banyak kemungkinan fungsi tautan dan pilihan fungsi tautan bisa menjadi sangat penting. </a:t>
            </a:r>
            <a:endParaRPr b="0" i="0" sz="18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Pilihan harus dibuat berdasarkan beberapa kombinasi dari: Pengetahuan tentang distribusi respon, Pertimbangan teoretis, dan Kesesuaian empiris dengan data.</a:t>
            </a:r>
            <a:r>
              <a:rPr b="0" i="0" lang="en-US" sz="6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p:nvPr/>
        </p:nvSpPr>
        <p:spPr>
          <a:xfrm>
            <a:off x="0" y="102920"/>
            <a:ext cx="65" cy="251359"/>
          </a:xfrm>
          <a:prstGeom prst="rect">
            <a:avLst/>
          </a:prstGeom>
          <a:solidFill>
            <a:srgbClr val="F8F9FA"/>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144" name="Google Shape;144;p4"/>
          <p:cNvSpPr/>
          <p:nvPr/>
        </p:nvSpPr>
        <p:spPr>
          <a:xfrm>
            <a:off x="1071154" y="1872343"/>
            <a:ext cx="8072846" cy="25853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Perkiraan kausal (CAUSAL FORECASTS):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     ketika perubahan dalam variabel (Y) yang ingin Anda prediksi disebabkan oleh perubahan variabel lain (X). </a:t>
            </a:r>
            <a:endParaRPr b="0" i="0" sz="18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02124"/>
              </a:solidFill>
              <a:latin typeface="Arial"/>
              <a:ea typeface="Arial"/>
              <a:cs typeface="Arial"/>
              <a:sym typeface="Arial"/>
            </a:endParaRPr>
          </a:p>
          <a:p>
            <a:pPr indent="-285750" lvl="0" marL="285750" marR="0" rtl="0" algn="l">
              <a:lnSpc>
                <a:spcPct val="10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Perkiraan deret waktu (TIME SERIES FORECASTS):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Arial"/>
                <a:ea typeface="Arial"/>
                <a:cs typeface="Arial"/>
                <a:sym typeface="Arial"/>
              </a:rPr>
              <a:t>     ketika perubahan dalam variabel (Y) diprediksi berdasarkan nilai sebelumnya dari dirinya sendiri (Y). </a:t>
            </a:r>
            <a:endParaRPr b="0" i="0" sz="18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02124"/>
              </a:solidFill>
              <a:latin typeface="Arial"/>
              <a:ea typeface="Arial"/>
              <a:cs typeface="Arial"/>
              <a:sym typeface="Arial"/>
            </a:endParaRPr>
          </a:p>
          <a:p>
            <a:pPr indent="-285750" lvl="0" marL="285750" marR="0" rtl="0" algn="l">
              <a:lnSpc>
                <a:spcPct val="100000"/>
              </a:lnSpc>
              <a:spcBef>
                <a:spcPts val="0"/>
              </a:spcBef>
              <a:spcAft>
                <a:spcPts val="0"/>
              </a:spcAft>
              <a:buClr>
                <a:srgbClr val="202124"/>
              </a:buClr>
              <a:buSzPts val="1800"/>
              <a:buFont typeface="Noto Sans"/>
              <a:buChar char="⮚"/>
            </a:pPr>
            <a:r>
              <a:rPr b="0" i="0" lang="en-US" sz="1800" u="none" cap="none" strike="noStrike">
                <a:solidFill>
                  <a:srgbClr val="202124"/>
                </a:solidFill>
                <a:latin typeface="Arial"/>
                <a:ea typeface="Arial"/>
                <a:cs typeface="Arial"/>
                <a:sym typeface="Arial"/>
              </a:rPr>
              <a:t>Regresi dapat memberikan kedua jenis perkiraan</a:t>
            </a:r>
            <a:r>
              <a:rPr b="0" i="0" lang="en-US" sz="6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Arial"/>
              <a:ea typeface="Arial"/>
              <a:cs typeface="Arial"/>
              <a:sym typeface="Arial"/>
            </a:endParaRPr>
          </a:p>
        </p:txBody>
      </p:sp>
      <p:sp>
        <p:nvSpPr>
          <p:cNvPr id="145" name="Google Shape;145;p4"/>
          <p:cNvSpPr txBox="1"/>
          <p:nvPr/>
        </p:nvSpPr>
        <p:spPr>
          <a:xfrm>
            <a:off x="1219200" y="1088571"/>
            <a:ext cx="37272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JENIS-JENIS PREDIKSI</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114300" y="129897"/>
            <a:ext cx="7772400" cy="2265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JENIS-JENIS RELASI</a:t>
            </a:r>
            <a:endParaRPr/>
          </a:p>
        </p:txBody>
      </p:sp>
      <p:pic>
        <p:nvPicPr>
          <p:cNvPr id="151" name="Google Shape;151;p5"/>
          <p:cNvPicPr preferRelativeResize="0"/>
          <p:nvPr/>
        </p:nvPicPr>
        <p:blipFill rotWithShape="1">
          <a:blip r:embed="rId3">
            <a:alphaModFix/>
          </a:blip>
          <a:srcRect b="0" l="0" r="0" t="0"/>
          <a:stretch/>
        </p:blipFill>
        <p:spPr>
          <a:xfrm>
            <a:off x="308386" y="2076971"/>
            <a:ext cx="4220515" cy="2440807"/>
          </a:xfrm>
          <a:prstGeom prst="rect">
            <a:avLst/>
          </a:prstGeom>
          <a:noFill/>
          <a:ln>
            <a:noFill/>
          </a:ln>
        </p:spPr>
      </p:pic>
      <p:pic>
        <p:nvPicPr>
          <p:cNvPr id="152" name="Google Shape;152;p5"/>
          <p:cNvPicPr preferRelativeResize="0"/>
          <p:nvPr/>
        </p:nvPicPr>
        <p:blipFill rotWithShape="1">
          <a:blip r:embed="rId4">
            <a:alphaModFix/>
          </a:blip>
          <a:srcRect b="0" l="0" r="0" t="0"/>
          <a:stretch/>
        </p:blipFill>
        <p:spPr>
          <a:xfrm>
            <a:off x="6247390" y="2091258"/>
            <a:ext cx="3890008" cy="2412233"/>
          </a:xfrm>
          <a:prstGeom prst="rect">
            <a:avLst/>
          </a:prstGeom>
          <a:noFill/>
          <a:ln>
            <a:noFill/>
          </a:ln>
        </p:spPr>
      </p:pic>
      <p:sp>
        <p:nvSpPr>
          <p:cNvPr id="153" name="Google Shape;153;p5"/>
          <p:cNvSpPr/>
          <p:nvPr/>
        </p:nvSpPr>
        <p:spPr>
          <a:xfrm>
            <a:off x="1432361" y="875617"/>
            <a:ext cx="3938100" cy="828300"/>
          </a:xfrm>
          <a:prstGeom prst="rect">
            <a:avLst/>
          </a:prstGeom>
          <a:solidFill>
            <a:srgbClr val="DDDDDD"/>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0033"/>
                </a:solidFill>
                <a:latin typeface="Gill Sans"/>
                <a:ea typeface="Gill Sans"/>
                <a:cs typeface="Gill Sans"/>
                <a:sym typeface="Gill Sans"/>
              </a:rPr>
              <a:t>Positive Linear Relationship</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6921901" y="875617"/>
            <a:ext cx="3612600" cy="828300"/>
          </a:xfrm>
          <a:prstGeom prst="rect">
            <a:avLst/>
          </a:prstGeom>
          <a:solidFill>
            <a:srgbClr val="DDDDDD"/>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0033"/>
                </a:solidFill>
                <a:latin typeface="Gill Sans"/>
                <a:ea typeface="Gill Sans"/>
                <a:cs typeface="Gill Sans"/>
                <a:sym typeface="Gill Sans"/>
              </a:rPr>
              <a:t>Negative Linear Relationship</a:t>
            </a:r>
            <a:endParaRPr b="0" i="0" sz="1400" u="none" cap="none" strike="noStrike">
              <a:solidFill>
                <a:srgbClr val="000000"/>
              </a:solidFill>
              <a:latin typeface="Arial"/>
              <a:ea typeface="Arial"/>
              <a:cs typeface="Arial"/>
              <a:sym typeface="Arial"/>
            </a:endParaRPr>
          </a:p>
        </p:txBody>
      </p:sp>
      <p:sp>
        <p:nvSpPr>
          <p:cNvPr id="155" name="Google Shape;155;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56" name="Google Shape;156;p5"/>
          <p:cNvSpPr txBox="1"/>
          <p:nvPr/>
        </p:nvSpPr>
        <p:spPr>
          <a:xfrm>
            <a:off x="308375" y="4517775"/>
            <a:ext cx="3000000" cy="1339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2100"/>
              <a:buFont typeface="Arial"/>
              <a:buNone/>
            </a:pPr>
            <a:r>
              <a:rPr b="0" i="0" lang="en-US" sz="2100" u="none" cap="none" strike="noStrike">
                <a:solidFill>
                  <a:srgbClr val="202124"/>
                </a:solidFill>
                <a:highlight>
                  <a:srgbClr val="F8F9FA"/>
                </a:highlight>
                <a:latin typeface="Arial"/>
                <a:ea typeface="Arial"/>
                <a:cs typeface="Arial"/>
                <a:sym typeface="Arial"/>
              </a:rPr>
              <a:t>ketika satu variabel meningkat, yang lain cenderung meningkat</a:t>
            </a:r>
            <a:endParaRPr b="0" i="0" sz="2100" u="none" cap="none" strike="noStrike">
              <a:solidFill>
                <a:srgbClr val="202124"/>
              </a:solidFill>
              <a:highlight>
                <a:srgbClr val="F8F9FA"/>
              </a:highlight>
              <a:latin typeface="Arial"/>
              <a:ea typeface="Arial"/>
              <a:cs typeface="Arial"/>
              <a:sym typeface="Arial"/>
            </a:endParaRPr>
          </a:p>
        </p:txBody>
      </p:sp>
      <p:sp>
        <p:nvSpPr>
          <p:cNvPr id="157" name="Google Shape;157;p5"/>
          <p:cNvSpPr txBox="1"/>
          <p:nvPr/>
        </p:nvSpPr>
        <p:spPr>
          <a:xfrm>
            <a:off x="6247400" y="4503500"/>
            <a:ext cx="3000000" cy="17547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2100"/>
              <a:buFont typeface="Arial"/>
              <a:buNone/>
            </a:pPr>
            <a:r>
              <a:rPr b="0" i="0" lang="en-US" sz="2100" u="none" cap="none" strike="noStrike">
                <a:solidFill>
                  <a:srgbClr val="202124"/>
                </a:solidFill>
                <a:highlight>
                  <a:srgbClr val="F8F9FA"/>
                </a:highlight>
                <a:latin typeface="Arial"/>
                <a:ea typeface="Arial"/>
                <a:cs typeface="Arial"/>
                <a:sym typeface="Arial"/>
              </a:rPr>
              <a:t>ketika satu variabel meningkat, variabel lainnya cenderung menurun</a:t>
            </a:r>
            <a:endParaRPr b="0" i="0" sz="2100" u="none" cap="none" strike="noStrike">
              <a:solidFill>
                <a:srgbClr val="202124"/>
              </a:solidFill>
              <a:highlight>
                <a:srgbClr val="F8F9FA"/>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6"/>
          <p:cNvPicPr preferRelativeResize="0"/>
          <p:nvPr/>
        </p:nvPicPr>
        <p:blipFill rotWithShape="1">
          <a:blip r:embed="rId3">
            <a:alphaModFix/>
          </a:blip>
          <a:srcRect b="0" l="0" r="0" t="0"/>
          <a:stretch/>
        </p:blipFill>
        <p:spPr>
          <a:xfrm>
            <a:off x="1516875" y="2699270"/>
            <a:ext cx="4125735" cy="2534367"/>
          </a:xfrm>
          <a:prstGeom prst="rect">
            <a:avLst/>
          </a:prstGeom>
          <a:noFill/>
          <a:ln>
            <a:noFill/>
          </a:ln>
        </p:spPr>
      </p:pic>
      <p:sp>
        <p:nvSpPr>
          <p:cNvPr id="163" name="Google Shape;163;p6"/>
          <p:cNvSpPr/>
          <p:nvPr/>
        </p:nvSpPr>
        <p:spPr>
          <a:xfrm>
            <a:off x="1567543" y="2015892"/>
            <a:ext cx="4024401" cy="459100"/>
          </a:xfrm>
          <a:prstGeom prst="rect">
            <a:avLst/>
          </a:prstGeom>
          <a:solidFill>
            <a:srgbClr val="DDDDDD"/>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33CC"/>
                </a:solidFill>
                <a:latin typeface="Gill Sans"/>
                <a:ea typeface="Gill Sans"/>
                <a:cs typeface="Gill Sans"/>
                <a:sym typeface="Gill Sans"/>
              </a:rPr>
              <a:t>Relationship NOT Linear</a:t>
            </a:r>
            <a:endParaRPr b="0" i="0" sz="1400" u="none" cap="none" strike="noStrike">
              <a:solidFill>
                <a:srgbClr val="000000"/>
              </a:solidFill>
              <a:latin typeface="Arial"/>
              <a:ea typeface="Arial"/>
              <a:cs typeface="Arial"/>
              <a:sym typeface="Arial"/>
            </a:endParaRPr>
          </a:p>
        </p:txBody>
      </p:sp>
      <p:sp>
        <p:nvSpPr>
          <p:cNvPr id="164" name="Google Shape;164;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JENIS-JENIS RELASI (2)</a:t>
            </a:r>
            <a:endParaRPr/>
          </a:p>
        </p:txBody>
      </p:sp>
      <p:sp>
        <p:nvSpPr>
          <p:cNvPr id="165" name="Google Shape;165;p6"/>
          <p:cNvSpPr/>
          <p:nvPr/>
        </p:nvSpPr>
        <p:spPr>
          <a:xfrm>
            <a:off x="1451579" y="5326565"/>
            <a:ext cx="8964901" cy="701731"/>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C00000"/>
                </a:solidFill>
                <a:latin typeface="Gill Sans"/>
                <a:ea typeface="Gill Sans"/>
                <a:cs typeface="Gill Sans"/>
                <a:sym typeface="Gill Sans"/>
              </a:rPr>
              <a:t>Note:</a:t>
            </a:r>
            <a:r>
              <a:rPr b="0" i="0" lang="en-US" sz="1800" u="none" cap="none" strike="noStrike">
                <a:solidFill>
                  <a:schemeClr val="dk1"/>
                </a:solidFill>
                <a:latin typeface="Gill Sans"/>
                <a:ea typeface="Gill Sans"/>
                <a:cs typeface="Gill Sans"/>
                <a:sym typeface="Gill Sans"/>
              </a:rPr>
              <a:t> If the relationship is not linear, the math transformations to make the relationship linear is necessary.</a:t>
            </a:r>
            <a:endParaRPr b="0" i="0" sz="1400" u="none" cap="none" strike="noStrike">
              <a:solidFill>
                <a:srgbClr val="000000"/>
              </a:solidFill>
              <a:latin typeface="Arial"/>
              <a:ea typeface="Arial"/>
              <a:cs typeface="Arial"/>
              <a:sym typeface="Arial"/>
            </a:endParaRPr>
          </a:p>
        </p:txBody>
      </p:sp>
      <p:sp>
        <p:nvSpPr>
          <p:cNvPr id="166" name="Google Shape;166;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67" name="Google Shape;167;p6"/>
          <p:cNvSpPr txBox="1"/>
          <p:nvPr/>
        </p:nvSpPr>
        <p:spPr>
          <a:xfrm>
            <a:off x="5728925" y="2015900"/>
            <a:ext cx="6021900" cy="34170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2100"/>
              <a:buFont typeface="Arial"/>
              <a:buNone/>
            </a:pPr>
            <a:r>
              <a:rPr b="0" i="0" lang="en-US" sz="2100" u="none" cap="none" strike="noStrike">
                <a:solidFill>
                  <a:srgbClr val="202124"/>
                </a:solidFill>
                <a:highlight>
                  <a:srgbClr val="F8F9FA"/>
                </a:highlight>
                <a:latin typeface="Arial"/>
                <a:ea typeface="Arial"/>
                <a:cs typeface="Arial"/>
                <a:sym typeface="Arial"/>
              </a:rPr>
              <a:t>Nonlinier adalah istilah yang digunakan dalam statistik untuk menggambarkan situasi di mana tidak ada garis lurus atau hubungan langsung antara variabel independen dan variabel dependen. Dalam hubungan nonlinier, perubahan keluaran tidak berubah secara proporsional dengan perubahan masukan mana pun.</a:t>
            </a:r>
            <a:endParaRPr b="0" i="0" sz="2100" u="none" cap="none" strike="noStrike">
              <a:solidFill>
                <a:srgbClr val="202124"/>
              </a:solidFill>
              <a:highlight>
                <a:srgbClr val="F8F9FA"/>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a8b1c3765b_0_6"/>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JENIS-JENIS RELASI (2)</a:t>
            </a:r>
            <a:endParaRPr/>
          </a:p>
          <a:p>
            <a:pPr indent="0" lvl="0" marL="0" rtl="0" algn="l">
              <a:lnSpc>
                <a:spcPct val="90000"/>
              </a:lnSpc>
              <a:spcBef>
                <a:spcPts val="0"/>
              </a:spcBef>
              <a:spcAft>
                <a:spcPts val="0"/>
              </a:spcAft>
              <a:buSzPts val="1800"/>
              <a:buNone/>
            </a:pPr>
            <a:r>
              <a:t/>
            </a:r>
            <a:endParaRPr/>
          </a:p>
        </p:txBody>
      </p:sp>
      <p:sp>
        <p:nvSpPr>
          <p:cNvPr id="174" name="Google Shape;174;g1a8b1c3765b_0_6"/>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t/>
            </a:r>
            <a:endParaRPr/>
          </a:p>
        </p:txBody>
      </p:sp>
      <p:pic>
        <p:nvPicPr>
          <p:cNvPr id="175" name="Google Shape;175;g1a8b1c3765b_0_6"/>
          <p:cNvPicPr preferRelativeResize="0"/>
          <p:nvPr/>
        </p:nvPicPr>
        <p:blipFill rotWithShape="1">
          <a:blip r:embed="rId3">
            <a:alphaModFix/>
          </a:blip>
          <a:srcRect b="0" l="0" r="0" t="0"/>
          <a:stretch/>
        </p:blipFill>
        <p:spPr>
          <a:xfrm>
            <a:off x="1451573" y="2813899"/>
            <a:ext cx="4050515" cy="2558401"/>
          </a:xfrm>
          <a:prstGeom prst="rect">
            <a:avLst/>
          </a:prstGeom>
          <a:noFill/>
          <a:ln>
            <a:noFill/>
          </a:ln>
        </p:spPr>
      </p:pic>
      <p:sp>
        <p:nvSpPr>
          <p:cNvPr id="176" name="Google Shape;176;g1a8b1c3765b_0_6"/>
          <p:cNvSpPr/>
          <p:nvPr/>
        </p:nvSpPr>
        <p:spPr>
          <a:xfrm>
            <a:off x="1451573" y="2109741"/>
            <a:ext cx="3249900" cy="459000"/>
          </a:xfrm>
          <a:prstGeom prst="rect">
            <a:avLst/>
          </a:prstGeom>
          <a:solidFill>
            <a:srgbClr val="DDDDDD"/>
          </a:solid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333CC"/>
                </a:solidFill>
                <a:latin typeface="Gill Sans"/>
                <a:ea typeface="Gill Sans"/>
                <a:cs typeface="Gill Sans"/>
                <a:sym typeface="Gill Sans"/>
              </a:rPr>
              <a:t>No Relationship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1976438" y="798972"/>
            <a:ext cx="8224017" cy="34402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ANALISIS KORELASI</a:t>
            </a:r>
            <a:endParaRPr/>
          </a:p>
        </p:txBody>
      </p:sp>
      <p:sp>
        <p:nvSpPr>
          <p:cNvPr id="182" name="Google Shape;182;p7"/>
          <p:cNvSpPr/>
          <p:nvPr/>
        </p:nvSpPr>
        <p:spPr>
          <a:xfrm>
            <a:off x="1593669" y="2133600"/>
            <a:ext cx="8774295" cy="2416559"/>
          </a:xfrm>
          <a:prstGeom prst="rect">
            <a:avLst/>
          </a:prstGeom>
          <a:noFill/>
          <a:ln>
            <a:noFill/>
          </a:ln>
        </p:spPr>
        <p:txBody>
          <a:bodyPr anchorCtr="0" anchor="t" bIns="44450" lIns="90475" spcFirstLastPara="1" rIns="90475" wrap="square" tIns="44450">
            <a:spAutoFit/>
          </a:bodyPr>
          <a:lstStyle/>
          <a:p>
            <a:pPr indent="-457200" lvl="0" marL="457200" marR="0" rtl="0" algn="l">
              <a:lnSpc>
                <a:spcPct val="110000"/>
              </a:lnSpc>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Korelasi mengukur tingkat kekuatan relasi antar variabel</a:t>
            </a:r>
            <a:endParaRPr b="0" i="0" sz="2800" u="none" cap="none" strike="noStrike">
              <a:solidFill>
                <a:schemeClr val="dk1"/>
              </a:solidFill>
              <a:latin typeface="Gill Sans"/>
              <a:ea typeface="Gill Sans"/>
              <a:cs typeface="Gill Sans"/>
              <a:sym typeface="Gill Sans"/>
            </a:endParaRPr>
          </a:p>
          <a:p>
            <a:pPr indent="-457200" lvl="0" marL="457200" marR="0" rtl="0" algn="l">
              <a:lnSpc>
                <a:spcPct val="110000"/>
              </a:lnSpc>
              <a:spcBef>
                <a:spcPts val="140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Dapat digunakan untuk menemukan variable-variable predictor terbaik</a:t>
            </a:r>
            <a:endParaRPr b="0" i="0" sz="2800" u="none" cap="none" strike="noStrike">
              <a:solidFill>
                <a:schemeClr val="dk1"/>
              </a:solidFill>
              <a:latin typeface="Gill Sans"/>
              <a:ea typeface="Gill Sans"/>
              <a:cs typeface="Gill Sans"/>
              <a:sym typeface="Gill Sans"/>
            </a:endParaRPr>
          </a:p>
          <a:p>
            <a:pPr indent="-457200" lvl="0" marL="457200" marR="0" rtl="0" algn="l">
              <a:lnSpc>
                <a:spcPct val="110000"/>
              </a:lnSpc>
              <a:spcBef>
                <a:spcPts val="140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Tidak menjamin adanya relasi kausal antar variabel</a:t>
            </a:r>
            <a:endParaRPr b="0" i="0" sz="4400" u="none" cap="none" strike="noStrike">
              <a:solidFill>
                <a:srgbClr val="FFFFCC"/>
              </a:solidFill>
              <a:latin typeface="Gill Sans"/>
              <a:ea typeface="Gill Sans"/>
              <a:cs typeface="Gill Sans"/>
              <a:sym typeface="Gill Sans"/>
            </a:endParaRPr>
          </a:p>
        </p:txBody>
      </p:sp>
      <p:sp>
        <p:nvSpPr>
          <p:cNvPr id="183" name="Google Shape;183;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2021-12-08T13:13:13Z</dcterms:created>
  <dc:creator>Windows User</dc:creator>
</cp:coreProperties>
</file>