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Times New Roman" charset="1" panose="02030502070405020303"/>
      <p:regular r:id="rId19"/>
    </p:embeddedFont>
    <p:embeddedFont>
      <p:font typeface="Montserrat Bold" charset="1" panose="00000800000000000000"/>
      <p:regular r:id="rId20"/>
    </p:embeddedFont>
    <p:embeddedFont>
      <p:font typeface="Open Sans" charset="1" panose="020B0606030504020204"/>
      <p:regular r:id="rId21"/>
    </p:embeddedFont>
    <p:embeddedFont>
      <p:font typeface="DM Sans Bold" charset="1" panose="00000000000000000000"/>
      <p:regular r:id="rId22"/>
    </p:embeddedFont>
    <p:embeddedFont>
      <p:font typeface="DM Sans" charset="1" panose="00000000000000000000"/>
      <p:regular r:id="rId23"/>
    </p:embeddedFont>
    <p:embeddedFont>
      <p:font typeface="Open Sans Bold" charset="1" panose="020B0806030504020204"/>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3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3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2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186F">
                <a:alpha val="100000"/>
              </a:srgbClr>
            </a:gs>
            <a:gs pos="100000">
              <a:srgbClr val="01001B">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1368383" y="-480799"/>
            <a:ext cx="7392108" cy="7642217"/>
          </a:xfrm>
          <a:custGeom>
            <a:avLst/>
            <a:gdLst/>
            <a:ahLst/>
            <a:cxnLst/>
            <a:rect r="r" b="b" t="t" l="l"/>
            <a:pathLst>
              <a:path h="7642217" w="7392108">
                <a:moveTo>
                  <a:pt x="0" y="0"/>
                </a:moveTo>
                <a:lnTo>
                  <a:pt x="7392108" y="0"/>
                </a:lnTo>
                <a:lnTo>
                  <a:pt x="7392108" y="7642217"/>
                </a:lnTo>
                <a:lnTo>
                  <a:pt x="0" y="76422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3086235" y="985215"/>
            <a:ext cx="4480577" cy="4416194"/>
            <a:chOff x="0" y="0"/>
            <a:chExt cx="833955" cy="821971"/>
          </a:xfrm>
        </p:grpSpPr>
        <p:sp>
          <p:nvSpPr>
            <p:cNvPr name="Freeform 4" id="4"/>
            <p:cNvSpPr/>
            <p:nvPr/>
          </p:nvSpPr>
          <p:spPr>
            <a:xfrm flipH="false" flipV="false" rot="0">
              <a:off x="0" y="0"/>
              <a:ext cx="833955" cy="821971"/>
            </a:xfrm>
            <a:custGeom>
              <a:avLst/>
              <a:gdLst/>
              <a:ahLst/>
              <a:cxnLst/>
              <a:rect r="r" b="b" t="t" l="l"/>
              <a:pathLst>
                <a:path h="821971" w="833955">
                  <a:moveTo>
                    <a:pt x="416977" y="0"/>
                  </a:moveTo>
                  <a:cubicBezTo>
                    <a:pt x="186687" y="0"/>
                    <a:pt x="0" y="184005"/>
                    <a:pt x="0" y="410986"/>
                  </a:cubicBezTo>
                  <a:cubicBezTo>
                    <a:pt x="0" y="637967"/>
                    <a:pt x="186687" y="821971"/>
                    <a:pt x="416977" y="821971"/>
                  </a:cubicBezTo>
                  <a:cubicBezTo>
                    <a:pt x="647268" y="821971"/>
                    <a:pt x="833955" y="637967"/>
                    <a:pt x="833955" y="410986"/>
                  </a:cubicBezTo>
                  <a:cubicBezTo>
                    <a:pt x="833955" y="184005"/>
                    <a:pt x="647268" y="0"/>
                    <a:pt x="416977" y="0"/>
                  </a:cubicBezTo>
                  <a:close/>
                </a:path>
              </a:pathLst>
            </a:custGeom>
            <a:blipFill>
              <a:blip r:embed="rId4"/>
              <a:stretch>
                <a:fillRect l="0" t="-17720" r="0" b="-17720"/>
              </a:stretch>
            </a:blipFill>
          </p:spPr>
        </p:sp>
      </p:grpSp>
      <p:sp>
        <p:nvSpPr>
          <p:cNvPr name="Freeform 5" id="5"/>
          <p:cNvSpPr/>
          <p:nvPr/>
        </p:nvSpPr>
        <p:spPr>
          <a:xfrm flipH="false" flipV="false" rot="0">
            <a:off x="-1479397" y="-528210"/>
            <a:ext cx="5016194" cy="4175981"/>
          </a:xfrm>
          <a:custGeom>
            <a:avLst/>
            <a:gdLst/>
            <a:ahLst/>
            <a:cxnLst/>
            <a:rect r="r" b="b" t="t" l="l"/>
            <a:pathLst>
              <a:path h="4175981" w="5016194">
                <a:moveTo>
                  <a:pt x="0" y="0"/>
                </a:moveTo>
                <a:lnTo>
                  <a:pt x="5016194" y="0"/>
                </a:lnTo>
                <a:lnTo>
                  <a:pt x="5016194" y="4175981"/>
                </a:lnTo>
                <a:lnTo>
                  <a:pt x="0" y="417598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10800000">
            <a:off x="13744297" y="8543627"/>
            <a:ext cx="5016194" cy="4175981"/>
          </a:xfrm>
          <a:custGeom>
            <a:avLst/>
            <a:gdLst/>
            <a:ahLst/>
            <a:cxnLst/>
            <a:rect r="r" b="b" t="t" l="l"/>
            <a:pathLst>
              <a:path h="4175981" w="5016194">
                <a:moveTo>
                  <a:pt x="0" y="0"/>
                </a:moveTo>
                <a:lnTo>
                  <a:pt x="5016194" y="0"/>
                </a:lnTo>
                <a:lnTo>
                  <a:pt x="5016194" y="4175982"/>
                </a:lnTo>
                <a:lnTo>
                  <a:pt x="0" y="417598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473144" y="8717249"/>
            <a:ext cx="3798781" cy="2611662"/>
          </a:xfrm>
          <a:custGeom>
            <a:avLst/>
            <a:gdLst/>
            <a:ahLst/>
            <a:cxnLst/>
            <a:rect r="r" b="b" t="t" l="l"/>
            <a:pathLst>
              <a:path h="2611662" w="3798781">
                <a:moveTo>
                  <a:pt x="0" y="0"/>
                </a:moveTo>
                <a:lnTo>
                  <a:pt x="3798781" y="0"/>
                </a:lnTo>
                <a:lnTo>
                  <a:pt x="3798781" y="2611661"/>
                </a:lnTo>
                <a:lnTo>
                  <a:pt x="0" y="261166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TextBox 8" id="8"/>
          <p:cNvSpPr txBox="true"/>
          <p:nvPr/>
        </p:nvSpPr>
        <p:spPr>
          <a:xfrm rot="0">
            <a:off x="1615293" y="1521681"/>
            <a:ext cx="10961244" cy="2439814"/>
          </a:xfrm>
          <a:prstGeom prst="rect">
            <a:avLst/>
          </a:prstGeom>
        </p:spPr>
        <p:txBody>
          <a:bodyPr anchor="t" rtlCol="false" tIns="0" lIns="0" bIns="0" rIns="0">
            <a:spAutoFit/>
          </a:bodyPr>
          <a:lstStyle/>
          <a:p>
            <a:pPr algn="ctr">
              <a:lnSpc>
                <a:spcPts val="8847"/>
              </a:lnSpc>
            </a:pPr>
            <a:r>
              <a:rPr lang="en-US" sz="8507">
                <a:solidFill>
                  <a:srgbClr val="FFFFFF"/>
                </a:solidFill>
                <a:latin typeface="Times New Roman"/>
                <a:ea typeface="Times New Roman"/>
                <a:cs typeface="Times New Roman"/>
                <a:sym typeface="Times New Roman"/>
              </a:rPr>
              <a:t>Sistem Informasi Akademik</a:t>
            </a:r>
          </a:p>
        </p:txBody>
      </p:sp>
      <p:sp>
        <p:nvSpPr>
          <p:cNvPr name="TextBox 9" id="9"/>
          <p:cNvSpPr txBox="true"/>
          <p:nvPr/>
        </p:nvSpPr>
        <p:spPr>
          <a:xfrm rot="0">
            <a:off x="4770136" y="3763653"/>
            <a:ext cx="4294898" cy="1379847"/>
          </a:xfrm>
          <a:prstGeom prst="rect">
            <a:avLst/>
          </a:prstGeom>
        </p:spPr>
        <p:txBody>
          <a:bodyPr anchor="t" rtlCol="false" tIns="0" lIns="0" bIns="0" rIns="0">
            <a:spAutoFit/>
          </a:bodyPr>
          <a:lstStyle/>
          <a:p>
            <a:pPr algn="ctr">
              <a:lnSpc>
                <a:spcPts val="10180"/>
              </a:lnSpc>
              <a:spcBef>
                <a:spcPct val="0"/>
              </a:spcBef>
            </a:pPr>
            <a:r>
              <a:rPr lang="en-US" sz="7271" spc="-14">
                <a:solidFill>
                  <a:srgbClr val="FFFFFF"/>
                </a:solidFill>
                <a:latin typeface="Times New Roman"/>
                <a:ea typeface="Times New Roman"/>
                <a:cs typeface="Times New Roman"/>
                <a:sym typeface="Times New Roman"/>
              </a:rPr>
              <a:t>REST API</a:t>
            </a:r>
          </a:p>
        </p:txBody>
      </p:sp>
      <p:sp>
        <p:nvSpPr>
          <p:cNvPr name="TextBox 10" id="10"/>
          <p:cNvSpPr txBox="true"/>
          <p:nvPr/>
        </p:nvSpPr>
        <p:spPr>
          <a:xfrm rot="0">
            <a:off x="3502728" y="5172075"/>
            <a:ext cx="7186375" cy="966963"/>
          </a:xfrm>
          <a:prstGeom prst="rect">
            <a:avLst/>
          </a:prstGeom>
        </p:spPr>
        <p:txBody>
          <a:bodyPr anchor="t" rtlCol="false" tIns="0" lIns="0" bIns="0" rIns="0">
            <a:spAutoFit/>
          </a:bodyPr>
          <a:lstStyle/>
          <a:p>
            <a:pPr algn="ctr">
              <a:lnSpc>
                <a:spcPts val="3927"/>
              </a:lnSpc>
            </a:pPr>
            <a:r>
              <a:rPr lang="en-US" b="true" sz="2805" spc="-5">
                <a:solidFill>
                  <a:srgbClr val="FFFFFF"/>
                </a:solidFill>
                <a:latin typeface="Montserrat Bold"/>
                <a:ea typeface="Montserrat Bold"/>
                <a:cs typeface="Montserrat Bold"/>
                <a:sym typeface="Montserrat Bold"/>
              </a:rPr>
              <a:t>Membangun REST API dengan Node.js</a:t>
            </a:r>
          </a:p>
          <a:p>
            <a:pPr algn="ctr">
              <a:lnSpc>
                <a:spcPts val="3927"/>
              </a:lnSpc>
              <a:spcBef>
                <a:spcPct val="0"/>
              </a:spcBef>
            </a:pPr>
            <a:r>
              <a:rPr lang="en-US" b="true" sz="2805" spc="-5">
                <a:solidFill>
                  <a:srgbClr val="FFFFFF"/>
                </a:solidFill>
                <a:latin typeface="Montserrat Bold"/>
                <a:ea typeface="Montserrat Bold"/>
                <a:cs typeface="Montserrat Bold"/>
                <a:sym typeface="Montserrat Bold"/>
              </a:rPr>
              <a:t>Pemrograman Berbasis Platform</a:t>
            </a:r>
          </a:p>
        </p:txBody>
      </p:sp>
      <p:sp>
        <p:nvSpPr>
          <p:cNvPr name="TextBox 11" id="11"/>
          <p:cNvSpPr txBox="true"/>
          <p:nvPr/>
        </p:nvSpPr>
        <p:spPr>
          <a:xfrm rot="0">
            <a:off x="1404461" y="7619269"/>
            <a:ext cx="2834997" cy="763302"/>
          </a:xfrm>
          <a:prstGeom prst="rect">
            <a:avLst/>
          </a:prstGeom>
        </p:spPr>
        <p:txBody>
          <a:bodyPr anchor="t" rtlCol="false" tIns="0" lIns="0" bIns="0" rIns="0">
            <a:spAutoFit/>
          </a:bodyPr>
          <a:lstStyle/>
          <a:p>
            <a:pPr algn="ctr">
              <a:lnSpc>
                <a:spcPts val="3078"/>
              </a:lnSpc>
            </a:pPr>
            <a:r>
              <a:rPr lang="en-US" sz="2198" spc="-4">
                <a:solidFill>
                  <a:srgbClr val="FFFFFF"/>
                </a:solidFill>
                <a:latin typeface="Open Sans"/>
                <a:ea typeface="Open Sans"/>
                <a:cs typeface="Open Sans"/>
                <a:sym typeface="Open Sans"/>
              </a:rPr>
              <a:t>Muhammad Anbiya F.</a:t>
            </a:r>
          </a:p>
          <a:p>
            <a:pPr algn="ctr">
              <a:lnSpc>
                <a:spcPts val="3078"/>
              </a:lnSpc>
              <a:spcBef>
                <a:spcPct val="0"/>
              </a:spcBef>
            </a:pPr>
          </a:p>
        </p:txBody>
      </p:sp>
      <p:sp>
        <p:nvSpPr>
          <p:cNvPr name="TextBox 12" id="12"/>
          <p:cNvSpPr txBox="true"/>
          <p:nvPr/>
        </p:nvSpPr>
        <p:spPr>
          <a:xfrm rot="0">
            <a:off x="5622006" y="7647193"/>
            <a:ext cx="2591157" cy="372777"/>
          </a:xfrm>
          <a:prstGeom prst="rect">
            <a:avLst/>
          </a:prstGeom>
        </p:spPr>
        <p:txBody>
          <a:bodyPr anchor="t" rtlCol="false" tIns="0" lIns="0" bIns="0" rIns="0">
            <a:spAutoFit/>
          </a:bodyPr>
          <a:lstStyle/>
          <a:p>
            <a:pPr algn="ctr">
              <a:lnSpc>
                <a:spcPts val="3078"/>
              </a:lnSpc>
              <a:spcBef>
                <a:spcPct val="0"/>
              </a:spcBef>
            </a:pPr>
            <a:r>
              <a:rPr lang="en-US" sz="2198" spc="-4">
                <a:solidFill>
                  <a:srgbClr val="FFFFFF"/>
                </a:solidFill>
                <a:latin typeface="Open Sans"/>
                <a:ea typeface="Open Sans"/>
                <a:cs typeface="Open Sans"/>
                <a:sym typeface="Open Sans"/>
              </a:rPr>
              <a:t>Muhammad Zaki  B.</a:t>
            </a:r>
          </a:p>
        </p:txBody>
      </p:sp>
      <p:sp>
        <p:nvSpPr>
          <p:cNvPr name="TextBox 13" id="13"/>
          <p:cNvSpPr txBox="true"/>
          <p:nvPr/>
        </p:nvSpPr>
        <p:spPr>
          <a:xfrm rot="0">
            <a:off x="9501952" y="7647193"/>
            <a:ext cx="2482334" cy="372777"/>
          </a:xfrm>
          <a:prstGeom prst="rect">
            <a:avLst/>
          </a:prstGeom>
        </p:spPr>
        <p:txBody>
          <a:bodyPr anchor="t" rtlCol="false" tIns="0" lIns="0" bIns="0" rIns="0">
            <a:spAutoFit/>
          </a:bodyPr>
          <a:lstStyle/>
          <a:p>
            <a:pPr algn="ctr">
              <a:lnSpc>
                <a:spcPts val="3078"/>
              </a:lnSpc>
              <a:spcBef>
                <a:spcPct val="0"/>
              </a:spcBef>
            </a:pPr>
            <a:r>
              <a:rPr lang="en-US" sz="2198" spc="-4">
                <a:solidFill>
                  <a:srgbClr val="FFFFFF"/>
                </a:solidFill>
                <a:latin typeface="Open Sans"/>
                <a:ea typeface="Open Sans"/>
                <a:cs typeface="Open Sans"/>
                <a:sym typeface="Open Sans"/>
              </a:rPr>
              <a:t>Ramanda Setiawan</a:t>
            </a:r>
          </a:p>
        </p:txBody>
      </p:sp>
      <p:sp>
        <p:nvSpPr>
          <p:cNvPr name="TextBox 14" id="14"/>
          <p:cNvSpPr txBox="true"/>
          <p:nvPr/>
        </p:nvSpPr>
        <p:spPr>
          <a:xfrm rot="0">
            <a:off x="13398034" y="7647193"/>
            <a:ext cx="3247906" cy="372777"/>
          </a:xfrm>
          <a:prstGeom prst="rect">
            <a:avLst/>
          </a:prstGeom>
        </p:spPr>
        <p:txBody>
          <a:bodyPr anchor="t" rtlCol="false" tIns="0" lIns="0" bIns="0" rIns="0">
            <a:spAutoFit/>
          </a:bodyPr>
          <a:lstStyle/>
          <a:p>
            <a:pPr algn="ctr">
              <a:lnSpc>
                <a:spcPts val="3078"/>
              </a:lnSpc>
              <a:spcBef>
                <a:spcPct val="0"/>
              </a:spcBef>
            </a:pPr>
            <a:r>
              <a:rPr lang="en-US" sz="2198" spc="-4">
                <a:solidFill>
                  <a:srgbClr val="FFFFFF"/>
                </a:solidFill>
                <a:latin typeface="Open Sans"/>
                <a:ea typeface="Open Sans"/>
                <a:cs typeface="Open Sans"/>
                <a:sym typeface="Open Sans"/>
              </a:rPr>
              <a:t>Muhammad Hazmi  Z. K. </a:t>
            </a:r>
          </a:p>
        </p:txBody>
      </p:sp>
      <p:sp>
        <p:nvSpPr>
          <p:cNvPr name="TextBox 15" id="15"/>
          <p:cNvSpPr txBox="true"/>
          <p:nvPr/>
        </p:nvSpPr>
        <p:spPr>
          <a:xfrm rot="0">
            <a:off x="9786094" y="8170850"/>
            <a:ext cx="1914049" cy="372777"/>
          </a:xfrm>
          <a:prstGeom prst="rect">
            <a:avLst/>
          </a:prstGeom>
        </p:spPr>
        <p:txBody>
          <a:bodyPr anchor="t" rtlCol="false" tIns="0" lIns="0" bIns="0" rIns="0">
            <a:spAutoFit/>
          </a:bodyPr>
          <a:lstStyle/>
          <a:p>
            <a:pPr algn="ctr" marL="0" indent="0" lvl="0">
              <a:lnSpc>
                <a:spcPts val="3078"/>
              </a:lnSpc>
              <a:spcBef>
                <a:spcPct val="0"/>
              </a:spcBef>
            </a:pPr>
            <a:r>
              <a:rPr lang="en-US" sz="2198" spc="-4" strike="noStrike" u="none">
                <a:solidFill>
                  <a:srgbClr val="FFFFFF"/>
                </a:solidFill>
                <a:latin typeface="Open Sans"/>
                <a:ea typeface="Open Sans"/>
                <a:cs typeface="Open Sans"/>
                <a:sym typeface="Open Sans"/>
              </a:rPr>
              <a:t>(20230040054)</a:t>
            </a:r>
          </a:p>
        </p:txBody>
      </p:sp>
      <p:sp>
        <p:nvSpPr>
          <p:cNvPr name="TextBox 16" id="16"/>
          <p:cNvSpPr txBox="true"/>
          <p:nvPr/>
        </p:nvSpPr>
        <p:spPr>
          <a:xfrm rot="0">
            <a:off x="5950083" y="8177133"/>
            <a:ext cx="1935004" cy="372777"/>
          </a:xfrm>
          <a:prstGeom prst="rect">
            <a:avLst/>
          </a:prstGeom>
        </p:spPr>
        <p:txBody>
          <a:bodyPr anchor="t" rtlCol="false" tIns="0" lIns="0" bIns="0" rIns="0">
            <a:spAutoFit/>
          </a:bodyPr>
          <a:lstStyle/>
          <a:p>
            <a:pPr algn="ctr">
              <a:lnSpc>
                <a:spcPts val="3078"/>
              </a:lnSpc>
              <a:spcBef>
                <a:spcPct val="0"/>
              </a:spcBef>
            </a:pPr>
            <a:r>
              <a:rPr lang="en-US" sz="2198" spc="-4">
                <a:solidFill>
                  <a:srgbClr val="FFFFFF"/>
                </a:solidFill>
                <a:latin typeface="Open Sans"/>
                <a:ea typeface="Open Sans"/>
                <a:cs typeface="Open Sans"/>
                <a:sym typeface="Open Sans"/>
              </a:rPr>
              <a:t>(20230040317)</a:t>
            </a:r>
          </a:p>
        </p:txBody>
      </p:sp>
      <p:sp>
        <p:nvSpPr>
          <p:cNvPr name="TextBox 17" id="17"/>
          <p:cNvSpPr txBox="true"/>
          <p:nvPr/>
        </p:nvSpPr>
        <p:spPr>
          <a:xfrm rot="0">
            <a:off x="1747464" y="8170850"/>
            <a:ext cx="1935004" cy="372777"/>
          </a:xfrm>
          <a:prstGeom prst="rect">
            <a:avLst/>
          </a:prstGeom>
        </p:spPr>
        <p:txBody>
          <a:bodyPr anchor="t" rtlCol="false" tIns="0" lIns="0" bIns="0" rIns="0">
            <a:spAutoFit/>
          </a:bodyPr>
          <a:lstStyle/>
          <a:p>
            <a:pPr algn="ctr">
              <a:lnSpc>
                <a:spcPts val="3078"/>
              </a:lnSpc>
              <a:spcBef>
                <a:spcPct val="0"/>
              </a:spcBef>
            </a:pPr>
            <a:r>
              <a:rPr lang="en-US" sz="2198" spc="-4">
                <a:solidFill>
                  <a:srgbClr val="FFFFFF"/>
                </a:solidFill>
                <a:latin typeface="Open Sans"/>
                <a:ea typeface="Open Sans"/>
                <a:cs typeface="Open Sans"/>
                <a:sym typeface="Open Sans"/>
              </a:rPr>
              <a:t>(20230040289)</a:t>
            </a:r>
          </a:p>
        </p:txBody>
      </p:sp>
      <p:sp>
        <p:nvSpPr>
          <p:cNvPr name="TextBox 18" id="18"/>
          <p:cNvSpPr txBox="true"/>
          <p:nvPr/>
        </p:nvSpPr>
        <p:spPr>
          <a:xfrm rot="0">
            <a:off x="14096935" y="8170850"/>
            <a:ext cx="1935004" cy="372777"/>
          </a:xfrm>
          <a:prstGeom prst="rect">
            <a:avLst/>
          </a:prstGeom>
        </p:spPr>
        <p:txBody>
          <a:bodyPr anchor="t" rtlCol="false" tIns="0" lIns="0" bIns="0" rIns="0">
            <a:spAutoFit/>
          </a:bodyPr>
          <a:lstStyle/>
          <a:p>
            <a:pPr algn="ctr">
              <a:lnSpc>
                <a:spcPts val="3078"/>
              </a:lnSpc>
              <a:spcBef>
                <a:spcPct val="0"/>
              </a:spcBef>
            </a:pPr>
            <a:r>
              <a:rPr lang="en-US" sz="2198" spc="-4">
                <a:solidFill>
                  <a:srgbClr val="FFFFFF"/>
                </a:solidFill>
                <a:latin typeface="Open Sans"/>
                <a:ea typeface="Open Sans"/>
                <a:cs typeface="Open Sans"/>
                <a:sym typeface="Open Sans"/>
              </a:rPr>
              <a:t>(20230040205)</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186F">
                <a:alpha val="100000"/>
              </a:srgbClr>
            </a:gs>
            <a:gs pos="100000">
              <a:srgbClr val="01001B">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5142971" y="7459009"/>
            <a:ext cx="3888486" cy="4114800"/>
          </a:xfrm>
          <a:custGeom>
            <a:avLst/>
            <a:gdLst/>
            <a:ahLst/>
            <a:cxnLst/>
            <a:rect r="r" b="b" t="t" l="l"/>
            <a:pathLst>
              <a:path h="4114800" w="3888486">
                <a:moveTo>
                  <a:pt x="0" y="0"/>
                </a:moveTo>
                <a:lnTo>
                  <a:pt x="3888486" y="0"/>
                </a:lnTo>
                <a:lnTo>
                  <a:pt x="388848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695726">
            <a:off x="-546991" y="5593261"/>
            <a:ext cx="5348921" cy="5348921"/>
          </a:xfrm>
          <a:custGeom>
            <a:avLst/>
            <a:gdLst/>
            <a:ahLst/>
            <a:cxnLst/>
            <a:rect r="r" b="b" t="t" l="l"/>
            <a:pathLst>
              <a:path h="5348921" w="5348921">
                <a:moveTo>
                  <a:pt x="0" y="0"/>
                </a:moveTo>
                <a:lnTo>
                  <a:pt x="5348921" y="0"/>
                </a:lnTo>
                <a:lnTo>
                  <a:pt x="5348921" y="5348921"/>
                </a:lnTo>
                <a:lnTo>
                  <a:pt x="0" y="53489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16343757" y="-2740239"/>
            <a:ext cx="3888486" cy="4114800"/>
          </a:xfrm>
          <a:custGeom>
            <a:avLst/>
            <a:gdLst/>
            <a:ahLst/>
            <a:cxnLst/>
            <a:rect r="r" b="b" t="t" l="l"/>
            <a:pathLst>
              <a:path h="4114800" w="3888486">
                <a:moveTo>
                  <a:pt x="0" y="0"/>
                </a:moveTo>
                <a:lnTo>
                  <a:pt x="3888486" y="0"/>
                </a:lnTo>
                <a:lnTo>
                  <a:pt x="388848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245508" y="-1538520"/>
            <a:ext cx="3888486" cy="4114800"/>
          </a:xfrm>
          <a:custGeom>
            <a:avLst/>
            <a:gdLst/>
            <a:ahLst/>
            <a:cxnLst/>
            <a:rect r="r" b="b" t="t" l="l"/>
            <a:pathLst>
              <a:path h="4114800" w="3888486">
                <a:moveTo>
                  <a:pt x="0" y="0"/>
                </a:moveTo>
                <a:lnTo>
                  <a:pt x="3888486" y="0"/>
                </a:lnTo>
                <a:lnTo>
                  <a:pt x="388848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108382" y="3177942"/>
            <a:ext cx="5462872" cy="6338467"/>
          </a:xfrm>
          <a:custGeom>
            <a:avLst/>
            <a:gdLst/>
            <a:ahLst/>
            <a:cxnLst/>
            <a:rect r="r" b="b" t="t" l="l"/>
            <a:pathLst>
              <a:path h="6338467" w="5462872">
                <a:moveTo>
                  <a:pt x="0" y="0"/>
                </a:moveTo>
                <a:lnTo>
                  <a:pt x="5462872" y="0"/>
                </a:lnTo>
                <a:lnTo>
                  <a:pt x="5462872" y="6338467"/>
                </a:lnTo>
                <a:lnTo>
                  <a:pt x="0" y="6338467"/>
                </a:lnTo>
                <a:lnTo>
                  <a:pt x="0" y="0"/>
                </a:lnTo>
                <a:close/>
              </a:path>
            </a:pathLst>
          </a:custGeom>
          <a:blipFill>
            <a:blip r:embed="rId6"/>
            <a:stretch>
              <a:fillRect l="-8276" t="-8449" r="-9649" b="-7115"/>
            </a:stretch>
          </a:blipFill>
        </p:spPr>
      </p:sp>
      <p:sp>
        <p:nvSpPr>
          <p:cNvPr name="TextBox 7" id="7"/>
          <p:cNvSpPr txBox="true"/>
          <p:nvPr/>
        </p:nvSpPr>
        <p:spPr>
          <a:xfrm rot="0">
            <a:off x="2342699" y="509355"/>
            <a:ext cx="6995041" cy="765212"/>
          </a:xfrm>
          <a:prstGeom prst="rect">
            <a:avLst/>
          </a:prstGeom>
        </p:spPr>
        <p:txBody>
          <a:bodyPr anchor="t" rtlCol="false" tIns="0" lIns="0" bIns="0" rIns="0">
            <a:spAutoFit/>
          </a:bodyPr>
          <a:lstStyle/>
          <a:p>
            <a:pPr algn="ctr">
              <a:lnSpc>
                <a:spcPts val="6015"/>
              </a:lnSpc>
              <a:spcBef>
                <a:spcPct val="0"/>
              </a:spcBef>
            </a:pPr>
            <a:r>
              <a:rPr lang="en-US" b="true" sz="4971">
                <a:solidFill>
                  <a:srgbClr val="FFFFFF"/>
                </a:solidFill>
                <a:latin typeface="DM Sans Bold"/>
                <a:ea typeface="DM Sans Bold"/>
                <a:cs typeface="DM Sans Bold"/>
                <a:sym typeface="DM Sans Bold"/>
              </a:rPr>
              <a:t>Implementasi REST API</a:t>
            </a:r>
          </a:p>
        </p:txBody>
      </p:sp>
      <p:sp>
        <p:nvSpPr>
          <p:cNvPr name="TextBox 8" id="8"/>
          <p:cNvSpPr txBox="true"/>
          <p:nvPr/>
        </p:nvSpPr>
        <p:spPr>
          <a:xfrm rot="0">
            <a:off x="2127469" y="1555780"/>
            <a:ext cx="10316555" cy="1082839"/>
          </a:xfrm>
          <a:prstGeom prst="rect">
            <a:avLst/>
          </a:prstGeom>
        </p:spPr>
        <p:txBody>
          <a:bodyPr anchor="t" rtlCol="false" tIns="0" lIns="0" bIns="0" rIns="0">
            <a:spAutoFit/>
          </a:bodyPr>
          <a:lstStyle/>
          <a:p>
            <a:pPr algn="l" marL="511940" indent="-255970" lvl="1">
              <a:lnSpc>
                <a:spcPts val="2869"/>
              </a:lnSpc>
              <a:buFont typeface="Arial"/>
              <a:buChar char="•"/>
            </a:pPr>
            <a:r>
              <a:rPr lang="en-US" sz="2371">
                <a:solidFill>
                  <a:srgbClr val="FFFFFF"/>
                </a:solidFill>
                <a:latin typeface="DM Sans"/>
                <a:ea typeface="DM Sans"/>
                <a:cs typeface="DM Sans"/>
                <a:sym typeface="DM Sans"/>
              </a:rPr>
              <a:t>Routes dan operasi CRUD pada mataKuliahRoutes.js</a:t>
            </a:r>
          </a:p>
          <a:p>
            <a:pPr algn="l">
              <a:lnSpc>
                <a:spcPts val="2869"/>
              </a:lnSpc>
            </a:pPr>
            <a:r>
              <a:rPr lang="en-US" sz="2371">
                <a:solidFill>
                  <a:srgbClr val="FFFFFF"/>
                </a:solidFill>
                <a:latin typeface="DM Sans"/>
                <a:ea typeface="DM Sans"/>
                <a:cs typeface="DM Sans"/>
                <a:sym typeface="DM Sans"/>
              </a:rPr>
              <a:t>      Tujuan untuk mengatur endpoint Api untuk mata kuliah, seperti </a:t>
            </a:r>
          </a:p>
          <a:p>
            <a:pPr algn="l">
              <a:lnSpc>
                <a:spcPts val="2869"/>
              </a:lnSpc>
            </a:pPr>
            <a:r>
              <a:rPr lang="en-US" sz="2371">
                <a:solidFill>
                  <a:srgbClr val="FFFFFF"/>
                </a:solidFill>
                <a:latin typeface="DM Sans"/>
                <a:ea typeface="DM Sans"/>
                <a:cs typeface="DM Sans"/>
                <a:sym typeface="DM Sans"/>
              </a:rPr>
              <a:t>      menambah matakuliah, atau menghapus mata kualiah.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186F">
                <a:alpha val="100000"/>
              </a:srgbClr>
            </a:gs>
            <a:gs pos="100000">
              <a:srgbClr val="01001B">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3861264">
            <a:off x="16259528" y="942433"/>
            <a:ext cx="3619310" cy="4114800"/>
          </a:xfrm>
          <a:custGeom>
            <a:avLst/>
            <a:gdLst/>
            <a:ahLst/>
            <a:cxnLst/>
            <a:rect r="r" b="b" t="t" l="l"/>
            <a:pathLst>
              <a:path h="4114800" w="3619310">
                <a:moveTo>
                  <a:pt x="0" y="0"/>
                </a:moveTo>
                <a:lnTo>
                  <a:pt x="3619309" y="0"/>
                </a:lnTo>
                <a:lnTo>
                  <a:pt x="361930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306601">
            <a:off x="-2033777" y="-192523"/>
            <a:ext cx="3619310" cy="4114800"/>
          </a:xfrm>
          <a:custGeom>
            <a:avLst/>
            <a:gdLst/>
            <a:ahLst/>
            <a:cxnLst/>
            <a:rect r="r" b="b" t="t" l="l"/>
            <a:pathLst>
              <a:path h="4114800" w="3619310">
                <a:moveTo>
                  <a:pt x="0" y="0"/>
                </a:moveTo>
                <a:lnTo>
                  <a:pt x="3619310" y="0"/>
                </a:lnTo>
                <a:lnTo>
                  <a:pt x="361931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140139">
            <a:off x="-3139647" y="6583839"/>
            <a:ext cx="5348921" cy="5348921"/>
          </a:xfrm>
          <a:custGeom>
            <a:avLst/>
            <a:gdLst/>
            <a:ahLst/>
            <a:cxnLst/>
            <a:rect r="r" b="b" t="t" l="l"/>
            <a:pathLst>
              <a:path h="5348921" w="5348921">
                <a:moveTo>
                  <a:pt x="0" y="0"/>
                </a:moveTo>
                <a:lnTo>
                  <a:pt x="5348921" y="0"/>
                </a:lnTo>
                <a:lnTo>
                  <a:pt x="5348921" y="5348922"/>
                </a:lnTo>
                <a:lnTo>
                  <a:pt x="0" y="53489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5" id="5"/>
          <p:cNvSpPr/>
          <p:nvPr/>
        </p:nvSpPr>
        <p:spPr>
          <a:xfrm flipH="false" flipV="false" rot="0">
            <a:off x="6547684" y="2744397"/>
            <a:ext cx="5192632" cy="6698286"/>
          </a:xfrm>
          <a:custGeom>
            <a:avLst/>
            <a:gdLst/>
            <a:ahLst/>
            <a:cxnLst/>
            <a:rect r="r" b="b" t="t" l="l"/>
            <a:pathLst>
              <a:path h="6698286" w="5192632">
                <a:moveTo>
                  <a:pt x="0" y="0"/>
                </a:moveTo>
                <a:lnTo>
                  <a:pt x="5192632" y="0"/>
                </a:lnTo>
                <a:lnTo>
                  <a:pt x="5192632" y="6698286"/>
                </a:lnTo>
                <a:lnTo>
                  <a:pt x="0" y="6698286"/>
                </a:lnTo>
                <a:lnTo>
                  <a:pt x="0" y="0"/>
                </a:lnTo>
                <a:close/>
              </a:path>
            </a:pathLst>
          </a:custGeom>
          <a:blipFill>
            <a:blip r:embed="rId6"/>
            <a:stretch>
              <a:fillRect l="-9485" t="-7353" r="-9485" b="-6944"/>
            </a:stretch>
          </a:blipFill>
        </p:spPr>
      </p:sp>
      <p:sp>
        <p:nvSpPr>
          <p:cNvPr name="TextBox 6" id="6"/>
          <p:cNvSpPr txBox="true"/>
          <p:nvPr/>
        </p:nvSpPr>
        <p:spPr>
          <a:xfrm rot="0">
            <a:off x="2648842" y="737570"/>
            <a:ext cx="6995041" cy="1527212"/>
          </a:xfrm>
          <a:prstGeom prst="rect">
            <a:avLst/>
          </a:prstGeom>
        </p:spPr>
        <p:txBody>
          <a:bodyPr anchor="t" rtlCol="false" tIns="0" lIns="0" bIns="0" rIns="0">
            <a:spAutoFit/>
          </a:bodyPr>
          <a:lstStyle/>
          <a:p>
            <a:pPr algn="ctr">
              <a:lnSpc>
                <a:spcPts val="6015"/>
              </a:lnSpc>
            </a:pPr>
            <a:r>
              <a:rPr lang="en-US" sz="4971" b="true">
                <a:solidFill>
                  <a:srgbClr val="FFFFFF"/>
                </a:solidFill>
                <a:latin typeface="DM Sans Bold"/>
                <a:ea typeface="DM Sans Bold"/>
                <a:cs typeface="DM Sans Bold"/>
                <a:sym typeface="DM Sans Bold"/>
              </a:rPr>
              <a:t>Implementasi REST API</a:t>
            </a:r>
          </a:p>
          <a:p>
            <a:pPr algn="ctr">
              <a:lnSpc>
                <a:spcPts val="6015"/>
              </a:lnSpc>
              <a:spcBef>
                <a:spcPct val="0"/>
              </a:spcBef>
            </a:pPr>
          </a:p>
        </p:txBody>
      </p:sp>
      <p:sp>
        <p:nvSpPr>
          <p:cNvPr name="TextBox 7" id="7"/>
          <p:cNvSpPr txBox="true"/>
          <p:nvPr/>
        </p:nvSpPr>
        <p:spPr>
          <a:xfrm rot="0">
            <a:off x="2619671" y="1685407"/>
            <a:ext cx="7024211" cy="720889"/>
          </a:xfrm>
          <a:prstGeom prst="rect">
            <a:avLst/>
          </a:prstGeom>
        </p:spPr>
        <p:txBody>
          <a:bodyPr anchor="t" rtlCol="false" tIns="0" lIns="0" bIns="0" rIns="0">
            <a:spAutoFit/>
          </a:bodyPr>
          <a:lstStyle/>
          <a:p>
            <a:pPr algn="ctr" marL="511940" indent="-255970" lvl="1">
              <a:lnSpc>
                <a:spcPts val="2869"/>
              </a:lnSpc>
              <a:buFont typeface="Arial"/>
              <a:buChar char="•"/>
            </a:pPr>
            <a:r>
              <a:rPr lang="en-US" b="true" sz="2371">
                <a:solidFill>
                  <a:srgbClr val="FFFFFF"/>
                </a:solidFill>
                <a:latin typeface="DM Sans Bold"/>
                <a:ea typeface="DM Sans Bold"/>
                <a:cs typeface="DM Sans Bold"/>
                <a:sym typeface="DM Sans Bold"/>
              </a:rPr>
              <a:t>Routes dan operasi CRUD pada nilaiRoutes.js</a:t>
            </a:r>
          </a:p>
          <a:p>
            <a:pPr algn="l">
              <a:lnSpc>
                <a:spcPts val="2869"/>
              </a:lnSpc>
            </a:pPr>
            <a:r>
              <a:rPr lang="en-US" sz="2371" b="true">
                <a:solidFill>
                  <a:srgbClr val="FFFFFF"/>
                </a:solidFill>
                <a:latin typeface="DM Sans Bold"/>
                <a:ea typeface="DM Sans Bold"/>
                <a:cs typeface="DM Sans Bold"/>
                <a:sym typeface="DM Sans Bold"/>
              </a:rPr>
              <a:t>       </a:t>
            </a:r>
            <a:r>
              <a:rPr lang="en-US" sz="2371" b="true">
                <a:solidFill>
                  <a:srgbClr val="FFFFFF"/>
                </a:solidFill>
                <a:latin typeface="DM Sans Bold"/>
                <a:ea typeface="DM Sans Bold"/>
                <a:cs typeface="DM Sans Bold"/>
                <a:sym typeface="DM Sans Bold"/>
              </a:rPr>
              <a:t>Tujuan mengelola data nilai mahasiswa</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186F">
                <a:alpha val="100000"/>
              </a:srgbClr>
            </a:gs>
            <a:gs pos="100000">
              <a:srgbClr val="01001B">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5142971" y="7459009"/>
            <a:ext cx="3888486" cy="4114800"/>
          </a:xfrm>
          <a:custGeom>
            <a:avLst/>
            <a:gdLst/>
            <a:ahLst/>
            <a:cxnLst/>
            <a:rect r="r" b="b" t="t" l="l"/>
            <a:pathLst>
              <a:path h="4114800" w="3888486">
                <a:moveTo>
                  <a:pt x="0" y="0"/>
                </a:moveTo>
                <a:lnTo>
                  <a:pt x="3888486" y="0"/>
                </a:lnTo>
                <a:lnTo>
                  <a:pt x="388848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695726">
            <a:off x="-546991" y="5593261"/>
            <a:ext cx="5348921" cy="5348921"/>
          </a:xfrm>
          <a:custGeom>
            <a:avLst/>
            <a:gdLst/>
            <a:ahLst/>
            <a:cxnLst/>
            <a:rect r="r" b="b" t="t" l="l"/>
            <a:pathLst>
              <a:path h="5348921" w="5348921">
                <a:moveTo>
                  <a:pt x="0" y="0"/>
                </a:moveTo>
                <a:lnTo>
                  <a:pt x="5348921" y="0"/>
                </a:lnTo>
                <a:lnTo>
                  <a:pt x="5348921" y="5348921"/>
                </a:lnTo>
                <a:lnTo>
                  <a:pt x="0" y="53489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4" id="4"/>
          <p:cNvSpPr txBox="true"/>
          <p:nvPr/>
        </p:nvSpPr>
        <p:spPr>
          <a:xfrm rot="0">
            <a:off x="7376213" y="2566755"/>
            <a:ext cx="5079225" cy="765212"/>
          </a:xfrm>
          <a:prstGeom prst="rect">
            <a:avLst/>
          </a:prstGeom>
        </p:spPr>
        <p:txBody>
          <a:bodyPr anchor="t" rtlCol="false" tIns="0" lIns="0" bIns="0" rIns="0">
            <a:spAutoFit/>
          </a:bodyPr>
          <a:lstStyle/>
          <a:p>
            <a:pPr algn="l">
              <a:lnSpc>
                <a:spcPts val="6015"/>
              </a:lnSpc>
            </a:pPr>
            <a:r>
              <a:rPr lang="en-US" sz="4971" b="true">
                <a:solidFill>
                  <a:srgbClr val="FFFFFF"/>
                </a:solidFill>
                <a:latin typeface="DM Sans Bold"/>
                <a:ea typeface="DM Sans Bold"/>
                <a:cs typeface="DM Sans Bold"/>
                <a:sym typeface="DM Sans Bold"/>
              </a:rPr>
              <a:t>Kesimpulan</a:t>
            </a:r>
          </a:p>
        </p:txBody>
      </p:sp>
      <p:sp>
        <p:nvSpPr>
          <p:cNvPr name="Freeform 5" id="5"/>
          <p:cNvSpPr/>
          <p:nvPr/>
        </p:nvSpPr>
        <p:spPr>
          <a:xfrm flipH="false" flipV="false" rot="0">
            <a:off x="16343757" y="-2740239"/>
            <a:ext cx="3888486" cy="4114800"/>
          </a:xfrm>
          <a:custGeom>
            <a:avLst/>
            <a:gdLst/>
            <a:ahLst/>
            <a:cxnLst/>
            <a:rect r="r" b="b" t="t" l="l"/>
            <a:pathLst>
              <a:path h="4114800" w="3888486">
                <a:moveTo>
                  <a:pt x="0" y="0"/>
                </a:moveTo>
                <a:lnTo>
                  <a:pt x="3888486" y="0"/>
                </a:lnTo>
                <a:lnTo>
                  <a:pt x="388848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245508" y="-1538520"/>
            <a:ext cx="3888486" cy="4114800"/>
          </a:xfrm>
          <a:custGeom>
            <a:avLst/>
            <a:gdLst/>
            <a:ahLst/>
            <a:cxnLst/>
            <a:rect r="r" b="b" t="t" l="l"/>
            <a:pathLst>
              <a:path h="4114800" w="3888486">
                <a:moveTo>
                  <a:pt x="0" y="0"/>
                </a:moveTo>
                <a:lnTo>
                  <a:pt x="3888486" y="0"/>
                </a:lnTo>
                <a:lnTo>
                  <a:pt x="388848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3690874" y="4153949"/>
            <a:ext cx="10906252" cy="1587330"/>
          </a:xfrm>
          <a:prstGeom prst="rect">
            <a:avLst/>
          </a:prstGeom>
        </p:spPr>
        <p:txBody>
          <a:bodyPr anchor="t" rtlCol="false" tIns="0" lIns="0" bIns="0" rIns="0">
            <a:spAutoFit/>
          </a:bodyPr>
          <a:lstStyle/>
          <a:p>
            <a:pPr algn="just">
              <a:lnSpc>
                <a:spcPts val="3187"/>
              </a:lnSpc>
              <a:spcBef>
                <a:spcPct val="0"/>
              </a:spcBef>
            </a:pPr>
            <a:r>
              <a:rPr lang="en-US" sz="2634">
                <a:solidFill>
                  <a:srgbClr val="FFFFFF"/>
                </a:solidFill>
                <a:latin typeface="DM Sans"/>
                <a:ea typeface="DM Sans"/>
                <a:cs typeface="DM Sans"/>
                <a:sym typeface="DM Sans"/>
              </a:rPr>
              <a:t>      REST API yang dibuat berfungsi sebagai sistem informasi akademik bagi Nusa Putra University, sistem ini memungkinkan pengelolan data penting  seperti  data mahasiswa, dosen, mata kuliah, dan nilai, sehingga mempermudah  proses administrasi akademik secara efisien.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186F">
                <a:alpha val="100000"/>
              </a:srgbClr>
            </a:gs>
            <a:gs pos="100000">
              <a:srgbClr val="01001B">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7648103" y="3424884"/>
            <a:ext cx="13599569" cy="6862116"/>
          </a:xfrm>
          <a:custGeom>
            <a:avLst/>
            <a:gdLst/>
            <a:ahLst/>
            <a:cxnLst/>
            <a:rect r="r" b="b" t="t" l="l"/>
            <a:pathLst>
              <a:path h="6862116" w="13599569">
                <a:moveTo>
                  <a:pt x="0" y="0"/>
                </a:moveTo>
                <a:lnTo>
                  <a:pt x="13599569" y="0"/>
                </a:lnTo>
                <a:lnTo>
                  <a:pt x="13599569" y="6862116"/>
                </a:lnTo>
                <a:lnTo>
                  <a:pt x="0" y="68621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58272" y="-3535038"/>
            <a:ext cx="8389671" cy="9127476"/>
          </a:xfrm>
          <a:custGeom>
            <a:avLst/>
            <a:gdLst/>
            <a:ahLst/>
            <a:cxnLst/>
            <a:rect r="r" b="b" t="t" l="l"/>
            <a:pathLst>
              <a:path h="9127476" w="8389671">
                <a:moveTo>
                  <a:pt x="0" y="0"/>
                </a:moveTo>
                <a:lnTo>
                  <a:pt x="8389672" y="0"/>
                </a:lnTo>
                <a:lnTo>
                  <a:pt x="8389672" y="9127476"/>
                </a:lnTo>
                <a:lnTo>
                  <a:pt x="0" y="91274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5322851" y="3877654"/>
            <a:ext cx="7127677" cy="1265846"/>
          </a:xfrm>
          <a:prstGeom prst="rect">
            <a:avLst/>
          </a:prstGeom>
        </p:spPr>
        <p:txBody>
          <a:bodyPr anchor="t" rtlCol="false" tIns="0" lIns="0" bIns="0" rIns="0">
            <a:spAutoFit/>
          </a:bodyPr>
          <a:lstStyle/>
          <a:p>
            <a:pPr algn="ctr">
              <a:lnSpc>
                <a:spcPts val="10007"/>
              </a:lnSpc>
              <a:spcBef>
                <a:spcPct val="0"/>
              </a:spcBef>
            </a:pPr>
            <a:r>
              <a:rPr lang="en-US" b="true" sz="8270">
                <a:solidFill>
                  <a:srgbClr val="FFFFFF"/>
                </a:solidFill>
                <a:latin typeface="DM Sans Bold"/>
                <a:ea typeface="DM Sans Bold"/>
                <a:cs typeface="DM Sans Bold"/>
                <a:sym typeface="DM Sans Bold"/>
              </a:rPr>
              <a:t>TERIMA KASIH</a:t>
            </a:r>
          </a:p>
        </p:txBody>
      </p:sp>
      <p:sp>
        <p:nvSpPr>
          <p:cNvPr name="Freeform 5" id="5"/>
          <p:cNvSpPr/>
          <p:nvPr/>
        </p:nvSpPr>
        <p:spPr>
          <a:xfrm flipH="false" flipV="false" rot="-7898240">
            <a:off x="8727859" y="-3409173"/>
            <a:ext cx="13161090" cy="6640867"/>
          </a:xfrm>
          <a:custGeom>
            <a:avLst/>
            <a:gdLst/>
            <a:ahLst/>
            <a:cxnLst/>
            <a:rect r="r" b="b" t="t" l="l"/>
            <a:pathLst>
              <a:path h="6640867" w="13161090">
                <a:moveTo>
                  <a:pt x="0" y="0"/>
                </a:moveTo>
                <a:lnTo>
                  <a:pt x="13161090" y="0"/>
                </a:lnTo>
                <a:lnTo>
                  <a:pt x="13161090" y="6640866"/>
                </a:lnTo>
                <a:lnTo>
                  <a:pt x="0" y="66408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1787861" y="4694562"/>
            <a:ext cx="8389671" cy="9127476"/>
          </a:xfrm>
          <a:custGeom>
            <a:avLst/>
            <a:gdLst/>
            <a:ahLst/>
            <a:cxnLst/>
            <a:rect r="r" b="b" t="t" l="l"/>
            <a:pathLst>
              <a:path h="9127476" w="8389671">
                <a:moveTo>
                  <a:pt x="0" y="0"/>
                </a:moveTo>
                <a:lnTo>
                  <a:pt x="8389671" y="0"/>
                </a:lnTo>
                <a:lnTo>
                  <a:pt x="8389671" y="9127476"/>
                </a:lnTo>
                <a:lnTo>
                  <a:pt x="0" y="91274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186F">
                <a:alpha val="100000"/>
              </a:srgbClr>
            </a:gs>
            <a:gs pos="100000">
              <a:srgbClr val="01001B">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true" flipV="false" rot="0">
            <a:off x="-2169496" y="5741183"/>
            <a:ext cx="5774871" cy="5774871"/>
          </a:xfrm>
          <a:custGeom>
            <a:avLst/>
            <a:gdLst/>
            <a:ahLst/>
            <a:cxnLst/>
            <a:rect r="r" b="b" t="t" l="l"/>
            <a:pathLst>
              <a:path h="5774871" w="5774871">
                <a:moveTo>
                  <a:pt x="5774871" y="0"/>
                </a:moveTo>
                <a:lnTo>
                  <a:pt x="0" y="0"/>
                </a:lnTo>
                <a:lnTo>
                  <a:pt x="0" y="5774871"/>
                </a:lnTo>
                <a:lnTo>
                  <a:pt x="5774871" y="5774871"/>
                </a:lnTo>
                <a:lnTo>
                  <a:pt x="5774871"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3" id="3"/>
          <p:cNvSpPr txBox="true"/>
          <p:nvPr/>
        </p:nvSpPr>
        <p:spPr>
          <a:xfrm rot="0">
            <a:off x="0" y="939101"/>
            <a:ext cx="17524290" cy="1086391"/>
          </a:xfrm>
          <a:prstGeom prst="rect">
            <a:avLst/>
          </a:prstGeom>
        </p:spPr>
        <p:txBody>
          <a:bodyPr anchor="t" rtlCol="false" tIns="0" lIns="0" bIns="0" rIns="0">
            <a:spAutoFit/>
          </a:bodyPr>
          <a:lstStyle/>
          <a:p>
            <a:pPr algn="ctr">
              <a:lnSpc>
                <a:spcPts val="8559"/>
              </a:lnSpc>
            </a:pPr>
            <a:r>
              <a:rPr lang="en-US" b="true" sz="7073" spc="-212">
                <a:solidFill>
                  <a:srgbClr val="FFFFFF"/>
                </a:solidFill>
                <a:latin typeface="DM Sans Bold"/>
                <a:ea typeface="DM Sans Bold"/>
                <a:cs typeface="DM Sans Bold"/>
                <a:sym typeface="DM Sans Bold"/>
              </a:rPr>
              <a:t>Tujuan dan Tema Proyek</a:t>
            </a:r>
          </a:p>
        </p:txBody>
      </p:sp>
      <p:sp>
        <p:nvSpPr>
          <p:cNvPr name="TextBox 4" id="4"/>
          <p:cNvSpPr txBox="true"/>
          <p:nvPr/>
        </p:nvSpPr>
        <p:spPr>
          <a:xfrm rot="0">
            <a:off x="4078418" y="2848340"/>
            <a:ext cx="9653707" cy="2310952"/>
          </a:xfrm>
          <a:prstGeom prst="rect">
            <a:avLst/>
          </a:prstGeom>
        </p:spPr>
        <p:txBody>
          <a:bodyPr anchor="t" rtlCol="false" tIns="0" lIns="0" bIns="0" rIns="0">
            <a:spAutoFit/>
          </a:bodyPr>
          <a:lstStyle/>
          <a:p>
            <a:pPr algn="ctr" marL="582653" indent="-291327" lvl="1">
              <a:lnSpc>
                <a:spcPts val="6341"/>
              </a:lnSpc>
              <a:buFont typeface="Arial"/>
              <a:buChar char="•"/>
            </a:pPr>
            <a:r>
              <a:rPr lang="en-US" sz="2698">
                <a:solidFill>
                  <a:srgbClr val="FFFFFF"/>
                </a:solidFill>
                <a:latin typeface="Open Sans"/>
                <a:ea typeface="Open Sans"/>
                <a:cs typeface="Open Sans"/>
                <a:sym typeface="Open Sans"/>
              </a:rPr>
              <a:t>Membangun REST API untuk sistem informasi akademki</a:t>
            </a:r>
          </a:p>
          <a:p>
            <a:pPr algn="l" marL="582653" indent="-291327" lvl="1">
              <a:lnSpc>
                <a:spcPts val="6341"/>
              </a:lnSpc>
              <a:buFont typeface="Arial"/>
              <a:buChar char="•"/>
            </a:pPr>
            <a:r>
              <a:rPr lang="en-US" sz="2698">
                <a:solidFill>
                  <a:srgbClr val="FFFFFF"/>
                </a:solidFill>
                <a:latin typeface="Open Sans"/>
                <a:ea typeface="Open Sans"/>
                <a:cs typeface="Open Sans"/>
                <a:sym typeface="Open Sans"/>
              </a:rPr>
              <a:t>Digunakan oleh Nusa Putra Universitity</a:t>
            </a:r>
          </a:p>
          <a:p>
            <a:pPr algn="l" marL="582653" indent="-291327" lvl="1">
              <a:lnSpc>
                <a:spcPts val="6341"/>
              </a:lnSpc>
              <a:buFont typeface="Arial"/>
              <a:buChar char="•"/>
            </a:pPr>
            <a:r>
              <a:rPr lang="en-US" sz="2698">
                <a:solidFill>
                  <a:srgbClr val="FFFFFF"/>
                </a:solidFill>
                <a:latin typeface="Open Sans"/>
                <a:ea typeface="Open Sans"/>
                <a:cs typeface="Open Sans"/>
                <a:sym typeface="Open Sans"/>
              </a:rPr>
              <a:t>Mengelola data mahasiswa, dosen, mata kuliah, dan nilai</a:t>
            </a:r>
          </a:p>
        </p:txBody>
      </p:sp>
      <p:sp>
        <p:nvSpPr>
          <p:cNvPr name="Freeform 5" id="5"/>
          <p:cNvSpPr/>
          <p:nvPr/>
        </p:nvSpPr>
        <p:spPr>
          <a:xfrm flipH="true" flipV="false" rot="0">
            <a:off x="15888564" y="5012641"/>
            <a:ext cx="5774871" cy="5774871"/>
          </a:xfrm>
          <a:custGeom>
            <a:avLst/>
            <a:gdLst/>
            <a:ahLst/>
            <a:cxnLst/>
            <a:rect r="r" b="b" t="t" l="l"/>
            <a:pathLst>
              <a:path h="5774871" w="5774871">
                <a:moveTo>
                  <a:pt x="5774871" y="0"/>
                </a:moveTo>
                <a:lnTo>
                  <a:pt x="0" y="0"/>
                </a:lnTo>
                <a:lnTo>
                  <a:pt x="0" y="5774871"/>
                </a:lnTo>
                <a:lnTo>
                  <a:pt x="5774871" y="5774871"/>
                </a:lnTo>
                <a:lnTo>
                  <a:pt x="5774871"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6" id="6"/>
          <p:cNvSpPr/>
          <p:nvPr/>
        </p:nvSpPr>
        <p:spPr>
          <a:xfrm flipH="true" flipV="false" rot="0">
            <a:off x="-3942877" y="-3591910"/>
            <a:ext cx="5774871" cy="5774871"/>
          </a:xfrm>
          <a:custGeom>
            <a:avLst/>
            <a:gdLst/>
            <a:ahLst/>
            <a:cxnLst/>
            <a:rect r="r" b="b" t="t" l="l"/>
            <a:pathLst>
              <a:path h="5774871" w="5774871">
                <a:moveTo>
                  <a:pt x="5774872" y="0"/>
                </a:moveTo>
                <a:lnTo>
                  <a:pt x="0" y="0"/>
                </a:lnTo>
                <a:lnTo>
                  <a:pt x="0" y="5774871"/>
                </a:lnTo>
                <a:lnTo>
                  <a:pt x="5774872" y="5774871"/>
                </a:lnTo>
                <a:lnTo>
                  <a:pt x="5774872"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7" id="7"/>
          <p:cNvSpPr/>
          <p:nvPr/>
        </p:nvSpPr>
        <p:spPr>
          <a:xfrm flipH="true" flipV="false" rot="0">
            <a:off x="16513418" y="-2827463"/>
            <a:ext cx="4525163" cy="4525163"/>
          </a:xfrm>
          <a:custGeom>
            <a:avLst/>
            <a:gdLst/>
            <a:ahLst/>
            <a:cxnLst/>
            <a:rect r="r" b="b" t="t" l="l"/>
            <a:pathLst>
              <a:path h="4525163" w="4525163">
                <a:moveTo>
                  <a:pt x="4525163" y="0"/>
                </a:moveTo>
                <a:lnTo>
                  <a:pt x="0" y="0"/>
                </a:lnTo>
                <a:lnTo>
                  <a:pt x="0" y="4525163"/>
                </a:lnTo>
                <a:lnTo>
                  <a:pt x="4525163" y="4525163"/>
                </a:lnTo>
                <a:lnTo>
                  <a:pt x="4525163"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186F">
                <a:alpha val="100000"/>
              </a:srgbClr>
            </a:gs>
            <a:gs pos="100000">
              <a:srgbClr val="01001B">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4038169" y="6087797"/>
            <a:ext cx="5348921" cy="5348921"/>
          </a:xfrm>
          <a:custGeom>
            <a:avLst/>
            <a:gdLst/>
            <a:ahLst/>
            <a:cxnLst/>
            <a:rect r="r" b="b" t="t" l="l"/>
            <a:pathLst>
              <a:path h="5348921" w="5348921">
                <a:moveTo>
                  <a:pt x="0" y="0"/>
                </a:moveTo>
                <a:lnTo>
                  <a:pt x="5348921" y="0"/>
                </a:lnTo>
                <a:lnTo>
                  <a:pt x="5348921" y="5348922"/>
                </a:lnTo>
                <a:lnTo>
                  <a:pt x="0" y="53489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232162" y="7278285"/>
            <a:ext cx="1593077" cy="6546890"/>
          </a:xfrm>
          <a:custGeom>
            <a:avLst/>
            <a:gdLst/>
            <a:ahLst/>
            <a:cxnLst/>
            <a:rect r="r" b="b" t="t" l="l"/>
            <a:pathLst>
              <a:path h="6546890" w="1593077">
                <a:moveTo>
                  <a:pt x="0" y="0"/>
                </a:moveTo>
                <a:lnTo>
                  <a:pt x="1593076" y="0"/>
                </a:lnTo>
                <a:lnTo>
                  <a:pt x="1593076" y="6546890"/>
                </a:lnTo>
                <a:lnTo>
                  <a:pt x="0" y="65468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10800000">
            <a:off x="14829344" y="0"/>
            <a:ext cx="4323632" cy="1167381"/>
          </a:xfrm>
          <a:custGeom>
            <a:avLst/>
            <a:gdLst/>
            <a:ahLst/>
            <a:cxnLst/>
            <a:rect r="r" b="b" t="t" l="l"/>
            <a:pathLst>
              <a:path h="1167381" w="4323632">
                <a:moveTo>
                  <a:pt x="0" y="0"/>
                </a:moveTo>
                <a:lnTo>
                  <a:pt x="4323632" y="0"/>
                </a:lnTo>
                <a:lnTo>
                  <a:pt x="4323632" y="1167381"/>
                </a:lnTo>
                <a:lnTo>
                  <a:pt x="0" y="116738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1825238" y="3231036"/>
            <a:ext cx="833204" cy="833204"/>
          </a:xfrm>
          <a:custGeom>
            <a:avLst/>
            <a:gdLst/>
            <a:ahLst/>
            <a:cxnLst/>
            <a:rect r="r" b="b" t="t" l="l"/>
            <a:pathLst>
              <a:path h="833204" w="833204">
                <a:moveTo>
                  <a:pt x="0" y="0"/>
                </a:moveTo>
                <a:lnTo>
                  <a:pt x="833204" y="0"/>
                </a:lnTo>
                <a:lnTo>
                  <a:pt x="833204" y="833203"/>
                </a:lnTo>
                <a:lnTo>
                  <a:pt x="0" y="83320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2658442" y="1148331"/>
            <a:ext cx="12758041" cy="1086453"/>
          </a:xfrm>
          <a:prstGeom prst="rect">
            <a:avLst/>
          </a:prstGeom>
        </p:spPr>
        <p:txBody>
          <a:bodyPr anchor="t" rtlCol="false" tIns="0" lIns="0" bIns="0" rIns="0">
            <a:spAutoFit/>
          </a:bodyPr>
          <a:lstStyle/>
          <a:p>
            <a:pPr algn="ctr">
              <a:lnSpc>
                <a:spcPts val="8500"/>
              </a:lnSpc>
            </a:pPr>
            <a:r>
              <a:rPr lang="en-US" b="true" sz="7025">
                <a:solidFill>
                  <a:srgbClr val="FFFFFF"/>
                </a:solidFill>
                <a:latin typeface="DM Sans Bold"/>
                <a:ea typeface="DM Sans Bold"/>
                <a:cs typeface="DM Sans Bold"/>
                <a:sym typeface="DM Sans Bold"/>
              </a:rPr>
              <a:t>Software and tools</a:t>
            </a:r>
          </a:p>
        </p:txBody>
      </p:sp>
      <p:sp>
        <p:nvSpPr>
          <p:cNvPr name="TextBox 7" id="7"/>
          <p:cNvSpPr txBox="true"/>
          <p:nvPr/>
        </p:nvSpPr>
        <p:spPr>
          <a:xfrm rot="0">
            <a:off x="3720992" y="3253302"/>
            <a:ext cx="7416998" cy="712470"/>
          </a:xfrm>
          <a:prstGeom prst="rect">
            <a:avLst/>
          </a:prstGeom>
        </p:spPr>
        <p:txBody>
          <a:bodyPr anchor="t" rtlCol="false" tIns="0" lIns="0" bIns="0" rIns="0">
            <a:spAutoFit/>
          </a:bodyPr>
          <a:lstStyle/>
          <a:p>
            <a:pPr algn="ctr">
              <a:lnSpc>
                <a:spcPts val="5880"/>
              </a:lnSpc>
            </a:pPr>
            <a:r>
              <a:rPr lang="en-US" sz="4200">
                <a:solidFill>
                  <a:srgbClr val="FFFFFF"/>
                </a:solidFill>
                <a:latin typeface="DM Sans"/>
                <a:ea typeface="DM Sans"/>
                <a:cs typeface="DM Sans"/>
                <a:sym typeface="DM Sans"/>
              </a:rPr>
              <a:t>Persayaratan Perangkat Lunak</a:t>
            </a:r>
          </a:p>
        </p:txBody>
      </p:sp>
      <p:sp>
        <p:nvSpPr>
          <p:cNvPr name="TextBox 8" id="8"/>
          <p:cNvSpPr txBox="true"/>
          <p:nvPr/>
        </p:nvSpPr>
        <p:spPr>
          <a:xfrm rot="0">
            <a:off x="3720992" y="4318197"/>
            <a:ext cx="3764518" cy="3443630"/>
          </a:xfrm>
          <a:prstGeom prst="rect">
            <a:avLst/>
          </a:prstGeom>
        </p:spPr>
        <p:txBody>
          <a:bodyPr anchor="t" rtlCol="false" tIns="0" lIns="0" bIns="0" rIns="0">
            <a:spAutoFit/>
          </a:bodyPr>
          <a:lstStyle/>
          <a:p>
            <a:pPr algn="just" marL="712190" indent="-356095" lvl="1">
              <a:lnSpc>
                <a:spcPts val="6993"/>
              </a:lnSpc>
              <a:buFont typeface="Arial"/>
              <a:buChar char="•"/>
            </a:pPr>
            <a:r>
              <a:rPr lang="en-US" sz="3298" spc="-6">
                <a:solidFill>
                  <a:srgbClr val="FFFFFF"/>
                </a:solidFill>
                <a:latin typeface="DM Sans"/>
                <a:ea typeface="DM Sans"/>
                <a:cs typeface="DM Sans"/>
                <a:sym typeface="DM Sans"/>
              </a:rPr>
              <a:t>Node.js</a:t>
            </a:r>
          </a:p>
          <a:p>
            <a:pPr algn="just" marL="712190" indent="-356095" lvl="1">
              <a:lnSpc>
                <a:spcPts val="6993"/>
              </a:lnSpc>
              <a:buFont typeface="Arial"/>
              <a:buChar char="•"/>
            </a:pPr>
            <a:r>
              <a:rPr lang="en-US" sz="3298" spc="-6">
                <a:solidFill>
                  <a:srgbClr val="FFFFFF"/>
                </a:solidFill>
                <a:latin typeface="DM Sans"/>
                <a:ea typeface="DM Sans"/>
                <a:cs typeface="DM Sans"/>
                <a:sym typeface="DM Sans"/>
              </a:rPr>
              <a:t>MySQL Server</a:t>
            </a:r>
          </a:p>
          <a:p>
            <a:pPr algn="just" marL="712190" indent="-356095" lvl="1">
              <a:lnSpc>
                <a:spcPts val="6993"/>
              </a:lnSpc>
              <a:buFont typeface="Arial"/>
              <a:buChar char="•"/>
            </a:pPr>
            <a:r>
              <a:rPr lang="en-US" sz="3298" spc="-6">
                <a:solidFill>
                  <a:srgbClr val="FFFFFF"/>
                </a:solidFill>
                <a:latin typeface="DM Sans"/>
                <a:ea typeface="DM Sans"/>
                <a:cs typeface="DM Sans"/>
                <a:sym typeface="DM Sans"/>
              </a:rPr>
              <a:t>Postman</a:t>
            </a:r>
          </a:p>
          <a:p>
            <a:pPr algn="just" marL="712190" indent="-356095" lvl="1">
              <a:lnSpc>
                <a:spcPts val="6993"/>
              </a:lnSpc>
              <a:buFont typeface="Arial"/>
              <a:buChar char="•"/>
            </a:pPr>
            <a:r>
              <a:rPr lang="en-US" sz="3298" spc="-6">
                <a:solidFill>
                  <a:srgbClr val="FFFFFF"/>
                </a:solidFill>
                <a:latin typeface="DM Sans"/>
                <a:ea typeface="DM Sans"/>
                <a:cs typeface="DM Sans"/>
                <a:sym typeface="DM Sans"/>
              </a:rPr>
              <a:t>Teks Editor/IDE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186F">
                <a:alpha val="100000"/>
              </a:srgbClr>
            </a:gs>
            <a:gs pos="100000">
              <a:srgbClr val="01001B">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5540944">
            <a:off x="12668608" y="-2106108"/>
            <a:ext cx="7072937" cy="7072937"/>
          </a:xfrm>
          <a:custGeom>
            <a:avLst/>
            <a:gdLst/>
            <a:ahLst/>
            <a:cxnLst/>
            <a:rect r="r" b="b" t="t" l="l"/>
            <a:pathLst>
              <a:path h="7072937" w="7072937">
                <a:moveTo>
                  <a:pt x="0" y="0"/>
                </a:moveTo>
                <a:lnTo>
                  <a:pt x="7072937" y="0"/>
                </a:lnTo>
                <a:lnTo>
                  <a:pt x="7072937" y="7072937"/>
                </a:lnTo>
                <a:lnTo>
                  <a:pt x="0" y="70729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246361" y="131823"/>
            <a:ext cx="1593077" cy="6546890"/>
          </a:xfrm>
          <a:custGeom>
            <a:avLst/>
            <a:gdLst/>
            <a:ahLst/>
            <a:cxnLst/>
            <a:rect r="r" b="b" t="t" l="l"/>
            <a:pathLst>
              <a:path h="6546890" w="1593077">
                <a:moveTo>
                  <a:pt x="0" y="0"/>
                </a:moveTo>
                <a:lnTo>
                  <a:pt x="1593077" y="0"/>
                </a:lnTo>
                <a:lnTo>
                  <a:pt x="1593077" y="6546890"/>
                </a:lnTo>
                <a:lnTo>
                  <a:pt x="0" y="65468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2665770" y="3991985"/>
            <a:ext cx="11698107" cy="5454332"/>
          </a:xfrm>
          <a:custGeom>
            <a:avLst/>
            <a:gdLst/>
            <a:ahLst/>
            <a:cxnLst/>
            <a:rect r="r" b="b" t="t" l="l"/>
            <a:pathLst>
              <a:path h="5454332" w="11698107">
                <a:moveTo>
                  <a:pt x="0" y="0"/>
                </a:moveTo>
                <a:lnTo>
                  <a:pt x="11698107" y="0"/>
                </a:lnTo>
                <a:lnTo>
                  <a:pt x="11698107" y="5454332"/>
                </a:lnTo>
                <a:lnTo>
                  <a:pt x="0" y="5454332"/>
                </a:lnTo>
                <a:lnTo>
                  <a:pt x="0" y="0"/>
                </a:lnTo>
                <a:close/>
              </a:path>
            </a:pathLst>
          </a:custGeom>
          <a:blipFill>
            <a:blip r:embed="rId6"/>
            <a:stretch>
              <a:fillRect l="0" t="0" r="0" b="0"/>
            </a:stretch>
          </a:blipFill>
        </p:spPr>
      </p:sp>
      <p:sp>
        <p:nvSpPr>
          <p:cNvPr name="TextBox 5" id="5"/>
          <p:cNvSpPr txBox="true"/>
          <p:nvPr/>
        </p:nvSpPr>
        <p:spPr>
          <a:xfrm rot="0">
            <a:off x="2440045" y="2236014"/>
            <a:ext cx="8993254" cy="1362743"/>
          </a:xfrm>
          <a:prstGeom prst="rect">
            <a:avLst/>
          </a:prstGeom>
        </p:spPr>
        <p:txBody>
          <a:bodyPr anchor="t" rtlCol="false" tIns="0" lIns="0" bIns="0" rIns="0">
            <a:spAutoFit/>
          </a:bodyPr>
          <a:lstStyle/>
          <a:p>
            <a:pPr algn="l" marL="561064" indent="-280532" lvl="1">
              <a:lnSpc>
                <a:spcPts val="3638"/>
              </a:lnSpc>
              <a:buFont typeface="Arial"/>
              <a:buChar char="•"/>
            </a:pPr>
            <a:r>
              <a:rPr lang="en-US" b="true" sz="2598" spc="-5">
                <a:solidFill>
                  <a:srgbClr val="FFFFFF"/>
                </a:solidFill>
                <a:latin typeface="Open Sans Bold"/>
                <a:ea typeface="Open Sans Bold"/>
                <a:cs typeface="Open Sans Bold"/>
                <a:sym typeface="Open Sans Bold"/>
              </a:rPr>
              <a:t>Instalasi Paket Node.js terlebih dahulu di Command Prompt.</a:t>
            </a:r>
          </a:p>
          <a:p>
            <a:pPr algn="l">
              <a:lnSpc>
                <a:spcPts val="3638"/>
              </a:lnSpc>
            </a:pPr>
            <a:r>
              <a:rPr lang="en-US" sz="2598" spc="-5" b="true">
                <a:solidFill>
                  <a:srgbClr val="FFFFFF"/>
                </a:solidFill>
                <a:latin typeface="Open Sans Bold"/>
                <a:ea typeface="Open Sans Bold"/>
                <a:cs typeface="Open Sans Bold"/>
                <a:sym typeface="Open Sans Bold"/>
              </a:rPr>
              <a:t>       </a:t>
            </a:r>
          </a:p>
        </p:txBody>
      </p:sp>
      <p:sp>
        <p:nvSpPr>
          <p:cNvPr name="TextBox 6" id="6"/>
          <p:cNvSpPr txBox="true"/>
          <p:nvPr/>
        </p:nvSpPr>
        <p:spPr>
          <a:xfrm rot="0">
            <a:off x="2050649" y="617552"/>
            <a:ext cx="12313228" cy="1348773"/>
          </a:xfrm>
          <a:prstGeom prst="rect">
            <a:avLst/>
          </a:prstGeom>
        </p:spPr>
        <p:txBody>
          <a:bodyPr anchor="t" rtlCol="false" tIns="0" lIns="0" bIns="0" rIns="0">
            <a:spAutoFit/>
          </a:bodyPr>
          <a:lstStyle/>
          <a:p>
            <a:pPr algn="ctr">
              <a:lnSpc>
                <a:spcPts val="5458"/>
              </a:lnSpc>
              <a:spcBef>
                <a:spcPct val="0"/>
              </a:spcBef>
            </a:pPr>
            <a:r>
              <a:rPr lang="en-US" b="true" sz="3898" spc="-7">
                <a:solidFill>
                  <a:srgbClr val="FFFFFF"/>
                </a:solidFill>
                <a:latin typeface="Open Sans Bold"/>
                <a:ea typeface="Open Sans Bold"/>
                <a:cs typeface="Open Sans Bold"/>
                <a:sym typeface="Open Sans Bold"/>
              </a:rPr>
              <a:t>Langkah-langkah yang Harus dilakakukan Sebelum Membangun REST API</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186F">
                <a:alpha val="100000"/>
              </a:srgbClr>
            </a:gs>
            <a:gs pos="100000">
              <a:srgbClr val="01001B">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10615230">
            <a:off x="-1870663" y="-1257623"/>
            <a:ext cx="5348921" cy="5348921"/>
          </a:xfrm>
          <a:custGeom>
            <a:avLst/>
            <a:gdLst/>
            <a:ahLst/>
            <a:cxnLst/>
            <a:rect r="r" b="b" t="t" l="l"/>
            <a:pathLst>
              <a:path h="5348921" w="5348921">
                <a:moveTo>
                  <a:pt x="0" y="0"/>
                </a:moveTo>
                <a:lnTo>
                  <a:pt x="5348921" y="0"/>
                </a:lnTo>
                <a:lnTo>
                  <a:pt x="5348921" y="5348921"/>
                </a:lnTo>
                <a:lnTo>
                  <a:pt x="0" y="53489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5400000">
            <a:off x="17491462" y="-1652413"/>
            <a:ext cx="1593077" cy="6546890"/>
          </a:xfrm>
          <a:custGeom>
            <a:avLst/>
            <a:gdLst/>
            <a:ahLst/>
            <a:cxnLst/>
            <a:rect r="r" b="b" t="t" l="l"/>
            <a:pathLst>
              <a:path h="6546890" w="1593077">
                <a:moveTo>
                  <a:pt x="0" y="0"/>
                </a:moveTo>
                <a:lnTo>
                  <a:pt x="1593076" y="0"/>
                </a:lnTo>
                <a:lnTo>
                  <a:pt x="1593076" y="6546890"/>
                </a:lnTo>
                <a:lnTo>
                  <a:pt x="0" y="65468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6095324" y="1960737"/>
            <a:ext cx="6097351" cy="7609950"/>
          </a:xfrm>
          <a:custGeom>
            <a:avLst/>
            <a:gdLst/>
            <a:ahLst/>
            <a:cxnLst/>
            <a:rect r="r" b="b" t="t" l="l"/>
            <a:pathLst>
              <a:path h="7609950" w="6097351">
                <a:moveTo>
                  <a:pt x="0" y="0"/>
                </a:moveTo>
                <a:lnTo>
                  <a:pt x="6097352" y="0"/>
                </a:lnTo>
                <a:lnTo>
                  <a:pt x="6097352" y="7609949"/>
                </a:lnTo>
                <a:lnTo>
                  <a:pt x="0" y="7609949"/>
                </a:lnTo>
                <a:lnTo>
                  <a:pt x="0" y="0"/>
                </a:lnTo>
                <a:close/>
              </a:path>
            </a:pathLst>
          </a:custGeom>
          <a:blipFill>
            <a:blip r:embed="rId6"/>
            <a:stretch>
              <a:fillRect l="-5624" t="-3605" r="-5249" b="-4506"/>
            </a:stretch>
          </a:blipFill>
        </p:spPr>
      </p:sp>
      <p:sp>
        <p:nvSpPr>
          <p:cNvPr name="TextBox 5" id="5"/>
          <p:cNvSpPr txBox="true"/>
          <p:nvPr/>
        </p:nvSpPr>
        <p:spPr>
          <a:xfrm rot="0">
            <a:off x="1627627" y="1177130"/>
            <a:ext cx="11910048" cy="443902"/>
          </a:xfrm>
          <a:prstGeom prst="rect">
            <a:avLst/>
          </a:prstGeom>
        </p:spPr>
        <p:txBody>
          <a:bodyPr anchor="t" rtlCol="false" tIns="0" lIns="0" bIns="0" rIns="0">
            <a:spAutoFit/>
          </a:bodyPr>
          <a:lstStyle/>
          <a:p>
            <a:pPr algn="l" marL="641477" indent="-320739" lvl="1">
              <a:lnSpc>
                <a:spcPts val="3595"/>
              </a:lnSpc>
              <a:buFont typeface="Arial"/>
              <a:buChar char="•"/>
            </a:pPr>
            <a:r>
              <a:rPr lang="en-US" b="true" sz="2971">
                <a:solidFill>
                  <a:srgbClr val="FFFFFF"/>
                </a:solidFill>
                <a:latin typeface="DM Sans Bold"/>
                <a:ea typeface="DM Sans Bold"/>
                <a:cs typeface="DM Sans Bold"/>
                <a:sym typeface="DM Sans Bold"/>
              </a:rPr>
              <a:t> Membuat Database Sistem Akademik Mahasiswa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186F">
                <a:alpha val="100000"/>
              </a:srgbClr>
            </a:gs>
            <a:gs pos="100000">
              <a:srgbClr val="01001B">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10615230">
            <a:off x="-2329834" y="-1630884"/>
            <a:ext cx="5348921" cy="5348921"/>
          </a:xfrm>
          <a:custGeom>
            <a:avLst/>
            <a:gdLst/>
            <a:ahLst/>
            <a:cxnLst/>
            <a:rect r="r" b="b" t="t" l="l"/>
            <a:pathLst>
              <a:path h="5348921" w="5348921">
                <a:moveTo>
                  <a:pt x="0" y="0"/>
                </a:moveTo>
                <a:lnTo>
                  <a:pt x="5348921" y="0"/>
                </a:lnTo>
                <a:lnTo>
                  <a:pt x="5348921" y="5348921"/>
                </a:lnTo>
                <a:lnTo>
                  <a:pt x="0" y="53489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5400000">
            <a:off x="17491462" y="-1652413"/>
            <a:ext cx="1593077" cy="6546890"/>
          </a:xfrm>
          <a:custGeom>
            <a:avLst/>
            <a:gdLst/>
            <a:ahLst/>
            <a:cxnLst/>
            <a:rect r="r" b="b" t="t" l="l"/>
            <a:pathLst>
              <a:path h="6546890" w="1593077">
                <a:moveTo>
                  <a:pt x="0" y="0"/>
                </a:moveTo>
                <a:lnTo>
                  <a:pt x="1593076" y="0"/>
                </a:lnTo>
                <a:lnTo>
                  <a:pt x="1593076" y="6546890"/>
                </a:lnTo>
                <a:lnTo>
                  <a:pt x="0" y="65468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4459896" y="3602906"/>
            <a:ext cx="7861105" cy="6136228"/>
          </a:xfrm>
          <a:custGeom>
            <a:avLst/>
            <a:gdLst/>
            <a:ahLst/>
            <a:cxnLst/>
            <a:rect r="r" b="b" t="t" l="l"/>
            <a:pathLst>
              <a:path h="6136228" w="7861105">
                <a:moveTo>
                  <a:pt x="0" y="0"/>
                </a:moveTo>
                <a:lnTo>
                  <a:pt x="7861106" y="0"/>
                </a:lnTo>
                <a:lnTo>
                  <a:pt x="7861106" y="6136229"/>
                </a:lnTo>
                <a:lnTo>
                  <a:pt x="0" y="6136229"/>
                </a:lnTo>
                <a:lnTo>
                  <a:pt x="0" y="0"/>
                </a:lnTo>
                <a:close/>
              </a:path>
            </a:pathLst>
          </a:custGeom>
          <a:blipFill>
            <a:blip r:embed="rId6"/>
            <a:stretch>
              <a:fillRect l="-7934" t="-9298" r="-8769" b="-11973"/>
            </a:stretch>
          </a:blipFill>
        </p:spPr>
      </p:sp>
      <p:sp>
        <p:nvSpPr>
          <p:cNvPr name="TextBox 5" id="5"/>
          <p:cNvSpPr txBox="true"/>
          <p:nvPr/>
        </p:nvSpPr>
        <p:spPr>
          <a:xfrm rot="0">
            <a:off x="1977486" y="656208"/>
            <a:ext cx="11910048" cy="765212"/>
          </a:xfrm>
          <a:prstGeom prst="rect">
            <a:avLst/>
          </a:prstGeom>
        </p:spPr>
        <p:txBody>
          <a:bodyPr anchor="t" rtlCol="false" tIns="0" lIns="0" bIns="0" rIns="0">
            <a:spAutoFit/>
          </a:bodyPr>
          <a:lstStyle/>
          <a:p>
            <a:pPr algn="l">
              <a:lnSpc>
                <a:spcPts val="6015"/>
              </a:lnSpc>
            </a:pPr>
            <a:r>
              <a:rPr lang="en-US" sz="4971" b="true">
                <a:solidFill>
                  <a:srgbClr val="FFFFFF"/>
                </a:solidFill>
                <a:latin typeface="DM Sans Bold"/>
                <a:ea typeface="DM Sans Bold"/>
                <a:cs typeface="DM Sans Bold"/>
                <a:sym typeface="DM Sans Bold"/>
              </a:rPr>
              <a:t>Implementasi REST API</a:t>
            </a:r>
          </a:p>
        </p:txBody>
      </p:sp>
      <p:sp>
        <p:nvSpPr>
          <p:cNvPr name="TextBox 6" id="6"/>
          <p:cNvSpPr txBox="true"/>
          <p:nvPr/>
        </p:nvSpPr>
        <p:spPr>
          <a:xfrm rot="0">
            <a:off x="1977486" y="1644743"/>
            <a:ext cx="10983992" cy="1189387"/>
          </a:xfrm>
          <a:prstGeom prst="rect">
            <a:avLst/>
          </a:prstGeom>
        </p:spPr>
        <p:txBody>
          <a:bodyPr anchor="t" rtlCol="false" tIns="0" lIns="0" bIns="0" rIns="0">
            <a:spAutoFit/>
          </a:bodyPr>
          <a:lstStyle/>
          <a:p>
            <a:pPr algn="just">
              <a:lnSpc>
                <a:spcPts val="3218"/>
              </a:lnSpc>
            </a:pPr>
            <a:r>
              <a:rPr lang="en-US" sz="2298" spc="-4">
                <a:solidFill>
                  <a:srgbClr val="FFFFFF"/>
                </a:solidFill>
                <a:latin typeface="Open Sans"/>
                <a:ea typeface="Open Sans"/>
                <a:cs typeface="Open Sans"/>
                <a:sym typeface="Open Sans"/>
              </a:rPr>
              <a:t>1. Konfigurasi Koneksi Database</a:t>
            </a:r>
          </a:p>
          <a:p>
            <a:pPr algn="just">
              <a:lnSpc>
                <a:spcPts val="3218"/>
              </a:lnSpc>
            </a:pPr>
            <a:r>
              <a:rPr lang="en-US" sz="2298" spc="-4">
                <a:solidFill>
                  <a:srgbClr val="FFFFFF"/>
                </a:solidFill>
                <a:latin typeface="Open Sans"/>
                <a:ea typeface="Open Sans"/>
                <a:cs typeface="Open Sans"/>
                <a:sym typeface="Open Sans"/>
              </a:rPr>
              <a:t>     Membuat kode program Database pada file Config/db.js  di Visual Studio Code</a:t>
            </a:r>
          </a:p>
          <a:p>
            <a:pPr algn="just">
              <a:lnSpc>
                <a:spcPts val="3218"/>
              </a:lnSpc>
              <a:spcBef>
                <a:spcPct val="0"/>
              </a:spcBef>
            </a:pPr>
            <a:r>
              <a:rPr lang="en-US" sz="2298" spc="-4">
                <a:solidFill>
                  <a:srgbClr val="FFFFFF"/>
                </a:solidFill>
                <a:latin typeface="Open Sans"/>
                <a:ea typeface="Open Sans"/>
                <a:cs typeface="Open Sans"/>
                <a:sym typeface="Open Sans"/>
              </a:rPr>
              <a:t>     untuk membuat koneksi antara aplikasi Node.js dengan data base MySQL</a:t>
            </a:r>
          </a:p>
        </p:txBody>
      </p:sp>
      <p:sp>
        <p:nvSpPr>
          <p:cNvPr name="Freeform 7" id="7"/>
          <p:cNvSpPr/>
          <p:nvPr/>
        </p:nvSpPr>
        <p:spPr>
          <a:xfrm flipH="false" flipV="false" rot="-5400000">
            <a:off x="17312713" y="5984855"/>
            <a:ext cx="1593077" cy="6546890"/>
          </a:xfrm>
          <a:custGeom>
            <a:avLst/>
            <a:gdLst/>
            <a:ahLst/>
            <a:cxnLst/>
            <a:rect r="r" b="b" t="t" l="l"/>
            <a:pathLst>
              <a:path h="6546890" w="1593077">
                <a:moveTo>
                  <a:pt x="0" y="0"/>
                </a:moveTo>
                <a:lnTo>
                  <a:pt x="1593077" y="0"/>
                </a:lnTo>
                <a:lnTo>
                  <a:pt x="1593077" y="6546890"/>
                </a:lnTo>
                <a:lnTo>
                  <a:pt x="0" y="65468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8" id="8"/>
          <p:cNvSpPr/>
          <p:nvPr/>
        </p:nvSpPr>
        <p:spPr>
          <a:xfrm flipH="false" flipV="false" rot="-3849065">
            <a:off x="-451912" y="5541638"/>
            <a:ext cx="1593077" cy="6546890"/>
          </a:xfrm>
          <a:custGeom>
            <a:avLst/>
            <a:gdLst/>
            <a:ahLst/>
            <a:cxnLst/>
            <a:rect r="r" b="b" t="t" l="l"/>
            <a:pathLst>
              <a:path h="6546890" w="1593077">
                <a:moveTo>
                  <a:pt x="0" y="0"/>
                </a:moveTo>
                <a:lnTo>
                  <a:pt x="1593077" y="0"/>
                </a:lnTo>
                <a:lnTo>
                  <a:pt x="1593077" y="6546889"/>
                </a:lnTo>
                <a:lnTo>
                  <a:pt x="0" y="65468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186F">
                <a:alpha val="100000"/>
              </a:srgbClr>
            </a:gs>
            <a:gs pos="100000">
              <a:srgbClr val="01001B">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4394188" y="-2057400"/>
            <a:ext cx="4664865" cy="4114800"/>
          </a:xfrm>
          <a:custGeom>
            <a:avLst/>
            <a:gdLst/>
            <a:ahLst/>
            <a:cxnLst/>
            <a:rect r="r" b="b" t="t" l="l"/>
            <a:pathLst>
              <a:path h="4114800" w="4664865">
                <a:moveTo>
                  <a:pt x="0" y="0"/>
                </a:moveTo>
                <a:lnTo>
                  <a:pt x="4664865" y="0"/>
                </a:lnTo>
                <a:lnTo>
                  <a:pt x="466486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4801398" y="3067776"/>
            <a:ext cx="8370257" cy="6543184"/>
          </a:xfrm>
          <a:custGeom>
            <a:avLst/>
            <a:gdLst/>
            <a:ahLst/>
            <a:cxnLst/>
            <a:rect r="r" b="b" t="t" l="l"/>
            <a:pathLst>
              <a:path h="6543184" w="8370257">
                <a:moveTo>
                  <a:pt x="0" y="0"/>
                </a:moveTo>
                <a:lnTo>
                  <a:pt x="8370256" y="0"/>
                </a:lnTo>
                <a:lnTo>
                  <a:pt x="8370256" y="6543184"/>
                </a:lnTo>
                <a:lnTo>
                  <a:pt x="0" y="6543184"/>
                </a:lnTo>
                <a:lnTo>
                  <a:pt x="0" y="0"/>
                </a:lnTo>
                <a:close/>
              </a:path>
            </a:pathLst>
          </a:custGeom>
          <a:blipFill>
            <a:blip r:embed="rId4"/>
            <a:stretch>
              <a:fillRect l="-5969" t="-8300" r="-5709" b="-7968"/>
            </a:stretch>
          </a:blipFill>
        </p:spPr>
      </p:sp>
      <p:sp>
        <p:nvSpPr>
          <p:cNvPr name="TextBox 4" id="4"/>
          <p:cNvSpPr txBox="true"/>
          <p:nvPr/>
        </p:nvSpPr>
        <p:spPr>
          <a:xfrm rot="0">
            <a:off x="1888713" y="1668771"/>
            <a:ext cx="14505519" cy="1207897"/>
          </a:xfrm>
          <a:prstGeom prst="rect">
            <a:avLst/>
          </a:prstGeom>
        </p:spPr>
        <p:txBody>
          <a:bodyPr anchor="t" rtlCol="false" tIns="0" lIns="0" bIns="0" rIns="0">
            <a:spAutoFit/>
          </a:bodyPr>
          <a:lstStyle/>
          <a:p>
            <a:pPr algn="l">
              <a:lnSpc>
                <a:spcPts val="3247"/>
              </a:lnSpc>
            </a:pPr>
            <a:r>
              <a:rPr lang="en-US" sz="2319" spc="-4">
                <a:solidFill>
                  <a:srgbClr val="FFFFFF"/>
                </a:solidFill>
                <a:latin typeface="DM Sans"/>
                <a:ea typeface="DM Sans"/>
                <a:cs typeface="DM Sans"/>
                <a:sym typeface="DM Sans"/>
              </a:rPr>
              <a:t>2. Setup Server</a:t>
            </a:r>
          </a:p>
          <a:p>
            <a:pPr algn="l">
              <a:lnSpc>
                <a:spcPts val="3247"/>
              </a:lnSpc>
            </a:pPr>
            <a:r>
              <a:rPr lang="en-US" sz="2319" spc="-4">
                <a:solidFill>
                  <a:srgbClr val="FFFFFF"/>
                </a:solidFill>
                <a:latin typeface="DM Sans"/>
                <a:ea typeface="DM Sans"/>
                <a:cs typeface="DM Sans"/>
                <a:sym typeface="DM Sans"/>
              </a:rPr>
              <a:t>    </a:t>
            </a:r>
            <a:r>
              <a:rPr lang="en-US" sz="2319" spc="-4">
                <a:solidFill>
                  <a:srgbClr val="FFFFFF"/>
                </a:solidFill>
                <a:latin typeface="DM Sans"/>
                <a:ea typeface="DM Sans"/>
                <a:cs typeface="DM Sans"/>
                <a:sym typeface="DM Sans"/>
              </a:rPr>
              <a:t>Gunakan server.js untuk membuka local host, tujuan setup server ini untuk menerima request dari client. </a:t>
            </a:r>
          </a:p>
          <a:p>
            <a:pPr algn="l">
              <a:lnSpc>
                <a:spcPts val="3247"/>
              </a:lnSpc>
              <a:spcBef>
                <a:spcPct val="0"/>
              </a:spcBef>
            </a:pPr>
          </a:p>
        </p:txBody>
      </p:sp>
      <p:sp>
        <p:nvSpPr>
          <p:cNvPr name="TextBox 5" id="5"/>
          <p:cNvSpPr txBox="true"/>
          <p:nvPr/>
        </p:nvSpPr>
        <p:spPr>
          <a:xfrm rot="0">
            <a:off x="1744706" y="641332"/>
            <a:ext cx="11910048" cy="765212"/>
          </a:xfrm>
          <a:prstGeom prst="rect">
            <a:avLst/>
          </a:prstGeom>
        </p:spPr>
        <p:txBody>
          <a:bodyPr anchor="t" rtlCol="false" tIns="0" lIns="0" bIns="0" rIns="0">
            <a:spAutoFit/>
          </a:bodyPr>
          <a:lstStyle/>
          <a:p>
            <a:pPr algn="l">
              <a:lnSpc>
                <a:spcPts val="6015"/>
              </a:lnSpc>
            </a:pPr>
            <a:r>
              <a:rPr lang="en-US" sz="4971" b="true">
                <a:solidFill>
                  <a:srgbClr val="FFFFFF"/>
                </a:solidFill>
                <a:latin typeface="DM Sans Bold"/>
                <a:ea typeface="DM Sans Bold"/>
                <a:cs typeface="DM Sans Bold"/>
                <a:sym typeface="DM Sans Bold"/>
              </a:rPr>
              <a:t>Implementasi REST API</a:t>
            </a:r>
          </a:p>
        </p:txBody>
      </p:sp>
      <p:sp>
        <p:nvSpPr>
          <p:cNvPr name="Freeform 6" id="6"/>
          <p:cNvSpPr/>
          <p:nvPr/>
        </p:nvSpPr>
        <p:spPr>
          <a:xfrm flipH="false" flipV="false" rot="0">
            <a:off x="-1110612" y="7708299"/>
            <a:ext cx="4664865" cy="4114800"/>
          </a:xfrm>
          <a:custGeom>
            <a:avLst/>
            <a:gdLst/>
            <a:ahLst/>
            <a:cxnLst/>
            <a:rect r="r" b="b" t="t" l="l"/>
            <a:pathLst>
              <a:path h="4114800" w="4664865">
                <a:moveTo>
                  <a:pt x="0" y="0"/>
                </a:moveTo>
                <a:lnTo>
                  <a:pt x="4664865" y="0"/>
                </a:lnTo>
                <a:lnTo>
                  <a:pt x="466486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186F">
                <a:alpha val="100000"/>
              </a:srgbClr>
            </a:gs>
            <a:gs pos="100000">
              <a:srgbClr val="01001B">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440159" y="7963451"/>
            <a:ext cx="3619310" cy="4114800"/>
          </a:xfrm>
          <a:custGeom>
            <a:avLst/>
            <a:gdLst/>
            <a:ahLst/>
            <a:cxnLst/>
            <a:rect r="r" b="b" t="t" l="l"/>
            <a:pathLst>
              <a:path h="4114800" w="3619310">
                <a:moveTo>
                  <a:pt x="0" y="0"/>
                </a:moveTo>
                <a:lnTo>
                  <a:pt x="3619309" y="0"/>
                </a:lnTo>
                <a:lnTo>
                  <a:pt x="361930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6462762" y="5486545"/>
            <a:ext cx="1593077" cy="6546890"/>
          </a:xfrm>
          <a:custGeom>
            <a:avLst/>
            <a:gdLst/>
            <a:ahLst/>
            <a:cxnLst/>
            <a:rect r="r" b="b" t="t" l="l"/>
            <a:pathLst>
              <a:path h="6546890" w="1593077">
                <a:moveTo>
                  <a:pt x="0" y="0"/>
                </a:moveTo>
                <a:lnTo>
                  <a:pt x="1593076" y="0"/>
                </a:lnTo>
                <a:lnTo>
                  <a:pt x="1593076" y="6546890"/>
                </a:lnTo>
                <a:lnTo>
                  <a:pt x="0" y="65468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6344445" y="3269655"/>
            <a:ext cx="4931862" cy="6286873"/>
          </a:xfrm>
          <a:custGeom>
            <a:avLst/>
            <a:gdLst/>
            <a:ahLst/>
            <a:cxnLst/>
            <a:rect r="r" b="b" t="t" l="l"/>
            <a:pathLst>
              <a:path h="6286873" w="4931862">
                <a:moveTo>
                  <a:pt x="0" y="0"/>
                </a:moveTo>
                <a:lnTo>
                  <a:pt x="4931862" y="0"/>
                </a:lnTo>
                <a:lnTo>
                  <a:pt x="4931862" y="6286873"/>
                </a:lnTo>
                <a:lnTo>
                  <a:pt x="0" y="6286873"/>
                </a:lnTo>
                <a:lnTo>
                  <a:pt x="0" y="0"/>
                </a:lnTo>
                <a:close/>
              </a:path>
            </a:pathLst>
          </a:custGeom>
          <a:blipFill>
            <a:blip r:embed="rId6"/>
            <a:stretch>
              <a:fillRect l="-9268" t="-7531" r="-9425" b="-7810"/>
            </a:stretch>
          </a:blipFill>
        </p:spPr>
      </p:sp>
      <p:sp>
        <p:nvSpPr>
          <p:cNvPr name="TextBox 5" id="5"/>
          <p:cNvSpPr txBox="true"/>
          <p:nvPr/>
        </p:nvSpPr>
        <p:spPr>
          <a:xfrm rot="0">
            <a:off x="1602667" y="641332"/>
            <a:ext cx="11910048" cy="765212"/>
          </a:xfrm>
          <a:prstGeom prst="rect">
            <a:avLst/>
          </a:prstGeom>
        </p:spPr>
        <p:txBody>
          <a:bodyPr anchor="t" rtlCol="false" tIns="0" lIns="0" bIns="0" rIns="0">
            <a:spAutoFit/>
          </a:bodyPr>
          <a:lstStyle/>
          <a:p>
            <a:pPr algn="l">
              <a:lnSpc>
                <a:spcPts val="6015"/>
              </a:lnSpc>
            </a:pPr>
            <a:r>
              <a:rPr lang="en-US" sz="4971" b="true">
                <a:solidFill>
                  <a:srgbClr val="FFFFFF"/>
                </a:solidFill>
                <a:latin typeface="DM Sans Bold"/>
                <a:ea typeface="DM Sans Bold"/>
                <a:cs typeface="DM Sans Bold"/>
                <a:sym typeface="DM Sans Bold"/>
              </a:rPr>
              <a:t>Implementasi REST API</a:t>
            </a:r>
          </a:p>
        </p:txBody>
      </p:sp>
      <p:sp>
        <p:nvSpPr>
          <p:cNvPr name="TextBox 6" id="6"/>
          <p:cNvSpPr txBox="true"/>
          <p:nvPr/>
        </p:nvSpPr>
        <p:spPr>
          <a:xfrm rot="0">
            <a:off x="1795484" y="1639416"/>
            <a:ext cx="14421802" cy="1617472"/>
          </a:xfrm>
          <a:prstGeom prst="rect">
            <a:avLst/>
          </a:prstGeom>
        </p:spPr>
        <p:txBody>
          <a:bodyPr anchor="t" rtlCol="false" tIns="0" lIns="0" bIns="0" rIns="0">
            <a:spAutoFit/>
          </a:bodyPr>
          <a:lstStyle/>
          <a:p>
            <a:pPr algn="l">
              <a:lnSpc>
                <a:spcPts val="3247"/>
              </a:lnSpc>
            </a:pPr>
            <a:r>
              <a:rPr lang="en-US" sz="2319" spc="-4">
                <a:solidFill>
                  <a:srgbClr val="FFFFFF"/>
                </a:solidFill>
                <a:latin typeface="DM Sans"/>
                <a:ea typeface="DM Sans"/>
                <a:cs typeface="DM Sans"/>
                <a:sym typeface="DM Sans"/>
              </a:rPr>
              <a:t>3. Membuat Route dan Operasi CRUD</a:t>
            </a:r>
          </a:p>
          <a:p>
            <a:pPr algn="l">
              <a:lnSpc>
                <a:spcPts val="3247"/>
              </a:lnSpc>
            </a:pPr>
            <a:r>
              <a:rPr lang="en-US" sz="2319" spc="-4">
                <a:solidFill>
                  <a:srgbClr val="FFFFFF"/>
                </a:solidFill>
                <a:latin typeface="DM Sans"/>
                <a:ea typeface="DM Sans"/>
                <a:cs typeface="DM Sans"/>
                <a:sym typeface="DM Sans"/>
              </a:rPr>
              <a:t>    Membuat </a:t>
            </a:r>
            <a:r>
              <a:rPr lang="en-US" sz="2319" spc="-4">
                <a:solidFill>
                  <a:srgbClr val="FFFFFF"/>
                </a:solidFill>
                <a:latin typeface="DM Sans"/>
                <a:ea typeface="DM Sans"/>
                <a:cs typeface="DM Sans"/>
                <a:sym typeface="DM Sans"/>
              </a:rPr>
              <a:t>Route dan operasi CRUD pada dosenRoutes.js dan menggunakan validasi data JsonWebToken</a:t>
            </a:r>
          </a:p>
          <a:p>
            <a:pPr algn="l">
              <a:lnSpc>
                <a:spcPts val="3247"/>
              </a:lnSpc>
            </a:pPr>
            <a:r>
              <a:rPr lang="en-US" sz="2319" spc="-4">
                <a:solidFill>
                  <a:srgbClr val="FFFFFF"/>
                </a:solidFill>
                <a:latin typeface="DM Sans"/>
                <a:ea typeface="DM Sans"/>
                <a:cs typeface="DM Sans"/>
                <a:sym typeface="DM Sans"/>
              </a:rPr>
              <a:t>    bertujuan untuk mengatur  endpoint API  untuk entinitas dosen.</a:t>
            </a:r>
          </a:p>
          <a:p>
            <a:pPr algn="l">
              <a:lnSpc>
                <a:spcPts val="3247"/>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186F">
                <a:alpha val="100000"/>
              </a:srgbClr>
            </a:gs>
            <a:gs pos="100000">
              <a:srgbClr val="01001B">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4173200" y="628567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8551121"/>
            <a:ext cx="6826170" cy="2903966"/>
          </a:xfrm>
          <a:custGeom>
            <a:avLst/>
            <a:gdLst/>
            <a:ahLst/>
            <a:cxnLst/>
            <a:rect r="r" b="b" t="t" l="l"/>
            <a:pathLst>
              <a:path h="2903966" w="6826170">
                <a:moveTo>
                  <a:pt x="0" y="0"/>
                </a:moveTo>
                <a:lnTo>
                  <a:pt x="6826170" y="0"/>
                </a:lnTo>
                <a:lnTo>
                  <a:pt x="6826170" y="2903966"/>
                </a:lnTo>
                <a:lnTo>
                  <a:pt x="0" y="29039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285515" y="2861902"/>
            <a:ext cx="7299216" cy="5984288"/>
          </a:xfrm>
          <a:custGeom>
            <a:avLst/>
            <a:gdLst/>
            <a:ahLst/>
            <a:cxnLst/>
            <a:rect r="r" b="b" t="t" l="l"/>
            <a:pathLst>
              <a:path h="5984288" w="7299216">
                <a:moveTo>
                  <a:pt x="0" y="0"/>
                </a:moveTo>
                <a:lnTo>
                  <a:pt x="7299215" y="0"/>
                </a:lnTo>
                <a:lnTo>
                  <a:pt x="7299215" y="5984289"/>
                </a:lnTo>
                <a:lnTo>
                  <a:pt x="0" y="5984289"/>
                </a:lnTo>
                <a:lnTo>
                  <a:pt x="0" y="0"/>
                </a:lnTo>
                <a:close/>
              </a:path>
            </a:pathLst>
          </a:custGeom>
          <a:blipFill>
            <a:blip r:embed="rId6"/>
            <a:stretch>
              <a:fillRect l="-6354" t="-8807" r="-8376" b="-8869"/>
            </a:stretch>
          </a:blipFill>
        </p:spPr>
      </p:sp>
      <p:sp>
        <p:nvSpPr>
          <p:cNvPr name="TextBox 5" id="5"/>
          <p:cNvSpPr txBox="true"/>
          <p:nvPr/>
        </p:nvSpPr>
        <p:spPr>
          <a:xfrm rot="0">
            <a:off x="1513351" y="641332"/>
            <a:ext cx="11910048" cy="765212"/>
          </a:xfrm>
          <a:prstGeom prst="rect">
            <a:avLst/>
          </a:prstGeom>
        </p:spPr>
        <p:txBody>
          <a:bodyPr anchor="t" rtlCol="false" tIns="0" lIns="0" bIns="0" rIns="0">
            <a:spAutoFit/>
          </a:bodyPr>
          <a:lstStyle/>
          <a:p>
            <a:pPr algn="l">
              <a:lnSpc>
                <a:spcPts val="6015"/>
              </a:lnSpc>
            </a:pPr>
            <a:r>
              <a:rPr lang="en-US" sz="4971" b="true">
                <a:solidFill>
                  <a:srgbClr val="FFFFFF"/>
                </a:solidFill>
                <a:latin typeface="DM Sans Bold"/>
                <a:ea typeface="DM Sans Bold"/>
                <a:cs typeface="DM Sans Bold"/>
                <a:sym typeface="DM Sans Bold"/>
              </a:rPr>
              <a:t>Implementasi REST API</a:t>
            </a:r>
          </a:p>
        </p:txBody>
      </p:sp>
      <p:sp>
        <p:nvSpPr>
          <p:cNvPr name="TextBox 6" id="6"/>
          <p:cNvSpPr txBox="true"/>
          <p:nvPr/>
        </p:nvSpPr>
        <p:spPr>
          <a:xfrm rot="0">
            <a:off x="1513351" y="1683814"/>
            <a:ext cx="9824719" cy="720889"/>
          </a:xfrm>
          <a:prstGeom prst="rect">
            <a:avLst/>
          </a:prstGeom>
        </p:spPr>
        <p:txBody>
          <a:bodyPr anchor="t" rtlCol="false" tIns="0" lIns="0" bIns="0" rIns="0">
            <a:spAutoFit/>
          </a:bodyPr>
          <a:lstStyle/>
          <a:p>
            <a:pPr algn="l" marL="511940" indent="-255970" lvl="1">
              <a:lnSpc>
                <a:spcPts val="2869"/>
              </a:lnSpc>
              <a:buFont typeface="Arial"/>
              <a:buChar char="•"/>
            </a:pPr>
            <a:r>
              <a:rPr lang="en-US" sz="2371">
                <a:solidFill>
                  <a:srgbClr val="FFFFFF"/>
                </a:solidFill>
                <a:latin typeface="DM Sans"/>
                <a:ea typeface="DM Sans"/>
                <a:cs typeface="DM Sans"/>
                <a:sym typeface="DM Sans"/>
              </a:rPr>
              <a:t>Membuat route dan operasi CRUD pada mahasiswaRoutes.js</a:t>
            </a:r>
          </a:p>
          <a:p>
            <a:pPr algn="l">
              <a:lnSpc>
                <a:spcPts val="2869"/>
              </a:lnSpc>
            </a:pPr>
            <a:r>
              <a:rPr lang="en-US" sz="2371">
                <a:solidFill>
                  <a:srgbClr val="FFFFFF"/>
                </a:solidFill>
                <a:latin typeface="DM Sans"/>
                <a:ea typeface="DM Sans"/>
                <a:cs typeface="DM Sans"/>
                <a:sym typeface="DM Sans"/>
              </a:rPr>
              <a:t>       bertujuan untuk mengatur endpoint API untuk mahasiswa.</a:t>
            </a:r>
          </a:p>
        </p:txBody>
      </p:sp>
      <p:sp>
        <p:nvSpPr>
          <p:cNvPr name="Freeform 7" id="7"/>
          <p:cNvSpPr/>
          <p:nvPr/>
        </p:nvSpPr>
        <p:spPr>
          <a:xfrm flipH="false" flipV="false" rot="0">
            <a:off x="-3086100" y="347302"/>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5653816" y="-1875406"/>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DAGddaWLXmI</dc:identifier>
  <dcterms:modified xsi:type="dcterms:W3CDTF">2011-08-01T06:04:30Z</dcterms:modified>
  <cp:revision>1</cp:revision>
  <dc:title>Blue and Navy Modern Technology Innovation Presentation</dc:title>
</cp:coreProperties>
</file>