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9" r:id="rId5"/>
    <p:sldId id="288" r:id="rId6"/>
    <p:sldId id="278" r:id="rId7"/>
    <p:sldId id="260" r:id="rId8"/>
    <p:sldId id="261" r:id="rId9"/>
    <p:sldId id="266" r:id="rId10"/>
    <p:sldId id="279" r:id="rId11"/>
    <p:sldId id="280" r:id="rId12"/>
    <p:sldId id="287" r:id="rId13"/>
    <p:sldId id="284" r:id="rId14"/>
    <p:sldId id="292" r:id="rId15"/>
    <p:sldId id="286" r:id="rId16"/>
    <p:sldId id="289" r:id="rId17"/>
    <p:sldId id="290" r:id="rId18"/>
    <p:sldId id="276" r:id="rId19"/>
    <p:sldId id="277" r:id="rId2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C116F-994C-473F-AE17-58D137B74887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F715118-2191-4C4B-8A47-67063C6BC9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3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15118-2191-4C4B-8A47-67063C6BC9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force-sensing resistor is a material whose resistance changes when a force, pressure or mechanical stress is applied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15118-2191-4C4B-8A47-67063C6BC9A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1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15118-2191-4C4B-8A47-67063C6BC9A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AEAA-C053-4DFC-BE18-5D385675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0BFFB-EFAA-4183-A39E-04F5A719E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D34E-8D3C-42DD-9C7E-C481F005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B0FC-6201-4434-9C0C-4A953332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1338-D8F9-4FF1-9CD4-D37BD56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07D9-9B27-4362-A320-5D610F0A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6993D-8BC9-4B9D-8104-328CB539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5817-04CB-494C-B487-4E02C7CE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5ECC-B076-4466-BFC5-A43B6FFF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95BD-C509-4965-9908-F7BE49DA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A4293-E7C5-4D7B-A941-0099C600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61DA-2E13-4997-99AB-BF6D94D7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6502-CA63-4D5A-B123-DACC9045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723F-63A3-4676-928C-4999BC5F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3CE3-0398-4521-91EA-27D5FE72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EC0-B040-4457-A57C-E861AE1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AAFD-248E-4090-878A-950496E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8048-8DE2-4D05-B7BA-D202D300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F556-CDE9-4EA5-8C8A-10A56CA0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6E67-96C3-431E-87FC-97BAF7F1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21B5-9C8D-4531-AB6D-BFA6AF3A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887A-ED69-47D2-A198-C00889BD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6F84-5C9A-4AB7-99E7-0468FD3E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8C1D-56A1-4B98-B2B2-15601898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8CEE-8DBA-42E6-8C89-DAEE8F9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F51D-423D-4896-B7E9-8AEF5CD0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4052-0496-4700-AE8B-B1DB976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057B-5B1A-4AF8-9629-3BFE46B3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E642-8E91-4491-BEA5-4787BEF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5BD53-ADD7-4A73-93E4-144C89FB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49D37-714B-4FF6-9CE2-0A519EC2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1266-4C8B-489C-9E92-1C122FB7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34B1-74A6-467A-B26F-5181B1AF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D7C47-C43F-4215-853D-C9CCAD4C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2AE10-80F0-4D78-B827-AC7E7B838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7E52A-A9E0-4EC6-9F3E-600DE927A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2F373-F4C4-4657-AB6E-EC876F03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6FA2C-D05D-41A6-B4B2-4E846DD0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1BC32-03FE-491C-B2C9-8EF7F302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02B-0E5F-454F-BED5-215DFC89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D4FC2-3367-47F4-B8B8-0D244F9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031AC-7F00-46C1-9E2A-DA6AD119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CD30F-81B1-41B3-99D8-58AC6F16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007AC-3BE5-4E7D-99C4-E0CF2C05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163CF-7A4E-49E3-8065-8678F37C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E565-D05C-4E0E-84C5-300D5ACE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6AED-29FC-487A-AF54-9AE0BA2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281C-290F-4712-8F3E-F3D15126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AC940-A613-4930-9D4D-A8469EE9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F451-85A7-44ED-A377-3E9EEECA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337EC-3D9C-4E4E-A4B9-4F8AF842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2AFFC-754B-4401-B1C8-814C708D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DFA8-7949-40C1-8632-26544EC7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A44EE-0C3E-46C7-AEA4-A3ACE368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EF013-7BFD-4A8E-98D5-0819DED8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88AF-5DE5-468C-AB01-20AD4186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FF68-161D-4923-805E-DAFF6F29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7E1B-354A-4C85-B2A7-FE80E6C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DDEF-E6A7-4C76-BCEE-5919ACEC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903C-B545-401D-B164-9159F609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AD31-196E-41F2-94A6-0B08087B9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372E3-43A0-4FD4-B2DB-62F6B6548A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A507-908E-45DA-AE20-40F55A8B2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035B-3252-425F-8A25-CD3667E2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6326-3DB7-4C9A-A696-9562979F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673" y="2050251"/>
            <a:ext cx="11084653" cy="126202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Rockwell" panose="02060603020205020403" pitchFamily="18" charset="0"/>
              </a:rPr>
              <a:t>Digital Signal Processing </a:t>
            </a:r>
          </a:p>
          <a:p>
            <a:r>
              <a:rPr lang="en-IN" sz="4000" dirty="0">
                <a:solidFill>
                  <a:srgbClr val="002060"/>
                </a:solidFill>
                <a:latin typeface="Rockwell" panose="02060603020205020403" pitchFamily="18" charset="0"/>
              </a:rPr>
              <a:t>Final 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E06C0-BDAF-4E6D-86A2-D0BEC0C3FB15}"/>
              </a:ext>
            </a:extLst>
          </p:cNvPr>
          <p:cNvSpPr txBox="1"/>
          <p:nvPr/>
        </p:nvSpPr>
        <p:spPr>
          <a:xfrm>
            <a:off x="8447584" y="4697850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ckwell" panose="02060603020205020403" pitchFamily="18" charset="0"/>
              </a:rPr>
              <a:t>Presented By:</a:t>
            </a:r>
          </a:p>
          <a:p>
            <a:endParaRPr lang="en-US" sz="1600" b="1" dirty="0">
              <a:latin typeface="Rockwell" panose="02060603020205020403" pitchFamily="18" charset="0"/>
            </a:endParaRPr>
          </a:p>
          <a:p>
            <a:pPr algn="r"/>
            <a:r>
              <a:rPr lang="en-US" sz="1600" b="1" dirty="0">
                <a:latin typeface="Rockwell" panose="02060603020205020403" pitchFamily="18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Rockwell" panose="02060603020205020403" pitchFamily="18" charset="0"/>
              </a:rPr>
              <a:t>MOHAMMAD ANWAR KHAN</a:t>
            </a:r>
          </a:p>
          <a:p>
            <a:pPr algn="r"/>
            <a:r>
              <a:rPr lang="en-US" sz="1600" b="1" dirty="0">
                <a:solidFill>
                  <a:srgbClr val="002060"/>
                </a:solidFill>
                <a:latin typeface="Rockwell" panose="02060603020205020403" pitchFamily="18" charset="0"/>
              </a:rPr>
              <a:t>     </a:t>
            </a:r>
            <a:r>
              <a:rPr lang="en-US" sz="1600" dirty="0">
                <a:solidFill>
                  <a:srgbClr val="002060"/>
                </a:solidFill>
                <a:latin typeface="Rockwell" panose="02060603020205020403" pitchFamily="18" charset="0"/>
              </a:rPr>
              <a:t>Student ID : M0829018</a:t>
            </a:r>
          </a:p>
          <a:p>
            <a:pPr algn="r"/>
            <a:r>
              <a:rPr lang="en-US" sz="1600" dirty="0">
                <a:solidFill>
                  <a:srgbClr val="002060"/>
                </a:solidFill>
                <a:latin typeface="Rockwell" panose="02060603020205020403" pitchFamily="18" charset="0"/>
              </a:rPr>
              <a:t>Advisor:  Wann-Yun Shieh</a:t>
            </a:r>
            <a:endParaRPr lang="en-IN" sz="160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9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4343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Software(s)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B63BB-82BE-48B0-9551-6EB5FDA91324}"/>
              </a:ext>
            </a:extLst>
          </p:cNvPr>
          <p:cNvSpPr txBox="1"/>
          <p:nvPr/>
        </p:nvSpPr>
        <p:spPr>
          <a:xfrm>
            <a:off x="1541145" y="5113663"/>
            <a:ext cx="36575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Rockwell" panose="02060603020205020403" pitchFamily="18" charset="0"/>
              </a:rPr>
              <a:t>Audacity</a:t>
            </a:r>
            <a:endParaRPr lang="en-IN" sz="14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AC99-39D3-4E80-BF2B-F859E2F88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1550112"/>
            <a:ext cx="4476750" cy="3421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D24F9-C948-401C-9EAA-02117F6B4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25" y="1870315"/>
            <a:ext cx="4786489" cy="2692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A1BD69-CCBC-49AE-8993-9508B2069EC3}"/>
              </a:ext>
            </a:extLst>
          </p:cNvPr>
          <p:cNvSpPr txBox="1"/>
          <p:nvPr/>
        </p:nvSpPr>
        <p:spPr>
          <a:xfrm>
            <a:off x="6772269" y="5074967"/>
            <a:ext cx="36575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Rockwell" panose="02060603020205020403" pitchFamily="18" charset="0"/>
              </a:rPr>
              <a:t>Labview</a:t>
            </a:r>
            <a:endParaRPr lang="en-IN" sz="1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4343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372862"/>
            <a:ext cx="9254042" cy="905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Why LabVIEW and not python?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668F698-5E9E-4D14-BF86-3CC449F8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94" y="2316739"/>
            <a:ext cx="11077610" cy="274353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In python for signal detection a separate program for Arduino and the graph interpretation has to be written with different set of libraries, whereas in LabVIEW it can be performed under one window.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The Arduino code generates value in numeric data as opposed to graphical data in normal circumstances also segment detection is easy when comparing in graphs as opposed to 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9327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28" y="1951349"/>
            <a:ext cx="10897555" cy="44855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Assessment for sound waves.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On-going work: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D5CAD-DBDD-4440-A0E9-C60676D3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87" y="2373271"/>
            <a:ext cx="7236825" cy="32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28" y="1951349"/>
            <a:ext cx="10897555" cy="44855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Assessment for FSR signals.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On-going work: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D5CAD-DBDD-4440-A0E9-C60676D31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"/>
          <a:stretch/>
        </p:blipFill>
        <p:spPr>
          <a:xfrm>
            <a:off x="2574468" y="2476870"/>
            <a:ext cx="7043062" cy="31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222" y="2581663"/>
            <a:ext cx="10897555" cy="44855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With the gathered signals in waveforms for sound and </a:t>
            </a:r>
            <a:r>
              <a:rPr lang="en-IN" sz="2000" dirty="0" err="1">
                <a:latin typeface="Rockwell" panose="02060603020205020403" pitchFamily="18" charset="0"/>
              </a:rPr>
              <a:t>fsr</a:t>
            </a:r>
            <a:r>
              <a:rPr lang="en-IN" sz="2000" dirty="0">
                <a:latin typeface="Rockwell" panose="02060603020205020403" pitchFamily="18" charset="0"/>
              </a:rPr>
              <a:t> I still have to  apply bandpass filter (range yet to be determined) to reduce the noise.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Then to further smooth it and for better detection of a complete swallow I need to set lower and upper threshold value.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8" y="199069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Applying filters(yet to be performed):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CF2365-B76A-41F5-97D4-96E7FE2A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81" y="53845"/>
            <a:ext cx="7754784" cy="63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202" y="1724570"/>
            <a:ext cx="11090465" cy="4161649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Reduce the surface and recording environment noise while capturing the signals.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Calibrating the bandpass filter range.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Creating an autodetection swallow program for healthy and dysphagic swallow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If needed the device might integrate several sensors to increase the quality of assessment.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Applying the resultant device to real world.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7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Future Work: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1287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103437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Thank You…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3DAA818-C4FF-45BB-A3B2-D96B5231D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767" y="2291477"/>
            <a:ext cx="11084653" cy="2808312"/>
          </a:xfrm>
        </p:spPr>
        <p:txBody>
          <a:bodyPr>
            <a:noAutofit/>
          </a:bodyPr>
          <a:lstStyle/>
          <a:p>
            <a:r>
              <a:rPr lang="en-IN" sz="3200">
                <a:solidFill>
                  <a:srgbClr val="002060"/>
                </a:solidFill>
                <a:latin typeface="Rockwell" panose="02060603020205020403" pitchFamily="18" charset="0"/>
              </a:rPr>
              <a:t>Research </a:t>
            </a:r>
            <a:r>
              <a:rPr lang="en-IN" sz="3200" dirty="0">
                <a:solidFill>
                  <a:srgbClr val="002060"/>
                </a:solidFill>
                <a:latin typeface="Rockwell" panose="02060603020205020403" pitchFamily="18" charset="0"/>
              </a:rPr>
              <a:t>Preview: A Microphone and FSR based portable non-invasive swallowing assessment device</a:t>
            </a:r>
          </a:p>
        </p:txBody>
      </p:sp>
    </p:spTree>
    <p:extLst>
      <p:ext uri="{BB962C8B-B14F-4D97-AF65-F5344CB8AC3E}">
        <p14:creationId xmlns:p14="http://schemas.microsoft.com/office/powerpoint/2010/main" val="247230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67" y="2273268"/>
            <a:ext cx="10596281" cy="371731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Background/Motivation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On-going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Future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Rockwell" panose="02060603020205020403" pitchFamily="18" charset="0"/>
            </a:endParaRPr>
          </a:p>
          <a:p>
            <a:pPr algn="just"/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Layout: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542" y="2099295"/>
            <a:ext cx="6329779" cy="341220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Dysphagia is the difficulty in swallowing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Most common of these causes are diseases and disorders such as: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Rockwell" panose="02060603020205020403" pitchFamily="18" charset="0"/>
              </a:rPr>
              <a:t>Strokes 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Rockwell" panose="02060603020205020403" pitchFamily="18" charset="0"/>
              </a:rPr>
              <a:t>Cancer</a:t>
            </a:r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As a result, monitoring and managing dysphagia is of utmost importance.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Therefore, development of a portable inexpensive and Non-invasive swallowing assessment device.</a:t>
            </a:r>
          </a:p>
          <a:p>
            <a:pPr algn="just"/>
            <a:endParaRPr lang="en-IN" sz="2000" dirty="0"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608404"/>
            <a:ext cx="9254042" cy="5794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Introduction(Contd.):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Image result for dysphagia">
            <a:extLst>
              <a:ext uri="{FF2B5EF4-FFF2-40B4-BE49-F238E27FC236}">
                <a16:creationId xmlns:a16="http://schemas.microsoft.com/office/drawing/2014/main" id="{02258AF6-86EA-4D29-9013-A430DEAA3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81" y="2099295"/>
            <a:ext cx="4253402" cy="34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550" y="2549814"/>
            <a:ext cx="5999543" cy="369447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The VFSS (Videofluroscopic) is the current method of assessment for swallowing disorder detection and monitoring, but it has limitations, such 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400" dirty="0">
              <a:latin typeface="Rockwell" panose="02060603020205020403" pitchFamily="18" charset="0"/>
            </a:endParaRP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Rockwell" panose="02060603020205020403" pitchFamily="18" charset="0"/>
              </a:rPr>
              <a:t>Limited availability.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Rockwell" panose="02060603020205020403" pitchFamily="18" charset="0"/>
              </a:rPr>
              <a:t>Expensive.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Rockwell" panose="02060603020205020403" pitchFamily="18" charset="0"/>
              </a:rPr>
              <a:t>Radiation risk.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Rockwell" panose="02060603020205020403" pitchFamily="18" charset="0"/>
              </a:rPr>
              <a:t>Needs barium ingestion.</a:t>
            </a:r>
          </a:p>
          <a:p>
            <a:pPr lvl="2" algn="just">
              <a:lnSpc>
                <a:spcPct val="100000"/>
              </a:lnSpc>
            </a:pPr>
            <a:endParaRPr lang="en-IN" sz="1400" b="1" dirty="0">
              <a:latin typeface="Rockwell" panose="02060603020205020403" pitchFamily="18" charset="0"/>
            </a:endParaRPr>
          </a:p>
          <a:p>
            <a:pPr algn="just"/>
            <a:endParaRPr lang="en-IN" sz="2000" dirty="0"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386715"/>
            <a:ext cx="9254042" cy="831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Background/Motivation: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7A58F-7FF5-4FE6-97E8-D1FA8333F379}"/>
              </a:ext>
            </a:extLst>
          </p:cNvPr>
          <p:cNvSpPr txBox="1"/>
          <p:nvPr/>
        </p:nvSpPr>
        <p:spPr>
          <a:xfrm>
            <a:off x="7470026" y="5393330"/>
            <a:ext cx="272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ckwell" panose="02060603020205020403" pitchFamily="18" charset="0"/>
              </a:rPr>
              <a:t>A VFSS evaluation under process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D0D02664-25E1-4393-AE68-B5293503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72" y="2415977"/>
            <a:ext cx="4506066" cy="29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859" y="2303972"/>
            <a:ext cx="10596281" cy="30048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create a microphone and </a:t>
            </a:r>
            <a:r>
              <a:rPr lang="en-IN" sz="2000" dirty="0" err="1">
                <a:latin typeface="Rockwell" panose="02060603020205020403" pitchFamily="18" charset="0"/>
              </a:rPr>
              <a:t>fsr</a:t>
            </a:r>
            <a:r>
              <a:rPr lang="en-IN" sz="2000" dirty="0">
                <a:latin typeface="Rockwell" panose="02060603020205020403" pitchFamily="18" charset="0"/>
              </a:rPr>
              <a:t>(force sensing resistor) based portable non-invasive swallowing assessment device.</a:t>
            </a:r>
          </a:p>
          <a:p>
            <a:pPr algn="just"/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compare and establish a connection between the audio signal patterns with the existing evaluation methods for dysphagia such as FSR.</a:t>
            </a:r>
          </a:p>
          <a:p>
            <a:pPr algn="just"/>
            <a:endParaRPr lang="en-IN" sz="2000" dirty="0">
              <a:latin typeface="Rockwell" panose="020606030202050204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After the comparison alongside different sensors, there’s a plan to integrate all of them in one place and help enhance the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8" y="796363"/>
            <a:ext cx="9254042" cy="752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Objective: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28" y="2193459"/>
            <a:ext cx="10897555" cy="424345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Making it portable using Arduino Uno board.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On-going work: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F53D-AB13-41B8-85C3-9DDBD8EDF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69" y="2245733"/>
            <a:ext cx="2857500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CE644-D9C1-41AA-9A79-41257188496A}"/>
              </a:ext>
            </a:extLst>
          </p:cNvPr>
          <p:cNvSpPr txBox="1"/>
          <p:nvPr/>
        </p:nvSpPr>
        <p:spPr>
          <a:xfrm>
            <a:off x="7914229" y="5008628"/>
            <a:ext cx="36575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Rockwell" panose="02060603020205020403" pitchFamily="18" charset="0"/>
              </a:rPr>
              <a:t>Force sensing resistor</a:t>
            </a:r>
            <a:endParaRPr lang="en-IN" sz="1400" dirty="0">
              <a:latin typeface="Rockwell" panose="020606030202050204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7B746-5054-4280-BEA3-B212B3E5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959" y="2670209"/>
            <a:ext cx="3657599" cy="27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28" y="1716425"/>
            <a:ext cx="10897555" cy="424345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Modifying the device for swallowing sound assessment.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468979" y="263940"/>
            <a:ext cx="92540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On-going work: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5739FC38-0990-4E2B-9C00-43DAC6E6B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82" y="2460020"/>
            <a:ext cx="2546471" cy="2880623"/>
          </a:xfrm>
          <a:prstGeom prst="rect">
            <a:avLst/>
          </a:prstGeom>
        </p:spPr>
      </p:pic>
      <p:pic>
        <p:nvPicPr>
          <p:cNvPr id="12" name="Picture 11" descr="A picture containing indoor, sitting, pair, black&#10;&#10;Description automatically generated">
            <a:extLst>
              <a:ext uri="{FF2B5EF4-FFF2-40B4-BE49-F238E27FC236}">
                <a16:creationId xmlns:a16="http://schemas.microsoft.com/office/drawing/2014/main" id="{3201D6BB-2193-4AA2-99A9-468E0A8C1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97" y="2480379"/>
            <a:ext cx="2373261" cy="286350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6F43594-AE48-46DD-B963-09BD58FFF0B0}"/>
              </a:ext>
            </a:extLst>
          </p:cNvPr>
          <p:cNvSpPr/>
          <p:nvPr/>
        </p:nvSpPr>
        <p:spPr>
          <a:xfrm>
            <a:off x="4045527" y="2857278"/>
            <a:ext cx="397164" cy="403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E10603-8E52-4890-A996-CF45B5A3936B}"/>
              </a:ext>
            </a:extLst>
          </p:cNvPr>
          <p:cNvSpPr/>
          <p:nvPr/>
        </p:nvSpPr>
        <p:spPr>
          <a:xfrm>
            <a:off x="9506107" y="3759201"/>
            <a:ext cx="734051" cy="7389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08FF7A-43C6-46BB-8819-1CB997828616}"/>
              </a:ext>
            </a:extLst>
          </p:cNvPr>
          <p:cNvCxnSpPr/>
          <p:nvPr/>
        </p:nvCxnSpPr>
        <p:spPr>
          <a:xfrm>
            <a:off x="4442691" y="3020291"/>
            <a:ext cx="997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D54619-75D8-40E6-B55C-7B4A259E9003}"/>
              </a:ext>
            </a:extLst>
          </p:cNvPr>
          <p:cNvCxnSpPr/>
          <p:nvPr/>
        </p:nvCxnSpPr>
        <p:spPr>
          <a:xfrm rot="10800000">
            <a:off x="6871855" y="3020292"/>
            <a:ext cx="2634252" cy="95134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D0D99D-AB57-407C-A806-04D3447125E2}"/>
              </a:ext>
            </a:extLst>
          </p:cNvPr>
          <p:cNvSpPr txBox="1"/>
          <p:nvPr/>
        </p:nvSpPr>
        <p:spPr>
          <a:xfrm>
            <a:off x="5353289" y="2798771"/>
            <a:ext cx="1642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Rockwell" panose="02060603020205020403" pitchFamily="18" charset="0"/>
              </a:rPr>
              <a:t>High sensitive microphone</a:t>
            </a:r>
          </a:p>
        </p:txBody>
      </p:sp>
    </p:spTree>
    <p:extLst>
      <p:ext uri="{BB962C8B-B14F-4D97-AF65-F5344CB8AC3E}">
        <p14:creationId xmlns:p14="http://schemas.microsoft.com/office/powerpoint/2010/main" val="3076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" grpId="0" animBg="1"/>
      <p:bldP spid="10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750" y="1650914"/>
            <a:ext cx="10897555" cy="424345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Sensor arrangement on patient’s neck.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021289"/>
            <a:ext cx="12192000" cy="83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Computer Science and Information Engineering (CSIE)</a:t>
            </a:r>
          </a:p>
          <a:p>
            <a:pPr lvl="3"/>
            <a:r>
              <a:rPr lang="en-US" altLang="zh-TW" sz="1600" dirty="0">
                <a:latin typeface="Century Gothic" panose="020B0502020202020204" pitchFamily="34" charset="0"/>
              </a:rPr>
              <a:t>Chang Gung University, Taoyuan City 33302, Taiwan (R.O.C.)</a:t>
            </a:r>
            <a:endParaRPr lang="zh-TW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3" y="6082700"/>
            <a:ext cx="1150735" cy="7084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199EA1-E782-455E-8D79-423FBE928EBD}"/>
              </a:ext>
            </a:extLst>
          </p:cNvPr>
          <p:cNvSpPr txBox="1">
            <a:spLocks/>
          </p:cNvSpPr>
          <p:nvPr/>
        </p:nvSpPr>
        <p:spPr>
          <a:xfrm>
            <a:off x="1329506" y="361733"/>
            <a:ext cx="9254042" cy="81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Sensors:</a:t>
            </a:r>
            <a:endParaRPr lang="en-IN" sz="4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5ED08-4688-41B8-8B64-12443588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50" y="2773717"/>
            <a:ext cx="3166065" cy="2512750"/>
          </a:xfrm>
          <a:prstGeom prst="rect">
            <a:avLst/>
          </a:prstGeom>
        </p:spPr>
      </p:pic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2887081-0F66-46F3-9027-EBC73B8C3356}"/>
              </a:ext>
            </a:extLst>
          </p:cNvPr>
          <p:cNvSpPr/>
          <p:nvPr/>
        </p:nvSpPr>
        <p:spPr>
          <a:xfrm>
            <a:off x="5967274" y="3772639"/>
            <a:ext cx="257452" cy="257453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9B40E-CB43-4F5D-8F98-AEC9E6924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82" y="3774858"/>
            <a:ext cx="268247" cy="268247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91090D0-8BE3-4788-9777-762DFB1AE816}"/>
              </a:ext>
            </a:extLst>
          </p:cNvPr>
          <p:cNvCxnSpPr>
            <a:stCxn id="10" idx="6"/>
          </p:cNvCxnSpPr>
          <p:nvPr/>
        </p:nvCxnSpPr>
        <p:spPr>
          <a:xfrm flipV="1">
            <a:off x="6224726" y="3302493"/>
            <a:ext cx="1960486" cy="59887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415179E-6166-4DFD-B89B-C8481F817C16}"/>
              </a:ext>
            </a:extLst>
          </p:cNvPr>
          <p:cNvCxnSpPr>
            <a:stCxn id="12" idx="1"/>
          </p:cNvCxnSpPr>
          <p:nvPr/>
        </p:nvCxnSpPr>
        <p:spPr>
          <a:xfrm rot="10800000">
            <a:off x="3488924" y="3302494"/>
            <a:ext cx="1993558" cy="606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E8762-255D-4F87-A7F9-CA4908334A70}"/>
              </a:ext>
            </a:extLst>
          </p:cNvPr>
          <p:cNvSpPr txBox="1"/>
          <p:nvPr/>
        </p:nvSpPr>
        <p:spPr>
          <a:xfrm>
            <a:off x="1495364" y="3040883"/>
            <a:ext cx="19935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Rockwell" panose="02060603020205020403" pitchFamily="18" charset="0"/>
              </a:rPr>
              <a:t>Force Resistive Sensor</a:t>
            </a:r>
            <a:endParaRPr lang="en-IN" sz="1400" dirty="0">
              <a:latin typeface="Rockwell" panose="020606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B9A68-00A4-46B1-AED9-B3D299F86106}"/>
              </a:ext>
            </a:extLst>
          </p:cNvPr>
          <p:cNvSpPr txBox="1"/>
          <p:nvPr/>
        </p:nvSpPr>
        <p:spPr>
          <a:xfrm>
            <a:off x="8171559" y="3078709"/>
            <a:ext cx="19935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Rockwell" panose="02060603020205020403" pitchFamily="18" charset="0"/>
              </a:rPr>
              <a:t>High sensitive microphone</a:t>
            </a:r>
            <a:endParaRPr lang="en-IN" sz="1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43C0A4262B584D90514D3D788A1466" ma:contentTypeVersion="7" ma:contentTypeDescription="Create a new document." ma:contentTypeScope="" ma:versionID="30ff1094d6c26c200099172fabba46c7">
  <xsd:schema xmlns:xsd="http://www.w3.org/2001/XMLSchema" xmlns:xs="http://www.w3.org/2001/XMLSchema" xmlns:p="http://schemas.microsoft.com/office/2006/metadata/properties" xmlns:ns3="df3c7a42-be8d-428d-a0ef-31cf7fc1eee8" targetNamespace="http://schemas.microsoft.com/office/2006/metadata/properties" ma:root="true" ma:fieldsID="307f37e89459ffd1329f363be519ec6c" ns3:_="">
    <xsd:import namespace="df3c7a42-be8d-428d-a0ef-31cf7fc1e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c7a42-be8d-428d-a0ef-31cf7fc1e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D18BBA-0CF6-4363-B101-6F7E0CF4C39A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f3c7a42-be8d-428d-a0ef-31cf7fc1ee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065A9C-F0E1-4CD5-878A-BBBED6A03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3c7a42-be8d-428d-a0ef-31cf7fc1e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4EA1DE-EFA7-4199-85B9-89A4CF6984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26623</TotalTime>
  <Words>869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ANW</dc:creator>
  <cp:lastModifiedBy>Muhammad Anwar Khan</cp:lastModifiedBy>
  <cp:revision>70</cp:revision>
  <cp:lastPrinted>2020-04-08T06:10:43Z</cp:lastPrinted>
  <dcterms:created xsi:type="dcterms:W3CDTF">2019-10-22T22:11:04Z</dcterms:created>
  <dcterms:modified xsi:type="dcterms:W3CDTF">2020-07-01T01:28:55Z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0x0101007943C0A4262B584D90514D3D788A1466</vt:lpwstr>
  </property>
</Properties>
</file>