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9" r:id="rId4"/>
    <p:sldId id="260" r:id="rId5"/>
    <p:sldId id="261" r:id="rId6"/>
    <p:sldId id="264" r:id="rId7"/>
    <p:sldId id="265" r:id="rId8"/>
    <p:sldId id="266" r:id="rId9"/>
    <p:sldId id="267" r:id="rId10"/>
    <p:sldId id="269"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4829F1-B77F-44F8-8864-55F55AF58176}"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520FC-3BD9-489D-BAA5-AD4AB172B0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9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4829F1-B77F-44F8-8864-55F55AF58176}"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520FC-3BD9-489D-BAA5-AD4AB172B09D}" type="slidenum">
              <a:rPr lang="en-US" smtClean="0"/>
              <a:t>‹#›</a:t>
            </a:fld>
            <a:endParaRPr lang="en-US"/>
          </a:p>
        </p:txBody>
      </p:sp>
    </p:spTree>
    <p:extLst>
      <p:ext uri="{BB962C8B-B14F-4D97-AF65-F5344CB8AC3E}">
        <p14:creationId xmlns:p14="http://schemas.microsoft.com/office/powerpoint/2010/main" val="251752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4829F1-B77F-44F8-8864-55F55AF58176}"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520FC-3BD9-489D-BAA5-AD4AB172B09D}" type="slidenum">
              <a:rPr lang="en-US" smtClean="0"/>
              <a:t>‹#›</a:t>
            </a:fld>
            <a:endParaRPr lang="en-US"/>
          </a:p>
        </p:txBody>
      </p:sp>
    </p:spTree>
    <p:extLst>
      <p:ext uri="{BB962C8B-B14F-4D97-AF65-F5344CB8AC3E}">
        <p14:creationId xmlns:p14="http://schemas.microsoft.com/office/powerpoint/2010/main" val="65045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4829F1-B77F-44F8-8864-55F55AF58176}"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520FC-3BD9-489D-BAA5-AD4AB172B09D}" type="slidenum">
              <a:rPr lang="en-US" smtClean="0"/>
              <a:t>‹#›</a:t>
            </a:fld>
            <a:endParaRPr lang="en-US"/>
          </a:p>
        </p:txBody>
      </p:sp>
    </p:spTree>
    <p:extLst>
      <p:ext uri="{BB962C8B-B14F-4D97-AF65-F5344CB8AC3E}">
        <p14:creationId xmlns:p14="http://schemas.microsoft.com/office/powerpoint/2010/main" val="16141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4829F1-B77F-44F8-8864-55F55AF58176}"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520FC-3BD9-489D-BAA5-AD4AB172B0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52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4829F1-B77F-44F8-8864-55F55AF58176}"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520FC-3BD9-489D-BAA5-AD4AB172B09D}" type="slidenum">
              <a:rPr lang="en-US" smtClean="0"/>
              <a:t>‹#›</a:t>
            </a:fld>
            <a:endParaRPr lang="en-US"/>
          </a:p>
        </p:txBody>
      </p:sp>
    </p:spTree>
    <p:extLst>
      <p:ext uri="{BB962C8B-B14F-4D97-AF65-F5344CB8AC3E}">
        <p14:creationId xmlns:p14="http://schemas.microsoft.com/office/powerpoint/2010/main" val="418938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4829F1-B77F-44F8-8864-55F55AF58176}"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520FC-3BD9-489D-BAA5-AD4AB172B09D}" type="slidenum">
              <a:rPr lang="en-US" smtClean="0"/>
              <a:t>‹#›</a:t>
            </a:fld>
            <a:endParaRPr lang="en-US"/>
          </a:p>
        </p:txBody>
      </p:sp>
    </p:spTree>
    <p:extLst>
      <p:ext uri="{BB962C8B-B14F-4D97-AF65-F5344CB8AC3E}">
        <p14:creationId xmlns:p14="http://schemas.microsoft.com/office/powerpoint/2010/main" val="205788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4829F1-B77F-44F8-8864-55F55AF58176}"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520FC-3BD9-489D-BAA5-AD4AB172B09D}" type="slidenum">
              <a:rPr lang="en-US" smtClean="0"/>
              <a:t>‹#›</a:t>
            </a:fld>
            <a:endParaRPr lang="en-US"/>
          </a:p>
        </p:txBody>
      </p:sp>
    </p:spTree>
    <p:extLst>
      <p:ext uri="{BB962C8B-B14F-4D97-AF65-F5344CB8AC3E}">
        <p14:creationId xmlns:p14="http://schemas.microsoft.com/office/powerpoint/2010/main" val="101093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4829F1-B77F-44F8-8864-55F55AF58176}" type="datetimeFigureOut">
              <a:rPr lang="en-US" smtClean="0"/>
              <a:t>11/29/2023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3C520FC-3BD9-489D-BAA5-AD4AB172B09D}" type="slidenum">
              <a:rPr lang="en-US" smtClean="0"/>
              <a:t>‹#›</a:t>
            </a:fld>
            <a:endParaRPr lang="en-US"/>
          </a:p>
        </p:txBody>
      </p:sp>
    </p:spTree>
    <p:extLst>
      <p:ext uri="{BB962C8B-B14F-4D97-AF65-F5344CB8AC3E}">
        <p14:creationId xmlns:p14="http://schemas.microsoft.com/office/powerpoint/2010/main" val="411352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4829F1-B77F-44F8-8864-55F55AF58176}" type="datetimeFigureOut">
              <a:rPr lang="en-US" smtClean="0"/>
              <a:t>11/29/2023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3C520FC-3BD9-489D-BAA5-AD4AB172B09D}" type="slidenum">
              <a:rPr lang="en-US" smtClean="0"/>
              <a:t>‹#›</a:t>
            </a:fld>
            <a:endParaRPr lang="en-US"/>
          </a:p>
        </p:txBody>
      </p:sp>
    </p:spTree>
    <p:extLst>
      <p:ext uri="{BB962C8B-B14F-4D97-AF65-F5344CB8AC3E}">
        <p14:creationId xmlns:p14="http://schemas.microsoft.com/office/powerpoint/2010/main" val="181611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4829F1-B77F-44F8-8864-55F55AF58176}"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520FC-3BD9-489D-BAA5-AD4AB172B09D}" type="slidenum">
              <a:rPr lang="en-US" smtClean="0"/>
              <a:t>‹#›</a:t>
            </a:fld>
            <a:endParaRPr lang="en-US"/>
          </a:p>
        </p:txBody>
      </p:sp>
    </p:spTree>
    <p:extLst>
      <p:ext uri="{BB962C8B-B14F-4D97-AF65-F5344CB8AC3E}">
        <p14:creationId xmlns:p14="http://schemas.microsoft.com/office/powerpoint/2010/main" val="98228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4829F1-B77F-44F8-8864-55F55AF58176}" type="datetimeFigureOut">
              <a:rPr lang="en-US" smtClean="0"/>
              <a:t>11/29/2023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3C520FC-3BD9-489D-BAA5-AD4AB172B09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31786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b="1" dirty="0"/>
              <a:t>Connected and Disconnected</a:t>
            </a:r>
            <a:br>
              <a:rPr lang="en-US" sz="3600" b="1" dirty="0"/>
            </a:br>
            <a:r>
              <a:rPr lang="en-US" sz="3600" b="1" dirty="0"/>
              <a:t>Travelling Salesman Problem Solver</a:t>
            </a:r>
          </a:p>
        </p:txBody>
      </p:sp>
      <p:sp>
        <p:nvSpPr>
          <p:cNvPr id="3" name="Subtitle 2"/>
          <p:cNvSpPr>
            <a:spLocks noGrp="1"/>
          </p:cNvSpPr>
          <p:nvPr>
            <p:ph type="subTitle" idx="1"/>
          </p:nvPr>
        </p:nvSpPr>
        <p:spPr/>
        <p:txBody>
          <a:bodyPr>
            <a:noAutofit/>
          </a:bodyPr>
          <a:lstStyle/>
          <a:p>
            <a:r>
              <a:rPr lang="en-US" sz="1600" b="1" dirty="0" smtClean="0">
                <a:solidFill>
                  <a:srgbClr val="FF0000"/>
                </a:solidFill>
                <a:latin typeface="Arial" panose="020B0604020202020204" pitchFamily="34" charset="0"/>
                <a:cs typeface="Arial" panose="020B0604020202020204" pitchFamily="34" charset="0"/>
              </a:rPr>
              <a:t>Group Members:</a:t>
            </a:r>
          </a:p>
          <a:p>
            <a:r>
              <a:rPr lang="en-US" sz="1000" b="1" dirty="0">
                <a:solidFill>
                  <a:srgbClr val="FF0000"/>
                </a:solidFill>
                <a:latin typeface="Arial" panose="020B0604020202020204" pitchFamily="34" charset="0"/>
                <a:cs typeface="Arial" panose="020B0604020202020204" pitchFamily="34" charset="0"/>
              </a:rPr>
              <a:t>21k-3187 Muhammad Maaz Siddiqui</a:t>
            </a:r>
          </a:p>
          <a:p>
            <a:r>
              <a:rPr lang="en-US" sz="1000" b="1" dirty="0">
                <a:solidFill>
                  <a:srgbClr val="FF0000"/>
                </a:solidFill>
                <a:latin typeface="Arial" panose="020B0604020202020204" pitchFamily="34" charset="0"/>
                <a:cs typeface="Arial" panose="020B0604020202020204" pitchFamily="34" charset="0"/>
              </a:rPr>
              <a:t>21k-3416 Muhammad Arif</a:t>
            </a:r>
          </a:p>
          <a:p>
            <a:r>
              <a:rPr lang="en-US" sz="1000" b="1" dirty="0">
                <a:solidFill>
                  <a:srgbClr val="FF0000"/>
                </a:solidFill>
                <a:latin typeface="Arial" panose="020B0604020202020204" pitchFamily="34" charset="0"/>
                <a:cs typeface="Arial" panose="020B0604020202020204" pitchFamily="34" charset="0"/>
              </a:rPr>
              <a:t>21k-4821 </a:t>
            </a:r>
            <a:r>
              <a:rPr lang="en-US" sz="1000" b="1" dirty="0" err="1">
                <a:solidFill>
                  <a:srgbClr val="FF0000"/>
                </a:solidFill>
                <a:latin typeface="Arial" panose="020B0604020202020204" pitchFamily="34" charset="0"/>
                <a:cs typeface="Arial" panose="020B0604020202020204" pitchFamily="34" charset="0"/>
              </a:rPr>
              <a:t>Lov</a:t>
            </a:r>
            <a:r>
              <a:rPr lang="en-US" sz="1000" b="1" dirty="0">
                <a:solidFill>
                  <a:srgbClr val="FF0000"/>
                </a:solidFill>
                <a:latin typeface="Arial" panose="020B0604020202020204" pitchFamily="34" charset="0"/>
                <a:cs typeface="Arial" panose="020B0604020202020204" pitchFamily="34" charset="0"/>
              </a:rPr>
              <a:t> Kumar</a:t>
            </a:r>
          </a:p>
          <a:p>
            <a:r>
              <a:rPr lang="en-US" sz="1000" b="1" dirty="0">
                <a:solidFill>
                  <a:srgbClr val="FF0000"/>
                </a:solidFill>
                <a:latin typeface="Arial" panose="020B0604020202020204" pitchFamily="34" charset="0"/>
                <a:cs typeface="Arial" panose="020B0604020202020204" pitchFamily="34" charset="0"/>
              </a:rPr>
              <a:t>21k-4922 Ali Ahmed</a:t>
            </a:r>
          </a:p>
        </p:txBody>
      </p:sp>
    </p:spTree>
    <p:extLst>
      <p:ext uri="{BB962C8B-B14F-4D97-AF65-F5344CB8AC3E}">
        <p14:creationId xmlns:p14="http://schemas.microsoft.com/office/powerpoint/2010/main" val="869812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Results (including input </a:t>
            </a:r>
            <a:r>
              <a:rPr lang="en-US" sz="4000" b="1" dirty="0" smtClean="0"/>
              <a:t>and output)</a:t>
            </a:r>
            <a:br>
              <a:rPr lang="en-US" sz="4000" b="1" dirty="0" smtClean="0"/>
            </a:br>
            <a:r>
              <a:rPr lang="en-US" sz="2800" b="1" dirty="0" smtClean="0"/>
              <a:t>1.Exact </a:t>
            </a:r>
            <a:br>
              <a:rPr lang="en-US" sz="2800" b="1" dirty="0" smtClean="0"/>
            </a:br>
            <a:r>
              <a:rPr lang="en-US" sz="2800" b="1" dirty="0" smtClean="0"/>
              <a:t>2. MST TSP</a:t>
            </a:r>
            <a:endParaRPr lang="en-US" sz="2800" b="1" dirty="0"/>
          </a:p>
        </p:txBody>
      </p:sp>
      <p:pic>
        <p:nvPicPr>
          <p:cNvPr id="5" name="Content Placeholder 4"/>
          <p:cNvPicPr>
            <a:picLocks noGrp="1" noChangeAspect="1"/>
          </p:cNvPicPr>
          <p:nvPr>
            <p:ph sz="half" idx="1"/>
          </p:nvPr>
        </p:nvPicPr>
        <p:blipFill>
          <a:blip r:embed="rId2"/>
          <a:stretch>
            <a:fillRect/>
          </a:stretch>
        </p:blipFill>
        <p:spPr>
          <a:xfrm>
            <a:off x="1096963" y="2476500"/>
            <a:ext cx="4938712" cy="2770138"/>
          </a:xfrm>
          <a:prstGeom prst="rect">
            <a:avLst/>
          </a:prstGeom>
        </p:spPr>
      </p:pic>
      <p:pic>
        <p:nvPicPr>
          <p:cNvPr id="6" name="Content Placeholder 5"/>
          <p:cNvPicPr>
            <a:picLocks noGrp="1" noChangeAspect="1"/>
          </p:cNvPicPr>
          <p:nvPr>
            <p:ph sz="half" idx="2"/>
          </p:nvPr>
        </p:nvPicPr>
        <p:blipFill>
          <a:blip r:embed="rId3"/>
          <a:stretch>
            <a:fillRect/>
          </a:stretch>
        </p:blipFill>
        <p:spPr>
          <a:xfrm>
            <a:off x="6218238" y="2469059"/>
            <a:ext cx="4937125" cy="2777132"/>
          </a:xfrm>
          <a:prstGeom prst="rect">
            <a:avLst/>
          </a:prstGeom>
        </p:spPr>
      </p:pic>
    </p:spTree>
    <p:extLst>
      <p:ext uri="{BB962C8B-B14F-4D97-AF65-F5344CB8AC3E}">
        <p14:creationId xmlns:p14="http://schemas.microsoft.com/office/powerpoint/2010/main" val="2880473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Results</a:t>
            </a:r>
            <a:r>
              <a:rPr lang="en-US" dirty="0" smtClean="0"/>
              <a:t/>
            </a:r>
            <a:br>
              <a:rPr lang="en-US" dirty="0" smtClean="0"/>
            </a:br>
            <a:r>
              <a:rPr lang="en-US" sz="2800" b="1" dirty="0" smtClean="0"/>
              <a:t>3. Heuristic TSP</a:t>
            </a:r>
            <a:endParaRPr lang="en-US" sz="2800" b="1" dirty="0"/>
          </a:p>
        </p:txBody>
      </p:sp>
      <p:pic>
        <p:nvPicPr>
          <p:cNvPr id="5" name="Content Placeholder 4"/>
          <p:cNvPicPr>
            <a:picLocks noGrp="1" noChangeAspect="1"/>
          </p:cNvPicPr>
          <p:nvPr>
            <p:ph sz="half" idx="1"/>
          </p:nvPr>
        </p:nvPicPr>
        <p:blipFill>
          <a:blip r:embed="rId2"/>
          <a:stretch>
            <a:fillRect/>
          </a:stretch>
        </p:blipFill>
        <p:spPr>
          <a:xfrm>
            <a:off x="1096963" y="2468613"/>
            <a:ext cx="4938712" cy="2778025"/>
          </a:xfrm>
          <a:prstGeom prst="rect">
            <a:avLst/>
          </a:prstGeom>
        </p:spPr>
      </p:pic>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000186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Conclusion</a:t>
            </a:r>
            <a:endParaRPr lang="en-US" sz="4000" b="1"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The Connected and Disconnected Traveling Salesman Problem Solver project aimed to find efficient solutions for route optimization. Two variants were addressed: Connected TSP, where each city must be visited exactly once and the salesman returns to the starting city, and </a:t>
            </a:r>
            <a:r>
              <a:rPr lang="en-US" dirty="0" smtClean="0">
                <a:latin typeface="Arial" panose="020B0604020202020204" pitchFamily="34" charset="0"/>
                <a:cs typeface="Arial" panose="020B0604020202020204" pitchFamily="34" charset="0"/>
              </a:rPr>
              <a:t>Disconnected </a:t>
            </a:r>
            <a:r>
              <a:rPr lang="en-US" dirty="0">
                <a:latin typeface="Arial" panose="020B0604020202020204" pitchFamily="34" charset="0"/>
                <a:cs typeface="Arial" panose="020B0604020202020204" pitchFamily="34" charset="0"/>
              </a:rPr>
              <a:t>TSP, without the return </a:t>
            </a:r>
            <a:r>
              <a:rPr lang="en-US" dirty="0" smtClean="0">
                <a:latin typeface="Arial" panose="020B0604020202020204" pitchFamily="34" charset="0"/>
                <a:cs typeface="Arial" panose="020B0604020202020204" pitchFamily="34" charset="0"/>
              </a:rPr>
              <a:t>constraint.</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For </a:t>
            </a:r>
            <a:r>
              <a:rPr lang="en-US" dirty="0">
                <a:latin typeface="Arial" panose="020B0604020202020204" pitchFamily="34" charset="0"/>
                <a:cs typeface="Arial" panose="020B0604020202020204" pitchFamily="34" charset="0"/>
              </a:rPr>
              <a:t>small instances where finding the exact optimal solution is critical, an Exact TSP algorithm may be the best </a:t>
            </a:r>
            <a:r>
              <a:rPr lang="en-US" dirty="0" smtClean="0">
                <a:latin typeface="Arial" panose="020B0604020202020204" pitchFamily="34" charset="0"/>
                <a:cs typeface="Arial" panose="020B0604020202020204" pitchFamily="34" charset="0"/>
              </a:rPr>
              <a:t>choice.</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For </a:t>
            </a:r>
            <a:r>
              <a:rPr lang="en-US" dirty="0">
                <a:latin typeface="Arial" panose="020B0604020202020204" pitchFamily="34" charset="0"/>
                <a:cs typeface="Arial" panose="020B0604020202020204" pitchFamily="34" charset="0"/>
              </a:rPr>
              <a:t>larger instances, where computational efficiency is a priority, MST TSP algorithms or Heuristic TSP algorithms are often </a:t>
            </a:r>
            <a:r>
              <a:rPr lang="en-US" dirty="0" smtClean="0">
                <a:latin typeface="Arial" panose="020B0604020202020204" pitchFamily="34" charset="0"/>
                <a:cs typeface="Arial" panose="020B0604020202020204" pitchFamily="34" charset="0"/>
              </a:rPr>
              <a:t>preferred.</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specific characteristics of the TSP instance, such as the number of cities and the structure of the distances, can influence the choice of algorithm.</a:t>
            </a:r>
          </a:p>
        </p:txBody>
      </p:sp>
    </p:spTree>
    <p:extLst>
      <p:ext uri="{BB962C8B-B14F-4D97-AF65-F5344CB8AC3E}">
        <p14:creationId xmlns:p14="http://schemas.microsoft.com/office/powerpoint/2010/main" val="1511795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Overview</a:t>
            </a:r>
            <a:endParaRPr lang="en-US" sz="4000" b="1" dirty="0"/>
          </a:p>
        </p:txBody>
      </p:sp>
      <p:sp>
        <p:nvSpPr>
          <p:cNvPr id="4" name="Rectangle 1"/>
          <p:cNvSpPr>
            <a:spLocks noGrp="1" noChangeArrowheads="1"/>
          </p:cNvSpPr>
          <p:nvPr>
            <p:ph idx="1"/>
          </p:nvPr>
        </p:nvSpPr>
        <p:spPr bwMode="auto">
          <a:xfrm>
            <a:off x="1088653" y="2206628"/>
            <a:ext cx="899562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1" eaLnBrk="0" fontAlgn="base" hangingPunct="0">
              <a:lnSpc>
                <a:spcPct val="100000"/>
              </a:lnSpc>
              <a:spcBef>
                <a:spcPct val="0"/>
              </a:spcBef>
              <a:spcAft>
                <a:spcPct val="0"/>
              </a:spcAft>
              <a:buClrTx/>
            </a:pPr>
            <a:r>
              <a:rPr lang="en-US" sz="1600" dirty="0">
                <a:latin typeface="Arial" panose="020B0604020202020204" pitchFamily="34" charset="0"/>
                <a:cs typeface="Arial" panose="020B0604020202020204" pitchFamily="34" charset="0"/>
              </a:rPr>
              <a:t>Find the shortest possible route that visits a given set of cities and returns to the starting city.</a:t>
            </a:r>
            <a:r>
              <a:rPr lang="en-US" sz="1600" dirty="0" smtClean="0">
                <a:solidFill>
                  <a:srgbClr val="374151"/>
                </a:solidFill>
                <a:latin typeface="Arial" panose="020B0604020202020204" pitchFamily="34" charset="0"/>
                <a:cs typeface="Arial" panose="020B0604020202020204" pitchFamily="34" charset="0"/>
              </a:rPr>
              <a:t> </a:t>
            </a:r>
            <a:r>
              <a:rPr kumimoji="0" lang="en-US" sz="16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Optimize routes for the Traveling Salesman Problem (TSP).</a:t>
            </a:r>
          </a:p>
          <a:p>
            <a:pPr lvl="1" eaLnBrk="0" fontAlgn="base" hangingPunct="0">
              <a:lnSpc>
                <a:spcPct val="100000"/>
              </a:lnSpc>
              <a:spcBef>
                <a:spcPct val="0"/>
              </a:spcBef>
              <a:spcAft>
                <a:spcPct val="0"/>
              </a:spcAft>
              <a:buClrTx/>
            </a:pPr>
            <a:r>
              <a:rPr lang="en-US" sz="1600" dirty="0" smtClean="0">
                <a:solidFill>
                  <a:srgbClr val="374151"/>
                </a:solidFill>
                <a:latin typeface="Arial" panose="020B0604020202020204" pitchFamily="34" charset="0"/>
                <a:cs typeface="Arial" panose="020B0604020202020204" pitchFamily="34" charset="0"/>
              </a:rPr>
              <a:t>Address </a:t>
            </a:r>
            <a:r>
              <a:rPr lang="en-US" sz="1600" dirty="0">
                <a:solidFill>
                  <a:srgbClr val="374151"/>
                </a:solidFill>
                <a:latin typeface="Arial" panose="020B0604020202020204" pitchFamily="34" charset="0"/>
                <a:cs typeface="Arial" panose="020B0604020202020204" pitchFamily="34" charset="0"/>
              </a:rPr>
              <a:t>both Connected and Disconnected TSP scenarios</a:t>
            </a:r>
            <a:r>
              <a:rPr lang="en-US" sz="1600" dirty="0" smtClean="0">
                <a:solidFill>
                  <a:srgbClr val="374151"/>
                </a:solidFill>
                <a:latin typeface="Arial" panose="020B0604020202020204" pitchFamily="34" charset="0"/>
                <a:cs typeface="Arial" panose="020B0604020202020204" pitchFamily="34" charset="0"/>
              </a:rPr>
              <a:t>.</a:t>
            </a:r>
          </a:p>
          <a:p>
            <a:pPr lvl="1" eaLnBrk="0" fontAlgn="base" hangingPunct="0">
              <a:lnSpc>
                <a:spcPct val="100000"/>
              </a:lnSpc>
              <a:spcBef>
                <a:spcPct val="0"/>
              </a:spcBef>
              <a:spcAft>
                <a:spcPct val="0"/>
              </a:spcAft>
              <a:buClrTx/>
            </a:pPr>
            <a:r>
              <a:rPr lang="en-US" sz="1600" dirty="0">
                <a:solidFill>
                  <a:srgbClr val="374151"/>
                </a:solidFill>
                <a:latin typeface="Arial" panose="020B0604020202020204" pitchFamily="34" charset="0"/>
                <a:cs typeface="Arial" panose="020B0604020202020204" pitchFamily="34" charset="0"/>
              </a:rPr>
              <a:t>Implement and compare different algorithms for solving these </a:t>
            </a:r>
            <a:r>
              <a:rPr lang="en-US" sz="1600" dirty="0" smtClean="0">
                <a:solidFill>
                  <a:srgbClr val="374151"/>
                </a:solidFill>
                <a:latin typeface="Arial" panose="020B0604020202020204" pitchFamily="34" charset="0"/>
                <a:cs typeface="Arial" panose="020B0604020202020204" pitchFamily="34" charset="0"/>
              </a:rPr>
              <a:t>problems.</a:t>
            </a:r>
          </a:p>
          <a:p>
            <a:pPr marL="201168" lvl="1" indent="0" eaLnBrk="0" fontAlgn="base" hangingPunct="0">
              <a:lnSpc>
                <a:spcPct val="100000"/>
              </a:lnSpc>
              <a:spcBef>
                <a:spcPct val="0"/>
              </a:spcBef>
              <a:spcAft>
                <a:spcPct val="0"/>
              </a:spcAft>
              <a:buClrTx/>
              <a:buNone/>
            </a:pPr>
            <a:endParaRPr lang="en-US" sz="1600" b="1" dirty="0" smtClean="0">
              <a:latin typeface="Arial" panose="020B0604020202020204" pitchFamily="34" charset="0"/>
              <a:cs typeface="Arial" panose="020B0604020202020204" pitchFamily="34" charset="0"/>
            </a:endParaRPr>
          </a:p>
          <a:p>
            <a:pPr marL="201168" lvl="1" indent="0" eaLnBrk="0" fontAlgn="base" hangingPunct="0">
              <a:lnSpc>
                <a:spcPct val="100000"/>
              </a:lnSpc>
              <a:spcBef>
                <a:spcPct val="0"/>
              </a:spcBef>
              <a:spcAft>
                <a:spcPct val="0"/>
              </a:spcAft>
              <a:buClrTx/>
              <a:buNone/>
            </a:pPr>
            <a:endParaRPr lang="en-US" sz="1600" b="1" dirty="0">
              <a:latin typeface="Arial" panose="020B0604020202020204" pitchFamily="34" charset="0"/>
              <a:cs typeface="Arial" panose="020B0604020202020204" pitchFamily="34" charset="0"/>
            </a:endParaRPr>
          </a:p>
          <a:p>
            <a:pPr marL="201168" lvl="1" indent="0" eaLnBrk="0" fontAlgn="base" hangingPunct="0">
              <a:lnSpc>
                <a:spcPct val="100000"/>
              </a:lnSpc>
              <a:spcBef>
                <a:spcPct val="0"/>
              </a:spcBef>
              <a:spcAft>
                <a:spcPct val="0"/>
              </a:spcAft>
              <a:buClrTx/>
              <a:buNone/>
            </a:pPr>
            <a:r>
              <a:rPr lang="en-US" sz="1600" b="1" dirty="0" smtClean="0">
                <a:latin typeface="Arial" panose="020B0604020202020204" pitchFamily="34" charset="0"/>
                <a:cs typeface="Arial" panose="020B0604020202020204" pitchFamily="34" charset="0"/>
              </a:rPr>
              <a:t>Connected TSP</a:t>
            </a:r>
          </a:p>
          <a:p>
            <a:pPr lvl="1" eaLnBrk="0" fontAlgn="base" hangingPunct="0">
              <a:lnSpc>
                <a:spcPct val="100000"/>
              </a:lnSpc>
              <a:spcBef>
                <a:spcPct val="0"/>
              </a:spcBef>
              <a:spcAft>
                <a:spcPct val="0"/>
              </a:spcAft>
              <a:buClrTx/>
            </a:pPr>
            <a:r>
              <a:rPr lang="en-US" sz="1600" dirty="0" smtClean="0">
                <a:latin typeface="Arial" panose="020B0604020202020204" pitchFamily="34" charset="0"/>
                <a:cs typeface="Arial" panose="020B0604020202020204" pitchFamily="34" charset="0"/>
              </a:rPr>
              <a:t>Visiting </a:t>
            </a:r>
            <a:r>
              <a:rPr lang="en-US" sz="1600" dirty="0">
                <a:latin typeface="Arial" panose="020B0604020202020204" pitchFamily="34" charset="0"/>
                <a:cs typeface="Arial" panose="020B0604020202020204" pitchFamily="34" charset="0"/>
              </a:rPr>
              <a:t>a set of cities with a constraint to visit each city exactly once and return to the starting </a:t>
            </a:r>
            <a:r>
              <a:rPr lang="en-US" sz="1600" dirty="0" smtClean="0">
                <a:latin typeface="Arial" panose="020B0604020202020204" pitchFamily="34" charset="0"/>
                <a:cs typeface="Arial" panose="020B0604020202020204" pitchFamily="34" charset="0"/>
              </a:rPr>
              <a:t>city.</a:t>
            </a:r>
          </a:p>
          <a:p>
            <a:pPr marL="201168" lvl="1" indent="0" eaLnBrk="0" fontAlgn="base" hangingPunct="0">
              <a:lnSpc>
                <a:spcPct val="100000"/>
              </a:lnSpc>
              <a:spcBef>
                <a:spcPct val="0"/>
              </a:spcBef>
              <a:spcAft>
                <a:spcPct val="0"/>
              </a:spcAft>
              <a:buClrTx/>
              <a:buNone/>
            </a:pPr>
            <a:r>
              <a:rPr lang="en-US" sz="1600" b="1" dirty="0" smtClean="0">
                <a:latin typeface="Arial" panose="020B0604020202020204" pitchFamily="34" charset="0"/>
                <a:cs typeface="Arial" panose="020B0604020202020204" pitchFamily="34" charset="0"/>
              </a:rPr>
              <a:t>Disconnected TSP</a:t>
            </a:r>
          </a:p>
          <a:p>
            <a:pPr lvl="1" eaLnBrk="0" fontAlgn="base" hangingPunct="0">
              <a:lnSpc>
                <a:spcPct val="100000"/>
              </a:lnSpc>
              <a:spcBef>
                <a:spcPct val="0"/>
              </a:spcBef>
              <a:spcAft>
                <a:spcPct val="0"/>
              </a:spcAft>
              <a:buClrTx/>
            </a:pPr>
            <a:r>
              <a:rPr lang="en-US" sz="1600" dirty="0" smtClean="0">
                <a:latin typeface="Arial" panose="020B0604020202020204" pitchFamily="34" charset="0"/>
                <a:cs typeface="Arial" panose="020B0604020202020204" pitchFamily="34" charset="0"/>
              </a:rPr>
              <a:t>Similar </a:t>
            </a:r>
            <a:r>
              <a:rPr lang="en-US" sz="1600" dirty="0">
                <a:latin typeface="Arial" panose="020B0604020202020204" pitchFamily="34" charset="0"/>
                <a:cs typeface="Arial" panose="020B0604020202020204" pitchFamily="34" charset="0"/>
              </a:rPr>
              <a:t>to Connected TSP but without the requirement to return to the starting city.</a:t>
            </a:r>
          </a:p>
          <a:p>
            <a:pPr marL="0" indent="0" eaLnBrk="0" fontAlgn="base" hangingPunct="0">
              <a:lnSpc>
                <a:spcPct val="100000"/>
              </a:lnSpc>
              <a:spcBef>
                <a:spcPct val="0"/>
              </a:spcBef>
              <a:spcAft>
                <a:spcPct val="0"/>
              </a:spcAft>
              <a:buClrTx/>
              <a:buSzTx/>
              <a:buNone/>
            </a:pPr>
            <a:endParaRPr kumimoji="0" lang="en-US" sz="1200" b="0" i="0" u="none" strike="noStrike" cap="none" normalizeH="0" baseline="0" dirty="0" smtClean="0">
              <a:ln>
                <a:noFill/>
              </a:ln>
              <a:solidFill>
                <a:srgbClr val="374151"/>
              </a:solidFill>
              <a:effectLst/>
              <a:latin typeface="Söhne"/>
            </a:endParaRPr>
          </a:p>
          <a:p>
            <a:pPr eaLnBrk="0" fontAlgn="base" hangingPunct="0">
              <a:lnSpc>
                <a:spcPct val="100000"/>
              </a:lnSpc>
              <a:spcBef>
                <a:spcPct val="0"/>
              </a:spcBef>
              <a:spcAft>
                <a:spcPct val="0"/>
              </a:spcAft>
              <a:buClrTx/>
              <a:buSzTx/>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8547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Connected (Exact TSP)</a:t>
            </a:r>
            <a:endParaRPr lang="en-US" sz="4000"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Exact algorithms for the Traveling Salesman Problem (TSP) aim to find the optimal solution, i.e., the shortest possible tour that visits each city exactly once and returns to the starting city. While these algorithms guarantee an optimal solution, they may become impractical for large instances due to their high time complexity. </a:t>
            </a:r>
          </a:p>
        </p:txBody>
      </p:sp>
      <p:pic>
        <p:nvPicPr>
          <p:cNvPr id="5" name="Content Placeholder 4"/>
          <p:cNvPicPr>
            <a:picLocks noGrp="1" noChangeAspect="1"/>
          </p:cNvPicPr>
          <p:nvPr>
            <p:ph sz="half" idx="2"/>
          </p:nvPr>
        </p:nvPicPr>
        <p:blipFill>
          <a:blip r:embed="rId2"/>
          <a:stretch>
            <a:fillRect/>
          </a:stretch>
        </p:blipFill>
        <p:spPr>
          <a:xfrm>
            <a:off x="6861675" y="1846263"/>
            <a:ext cx="3650250" cy="4022725"/>
          </a:xfrm>
          <a:prstGeom prst="rect">
            <a:avLst/>
          </a:prstGeom>
        </p:spPr>
      </p:pic>
    </p:spTree>
    <p:extLst>
      <p:ext uri="{BB962C8B-B14F-4D97-AF65-F5344CB8AC3E}">
        <p14:creationId xmlns:p14="http://schemas.microsoft.com/office/powerpoint/2010/main" val="669305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Disconnected TSP</a:t>
            </a:r>
            <a:endParaRPr lang="en-US" sz="4000" b="1" dirty="0"/>
          </a:p>
        </p:txBody>
      </p:sp>
      <p:sp>
        <p:nvSpPr>
          <p:cNvPr id="3" name="Content Placeholder 2"/>
          <p:cNvSpPr>
            <a:spLocks noGrp="1"/>
          </p:cNvSpPr>
          <p:nvPr>
            <p:ph sz="half" idx="1"/>
          </p:nvPr>
        </p:nvSpPr>
        <p:spPr/>
        <p:txBody>
          <a:bodyPr>
            <a:normAutofit/>
          </a:bodyPr>
          <a:lstStyle/>
          <a:p>
            <a:pPr marL="0" indent="0">
              <a:buNone/>
            </a:pPr>
            <a:r>
              <a:rPr lang="en-US" sz="1800" dirty="0" smtClean="0">
                <a:latin typeface="Arial" panose="020B0604020202020204" pitchFamily="34" charset="0"/>
                <a:cs typeface="Arial" panose="020B0604020202020204" pitchFamily="34" charset="0"/>
              </a:rPr>
              <a:t>Solving </a:t>
            </a:r>
            <a:r>
              <a:rPr lang="en-US" sz="1800" dirty="0">
                <a:latin typeface="Arial" panose="020B0604020202020204" pitchFamily="34" charset="0"/>
                <a:cs typeface="Arial" panose="020B0604020202020204" pitchFamily="34" charset="0"/>
              </a:rPr>
              <a:t>the Disconnected Traveling Salesman Problem (DTSP) involves finding an optimal or near-optimal route that visits each city exactly once, even if the cities are not all connected in a single tour.</a:t>
            </a:r>
            <a:endParaRPr lang="en-US" sz="1800" b="1" u="sng"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en-US" sz="2400" b="1" u="sng" dirty="0" smtClean="0">
                <a:latin typeface="Arial" panose="020B0604020202020204" pitchFamily="34" charset="0"/>
                <a:cs typeface="Arial" panose="020B0604020202020204" pitchFamily="34" charset="0"/>
              </a:rPr>
              <a:t>Heuristic TSP</a:t>
            </a:r>
            <a:endParaRPr lang="en-US" sz="2400" b="1" u="sng" dirty="0">
              <a:latin typeface="Arial" panose="020B0604020202020204" pitchFamily="34" charset="0"/>
              <a:cs typeface="Arial" panose="020B0604020202020204" pitchFamily="34" charset="0"/>
            </a:endParaRPr>
          </a:p>
          <a:p>
            <a:pPr marL="0" indent="0">
              <a:buNone/>
            </a:pPr>
            <a:r>
              <a:rPr lang="en-US" sz="1900" dirty="0" smtClean="0">
                <a:latin typeface="Arial" panose="020B0604020202020204" pitchFamily="34" charset="0"/>
                <a:cs typeface="Arial" panose="020B0604020202020204" pitchFamily="34" charset="0"/>
              </a:rPr>
              <a:t>It is nearest neighbor Approach. Starts </a:t>
            </a:r>
            <a:r>
              <a:rPr lang="en-US" sz="1900" dirty="0">
                <a:latin typeface="Arial" panose="020B0604020202020204" pitchFamily="34" charset="0"/>
                <a:cs typeface="Arial" panose="020B0604020202020204" pitchFamily="34" charset="0"/>
              </a:rPr>
              <a:t>from a random city and, at each step, chooses the nearest unvisited city. Simple and fast, but it doesn't always guarantee an optimal solution</a:t>
            </a:r>
            <a:r>
              <a:rPr lang="en-US" sz="1900" dirty="0" smtClean="0">
                <a:latin typeface="Arial" panose="020B0604020202020204" pitchFamily="34" charset="0"/>
                <a:cs typeface="Arial" panose="020B0604020202020204" pitchFamily="34" charset="0"/>
              </a:rPr>
              <a:t>.</a:t>
            </a:r>
          </a:p>
          <a:p>
            <a:pPr marL="0" indent="0">
              <a:buNone/>
            </a:pPr>
            <a:r>
              <a:rPr lang="en-US" sz="1900" dirty="0" smtClean="0">
                <a:latin typeface="Arial" panose="020B0604020202020204" pitchFamily="34" charset="0"/>
                <a:cs typeface="Arial" panose="020B0604020202020204" pitchFamily="34" charset="0"/>
              </a:rPr>
              <a:t>	</a:t>
            </a:r>
            <a:endParaRPr lang="en-US" sz="1900"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2"/>
          </p:nvPr>
        </p:nvPicPr>
        <p:blipFill>
          <a:blip r:embed="rId2"/>
          <a:stretch>
            <a:fillRect/>
          </a:stretch>
        </p:blipFill>
        <p:spPr>
          <a:xfrm>
            <a:off x="6741083" y="1846263"/>
            <a:ext cx="3891434" cy="4022725"/>
          </a:xfrm>
          <a:prstGeom prst="rect">
            <a:avLst/>
          </a:prstGeom>
        </p:spPr>
      </p:pic>
    </p:spTree>
    <p:extLst>
      <p:ext uri="{BB962C8B-B14F-4D97-AF65-F5344CB8AC3E}">
        <p14:creationId xmlns:p14="http://schemas.microsoft.com/office/powerpoint/2010/main" val="1422005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Disconnected TSP</a:t>
            </a:r>
            <a:endParaRPr lang="en-US" sz="4000" dirty="0"/>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
            </a:pPr>
            <a:r>
              <a:rPr lang="en-US" sz="2200" b="1" u="sng" dirty="0">
                <a:latin typeface="Arial" panose="020B0604020202020204" pitchFamily="34" charset="0"/>
                <a:cs typeface="Arial" panose="020B0604020202020204" pitchFamily="34" charset="0"/>
              </a:rPr>
              <a:t>Minimum Spanning Tree (MST) </a:t>
            </a:r>
            <a:r>
              <a:rPr lang="en-US" sz="2200" b="1" u="sng" dirty="0" smtClean="0">
                <a:latin typeface="Arial" panose="020B0604020202020204" pitchFamily="34" charset="0"/>
                <a:cs typeface="Arial" panose="020B0604020202020204" pitchFamily="34" charset="0"/>
              </a:rPr>
              <a:t>TSP</a:t>
            </a:r>
          </a:p>
          <a:p>
            <a:pPr marL="0" indent="0">
              <a:buNone/>
            </a:pPr>
            <a:r>
              <a:rPr lang="en-US" sz="1800" dirty="0">
                <a:latin typeface="Arial" panose="020B0604020202020204" pitchFamily="34" charset="0"/>
                <a:cs typeface="Arial" panose="020B0604020202020204" pitchFamily="34" charset="0"/>
              </a:rPr>
              <a:t>Construct a minimum spanning tree of the cities and then traverse the tree to form a tour. Examples include Prim's algorithm and </a:t>
            </a:r>
            <a:r>
              <a:rPr lang="en-US" sz="1800" dirty="0" err="1">
                <a:latin typeface="Arial" panose="020B0604020202020204" pitchFamily="34" charset="0"/>
                <a:cs typeface="Arial" panose="020B0604020202020204" pitchFamily="34" charset="0"/>
              </a:rPr>
              <a:t>Kruskal's</a:t>
            </a:r>
            <a:r>
              <a:rPr lang="en-US" sz="1800" dirty="0">
                <a:latin typeface="Arial" panose="020B0604020202020204" pitchFamily="34" charset="0"/>
                <a:cs typeface="Arial" panose="020B0604020202020204" pitchFamily="34" charset="0"/>
              </a:rPr>
              <a:t> algorithm</a:t>
            </a:r>
            <a:r>
              <a:rPr lang="en-US" sz="1800" dirty="0" smtClean="0">
                <a:latin typeface="Arial" panose="020B0604020202020204" pitchFamily="34" charset="0"/>
                <a:cs typeface="Arial" panose="020B0604020202020204" pitchFamily="34" charset="0"/>
              </a:rPr>
              <a:t>.</a:t>
            </a:r>
          </a:p>
          <a:p>
            <a:pPr marL="0" indent="0">
              <a:buNone/>
            </a:pPr>
            <a:endParaRPr lang="en-US" sz="1800" b="1" u="sng" dirty="0">
              <a:latin typeface="Arial" panose="020B0604020202020204" pitchFamily="34" charset="0"/>
              <a:cs typeface="Arial" panose="020B0604020202020204" pitchFamily="34" charset="0"/>
            </a:endParaRPr>
          </a:p>
          <a:p>
            <a:pPr marL="0" indent="0">
              <a:buNone/>
            </a:pPr>
            <a:endParaRPr lang="en-US" sz="2200" b="1" u="sng"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2"/>
          </p:nvPr>
        </p:nvPicPr>
        <p:blipFill>
          <a:blip r:embed="rId2"/>
          <a:stretch>
            <a:fillRect/>
          </a:stretch>
        </p:blipFill>
        <p:spPr>
          <a:xfrm>
            <a:off x="6807417" y="1846263"/>
            <a:ext cx="3758766" cy="4022725"/>
          </a:xfrm>
          <a:prstGeom prst="rect">
            <a:avLst/>
          </a:prstGeom>
        </p:spPr>
      </p:pic>
    </p:spTree>
    <p:extLst>
      <p:ext uri="{BB962C8B-B14F-4D97-AF65-F5344CB8AC3E}">
        <p14:creationId xmlns:p14="http://schemas.microsoft.com/office/powerpoint/2010/main" val="2685442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Problem Statement</a:t>
            </a:r>
            <a:endParaRPr lang="en-US" sz="4000" b="1"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Given a set of cities and the distances between each pair of cities, find the shortest possible tour that visits each city exactly once and returns to the starting city.</a:t>
            </a:r>
          </a:p>
        </p:txBody>
      </p:sp>
    </p:spTree>
    <p:extLst>
      <p:ext uri="{BB962C8B-B14F-4D97-AF65-F5344CB8AC3E}">
        <p14:creationId xmlns:p14="http://schemas.microsoft.com/office/powerpoint/2010/main" val="3239871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cs typeface="Arial" panose="020B0604020202020204" pitchFamily="34" charset="0"/>
              </a:rPr>
              <a:t>Methodology</a:t>
            </a:r>
            <a:endParaRPr lang="en-US" sz="4000" b="1" dirty="0">
              <a:cs typeface="Arial" panose="020B0604020202020204" pitchFamily="34" charset="0"/>
            </a:endParaRPr>
          </a:p>
        </p:txBody>
      </p:sp>
      <p:sp>
        <p:nvSpPr>
          <p:cNvPr id="3" name="Content Placeholder 2"/>
          <p:cNvSpPr>
            <a:spLocks noGrp="1"/>
          </p:cNvSpPr>
          <p:nvPr>
            <p:ph sz="half" idx="1"/>
          </p:nvPr>
        </p:nvSpPr>
        <p:spPr/>
        <p:txBody>
          <a:bodyPr/>
          <a:lstStyle/>
          <a:p>
            <a:r>
              <a:rPr lang="en-US" sz="3000" b="1" dirty="0" smtClean="0"/>
              <a:t>Exact TSP</a:t>
            </a:r>
            <a:endParaRPr lang="en-US" sz="3000" b="1" dirty="0"/>
          </a:p>
          <a:p>
            <a:endParaRPr lang="en-US" dirty="0"/>
          </a:p>
        </p:txBody>
      </p:sp>
      <p:pic>
        <p:nvPicPr>
          <p:cNvPr id="6" name="Content Placeholder 5"/>
          <p:cNvPicPr>
            <a:picLocks noGrp="1" noChangeAspect="1"/>
          </p:cNvPicPr>
          <p:nvPr>
            <p:ph sz="half" idx="2"/>
          </p:nvPr>
        </p:nvPicPr>
        <p:blipFill>
          <a:blip r:embed="rId2"/>
          <a:stretch>
            <a:fillRect/>
          </a:stretch>
        </p:blipFill>
        <p:spPr>
          <a:xfrm>
            <a:off x="1189355" y="2362765"/>
            <a:ext cx="4937125" cy="2200609"/>
          </a:xfrm>
          <a:prstGeom prst="rect">
            <a:avLst/>
          </a:prstGeom>
        </p:spPr>
      </p:pic>
      <p:pic>
        <p:nvPicPr>
          <p:cNvPr id="5" name="Picture 4"/>
          <p:cNvPicPr>
            <a:picLocks noChangeAspect="1"/>
          </p:cNvPicPr>
          <p:nvPr/>
        </p:nvPicPr>
        <p:blipFill>
          <a:blip r:embed="rId3"/>
          <a:stretch>
            <a:fillRect/>
          </a:stretch>
        </p:blipFill>
        <p:spPr>
          <a:xfrm>
            <a:off x="6547106" y="2362765"/>
            <a:ext cx="4608574" cy="2263336"/>
          </a:xfrm>
          <a:prstGeom prst="rect">
            <a:avLst/>
          </a:prstGeom>
        </p:spPr>
      </p:pic>
    </p:spTree>
    <p:extLst>
      <p:ext uri="{BB962C8B-B14F-4D97-AF65-F5344CB8AC3E}">
        <p14:creationId xmlns:p14="http://schemas.microsoft.com/office/powerpoint/2010/main" val="1969674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t>Heuristic TSP</a:t>
            </a:r>
            <a:endParaRPr lang="en-US" sz="3000" b="1" dirty="0"/>
          </a:p>
        </p:txBody>
      </p:sp>
      <p:pic>
        <p:nvPicPr>
          <p:cNvPr id="4" name="Content Placeholder 3"/>
          <p:cNvPicPr>
            <a:picLocks noGrp="1" noChangeAspect="1"/>
          </p:cNvPicPr>
          <p:nvPr>
            <p:ph idx="1"/>
          </p:nvPr>
        </p:nvPicPr>
        <p:blipFill>
          <a:blip r:embed="rId2"/>
          <a:stretch>
            <a:fillRect/>
          </a:stretch>
        </p:blipFill>
        <p:spPr>
          <a:xfrm>
            <a:off x="560717" y="1817030"/>
            <a:ext cx="5753819" cy="3867779"/>
          </a:xfrm>
          <a:prstGeom prst="rect">
            <a:avLst/>
          </a:prstGeom>
        </p:spPr>
      </p:pic>
      <p:pic>
        <p:nvPicPr>
          <p:cNvPr id="5" name="Picture 4"/>
          <p:cNvPicPr>
            <a:picLocks noChangeAspect="1"/>
          </p:cNvPicPr>
          <p:nvPr/>
        </p:nvPicPr>
        <p:blipFill>
          <a:blip r:embed="rId3"/>
          <a:stretch>
            <a:fillRect/>
          </a:stretch>
        </p:blipFill>
        <p:spPr>
          <a:xfrm>
            <a:off x="6314536" y="1817030"/>
            <a:ext cx="5793909" cy="3867778"/>
          </a:xfrm>
          <a:prstGeom prst="rect">
            <a:avLst/>
          </a:prstGeom>
        </p:spPr>
      </p:pic>
    </p:spTree>
    <p:extLst>
      <p:ext uri="{BB962C8B-B14F-4D97-AF65-F5344CB8AC3E}">
        <p14:creationId xmlns:p14="http://schemas.microsoft.com/office/powerpoint/2010/main" val="470322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MST TSP</a:t>
            </a:r>
            <a:endParaRPr lang="en-US" sz="4000" b="1" dirty="0"/>
          </a:p>
        </p:txBody>
      </p:sp>
      <p:pic>
        <p:nvPicPr>
          <p:cNvPr id="4" name="Content Placeholder 3"/>
          <p:cNvPicPr>
            <a:picLocks noGrp="1" noChangeAspect="1"/>
          </p:cNvPicPr>
          <p:nvPr>
            <p:ph idx="1"/>
          </p:nvPr>
        </p:nvPicPr>
        <p:blipFill>
          <a:blip r:embed="rId2"/>
          <a:stretch>
            <a:fillRect/>
          </a:stretch>
        </p:blipFill>
        <p:spPr>
          <a:xfrm>
            <a:off x="6814867" y="1951288"/>
            <a:ext cx="5231363" cy="3490262"/>
          </a:xfrm>
          <a:prstGeom prst="rect">
            <a:avLst/>
          </a:prstGeom>
        </p:spPr>
      </p:pic>
      <p:pic>
        <p:nvPicPr>
          <p:cNvPr id="5" name="Picture 4"/>
          <p:cNvPicPr>
            <a:picLocks noChangeAspect="1"/>
          </p:cNvPicPr>
          <p:nvPr/>
        </p:nvPicPr>
        <p:blipFill>
          <a:blip r:embed="rId3"/>
          <a:stretch>
            <a:fillRect/>
          </a:stretch>
        </p:blipFill>
        <p:spPr>
          <a:xfrm>
            <a:off x="207535" y="1951288"/>
            <a:ext cx="6607332" cy="3490262"/>
          </a:xfrm>
          <a:prstGeom prst="rect">
            <a:avLst/>
          </a:prstGeom>
        </p:spPr>
      </p:pic>
    </p:spTree>
    <p:extLst>
      <p:ext uri="{BB962C8B-B14F-4D97-AF65-F5344CB8AC3E}">
        <p14:creationId xmlns:p14="http://schemas.microsoft.com/office/powerpoint/2010/main" val="104512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215</TotalTime>
  <Words>455</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Wingdings</vt:lpstr>
      <vt:lpstr>Retrospect</vt:lpstr>
      <vt:lpstr>Connected and Disconnected Travelling Salesman Problem Solver</vt:lpstr>
      <vt:lpstr>Overview</vt:lpstr>
      <vt:lpstr>Connected (Exact TSP)</vt:lpstr>
      <vt:lpstr>Disconnected TSP</vt:lpstr>
      <vt:lpstr>Disconnected TSP</vt:lpstr>
      <vt:lpstr>Problem Statement</vt:lpstr>
      <vt:lpstr>Methodology</vt:lpstr>
      <vt:lpstr>Heuristic TSP</vt:lpstr>
      <vt:lpstr>MST TSP</vt:lpstr>
      <vt:lpstr>Results (including input and output) 1.Exact  2. MST TSP</vt:lpstr>
      <vt:lpstr>Results 3. Heuristic TSP</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14</cp:revision>
  <dcterms:created xsi:type="dcterms:W3CDTF">2023-11-29T14:56:25Z</dcterms:created>
  <dcterms:modified xsi:type="dcterms:W3CDTF">2023-11-29T19:03:12Z</dcterms:modified>
</cp:coreProperties>
</file>