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nton" charset="1" panose="00000500000000000000"/>
      <p:regular r:id="rId17"/>
    </p:embeddedFont>
    <p:embeddedFont>
      <p:font typeface="Montserrat Bold" charset="1" panose="00000800000000000000"/>
      <p:regular r:id="rId18"/>
    </p:embeddedFont>
    <p:embeddedFont>
      <p:font typeface="Montserrat Medium" charset="1" panose="000006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2.png" Type="http://schemas.openxmlformats.org/officeDocument/2006/relationships/image"/><Relationship Id="rId7" Target="../media/image3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12" Target="../media/image15.png" Type="http://schemas.openxmlformats.org/officeDocument/2006/relationships/image"/><Relationship Id="rId13" Target="../media/image16.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svg" Type="http://schemas.openxmlformats.org/officeDocument/2006/relationships/image"/><Relationship Id="rId11" Target="../media/image22.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1.jpeg" Type="http://schemas.openxmlformats.org/officeDocument/2006/relationships/image"/><Relationship Id="rId9"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jpeg" Type="http://schemas.openxmlformats.org/officeDocument/2006/relationships/image"/><Relationship Id="rId11" Target="../media/image28.jpe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grpSp>
        <p:nvGrpSpPr>
          <p:cNvPr name="Group 2" id="2"/>
          <p:cNvGrpSpPr/>
          <p:nvPr/>
        </p:nvGrpSpPr>
        <p:grpSpPr>
          <a:xfrm rot="0">
            <a:off x="-1536959" y="314325"/>
            <a:ext cx="9658350" cy="96583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sp>
        <p:nvSpPr>
          <p:cNvPr name="Freeform 5" id="5"/>
          <p:cNvSpPr/>
          <p:nvPr/>
        </p:nvSpPr>
        <p:spPr>
          <a:xfrm flipH="false" flipV="false" rot="0">
            <a:off x="877765" y="1459165"/>
            <a:ext cx="7734291" cy="7368670"/>
          </a:xfrm>
          <a:custGeom>
            <a:avLst/>
            <a:gdLst/>
            <a:ahLst/>
            <a:cxnLst/>
            <a:rect r="r" b="b" t="t" l="l"/>
            <a:pathLst>
              <a:path h="7368670" w="7734291">
                <a:moveTo>
                  <a:pt x="0" y="0"/>
                </a:moveTo>
                <a:lnTo>
                  <a:pt x="7734290" y="0"/>
                </a:lnTo>
                <a:lnTo>
                  <a:pt x="7734290" y="7368670"/>
                </a:lnTo>
                <a:lnTo>
                  <a:pt x="0" y="73686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259300" y="801623"/>
            <a:ext cx="486295" cy="4114800"/>
          </a:xfrm>
          <a:custGeom>
            <a:avLst/>
            <a:gdLst/>
            <a:ahLst/>
            <a:cxnLst/>
            <a:rect r="r" b="b" t="t" l="l"/>
            <a:pathLst>
              <a:path h="4114800" w="486295">
                <a:moveTo>
                  <a:pt x="0" y="0"/>
                </a:moveTo>
                <a:lnTo>
                  <a:pt x="486295" y="0"/>
                </a:lnTo>
                <a:lnTo>
                  <a:pt x="486295"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9144000" y="18860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144000" y="6612783"/>
            <a:ext cx="6089796" cy="1871228"/>
          </a:xfrm>
          <a:custGeom>
            <a:avLst/>
            <a:gdLst/>
            <a:ahLst/>
            <a:cxnLst/>
            <a:rect r="r" b="b" t="t" l="l"/>
            <a:pathLst>
              <a:path h="1871228" w="6089796">
                <a:moveTo>
                  <a:pt x="0" y="0"/>
                </a:moveTo>
                <a:lnTo>
                  <a:pt x="6089796" y="0"/>
                </a:lnTo>
                <a:lnTo>
                  <a:pt x="6089796" y="1871228"/>
                </a:lnTo>
                <a:lnTo>
                  <a:pt x="0" y="187122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7413226" y="7387072"/>
            <a:ext cx="1050143" cy="1698492"/>
          </a:xfrm>
          <a:custGeom>
            <a:avLst/>
            <a:gdLst/>
            <a:ahLst/>
            <a:cxnLst/>
            <a:rect r="r" b="b" t="t" l="l"/>
            <a:pathLst>
              <a:path h="1698492" w="1050143">
                <a:moveTo>
                  <a:pt x="0" y="0"/>
                </a:moveTo>
                <a:lnTo>
                  <a:pt x="1050143" y="0"/>
                </a:lnTo>
                <a:lnTo>
                  <a:pt x="1050143" y="1698492"/>
                </a:lnTo>
                <a:lnTo>
                  <a:pt x="0" y="16984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0" id="10"/>
          <p:cNvSpPr txBox="true"/>
          <p:nvPr/>
        </p:nvSpPr>
        <p:spPr>
          <a:xfrm rot="0">
            <a:off x="9144000" y="3369838"/>
            <a:ext cx="7944374" cy="2614295"/>
          </a:xfrm>
          <a:prstGeom prst="rect">
            <a:avLst/>
          </a:prstGeom>
        </p:spPr>
        <p:txBody>
          <a:bodyPr anchor="t" rtlCol="false" tIns="0" lIns="0" bIns="0" rIns="0">
            <a:spAutoFit/>
          </a:bodyPr>
          <a:lstStyle/>
          <a:p>
            <a:pPr algn="l">
              <a:lnSpc>
                <a:spcPts val="6789"/>
              </a:lnSpc>
            </a:pPr>
            <a:r>
              <a:rPr lang="en-US" sz="6999" spc="482">
                <a:solidFill>
                  <a:srgbClr val="5555AB"/>
                </a:solidFill>
                <a:latin typeface="Anton"/>
                <a:ea typeface="Anton"/>
                <a:cs typeface="Anton"/>
                <a:sym typeface="Anton"/>
              </a:rPr>
              <a:t>INTEGRASI JARINGAN KOMPUTER PADA PULAU BINTAN</a:t>
            </a:r>
          </a:p>
        </p:txBody>
      </p:sp>
      <p:sp>
        <p:nvSpPr>
          <p:cNvPr name="TextBox 11" id="11"/>
          <p:cNvSpPr txBox="true"/>
          <p:nvPr/>
        </p:nvSpPr>
        <p:spPr>
          <a:xfrm rot="0">
            <a:off x="11055181" y="7416635"/>
            <a:ext cx="2267434" cy="320675"/>
          </a:xfrm>
          <a:prstGeom prst="rect">
            <a:avLst/>
          </a:prstGeom>
        </p:spPr>
        <p:txBody>
          <a:bodyPr anchor="t" rtlCol="false" tIns="0" lIns="0" bIns="0" rIns="0">
            <a:spAutoFit/>
          </a:bodyPr>
          <a:lstStyle/>
          <a:p>
            <a:pPr algn="l">
              <a:lnSpc>
                <a:spcPts val="2499"/>
              </a:lnSpc>
              <a:spcBef>
                <a:spcPct val="0"/>
              </a:spcBef>
            </a:pPr>
            <a:r>
              <a:rPr lang="en-US" b="true" sz="2499">
                <a:solidFill>
                  <a:srgbClr val="333A88"/>
                </a:solidFill>
                <a:latin typeface="Montserrat Bold"/>
                <a:ea typeface="Montserrat Bold"/>
                <a:cs typeface="Montserrat Bold"/>
                <a:sym typeface="Montserrat Bold"/>
              </a:rPr>
              <a:t>KELOMPOK 9</a:t>
            </a:r>
          </a:p>
        </p:txBody>
      </p:sp>
      <p:sp>
        <p:nvSpPr>
          <p:cNvPr name="TextBox 12" id="12"/>
          <p:cNvSpPr txBox="true"/>
          <p:nvPr/>
        </p:nvSpPr>
        <p:spPr>
          <a:xfrm rot="0">
            <a:off x="10229101" y="21379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935" y="9258300"/>
            <a:ext cx="734258" cy="1187583"/>
          </a:xfrm>
          <a:custGeom>
            <a:avLst/>
            <a:gdLst/>
            <a:ahLst/>
            <a:cxnLst/>
            <a:rect r="r" b="b" t="t" l="l"/>
            <a:pathLst>
              <a:path h="1187583" w="734258">
                <a:moveTo>
                  <a:pt x="734259" y="0"/>
                </a:moveTo>
                <a:lnTo>
                  <a:pt x="0" y="0"/>
                </a:lnTo>
                <a:lnTo>
                  <a:pt x="0" y="1187583"/>
                </a:lnTo>
                <a:lnTo>
                  <a:pt x="734259" y="1187583"/>
                </a:lnTo>
                <a:lnTo>
                  <a:pt x="7342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694590" y="2825359"/>
            <a:ext cx="6053413" cy="5470084"/>
          </a:xfrm>
          <a:custGeom>
            <a:avLst/>
            <a:gdLst/>
            <a:ahLst/>
            <a:cxnLst/>
            <a:rect r="r" b="b" t="t" l="l"/>
            <a:pathLst>
              <a:path h="5470084" w="6053413">
                <a:moveTo>
                  <a:pt x="0" y="0"/>
                </a:moveTo>
                <a:lnTo>
                  <a:pt x="6053413" y="0"/>
                </a:lnTo>
                <a:lnTo>
                  <a:pt x="6053413" y="5470084"/>
                </a:lnTo>
                <a:lnTo>
                  <a:pt x="0" y="547008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7748003" y="2425239"/>
            <a:ext cx="8551052" cy="1060700"/>
          </a:xfrm>
          <a:prstGeom prst="rect">
            <a:avLst/>
          </a:prstGeom>
        </p:spPr>
        <p:txBody>
          <a:bodyPr anchor="t" rtlCol="false" tIns="0" lIns="0" bIns="0" rIns="0">
            <a:spAutoFit/>
          </a:bodyPr>
          <a:lstStyle/>
          <a:p>
            <a:pPr algn="just">
              <a:lnSpc>
                <a:spcPts val="7996"/>
              </a:lnSpc>
              <a:spcBef>
                <a:spcPct val="0"/>
              </a:spcBef>
            </a:pPr>
            <a:r>
              <a:rPr lang="en-US" sz="7996">
                <a:solidFill>
                  <a:srgbClr val="5555AB"/>
                </a:solidFill>
                <a:latin typeface="Anton"/>
                <a:ea typeface="Anton"/>
                <a:cs typeface="Anton"/>
                <a:sym typeface="Anton"/>
              </a:rPr>
              <a:t>KESIMPULAN</a:t>
            </a:r>
          </a:p>
        </p:txBody>
      </p:sp>
      <p:sp>
        <p:nvSpPr>
          <p:cNvPr name="TextBox 7" id="7"/>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8" id="8"/>
          <p:cNvSpPr txBox="true"/>
          <p:nvPr/>
        </p:nvSpPr>
        <p:spPr>
          <a:xfrm rot="0">
            <a:off x="7748003" y="3692525"/>
            <a:ext cx="8185083" cy="5565775"/>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Sebagai kesimpulan, rancangan jaringan komputer untuk Kabupaten Bintan ini berhasil dirancang secara optimal dan mampu menghubungkan seluruh instansi pemerintahan sesuai kebutuhan. Implementasi tiga jalur ISP dengan protokol OSPF terbukti memberikan redundansi yang sangat baik dan menjamin konektivitas. Penggunaan VLAN juga berhasil meningkatkan keamanan dan efisiensi lalu lintas data. Secara keseluruhan, proyek ini membuktikan bahwa jaringan yang kami rancang ini merupakan solusi yang stabil, aman, dan dapat mendukung operasional digital pemerintahan di Kabupaten Bintan, baik untuk saat ini maupun di masa depan.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grpSp>
        <p:nvGrpSpPr>
          <p:cNvPr name="Group 2" id="2"/>
          <p:cNvGrpSpPr/>
          <p:nvPr/>
        </p:nvGrpSpPr>
        <p:grpSpPr>
          <a:xfrm rot="0">
            <a:off x="4314825" y="314325"/>
            <a:ext cx="9658350" cy="96583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4" id="4"/>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sp>
        <p:nvSpPr>
          <p:cNvPr name="Freeform 5" id="5"/>
          <p:cNvSpPr/>
          <p:nvPr/>
        </p:nvSpPr>
        <p:spPr>
          <a:xfrm flipH="false" flipV="false" rot="0">
            <a:off x="17259300" y="801623"/>
            <a:ext cx="486295" cy="4114800"/>
          </a:xfrm>
          <a:custGeom>
            <a:avLst/>
            <a:gdLst/>
            <a:ahLst/>
            <a:cxnLst/>
            <a:rect r="r" b="b" t="t" l="l"/>
            <a:pathLst>
              <a:path h="4114800" w="486295">
                <a:moveTo>
                  <a:pt x="0" y="0"/>
                </a:moveTo>
                <a:lnTo>
                  <a:pt x="486295" y="0"/>
                </a:lnTo>
                <a:lnTo>
                  <a:pt x="48629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7413226" y="7387072"/>
            <a:ext cx="1050143" cy="1698492"/>
          </a:xfrm>
          <a:custGeom>
            <a:avLst/>
            <a:gdLst/>
            <a:ahLst/>
            <a:cxnLst/>
            <a:rect r="r" b="b" t="t" l="l"/>
            <a:pathLst>
              <a:path h="1698492" w="1050143">
                <a:moveTo>
                  <a:pt x="0" y="0"/>
                </a:moveTo>
                <a:lnTo>
                  <a:pt x="1050143" y="0"/>
                </a:lnTo>
                <a:lnTo>
                  <a:pt x="1050143" y="1698492"/>
                </a:lnTo>
                <a:lnTo>
                  <a:pt x="0" y="16984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94066" y="5637552"/>
            <a:ext cx="486295" cy="4114800"/>
          </a:xfrm>
          <a:custGeom>
            <a:avLst/>
            <a:gdLst/>
            <a:ahLst/>
            <a:cxnLst/>
            <a:rect r="r" b="b" t="t" l="l"/>
            <a:pathLst>
              <a:path h="4114800" w="486295">
                <a:moveTo>
                  <a:pt x="0" y="0"/>
                </a:moveTo>
                <a:lnTo>
                  <a:pt x="486295" y="0"/>
                </a:lnTo>
                <a:lnTo>
                  <a:pt x="48629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true" flipV="false" rot="0">
            <a:off x="-21443" y="7387072"/>
            <a:ext cx="1050143" cy="1698492"/>
          </a:xfrm>
          <a:custGeom>
            <a:avLst/>
            <a:gdLst/>
            <a:ahLst/>
            <a:cxnLst/>
            <a:rect r="r" b="b" t="t" l="l"/>
            <a:pathLst>
              <a:path h="1698492" w="1050143">
                <a:moveTo>
                  <a:pt x="1050143" y="0"/>
                </a:moveTo>
                <a:lnTo>
                  <a:pt x="0" y="0"/>
                </a:lnTo>
                <a:lnTo>
                  <a:pt x="0" y="1698492"/>
                </a:lnTo>
                <a:lnTo>
                  <a:pt x="1050143" y="1698492"/>
                </a:lnTo>
                <a:lnTo>
                  <a:pt x="105014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6155408" y="3583438"/>
            <a:ext cx="5977184" cy="4432079"/>
          </a:xfrm>
          <a:prstGeom prst="rect">
            <a:avLst/>
          </a:prstGeom>
        </p:spPr>
        <p:txBody>
          <a:bodyPr anchor="t" rtlCol="false" tIns="0" lIns="0" bIns="0" rIns="0">
            <a:spAutoFit/>
          </a:bodyPr>
          <a:lstStyle/>
          <a:p>
            <a:pPr algn="ctr">
              <a:lnSpc>
                <a:spcPts val="17112"/>
              </a:lnSpc>
            </a:pPr>
            <a:r>
              <a:rPr lang="en-US" sz="17112">
                <a:solidFill>
                  <a:srgbClr val="FFFFFF"/>
                </a:solidFill>
                <a:latin typeface="Anton"/>
                <a:ea typeface="Anton"/>
                <a:cs typeface="Anton"/>
                <a:sym typeface="Anton"/>
              </a:rPr>
              <a:t>THANK YOU!</a:t>
            </a:r>
          </a:p>
        </p:txBody>
      </p:sp>
      <p:sp>
        <p:nvSpPr>
          <p:cNvPr name="Freeform 10" id="10"/>
          <p:cNvSpPr/>
          <p:nvPr/>
        </p:nvSpPr>
        <p:spPr>
          <a:xfrm flipH="false" flipV="false" rot="0">
            <a:off x="-501805" y="904557"/>
            <a:ext cx="3896378" cy="2128010"/>
          </a:xfrm>
          <a:custGeom>
            <a:avLst/>
            <a:gdLst/>
            <a:ahLst/>
            <a:cxnLst/>
            <a:rect r="r" b="b" t="t" l="l"/>
            <a:pathLst>
              <a:path h="2128010" w="3896378">
                <a:moveTo>
                  <a:pt x="0" y="0"/>
                </a:moveTo>
                <a:lnTo>
                  <a:pt x="3896378" y="0"/>
                </a:lnTo>
                <a:lnTo>
                  <a:pt x="3896378" y="2128011"/>
                </a:lnTo>
                <a:lnTo>
                  <a:pt x="0" y="212801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4566992" y="5259062"/>
            <a:ext cx="3896378" cy="2128010"/>
          </a:xfrm>
          <a:custGeom>
            <a:avLst/>
            <a:gdLst/>
            <a:ahLst/>
            <a:cxnLst/>
            <a:rect r="r" b="b" t="t" l="l"/>
            <a:pathLst>
              <a:path h="2128010" w="3896378">
                <a:moveTo>
                  <a:pt x="0" y="0"/>
                </a:moveTo>
                <a:lnTo>
                  <a:pt x="3896377" y="0"/>
                </a:lnTo>
                <a:lnTo>
                  <a:pt x="3896377" y="2128010"/>
                </a:lnTo>
                <a:lnTo>
                  <a:pt x="0" y="21280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935" y="9258300"/>
            <a:ext cx="734258" cy="1187583"/>
          </a:xfrm>
          <a:custGeom>
            <a:avLst/>
            <a:gdLst/>
            <a:ahLst/>
            <a:cxnLst/>
            <a:rect r="r" b="b" t="t" l="l"/>
            <a:pathLst>
              <a:path h="1187583" w="734258">
                <a:moveTo>
                  <a:pt x="734259" y="0"/>
                </a:moveTo>
                <a:lnTo>
                  <a:pt x="0" y="0"/>
                </a:lnTo>
                <a:lnTo>
                  <a:pt x="0" y="1187583"/>
                </a:lnTo>
                <a:lnTo>
                  <a:pt x="734259" y="1187583"/>
                </a:lnTo>
                <a:lnTo>
                  <a:pt x="7342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57261" y="3295458"/>
            <a:ext cx="2541169" cy="2476071"/>
          </a:xfrm>
          <a:custGeom>
            <a:avLst/>
            <a:gdLst/>
            <a:ahLst/>
            <a:cxnLst/>
            <a:rect r="r" b="b" t="t" l="l"/>
            <a:pathLst>
              <a:path h="2476071" w="2541169">
                <a:moveTo>
                  <a:pt x="0" y="0"/>
                </a:moveTo>
                <a:lnTo>
                  <a:pt x="2541169" y="0"/>
                </a:lnTo>
                <a:lnTo>
                  <a:pt x="2541169" y="2476072"/>
                </a:lnTo>
                <a:lnTo>
                  <a:pt x="0" y="2476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540594" y="4533494"/>
            <a:ext cx="3113797" cy="5318598"/>
          </a:xfrm>
          <a:custGeom>
            <a:avLst/>
            <a:gdLst/>
            <a:ahLst/>
            <a:cxnLst/>
            <a:rect r="r" b="b" t="t" l="l"/>
            <a:pathLst>
              <a:path h="5318598" w="3113797">
                <a:moveTo>
                  <a:pt x="0" y="0"/>
                </a:moveTo>
                <a:lnTo>
                  <a:pt x="3113797" y="0"/>
                </a:lnTo>
                <a:lnTo>
                  <a:pt x="3113797" y="5318598"/>
                </a:lnTo>
                <a:lnTo>
                  <a:pt x="0" y="531859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5160440" y="6553421"/>
            <a:ext cx="2548222" cy="1278744"/>
          </a:xfrm>
          <a:custGeom>
            <a:avLst/>
            <a:gdLst/>
            <a:ahLst/>
            <a:cxnLst/>
            <a:rect r="r" b="b" t="t" l="l"/>
            <a:pathLst>
              <a:path h="1278744" w="2548222">
                <a:moveTo>
                  <a:pt x="0" y="0"/>
                </a:moveTo>
                <a:lnTo>
                  <a:pt x="2548222" y="0"/>
                </a:lnTo>
                <a:lnTo>
                  <a:pt x="2548222" y="1278744"/>
                </a:lnTo>
                <a:lnTo>
                  <a:pt x="0" y="127874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8" id="8"/>
          <p:cNvGrpSpPr/>
          <p:nvPr/>
        </p:nvGrpSpPr>
        <p:grpSpPr>
          <a:xfrm rot="0">
            <a:off x="9359228" y="1040297"/>
            <a:ext cx="7400431" cy="1213100"/>
            <a:chOff x="0" y="0"/>
            <a:chExt cx="2479214" cy="406400"/>
          </a:xfrm>
        </p:grpSpPr>
        <p:sp>
          <p:nvSpPr>
            <p:cNvPr name="Freeform 9" id="9"/>
            <p:cNvSpPr/>
            <p:nvPr/>
          </p:nvSpPr>
          <p:spPr>
            <a:xfrm flipH="false" flipV="false" rot="0">
              <a:off x="0" y="0"/>
              <a:ext cx="2479214" cy="406400"/>
            </a:xfrm>
            <a:custGeom>
              <a:avLst/>
              <a:gdLst/>
              <a:ahLst/>
              <a:cxnLst/>
              <a:rect r="r" b="b" t="t" l="l"/>
              <a:pathLst>
                <a:path h="406400" w="2479214">
                  <a:moveTo>
                    <a:pt x="2276014" y="0"/>
                  </a:moveTo>
                  <a:cubicBezTo>
                    <a:pt x="2388238" y="0"/>
                    <a:pt x="2479214" y="90976"/>
                    <a:pt x="2479214" y="203200"/>
                  </a:cubicBezTo>
                  <a:cubicBezTo>
                    <a:pt x="2479214" y="315424"/>
                    <a:pt x="2388238" y="406400"/>
                    <a:pt x="22760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5E5BA9"/>
              </a:solidFill>
              <a:prstDash val="solid"/>
              <a:miter/>
            </a:ln>
          </p:spPr>
        </p:sp>
        <p:sp>
          <p:nvSpPr>
            <p:cNvPr name="TextBox 10" id="10"/>
            <p:cNvSpPr txBox="true"/>
            <p:nvPr/>
          </p:nvSpPr>
          <p:spPr>
            <a:xfrm>
              <a:off x="0" y="28575"/>
              <a:ext cx="2479214" cy="377825"/>
            </a:xfrm>
            <a:prstGeom prst="rect">
              <a:avLst/>
            </a:prstGeom>
          </p:spPr>
          <p:txBody>
            <a:bodyPr anchor="ctr" rtlCol="false" tIns="50800" lIns="50800" bIns="50800" rIns="50800"/>
            <a:lstStyle/>
            <a:p>
              <a:pPr algn="ctr">
                <a:lnSpc>
                  <a:spcPts val="1563"/>
                </a:lnSpc>
              </a:pPr>
            </a:p>
          </p:txBody>
        </p:sp>
      </p:grpSp>
      <p:grpSp>
        <p:nvGrpSpPr>
          <p:cNvPr name="Group 11" id="11"/>
          <p:cNvGrpSpPr/>
          <p:nvPr/>
        </p:nvGrpSpPr>
        <p:grpSpPr>
          <a:xfrm rot="0">
            <a:off x="9359228" y="2682687"/>
            <a:ext cx="7400431" cy="1213100"/>
            <a:chOff x="0" y="0"/>
            <a:chExt cx="2479214" cy="406400"/>
          </a:xfrm>
        </p:grpSpPr>
        <p:sp>
          <p:nvSpPr>
            <p:cNvPr name="Freeform 12" id="12"/>
            <p:cNvSpPr/>
            <p:nvPr/>
          </p:nvSpPr>
          <p:spPr>
            <a:xfrm flipH="false" flipV="false" rot="0">
              <a:off x="0" y="0"/>
              <a:ext cx="2479214" cy="406400"/>
            </a:xfrm>
            <a:custGeom>
              <a:avLst/>
              <a:gdLst/>
              <a:ahLst/>
              <a:cxnLst/>
              <a:rect r="r" b="b" t="t" l="l"/>
              <a:pathLst>
                <a:path h="406400" w="2479214">
                  <a:moveTo>
                    <a:pt x="2276014" y="0"/>
                  </a:moveTo>
                  <a:cubicBezTo>
                    <a:pt x="2388238" y="0"/>
                    <a:pt x="2479214" y="90976"/>
                    <a:pt x="2479214" y="203200"/>
                  </a:cubicBezTo>
                  <a:cubicBezTo>
                    <a:pt x="2479214" y="315424"/>
                    <a:pt x="2388238" y="406400"/>
                    <a:pt x="22760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5E5BA9"/>
              </a:solidFill>
              <a:prstDash val="solid"/>
              <a:miter/>
            </a:ln>
          </p:spPr>
        </p:sp>
        <p:sp>
          <p:nvSpPr>
            <p:cNvPr name="TextBox 13" id="13"/>
            <p:cNvSpPr txBox="true"/>
            <p:nvPr/>
          </p:nvSpPr>
          <p:spPr>
            <a:xfrm>
              <a:off x="0" y="28575"/>
              <a:ext cx="2479214" cy="377825"/>
            </a:xfrm>
            <a:prstGeom prst="rect">
              <a:avLst/>
            </a:prstGeom>
          </p:spPr>
          <p:txBody>
            <a:bodyPr anchor="ctr" rtlCol="false" tIns="50800" lIns="50800" bIns="50800" rIns="50800"/>
            <a:lstStyle/>
            <a:p>
              <a:pPr algn="ctr">
                <a:lnSpc>
                  <a:spcPts val="1563"/>
                </a:lnSpc>
              </a:pPr>
            </a:p>
          </p:txBody>
        </p:sp>
      </p:grpSp>
      <p:grpSp>
        <p:nvGrpSpPr>
          <p:cNvPr name="Group 14" id="14"/>
          <p:cNvGrpSpPr/>
          <p:nvPr/>
        </p:nvGrpSpPr>
        <p:grpSpPr>
          <a:xfrm rot="0">
            <a:off x="9144000" y="4347606"/>
            <a:ext cx="7400431" cy="1213100"/>
            <a:chOff x="0" y="0"/>
            <a:chExt cx="2479214" cy="406400"/>
          </a:xfrm>
        </p:grpSpPr>
        <p:sp>
          <p:nvSpPr>
            <p:cNvPr name="Freeform 15" id="15"/>
            <p:cNvSpPr/>
            <p:nvPr/>
          </p:nvSpPr>
          <p:spPr>
            <a:xfrm flipH="false" flipV="false" rot="0">
              <a:off x="0" y="0"/>
              <a:ext cx="2479214" cy="406400"/>
            </a:xfrm>
            <a:custGeom>
              <a:avLst/>
              <a:gdLst/>
              <a:ahLst/>
              <a:cxnLst/>
              <a:rect r="r" b="b" t="t" l="l"/>
              <a:pathLst>
                <a:path h="406400" w="2479214">
                  <a:moveTo>
                    <a:pt x="2276014" y="0"/>
                  </a:moveTo>
                  <a:cubicBezTo>
                    <a:pt x="2388238" y="0"/>
                    <a:pt x="2479214" y="90976"/>
                    <a:pt x="2479214" y="203200"/>
                  </a:cubicBezTo>
                  <a:cubicBezTo>
                    <a:pt x="2479214" y="315424"/>
                    <a:pt x="2388238" y="406400"/>
                    <a:pt x="22760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5E5BA9"/>
              </a:solidFill>
              <a:prstDash val="solid"/>
              <a:miter/>
            </a:ln>
          </p:spPr>
        </p:sp>
        <p:sp>
          <p:nvSpPr>
            <p:cNvPr name="TextBox 16" id="16"/>
            <p:cNvSpPr txBox="true"/>
            <p:nvPr/>
          </p:nvSpPr>
          <p:spPr>
            <a:xfrm>
              <a:off x="0" y="28575"/>
              <a:ext cx="2479214" cy="377825"/>
            </a:xfrm>
            <a:prstGeom prst="rect">
              <a:avLst/>
            </a:prstGeom>
          </p:spPr>
          <p:txBody>
            <a:bodyPr anchor="ctr" rtlCol="false" tIns="50800" lIns="50800" bIns="50800" rIns="50800"/>
            <a:lstStyle/>
            <a:p>
              <a:pPr algn="ctr">
                <a:lnSpc>
                  <a:spcPts val="1563"/>
                </a:lnSpc>
              </a:pPr>
            </a:p>
          </p:txBody>
        </p:sp>
      </p:grpSp>
      <p:grpSp>
        <p:nvGrpSpPr>
          <p:cNvPr name="Group 17" id="17"/>
          <p:cNvGrpSpPr/>
          <p:nvPr/>
        </p:nvGrpSpPr>
        <p:grpSpPr>
          <a:xfrm rot="0">
            <a:off x="9144000" y="1028700"/>
            <a:ext cx="1224697" cy="1224697"/>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19" id="19"/>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sp>
        <p:nvSpPr>
          <p:cNvPr name="TextBox 20" id="20"/>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21" id="21"/>
          <p:cNvSpPr txBox="true"/>
          <p:nvPr/>
        </p:nvSpPr>
        <p:spPr>
          <a:xfrm rot="0">
            <a:off x="2383392" y="2062610"/>
            <a:ext cx="4362369" cy="2070695"/>
          </a:xfrm>
          <a:prstGeom prst="rect">
            <a:avLst/>
          </a:prstGeom>
        </p:spPr>
        <p:txBody>
          <a:bodyPr anchor="t" rtlCol="false" tIns="0" lIns="0" bIns="0" rIns="0">
            <a:spAutoFit/>
          </a:bodyPr>
          <a:lstStyle/>
          <a:p>
            <a:pPr algn="just">
              <a:lnSpc>
                <a:spcPts val="7996"/>
              </a:lnSpc>
            </a:pPr>
            <a:r>
              <a:rPr lang="en-US" sz="7996">
                <a:solidFill>
                  <a:srgbClr val="5555AB"/>
                </a:solidFill>
                <a:latin typeface="Anton"/>
                <a:ea typeface="Anton"/>
                <a:cs typeface="Anton"/>
                <a:sym typeface="Anton"/>
              </a:rPr>
              <a:t>ANGGOTA </a:t>
            </a:r>
          </a:p>
          <a:p>
            <a:pPr algn="just">
              <a:lnSpc>
                <a:spcPts val="7996"/>
              </a:lnSpc>
              <a:spcBef>
                <a:spcPct val="0"/>
              </a:spcBef>
            </a:pPr>
            <a:r>
              <a:rPr lang="en-US" sz="7996">
                <a:solidFill>
                  <a:srgbClr val="5555AB"/>
                </a:solidFill>
                <a:latin typeface="Anton"/>
                <a:ea typeface="Anton"/>
                <a:cs typeface="Anton"/>
                <a:sym typeface="Anton"/>
              </a:rPr>
              <a:t>KELOMPOK</a:t>
            </a:r>
          </a:p>
        </p:txBody>
      </p:sp>
      <p:grpSp>
        <p:nvGrpSpPr>
          <p:cNvPr name="Group 22" id="22"/>
          <p:cNvGrpSpPr/>
          <p:nvPr/>
        </p:nvGrpSpPr>
        <p:grpSpPr>
          <a:xfrm rot="0">
            <a:off x="9144000" y="2682687"/>
            <a:ext cx="1224697" cy="1224697"/>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24" id="24"/>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grpSp>
        <p:nvGrpSpPr>
          <p:cNvPr name="Group 25" id="25"/>
          <p:cNvGrpSpPr/>
          <p:nvPr/>
        </p:nvGrpSpPr>
        <p:grpSpPr>
          <a:xfrm rot="0">
            <a:off x="9144000" y="4336009"/>
            <a:ext cx="1224697" cy="1224697"/>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27" id="27"/>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sp>
        <p:nvSpPr>
          <p:cNvPr name="TextBox 28" id="28"/>
          <p:cNvSpPr txBox="true"/>
          <p:nvPr/>
        </p:nvSpPr>
        <p:spPr>
          <a:xfrm rot="0">
            <a:off x="10552212" y="1488438"/>
            <a:ext cx="5704337" cy="307293"/>
          </a:xfrm>
          <a:prstGeom prst="rect">
            <a:avLst/>
          </a:prstGeom>
        </p:spPr>
        <p:txBody>
          <a:bodyPr anchor="t" rtlCol="false" tIns="0" lIns="0" bIns="0" rIns="0">
            <a:spAutoFit/>
          </a:bodyPr>
          <a:lstStyle/>
          <a:p>
            <a:pPr algn="l">
              <a:lnSpc>
                <a:spcPts val="2336"/>
              </a:lnSpc>
            </a:pPr>
            <a:r>
              <a:rPr lang="en-US" sz="1963" b="true">
                <a:solidFill>
                  <a:srgbClr val="484FA2"/>
                </a:solidFill>
                <a:latin typeface="Montserrat Bold"/>
                <a:ea typeface="Montserrat Bold"/>
                <a:cs typeface="Montserrat Bold"/>
                <a:sym typeface="Montserrat Bold"/>
              </a:rPr>
              <a:t>Muhammad Arroyyan Hamel (23021020117))</a:t>
            </a:r>
          </a:p>
        </p:txBody>
      </p:sp>
      <p:sp>
        <p:nvSpPr>
          <p:cNvPr name="TextBox 29" id="29"/>
          <p:cNvSpPr txBox="true"/>
          <p:nvPr/>
        </p:nvSpPr>
        <p:spPr>
          <a:xfrm rot="0">
            <a:off x="9552432" y="1398178"/>
            <a:ext cx="407833" cy="497338"/>
          </a:xfrm>
          <a:prstGeom prst="rect">
            <a:avLst/>
          </a:prstGeom>
        </p:spPr>
        <p:txBody>
          <a:bodyPr anchor="t" rtlCol="false" tIns="0" lIns="0" bIns="0" rIns="0">
            <a:spAutoFit/>
          </a:bodyPr>
          <a:lstStyle/>
          <a:p>
            <a:pPr algn="l">
              <a:lnSpc>
                <a:spcPts val="3902"/>
              </a:lnSpc>
            </a:pPr>
            <a:r>
              <a:rPr lang="en-US" sz="3279" b="true">
                <a:solidFill>
                  <a:srgbClr val="FFFFFF"/>
                </a:solidFill>
                <a:latin typeface="Montserrat Bold"/>
                <a:ea typeface="Montserrat Bold"/>
                <a:cs typeface="Montserrat Bold"/>
                <a:sym typeface="Montserrat Bold"/>
              </a:rPr>
              <a:t>1.</a:t>
            </a:r>
          </a:p>
        </p:txBody>
      </p:sp>
      <p:sp>
        <p:nvSpPr>
          <p:cNvPr name="TextBox 30" id="30"/>
          <p:cNvSpPr txBox="true"/>
          <p:nvPr/>
        </p:nvSpPr>
        <p:spPr>
          <a:xfrm rot="0">
            <a:off x="9552432" y="3092256"/>
            <a:ext cx="407833" cy="497338"/>
          </a:xfrm>
          <a:prstGeom prst="rect">
            <a:avLst/>
          </a:prstGeom>
        </p:spPr>
        <p:txBody>
          <a:bodyPr anchor="t" rtlCol="false" tIns="0" lIns="0" bIns="0" rIns="0">
            <a:spAutoFit/>
          </a:bodyPr>
          <a:lstStyle/>
          <a:p>
            <a:pPr algn="l">
              <a:lnSpc>
                <a:spcPts val="3902"/>
              </a:lnSpc>
            </a:pPr>
            <a:r>
              <a:rPr lang="en-US" sz="3279" b="true">
                <a:solidFill>
                  <a:srgbClr val="FFFFFF"/>
                </a:solidFill>
                <a:latin typeface="Montserrat Bold"/>
                <a:ea typeface="Montserrat Bold"/>
                <a:cs typeface="Montserrat Bold"/>
                <a:sym typeface="Montserrat Bold"/>
              </a:rPr>
              <a:t>2.</a:t>
            </a:r>
          </a:p>
        </p:txBody>
      </p:sp>
      <p:sp>
        <p:nvSpPr>
          <p:cNvPr name="TextBox 31" id="31"/>
          <p:cNvSpPr txBox="true"/>
          <p:nvPr/>
        </p:nvSpPr>
        <p:spPr>
          <a:xfrm rot="0">
            <a:off x="9552432" y="4697959"/>
            <a:ext cx="407833" cy="497338"/>
          </a:xfrm>
          <a:prstGeom prst="rect">
            <a:avLst/>
          </a:prstGeom>
        </p:spPr>
        <p:txBody>
          <a:bodyPr anchor="t" rtlCol="false" tIns="0" lIns="0" bIns="0" rIns="0">
            <a:spAutoFit/>
          </a:bodyPr>
          <a:lstStyle/>
          <a:p>
            <a:pPr algn="l">
              <a:lnSpc>
                <a:spcPts val="3902"/>
              </a:lnSpc>
            </a:pPr>
            <a:r>
              <a:rPr lang="en-US" sz="3279" b="true">
                <a:solidFill>
                  <a:srgbClr val="FFFFFF"/>
                </a:solidFill>
                <a:latin typeface="Montserrat Bold"/>
                <a:ea typeface="Montserrat Bold"/>
                <a:cs typeface="Montserrat Bold"/>
                <a:sym typeface="Montserrat Bold"/>
              </a:rPr>
              <a:t>3.</a:t>
            </a:r>
          </a:p>
        </p:txBody>
      </p:sp>
      <p:grpSp>
        <p:nvGrpSpPr>
          <p:cNvPr name="Group 32" id="32"/>
          <p:cNvGrpSpPr/>
          <p:nvPr/>
        </p:nvGrpSpPr>
        <p:grpSpPr>
          <a:xfrm rot="0">
            <a:off x="9144000" y="6019978"/>
            <a:ext cx="7400431" cy="1213100"/>
            <a:chOff x="0" y="0"/>
            <a:chExt cx="2479214" cy="406400"/>
          </a:xfrm>
        </p:grpSpPr>
        <p:sp>
          <p:nvSpPr>
            <p:cNvPr name="Freeform 33" id="33"/>
            <p:cNvSpPr/>
            <p:nvPr/>
          </p:nvSpPr>
          <p:spPr>
            <a:xfrm flipH="false" flipV="false" rot="0">
              <a:off x="0" y="0"/>
              <a:ext cx="2479214" cy="406400"/>
            </a:xfrm>
            <a:custGeom>
              <a:avLst/>
              <a:gdLst/>
              <a:ahLst/>
              <a:cxnLst/>
              <a:rect r="r" b="b" t="t" l="l"/>
              <a:pathLst>
                <a:path h="406400" w="2479214">
                  <a:moveTo>
                    <a:pt x="2276014" y="0"/>
                  </a:moveTo>
                  <a:cubicBezTo>
                    <a:pt x="2388238" y="0"/>
                    <a:pt x="2479214" y="90976"/>
                    <a:pt x="2479214" y="203200"/>
                  </a:cubicBezTo>
                  <a:cubicBezTo>
                    <a:pt x="2479214" y="315424"/>
                    <a:pt x="2388238" y="406400"/>
                    <a:pt x="22760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5E5BA9"/>
              </a:solidFill>
              <a:prstDash val="solid"/>
              <a:miter/>
            </a:ln>
          </p:spPr>
        </p:sp>
        <p:sp>
          <p:nvSpPr>
            <p:cNvPr name="TextBox 34" id="34"/>
            <p:cNvSpPr txBox="true"/>
            <p:nvPr/>
          </p:nvSpPr>
          <p:spPr>
            <a:xfrm>
              <a:off x="0" y="28575"/>
              <a:ext cx="2479214" cy="377825"/>
            </a:xfrm>
            <a:prstGeom prst="rect">
              <a:avLst/>
            </a:prstGeom>
          </p:spPr>
          <p:txBody>
            <a:bodyPr anchor="ctr" rtlCol="false" tIns="50800" lIns="50800" bIns="50800" rIns="50800"/>
            <a:lstStyle/>
            <a:p>
              <a:pPr algn="ctr">
                <a:lnSpc>
                  <a:spcPts val="1563"/>
                </a:lnSpc>
              </a:pPr>
            </a:p>
          </p:txBody>
        </p:sp>
      </p:grpSp>
      <p:grpSp>
        <p:nvGrpSpPr>
          <p:cNvPr name="Group 35" id="35"/>
          <p:cNvGrpSpPr/>
          <p:nvPr/>
        </p:nvGrpSpPr>
        <p:grpSpPr>
          <a:xfrm rot="0">
            <a:off x="9251614" y="7690279"/>
            <a:ext cx="7400431" cy="1213100"/>
            <a:chOff x="0" y="0"/>
            <a:chExt cx="2479214" cy="406400"/>
          </a:xfrm>
        </p:grpSpPr>
        <p:sp>
          <p:nvSpPr>
            <p:cNvPr name="Freeform 36" id="36"/>
            <p:cNvSpPr/>
            <p:nvPr/>
          </p:nvSpPr>
          <p:spPr>
            <a:xfrm flipH="false" flipV="false" rot="0">
              <a:off x="0" y="0"/>
              <a:ext cx="2479214" cy="406400"/>
            </a:xfrm>
            <a:custGeom>
              <a:avLst/>
              <a:gdLst/>
              <a:ahLst/>
              <a:cxnLst/>
              <a:rect r="r" b="b" t="t" l="l"/>
              <a:pathLst>
                <a:path h="406400" w="2479214">
                  <a:moveTo>
                    <a:pt x="2276014" y="0"/>
                  </a:moveTo>
                  <a:cubicBezTo>
                    <a:pt x="2388238" y="0"/>
                    <a:pt x="2479214" y="90976"/>
                    <a:pt x="2479214" y="203200"/>
                  </a:cubicBezTo>
                  <a:cubicBezTo>
                    <a:pt x="2479214" y="315424"/>
                    <a:pt x="2388238" y="406400"/>
                    <a:pt x="227601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38100" cap="sq">
              <a:solidFill>
                <a:srgbClr val="5E5BA9"/>
              </a:solidFill>
              <a:prstDash val="solid"/>
              <a:miter/>
            </a:ln>
          </p:spPr>
        </p:sp>
        <p:sp>
          <p:nvSpPr>
            <p:cNvPr name="TextBox 37" id="37"/>
            <p:cNvSpPr txBox="true"/>
            <p:nvPr/>
          </p:nvSpPr>
          <p:spPr>
            <a:xfrm>
              <a:off x="0" y="28575"/>
              <a:ext cx="2479214" cy="377825"/>
            </a:xfrm>
            <a:prstGeom prst="rect">
              <a:avLst/>
            </a:prstGeom>
          </p:spPr>
          <p:txBody>
            <a:bodyPr anchor="ctr" rtlCol="false" tIns="50800" lIns="50800" bIns="50800" rIns="50800"/>
            <a:lstStyle/>
            <a:p>
              <a:pPr algn="ctr">
                <a:lnSpc>
                  <a:spcPts val="1563"/>
                </a:lnSpc>
              </a:pPr>
            </a:p>
          </p:txBody>
        </p:sp>
      </p:grpSp>
      <p:grpSp>
        <p:nvGrpSpPr>
          <p:cNvPr name="Group 38" id="38"/>
          <p:cNvGrpSpPr/>
          <p:nvPr/>
        </p:nvGrpSpPr>
        <p:grpSpPr>
          <a:xfrm rot="0">
            <a:off x="9165889" y="6008381"/>
            <a:ext cx="1224697" cy="1224697"/>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40" id="40"/>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grpSp>
        <p:nvGrpSpPr>
          <p:cNvPr name="Group 41" id="41"/>
          <p:cNvGrpSpPr/>
          <p:nvPr/>
        </p:nvGrpSpPr>
        <p:grpSpPr>
          <a:xfrm rot="0">
            <a:off x="9165889" y="7661704"/>
            <a:ext cx="1224697" cy="1224697"/>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D5DA8"/>
            </a:solidFill>
          </p:spPr>
        </p:sp>
        <p:sp>
          <p:nvSpPr>
            <p:cNvPr name="TextBox 43" id="43"/>
            <p:cNvSpPr txBox="true"/>
            <p:nvPr/>
          </p:nvSpPr>
          <p:spPr>
            <a:xfrm>
              <a:off x="76200" y="104775"/>
              <a:ext cx="660400" cy="631825"/>
            </a:xfrm>
            <a:prstGeom prst="rect">
              <a:avLst/>
            </a:prstGeom>
          </p:spPr>
          <p:txBody>
            <a:bodyPr anchor="ctr" rtlCol="false" tIns="50800" lIns="50800" bIns="50800" rIns="50800"/>
            <a:lstStyle/>
            <a:p>
              <a:pPr algn="ctr">
                <a:lnSpc>
                  <a:spcPts val="1563"/>
                </a:lnSpc>
              </a:pPr>
            </a:p>
          </p:txBody>
        </p:sp>
      </p:grpSp>
      <p:sp>
        <p:nvSpPr>
          <p:cNvPr name="TextBox 44" id="44"/>
          <p:cNvSpPr txBox="true"/>
          <p:nvPr/>
        </p:nvSpPr>
        <p:spPr>
          <a:xfrm rot="0">
            <a:off x="9574321" y="6417951"/>
            <a:ext cx="407833" cy="497338"/>
          </a:xfrm>
          <a:prstGeom prst="rect">
            <a:avLst/>
          </a:prstGeom>
        </p:spPr>
        <p:txBody>
          <a:bodyPr anchor="t" rtlCol="false" tIns="0" lIns="0" bIns="0" rIns="0">
            <a:spAutoFit/>
          </a:bodyPr>
          <a:lstStyle/>
          <a:p>
            <a:pPr algn="l">
              <a:lnSpc>
                <a:spcPts val="3902"/>
              </a:lnSpc>
            </a:pPr>
            <a:r>
              <a:rPr lang="en-US" sz="3279" b="true">
                <a:solidFill>
                  <a:srgbClr val="FFFFFF"/>
                </a:solidFill>
                <a:latin typeface="Montserrat Bold"/>
                <a:ea typeface="Montserrat Bold"/>
                <a:cs typeface="Montserrat Bold"/>
                <a:sym typeface="Montserrat Bold"/>
              </a:rPr>
              <a:t>2.</a:t>
            </a:r>
          </a:p>
        </p:txBody>
      </p:sp>
      <p:sp>
        <p:nvSpPr>
          <p:cNvPr name="TextBox 45" id="45"/>
          <p:cNvSpPr txBox="true"/>
          <p:nvPr/>
        </p:nvSpPr>
        <p:spPr>
          <a:xfrm rot="0">
            <a:off x="9574321" y="8023654"/>
            <a:ext cx="407833" cy="497338"/>
          </a:xfrm>
          <a:prstGeom prst="rect">
            <a:avLst/>
          </a:prstGeom>
        </p:spPr>
        <p:txBody>
          <a:bodyPr anchor="t" rtlCol="false" tIns="0" lIns="0" bIns="0" rIns="0">
            <a:spAutoFit/>
          </a:bodyPr>
          <a:lstStyle/>
          <a:p>
            <a:pPr algn="l">
              <a:lnSpc>
                <a:spcPts val="3902"/>
              </a:lnSpc>
            </a:pPr>
            <a:r>
              <a:rPr lang="en-US" sz="3279" b="true">
                <a:solidFill>
                  <a:srgbClr val="FFFFFF"/>
                </a:solidFill>
                <a:latin typeface="Montserrat Bold"/>
                <a:ea typeface="Montserrat Bold"/>
                <a:cs typeface="Montserrat Bold"/>
                <a:sym typeface="Montserrat Bold"/>
              </a:rPr>
              <a:t>3.</a:t>
            </a:r>
          </a:p>
        </p:txBody>
      </p:sp>
      <p:sp>
        <p:nvSpPr>
          <p:cNvPr name="TextBox 46" id="46"/>
          <p:cNvSpPr txBox="true"/>
          <p:nvPr/>
        </p:nvSpPr>
        <p:spPr>
          <a:xfrm rot="0">
            <a:off x="10552212" y="3142093"/>
            <a:ext cx="5704337" cy="307293"/>
          </a:xfrm>
          <a:prstGeom prst="rect">
            <a:avLst/>
          </a:prstGeom>
        </p:spPr>
        <p:txBody>
          <a:bodyPr anchor="t" rtlCol="false" tIns="0" lIns="0" bIns="0" rIns="0">
            <a:spAutoFit/>
          </a:bodyPr>
          <a:lstStyle/>
          <a:p>
            <a:pPr algn="l">
              <a:lnSpc>
                <a:spcPts val="2336"/>
              </a:lnSpc>
            </a:pPr>
            <a:r>
              <a:rPr lang="en-US" sz="1963" b="true">
                <a:solidFill>
                  <a:srgbClr val="484FA2"/>
                </a:solidFill>
                <a:latin typeface="Montserrat Bold"/>
                <a:ea typeface="Montserrat Bold"/>
                <a:cs typeface="Montserrat Bold"/>
                <a:sym typeface="Montserrat Bold"/>
              </a:rPr>
              <a:t>M. Febrian (2301020114)</a:t>
            </a:r>
          </a:p>
        </p:txBody>
      </p:sp>
      <p:sp>
        <p:nvSpPr>
          <p:cNvPr name="TextBox 47" id="47"/>
          <p:cNvSpPr txBox="true"/>
          <p:nvPr/>
        </p:nvSpPr>
        <p:spPr>
          <a:xfrm rot="0">
            <a:off x="10552212" y="4795747"/>
            <a:ext cx="5704337" cy="307293"/>
          </a:xfrm>
          <a:prstGeom prst="rect">
            <a:avLst/>
          </a:prstGeom>
        </p:spPr>
        <p:txBody>
          <a:bodyPr anchor="t" rtlCol="false" tIns="0" lIns="0" bIns="0" rIns="0">
            <a:spAutoFit/>
          </a:bodyPr>
          <a:lstStyle/>
          <a:p>
            <a:pPr algn="l">
              <a:lnSpc>
                <a:spcPts val="2336"/>
              </a:lnSpc>
            </a:pPr>
            <a:r>
              <a:rPr lang="en-US" sz="1963" b="true">
                <a:solidFill>
                  <a:srgbClr val="484FA2"/>
                </a:solidFill>
                <a:latin typeface="Montserrat Bold"/>
                <a:ea typeface="Montserrat Bold"/>
                <a:cs typeface="Montserrat Bold"/>
                <a:sym typeface="Montserrat Bold"/>
              </a:rPr>
              <a:t>Akbar Nurrahman (2301020115)</a:t>
            </a:r>
          </a:p>
        </p:txBody>
      </p:sp>
      <p:sp>
        <p:nvSpPr>
          <p:cNvPr name="TextBox 48" id="48"/>
          <p:cNvSpPr txBox="true"/>
          <p:nvPr/>
        </p:nvSpPr>
        <p:spPr>
          <a:xfrm rot="0">
            <a:off x="10552212" y="6508210"/>
            <a:ext cx="5704337" cy="307293"/>
          </a:xfrm>
          <a:prstGeom prst="rect">
            <a:avLst/>
          </a:prstGeom>
        </p:spPr>
        <p:txBody>
          <a:bodyPr anchor="t" rtlCol="false" tIns="0" lIns="0" bIns="0" rIns="0">
            <a:spAutoFit/>
          </a:bodyPr>
          <a:lstStyle/>
          <a:p>
            <a:pPr algn="l">
              <a:lnSpc>
                <a:spcPts val="2336"/>
              </a:lnSpc>
            </a:pPr>
            <a:r>
              <a:rPr lang="en-US" sz="1963" b="true">
                <a:solidFill>
                  <a:srgbClr val="484FA2"/>
                </a:solidFill>
                <a:latin typeface="Montserrat Bold"/>
                <a:ea typeface="Montserrat Bold"/>
                <a:cs typeface="Montserrat Bold"/>
                <a:sym typeface="Montserrat Bold"/>
              </a:rPr>
              <a:t>Tito Pamungkas Wardana (2301020116)</a:t>
            </a:r>
          </a:p>
        </p:txBody>
      </p:sp>
      <p:sp>
        <p:nvSpPr>
          <p:cNvPr name="TextBox 49" id="49"/>
          <p:cNvSpPr txBox="true"/>
          <p:nvPr/>
        </p:nvSpPr>
        <p:spPr>
          <a:xfrm rot="0">
            <a:off x="10552212" y="8097782"/>
            <a:ext cx="5704337" cy="307293"/>
          </a:xfrm>
          <a:prstGeom prst="rect">
            <a:avLst/>
          </a:prstGeom>
        </p:spPr>
        <p:txBody>
          <a:bodyPr anchor="t" rtlCol="false" tIns="0" lIns="0" bIns="0" rIns="0">
            <a:spAutoFit/>
          </a:bodyPr>
          <a:lstStyle/>
          <a:p>
            <a:pPr algn="l">
              <a:lnSpc>
                <a:spcPts val="2336"/>
              </a:lnSpc>
            </a:pPr>
            <a:r>
              <a:rPr lang="en-US" sz="1963" b="true">
                <a:solidFill>
                  <a:srgbClr val="484FA2"/>
                </a:solidFill>
                <a:latin typeface="Montserrat Bold"/>
                <a:ea typeface="Montserrat Bold"/>
                <a:cs typeface="Montserrat Bold"/>
                <a:sym typeface="Montserrat Bold"/>
              </a:rPr>
              <a:t>Meuthia Kayla Putri (2301020118)</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935" y="9258300"/>
            <a:ext cx="734258" cy="1187583"/>
          </a:xfrm>
          <a:custGeom>
            <a:avLst/>
            <a:gdLst/>
            <a:ahLst/>
            <a:cxnLst/>
            <a:rect r="r" b="b" t="t" l="l"/>
            <a:pathLst>
              <a:path h="1187583" w="734258">
                <a:moveTo>
                  <a:pt x="734259" y="0"/>
                </a:moveTo>
                <a:lnTo>
                  <a:pt x="0" y="0"/>
                </a:lnTo>
                <a:lnTo>
                  <a:pt x="0" y="1187583"/>
                </a:lnTo>
                <a:lnTo>
                  <a:pt x="734259" y="1187583"/>
                </a:lnTo>
                <a:lnTo>
                  <a:pt x="7342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1884" y="3947393"/>
            <a:ext cx="2541169" cy="2476071"/>
          </a:xfrm>
          <a:custGeom>
            <a:avLst/>
            <a:gdLst/>
            <a:ahLst/>
            <a:cxnLst/>
            <a:rect r="r" b="b" t="t" l="l"/>
            <a:pathLst>
              <a:path h="2476071" w="2541169">
                <a:moveTo>
                  <a:pt x="0" y="0"/>
                </a:moveTo>
                <a:lnTo>
                  <a:pt x="2541168" y="0"/>
                </a:lnTo>
                <a:lnTo>
                  <a:pt x="2541168" y="2476072"/>
                </a:lnTo>
                <a:lnTo>
                  <a:pt x="0" y="2476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732690" y="2834874"/>
            <a:ext cx="6486924" cy="5201334"/>
          </a:xfrm>
          <a:custGeom>
            <a:avLst/>
            <a:gdLst/>
            <a:ahLst/>
            <a:cxnLst/>
            <a:rect r="r" b="b" t="t" l="l"/>
            <a:pathLst>
              <a:path h="5201334" w="6486924">
                <a:moveTo>
                  <a:pt x="0" y="0"/>
                </a:moveTo>
                <a:lnTo>
                  <a:pt x="6486924" y="0"/>
                </a:lnTo>
                <a:lnTo>
                  <a:pt x="6486924" y="5201334"/>
                </a:lnTo>
                <a:lnTo>
                  <a:pt x="0" y="520133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8" id="8"/>
          <p:cNvSpPr txBox="true"/>
          <p:nvPr/>
        </p:nvSpPr>
        <p:spPr>
          <a:xfrm rot="0">
            <a:off x="2547607" y="2380724"/>
            <a:ext cx="6459147" cy="1060700"/>
          </a:xfrm>
          <a:prstGeom prst="rect">
            <a:avLst/>
          </a:prstGeom>
        </p:spPr>
        <p:txBody>
          <a:bodyPr anchor="t" rtlCol="false" tIns="0" lIns="0" bIns="0" rIns="0">
            <a:spAutoFit/>
          </a:bodyPr>
          <a:lstStyle/>
          <a:p>
            <a:pPr algn="just">
              <a:lnSpc>
                <a:spcPts val="7996"/>
              </a:lnSpc>
              <a:spcBef>
                <a:spcPct val="0"/>
              </a:spcBef>
            </a:pPr>
            <a:r>
              <a:rPr lang="en-US" sz="7996">
                <a:solidFill>
                  <a:srgbClr val="5555AB"/>
                </a:solidFill>
                <a:latin typeface="Anton"/>
                <a:ea typeface="Anton"/>
                <a:cs typeface="Anton"/>
                <a:sym typeface="Anton"/>
              </a:rPr>
              <a:t>LATAR BELAKANG</a:t>
            </a:r>
          </a:p>
        </p:txBody>
      </p:sp>
      <p:sp>
        <p:nvSpPr>
          <p:cNvPr name="TextBox 9" id="9"/>
          <p:cNvSpPr txBox="true"/>
          <p:nvPr/>
        </p:nvSpPr>
        <p:spPr>
          <a:xfrm rot="0">
            <a:off x="2547607" y="3761017"/>
            <a:ext cx="8185083" cy="4822825"/>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Seiring kemajuan teknologi, Pemerintah Kabupaten Bintan menyadari betapa pentingnya konektivitas internet yang andal untuk mendukung administrasi dan pelayanan publik. Namun, ada tantangan besar, yaitu kondisi geografis Kabupaten Bintan yang wilayahnya tersebar, yang menyulitkan pembangunan jaringan yang terpadu. Oleh karena itu, proyek ini mengusulkan pembangunan infrastruktur jaringan komputer terintegrasi berbasis serat optik sebagai tulang punggung utama untuk menjangkau seluruh kantor kecamatan, kelurahan, dan desa.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29896" y="2497028"/>
            <a:ext cx="6490674" cy="5747197"/>
          </a:xfrm>
          <a:custGeom>
            <a:avLst/>
            <a:gdLst/>
            <a:ahLst/>
            <a:cxnLst/>
            <a:rect r="r" b="b" t="t" l="l"/>
            <a:pathLst>
              <a:path h="5747197" w="6490674">
                <a:moveTo>
                  <a:pt x="0" y="0"/>
                </a:moveTo>
                <a:lnTo>
                  <a:pt x="6490674" y="0"/>
                </a:lnTo>
                <a:lnTo>
                  <a:pt x="6490674" y="5747197"/>
                </a:lnTo>
                <a:lnTo>
                  <a:pt x="0" y="574719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1884" y="3947393"/>
            <a:ext cx="2541169" cy="2476071"/>
          </a:xfrm>
          <a:custGeom>
            <a:avLst/>
            <a:gdLst/>
            <a:ahLst/>
            <a:cxnLst/>
            <a:rect r="r" b="b" t="t" l="l"/>
            <a:pathLst>
              <a:path h="2476071" w="2541169">
                <a:moveTo>
                  <a:pt x="0" y="0"/>
                </a:moveTo>
                <a:lnTo>
                  <a:pt x="2541168" y="0"/>
                </a:lnTo>
                <a:lnTo>
                  <a:pt x="2541168" y="2476072"/>
                </a:lnTo>
                <a:lnTo>
                  <a:pt x="0" y="2476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7" id="7"/>
          <p:cNvSpPr txBox="true"/>
          <p:nvPr/>
        </p:nvSpPr>
        <p:spPr>
          <a:xfrm rot="0">
            <a:off x="8307690" y="2745102"/>
            <a:ext cx="8210248" cy="754289"/>
          </a:xfrm>
          <a:prstGeom prst="rect">
            <a:avLst/>
          </a:prstGeom>
        </p:spPr>
        <p:txBody>
          <a:bodyPr anchor="t" rtlCol="false" tIns="0" lIns="0" bIns="0" rIns="0">
            <a:spAutoFit/>
          </a:bodyPr>
          <a:lstStyle/>
          <a:p>
            <a:pPr algn="l">
              <a:lnSpc>
                <a:spcPts val="5696"/>
              </a:lnSpc>
              <a:spcBef>
                <a:spcPct val="0"/>
              </a:spcBef>
            </a:pPr>
            <a:r>
              <a:rPr lang="en-US" sz="5696">
                <a:solidFill>
                  <a:srgbClr val="5555AB"/>
                </a:solidFill>
                <a:latin typeface="Anton"/>
                <a:ea typeface="Anton"/>
                <a:cs typeface="Anton"/>
                <a:sym typeface="Anton"/>
              </a:rPr>
              <a:t>RUMUSAN MASALAH &amp; TUJUAN</a:t>
            </a:r>
          </a:p>
        </p:txBody>
      </p:sp>
      <p:sp>
        <p:nvSpPr>
          <p:cNvPr name="TextBox 8" id="8"/>
          <p:cNvSpPr txBox="true"/>
          <p:nvPr/>
        </p:nvSpPr>
        <p:spPr>
          <a:xfrm rot="0">
            <a:off x="8307690" y="3831077"/>
            <a:ext cx="8951610" cy="5194300"/>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Dari latar belakang tersebut, kami merumuskan tiga masalah utama. Pertama, bagaimana merancang jaringan serat optik yang efektif dan efisien untuk wilayah Bintan?  Kedua, bagaimana cara menyediakan redundansi agar koneksi tetap terjaga meskipun dua dari tiga jalur utama mengalami gangguan?  Dan ketiga, bagaimana merancang jaringan yang aman, andal, dan bisa dikembangkan untuk kebutuhan digital di masa depan? Untuk menjawab tantangan tersebut, tujuan proyek kami adalah: Menghubungkan seluruh kantor pemerintahan , memastikan jaringan memiliki redundansi tinggi dengan tiga koneksi ISP , dan mewujudkan infrastruktur yang aman serta skalabel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41884" y="3947393"/>
            <a:ext cx="2541169" cy="2476071"/>
          </a:xfrm>
          <a:custGeom>
            <a:avLst/>
            <a:gdLst/>
            <a:ahLst/>
            <a:cxnLst/>
            <a:rect r="r" b="b" t="t" l="l"/>
            <a:pathLst>
              <a:path h="2476071" w="2541169">
                <a:moveTo>
                  <a:pt x="0" y="0"/>
                </a:moveTo>
                <a:lnTo>
                  <a:pt x="2541168" y="0"/>
                </a:lnTo>
                <a:lnTo>
                  <a:pt x="2541168" y="2476072"/>
                </a:lnTo>
                <a:lnTo>
                  <a:pt x="0" y="2476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a:grpSpLocks noChangeAspect="true"/>
          </p:cNvGrpSpPr>
          <p:nvPr/>
        </p:nvGrpSpPr>
        <p:grpSpPr>
          <a:xfrm rot="0">
            <a:off x="5527213" y="7315737"/>
            <a:ext cx="2665114" cy="2665114"/>
            <a:chOff x="0" y="0"/>
            <a:chExt cx="14840029" cy="14840029"/>
          </a:xfrm>
        </p:grpSpPr>
        <p:sp>
          <p:nvSpPr>
            <p:cNvPr name="Freeform 6" id="6"/>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582EB"/>
            </a:solidFill>
          </p:spPr>
        </p:sp>
        <p:sp>
          <p:nvSpPr>
            <p:cNvPr name="Freeform 7" id="7"/>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8" id="8"/>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8"/>
              <a:stretch>
                <a:fillRect l="-24712" t="0" r="-24712" b="0"/>
              </a:stretch>
            </a:blipFill>
          </p:spPr>
        </p:sp>
      </p:grpSp>
      <p:sp>
        <p:nvSpPr>
          <p:cNvPr name="Freeform 9" id="9"/>
          <p:cNvSpPr/>
          <p:nvPr/>
        </p:nvSpPr>
        <p:spPr>
          <a:xfrm flipH="true" flipV="false" rot="0">
            <a:off x="5208015" y="8863080"/>
            <a:ext cx="638397" cy="1032538"/>
          </a:xfrm>
          <a:custGeom>
            <a:avLst/>
            <a:gdLst/>
            <a:ahLst/>
            <a:cxnLst/>
            <a:rect r="r" b="b" t="t" l="l"/>
            <a:pathLst>
              <a:path h="1032538" w="638397">
                <a:moveTo>
                  <a:pt x="638397" y="0"/>
                </a:moveTo>
                <a:lnTo>
                  <a:pt x="0" y="0"/>
                </a:lnTo>
                <a:lnTo>
                  <a:pt x="0" y="1032537"/>
                </a:lnTo>
                <a:lnTo>
                  <a:pt x="638397" y="1032537"/>
                </a:lnTo>
                <a:lnTo>
                  <a:pt x="63839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11" id="11"/>
          <p:cNvSpPr txBox="true"/>
          <p:nvPr/>
        </p:nvSpPr>
        <p:spPr>
          <a:xfrm rot="0">
            <a:off x="5871456" y="2810055"/>
            <a:ext cx="7318147" cy="1060355"/>
          </a:xfrm>
          <a:prstGeom prst="rect">
            <a:avLst/>
          </a:prstGeom>
        </p:spPr>
        <p:txBody>
          <a:bodyPr anchor="t" rtlCol="false" tIns="0" lIns="0" bIns="0" rIns="0">
            <a:spAutoFit/>
          </a:bodyPr>
          <a:lstStyle/>
          <a:p>
            <a:pPr algn="ctr">
              <a:lnSpc>
                <a:spcPts val="7996"/>
              </a:lnSpc>
              <a:spcBef>
                <a:spcPct val="0"/>
              </a:spcBef>
            </a:pPr>
            <a:r>
              <a:rPr lang="en-US" sz="7996">
                <a:solidFill>
                  <a:srgbClr val="5555AB"/>
                </a:solidFill>
                <a:latin typeface="Anton"/>
                <a:ea typeface="Anton"/>
                <a:cs typeface="Anton"/>
                <a:sym typeface="Anton"/>
              </a:rPr>
              <a:t>MANFAAT PROYEK</a:t>
            </a:r>
          </a:p>
        </p:txBody>
      </p:sp>
      <p:sp>
        <p:nvSpPr>
          <p:cNvPr name="TextBox 12" id="12"/>
          <p:cNvSpPr txBox="true"/>
          <p:nvPr/>
        </p:nvSpPr>
        <p:spPr>
          <a:xfrm rot="0">
            <a:off x="4332633" y="4248671"/>
            <a:ext cx="10822226" cy="2593975"/>
          </a:xfrm>
          <a:prstGeom prst="rect">
            <a:avLst/>
          </a:prstGeom>
        </p:spPr>
        <p:txBody>
          <a:bodyPr anchor="t" rtlCol="false" tIns="0" lIns="0" bIns="0" rIns="0">
            <a:spAutoFit/>
          </a:bodyPr>
          <a:lstStyle/>
          <a:p>
            <a:pPr algn="ctr">
              <a:lnSpc>
                <a:spcPts val="2974"/>
              </a:lnSpc>
            </a:pPr>
            <a:r>
              <a:rPr lang="en-US" sz="2499" b="true">
                <a:solidFill>
                  <a:srgbClr val="484FA2"/>
                </a:solidFill>
                <a:latin typeface="Montserrat Medium"/>
                <a:ea typeface="Montserrat Medium"/>
                <a:cs typeface="Montserrat Medium"/>
                <a:sym typeface="Montserrat Medium"/>
              </a:rPr>
              <a:t>Proyek ini diharapkan memberikan manfaat yang signifikan. Di antaranya adalah meningkatkan efisiensi administrasi dan kecepatan layanan publik , menjamin kelangsungan layanan pemerintah tanpa gangguan koneksi yang berarti , dan yang terpenting, mendukung pengembangan layanan digital masa depan seperti e-government atau e-health. Selain itu, jaringan ini akan meningkatkan koordinasi antar kantor pemerintahan.</a:t>
            </a:r>
          </a:p>
        </p:txBody>
      </p:sp>
      <p:grpSp>
        <p:nvGrpSpPr>
          <p:cNvPr name="Group 13" id="13"/>
          <p:cNvGrpSpPr>
            <a:grpSpLocks noChangeAspect="true"/>
          </p:cNvGrpSpPr>
          <p:nvPr/>
        </p:nvGrpSpPr>
        <p:grpSpPr>
          <a:xfrm rot="0">
            <a:off x="12297280" y="7117958"/>
            <a:ext cx="2665114" cy="2665114"/>
            <a:chOff x="0" y="0"/>
            <a:chExt cx="14840029" cy="14840029"/>
          </a:xfrm>
        </p:grpSpPr>
        <p:sp>
          <p:nvSpPr>
            <p:cNvPr name="Freeform 14" id="14"/>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582EB"/>
            </a:solidFill>
          </p:spPr>
        </p:sp>
        <p:sp>
          <p:nvSpPr>
            <p:cNvPr name="Freeform 15" id="15"/>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6" id="16"/>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712" t="0" r="-24712" b="0"/>
              </a:stretch>
            </a:blipFill>
          </p:spPr>
        </p:sp>
      </p:grpSp>
      <p:sp>
        <p:nvSpPr>
          <p:cNvPr name="Freeform 17" id="17"/>
          <p:cNvSpPr/>
          <p:nvPr/>
        </p:nvSpPr>
        <p:spPr>
          <a:xfrm flipH="true" flipV="false" rot="0">
            <a:off x="12297280" y="8648294"/>
            <a:ext cx="638397" cy="1032538"/>
          </a:xfrm>
          <a:custGeom>
            <a:avLst/>
            <a:gdLst/>
            <a:ahLst/>
            <a:cxnLst/>
            <a:rect r="r" b="b" t="t" l="l"/>
            <a:pathLst>
              <a:path h="1032538" w="638397">
                <a:moveTo>
                  <a:pt x="638397" y="0"/>
                </a:moveTo>
                <a:lnTo>
                  <a:pt x="0" y="0"/>
                </a:lnTo>
                <a:lnTo>
                  <a:pt x="0" y="1032538"/>
                </a:lnTo>
                <a:lnTo>
                  <a:pt x="638397" y="1032538"/>
                </a:lnTo>
                <a:lnTo>
                  <a:pt x="63839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935" y="9258300"/>
            <a:ext cx="734258" cy="1187583"/>
          </a:xfrm>
          <a:custGeom>
            <a:avLst/>
            <a:gdLst/>
            <a:ahLst/>
            <a:cxnLst/>
            <a:rect r="r" b="b" t="t" l="l"/>
            <a:pathLst>
              <a:path h="1187583" w="734258">
                <a:moveTo>
                  <a:pt x="734259" y="0"/>
                </a:moveTo>
                <a:lnTo>
                  <a:pt x="0" y="0"/>
                </a:lnTo>
                <a:lnTo>
                  <a:pt x="0" y="1187583"/>
                </a:lnTo>
                <a:lnTo>
                  <a:pt x="734259" y="1187583"/>
                </a:lnTo>
                <a:lnTo>
                  <a:pt x="7342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41884" y="3947393"/>
            <a:ext cx="2541169" cy="2476071"/>
          </a:xfrm>
          <a:custGeom>
            <a:avLst/>
            <a:gdLst/>
            <a:ahLst/>
            <a:cxnLst/>
            <a:rect r="r" b="b" t="t" l="l"/>
            <a:pathLst>
              <a:path h="2476071" w="2541169">
                <a:moveTo>
                  <a:pt x="0" y="0"/>
                </a:moveTo>
                <a:lnTo>
                  <a:pt x="2541168" y="0"/>
                </a:lnTo>
                <a:lnTo>
                  <a:pt x="2541168" y="2476072"/>
                </a:lnTo>
                <a:lnTo>
                  <a:pt x="0" y="247607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0989915" y="1506454"/>
            <a:ext cx="5278011" cy="6735281"/>
          </a:xfrm>
          <a:custGeom>
            <a:avLst/>
            <a:gdLst/>
            <a:ahLst/>
            <a:cxnLst/>
            <a:rect r="r" b="b" t="t" l="l"/>
            <a:pathLst>
              <a:path h="6735281" w="5278011">
                <a:moveTo>
                  <a:pt x="0" y="0"/>
                </a:moveTo>
                <a:lnTo>
                  <a:pt x="5278011" y="0"/>
                </a:lnTo>
                <a:lnTo>
                  <a:pt x="5278011" y="6735281"/>
                </a:lnTo>
                <a:lnTo>
                  <a:pt x="0" y="67352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8" id="8"/>
          <p:cNvSpPr txBox="true"/>
          <p:nvPr/>
        </p:nvSpPr>
        <p:spPr>
          <a:xfrm rot="0">
            <a:off x="2684853" y="2855185"/>
            <a:ext cx="7487458" cy="708569"/>
          </a:xfrm>
          <a:prstGeom prst="rect">
            <a:avLst/>
          </a:prstGeom>
        </p:spPr>
        <p:txBody>
          <a:bodyPr anchor="t" rtlCol="false" tIns="0" lIns="0" bIns="0" rIns="0">
            <a:spAutoFit/>
          </a:bodyPr>
          <a:lstStyle/>
          <a:p>
            <a:pPr algn="just">
              <a:lnSpc>
                <a:spcPts val="5396"/>
              </a:lnSpc>
              <a:spcBef>
                <a:spcPct val="0"/>
              </a:spcBef>
            </a:pPr>
            <a:r>
              <a:rPr lang="en-US" sz="5396">
                <a:solidFill>
                  <a:srgbClr val="5555AB"/>
                </a:solidFill>
                <a:latin typeface="Anton"/>
                <a:ea typeface="Anton"/>
                <a:cs typeface="Anton"/>
                <a:sym typeface="Anton"/>
              </a:rPr>
              <a:t>DESAIN JARINGAN &amp; TOPOLOGI</a:t>
            </a:r>
          </a:p>
        </p:txBody>
      </p:sp>
      <p:sp>
        <p:nvSpPr>
          <p:cNvPr name="TextBox 9" id="9"/>
          <p:cNvSpPr txBox="true"/>
          <p:nvPr/>
        </p:nvSpPr>
        <p:spPr>
          <a:xfrm rot="0">
            <a:off x="2684853" y="3956918"/>
            <a:ext cx="7756189" cy="4451350"/>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Untuk mencapai tujuan tersebut, kami merancang topologi jaringan yang menggabungkan bentuk star dan partial mesh. Di pusat jaringan, terdapat satu router utama yang menjadi penghubung antara jaringan internal dengan tiga router ISP yang berbeda. Router utama ini kemudian terhubung ke sebuah Switch Layer 3, yang bertugas sebagai otak pengatur lalu lintas antar VLAN. Dari switch inilah koneksi didistribusikan melalui Switch Layer 2 ke perangkat pengguna di setiap kantor.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9312" y="8809564"/>
            <a:ext cx="2541169" cy="2476071"/>
          </a:xfrm>
          <a:custGeom>
            <a:avLst/>
            <a:gdLst/>
            <a:ahLst/>
            <a:cxnLst/>
            <a:rect r="r" b="b" t="t" l="l"/>
            <a:pathLst>
              <a:path h="2476071" w="2541169">
                <a:moveTo>
                  <a:pt x="0" y="0"/>
                </a:moveTo>
                <a:lnTo>
                  <a:pt x="2541169" y="0"/>
                </a:lnTo>
                <a:lnTo>
                  <a:pt x="2541169" y="2476072"/>
                </a:lnTo>
                <a:lnTo>
                  <a:pt x="0" y="2476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028700" y="4024486"/>
            <a:ext cx="754854" cy="525653"/>
          </a:xfrm>
          <a:custGeom>
            <a:avLst/>
            <a:gdLst/>
            <a:ahLst/>
            <a:cxnLst/>
            <a:rect r="r" b="b" t="t" l="l"/>
            <a:pathLst>
              <a:path h="525653" w="754854">
                <a:moveTo>
                  <a:pt x="0" y="0"/>
                </a:moveTo>
                <a:lnTo>
                  <a:pt x="754854" y="0"/>
                </a:lnTo>
                <a:lnTo>
                  <a:pt x="754854" y="525653"/>
                </a:lnTo>
                <a:lnTo>
                  <a:pt x="0" y="5256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7" id="7"/>
          <p:cNvSpPr txBox="true"/>
          <p:nvPr/>
        </p:nvSpPr>
        <p:spPr>
          <a:xfrm rot="0">
            <a:off x="2341190" y="2781480"/>
            <a:ext cx="13605620" cy="780959"/>
          </a:xfrm>
          <a:prstGeom prst="rect">
            <a:avLst/>
          </a:prstGeom>
        </p:spPr>
        <p:txBody>
          <a:bodyPr anchor="t" rtlCol="false" tIns="0" lIns="0" bIns="0" rIns="0">
            <a:spAutoFit/>
          </a:bodyPr>
          <a:lstStyle/>
          <a:p>
            <a:pPr algn="ctr">
              <a:lnSpc>
                <a:spcPts val="5996"/>
              </a:lnSpc>
              <a:spcBef>
                <a:spcPct val="0"/>
              </a:spcBef>
            </a:pPr>
            <a:r>
              <a:rPr lang="en-US" sz="5996">
                <a:solidFill>
                  <a:srgbClr val="5555AB"/>
                </a:solidFill>
                <a:latin typeface="Anton"/>
                <a:ea typeface="Anton"/>
                <a:cs typeface="Anton"/>
                <a:sym typeface="Anton"/>
              </a:rPr>
              <a:t>TEKNOLOGI UTAMA YANG DIGUNAKAN</a:t>
            </a:r>
          </a:p>
        </p:txBody>
      </p:sp>
      <p:sp>
        <p:nvSpPr>
          <p:cNvPr name="TextBox 8" id="8"/>
          <p:cNvSpPr txBox="true"/>
          <p:nvPr/>
        </p:nvSpPr>
        <p:spPr>
          <a:xfrm rot="0">
            <a:off x="2065699" y="4785102"/>
            <a:ext cx="4062846" cy="4212844"/>
          </a:xfrm>
          <a:prstGeom prst="rect">
            <a:avLst/>
          </a:prstGeom>
        </p:spPr>
        <p:txBody>
          <a:bodyPr anchor="t" rtlCol="false" tIns="0" lIns="0" bIns="0" rIns="0">
            <a:spAutoFit/>
          </a:bodyPr>
          <a:lstStyle/>
          <a:p>
            <a:pPr algn="l">
              <a:lnSpc>
                <a:spcPts val="2617"/>
              </a:lnSpc>
            </a:pPr>
            <a:r>
              <a:rPr lang="en-US" sz="2199" b="true">
                <a:solidFill>
                  <a:srgbClr val="484FA2"/>
                </a:solidFill>
                <a:latin typeface="Montserrat Medium"/>
                <a:ea typeface="Montserrat Medium"/>
                <a:cs typeface="Montserrat Medium"/>
                <a:sym typeface="Montserrat Medium"/>
              </a:rPr>
              <a:t>Ada tiga teknologi kunci dalam rancangan ini. Pertama, Redundansi ISP dan Routing Dinamis. Kami menggunakan tiga jalur ISP berbeda untuk menjamin koneksi internet selalu tersedia. Protokol OSPF diaktifkan agar jika satu atau dua jalur gagal, jaringan secara otomatis akan beralih ke jalur yang aktif tanpa gangguan</a:t>
            </a:r>
          </a:p>
        </p:txBody>
      </p:sp>
      <p:sp>
        <p:nvSpPr>
          <p:cNvPr name="TextBox 9" id="9"/>
          <p:cNvSpPr txBox="true"/>
          <p:nvPr/>
        </p:nvSpPr>
        <p:spPr>
          <a:xfrm rot="0">
            <a:off x="2065699" y="4148480"/>
            <a:ext cx="2990511" cy="401659"/>
          </a:xfrm>
          <a:prstGeom prst="rect">
            <a:avLst/>
          </a:prstGeom>
        </p:spPr>
        <p:txBody>
          <a:bodyPr anchor="t" rtlCol="false" tIns="0" lIns="0" bIns="0" rIns="0">
            <a:spAutoFit/>
          </a:bodyPr>
          <a:lstStyle/>
          <a:p>
            <a:pPr algn="l">
              <a:lnSpc>
                <a:spcPts val="3063"/>
              </a:lnSpc>
              <a:spcBef>
                <a:spcPct val="0"/>
              </a:spcBef>
            </a:pPr>
            <a:r>
              <a:rPr lang="en-US" sz="3063">
                <a:solidFill>
                  <a:srgbClr val="5555AB"/>
                </a:solidFill>
                <a:latin typeface="Anton"/>
                <a:ea typeface="Anton"/>
                <a:cs typeface="Anton"/>
                <a:sym typeface="Anton"/>
              </a:rPr>
              <a:t>REDUDANSI ISP</a:t>
            </a:r>
          </a:p>
        </p:txBody>
      </p:sp>
      <p:sp>
        <p:nvSpPr>
          <p:cNvPr name="Freeform 10" id="10"/>
          <p:cNvSpPr/>
          <p:nvPr/>
        </p:nvSpPr>
        <p:spPr>
          <a:xfrm flipH="false" flipV="false" rot="0">
            <a:off x="6414295" y="4024486"/>
            <a:ext cx="754854" cy="525653"/>
          </a:xfrm>
          <a:custGeom>
            <a:avLst/>
            <a:gdLst/>
            <a:ahLst/>
            <a:cxnLst/>
            <a:rect r="r" b="b" t="t" l="l"/>
            <a:pathLst>
              <a:path h="525653" w="754854">
                <a:moveTo>
                  <a:pt x="0" y="0"/>
                </a:moveTo>
                <a:lnTo>
                  <a:pt x="754854" y="0"/>
                </a:lnTo>
                <a:lnTo>
                  <a:pt x="754854" y="525653"/>
                </a:lnTo>
                <a:lnTo>
                  <a:pt x="0" y="5256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7451294" y="4785102"/>
            <a:ext cx="4062846" cy="2917444"/>
          </a:xfrm>
          <a:prstGeom prst="rect">
            <a:avLst/>
          </a:prstGeom>
        </p:spPr>
        <p:txBody>
          <a:bodyPr anchor="t" rtlCol="false" tIns="0" lIns="0" bIns="0" rIns="0">
            <a:spAutoFit/>
          </a:bodyPr>
          <a:lstStyle/>
          <a:p>
            <a:pPr algn="l">
              <a:lnSpc>
                <a:spcPts val="2617"/>
              </a:lnSpc>
            </a:pPr>
            <a:r>
              <a:rPr lang="en-US" sz="2199" b="true">
                <a:solidFill>
                  <a:srgbClr val="484FA2"/>
                </a:solidFill>
                <a:latin typeface="Montserrat Medium"/>
                <a:ea typeface="Montserrat Medium"/>
                <a:cs typeface="Montserrat Medium"/>
                <a:sym typeface="Montserrat Medium"/>
              </a:rPr>
              <a:t>aringan kami bagi ke dalam beberapa VLAN, seperti VLAN Admin, Kecamatan, Kelurahan, dan Server. Ini dilakukan untuk memisahkan lalu lintas data, meningkatkan keamanan, dan membuat jaringan lebih terstruktur.</a:t>
            </a:r>
          </a:p>
        </p:txBody>
      </p:sp>
      <p:sp>
        <p:nvSpPr>
          <p:cNvPr name="TextBox 12" id="12"/>
          <p:cNvSpPr txBox="true"/>
          <p:nvPr/>
        </p:nvSpPr>
        <p:spPr>
          <a:xfrm rot="0">
            <a:off x="7451294" y="4148480"/>
            <a:ext cx="3745366" cy="401659"/>
          </a:xfrm>
          <a:prstGeom prst="rect">
            <a:avLst/>
          </a:prstGeom>
        </p:spPr>
        <p:txBody>
          <a:bodyPr anchor="t" rtlCol="false" tIns="0" lIns="0" bIns="0" rIns="0">
            <a:spAutoFit/>
          </a:bodyPr>
          <a:lstStyle/>
          <a:p>
            <a:pPr algn="l">
              <a:lnSpc>
                <a:spcPts val="3063"/>
              </a:lnSpc>
              <a:spcBef>
                <a:spcPct val="0"/>
              </a:spcBef>
            </a:pPr>
            <a:r>
              <a:rPr lang="en-US" sz="3063">
                <a:solidFill>
                  <a:srgbClr val="5555AB"/>
                </a:solidFill>
                <a:latin typeface="Anton"/>
                <a:ea typeface="Anton"/>
                <a:cs typeface="Anton"/>
                <a:sym typeface="Anton"/>
              </a:rPr>
              <a:t>SEGMENTASI JARINGAN</a:t>
            </a:r>
          </a:p>
        </p:txBody>
      </p:sp>
      <p:sp>
        <p:nvSpPr>
          <p:cNvPr name="Freeform 13" id="13"/>
          <p:cNvSpPr/>
          <p:nvPr/>
        </p:nvSpPr>
        <p:spPr>
          <a:xfrm flipH="false" flipV="false" rot="0">
            <a:off x="11919300" y="4024486"/>
            <a:ext cx="754854" cy="525653"/>
          </a:xfrm>
          <a:custGeom>
            <a:avLst/>
            <a:gdLst/>
            <a:ahLst/>
            <a:cxnLst/>
            <a:rect r="r" b="b" t="t" l="l"/>
            <a:pathLst>
              <a:path h="525653" w="754854">
                <a:moveTo>
                  <a:pt x="0" y="0"/>
                </a:moveTo>
                <a:lnTo>
                  <a:pt x="754854" y="0"/>
                </a:lnTo>
                <a:lnTo>
                  <a:pt x="754854" y="525653"/>
                </a:lnTo>
                <a:lnTo>
                  <a:pt x="0" y="52565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2956299" y="4785102"/>
            <a:ext cx="4062846" cy="3241294"/>
          </a:xfrm>
          <a:prstGeom prst="rect">
            <a:avLst/>
          </a:prstGeom>
        </p:spPr>
        <p:txBody>
          <a:bodyPr anchor="t" rtlCol="false" tIns="0" lIns="0" bIns="0" rIns="0">
            <a:spAutoFit/>
          </a:bodyPr>
          <a:lstStyle/>
          <a:p>
            <a:pPr algn="l">
              <a:lnSpc>
                <a:spcPts val="2617"/>
              </a:lnSpc>
            </a:pPr>
            <a:r>
              <a:rPr lang="en-US" sz="2199" b="true">
                <a:solidFill>
                  <a:srgbClr val="484FA2"/>
                </a:solidFill>
                <a:latin typeface="Montserrat Medium"/>
                <a:ea typeface="Montserrat Medium"/>
                <a:cs typeface="Montserrat Medium"/>
                <a:sym typeface="Montserrat Medium"/>
              </a:rPr>
              <a:t>Kami menerapkan Access Control List atau ACL pada Switch Layer 3 untuk membatasi akses antar VLAN. Sebagai contoh, kami mengkonfigurasi agar hanya VLAN Kecamatan yang bisa mengakses server di VLAN Server, sementara VLAN lain tidak bisa</a:t>
            </a:r>
          </a:p>
        </p:txBody>
      </p:sp>
      <p:sp>
        <p:nvSpPr>
          <p:cNvPr name="TextBox 15" id="15"/>
          <p:cNvSpPr txBox="true"/>
          <p:nvPr/>
        </p:nvSpPr>
        <p:spPr>
          <a:xfrm rot="0">
            <a:off x="12956299" y="4148480"/>
            <a:ext cx="3398296" cy="401659"/>
          </a:xfrm>
          <a:prstGeom prst="rect">
            <a:avLst/>
          </a:prstGeom>
        </p:spPr>
        <p:txBody>
          <a:bodyPr anchor="t" rtlCol="false" tIns="0" lIns="0" bIns="0" rIns="0">
            <a:spAutoFit/>
          </a:bodyPr>
          <a:lstStyle/>
          <a:p>
            <a:pPr algn="l">
              <a:lnSpc>
                <a:spcPts val="3063"/>
              </a:lnSpc>
              <a:spcBef>
                <a:spcPct val="0"/>
              </a:spcBef>
            </a:pPr>
            <a:r>
              <a:rPr lang="en-US" sz="3063">
                <a:solidFill>
                  <a:srgbClr val="5555AB"/>
                </a:solidFill>
                <a:latin typeface="Anton"/>
                <a:ea typeface="Anton"/>
                <a:cs typeface="Anton"/>
                <a:sym typeface="Anton"/>
              </a:rPr>
              <a:t>KEAMANAN JARINGAN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20935" y="9258300"/>
            <a:ext cx="734258" cy="1187583"/>
          </a:xfrm>
          <a:custGeom>
            <a:avLst/>
            <a:gdLst/>
            <a:ahLst/>
            <a:cxnLst/>
            <a:rect r="r" b="b" t="t" l="l"/>
            <a:pathLst>
              <a:path h="1187583" w="734258">
                <a:moveTo>
                  <a:pt x="734259" y="0"/>
                </a:moveTo>
                <a:lnTo>
                  <a:pt x="0" y="0"/>
                </a:lnTo>
                <a:lnTo>
                  <a:pt x="0" y="1187583"/>
                </a:lnTo>
                <a:lnTo>
                  <a:pt x="734259" y="1187583"/>
                </a:lnTo>
                <a:lnTo>
                  <a:pt x="7342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481147" y="1275421"/>
            <a:ext cx="2541169" cy="2476071"/>
          </a:xfrm>
          <a:custGeom>
            <a:avLst/>
            <a:gdLst/>
            <a:ahLst/>
            <a:cxnLst/>
            <a:rect r="r" b="b" t="t" l="l"/>
            <a:pathLst>
              <a:path h="2476071" w="2541169">
                <a:moveTo>
                  <a:pt x="0" y="0"/>
                </a:moveTo>
                <a:lnTo>
                  <a:pt x="2541169" y="0"/>
                </a:lnTo>
                <a:lnTo>
                  <a:pt x="2541169" y="2476071"/>
                </a:lnTo>
                <a:lnTo>
                  <a:pt x="0" y="2476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438046" y="5347690"/>
            <a:ext cx="2541169" cy="2476071"/>
          </a:xfrm>
          <a:custGeom>
            <a:avLst/>
            <a:gdLst/>
            <a:ahLst/>
            <a:cxnLst/>
            <a:rect r="r" b="b" t="t" l="l"/>
            <a:pathLst>
              <a:path h="2476071" w="2541169">
                <a:moveTo>
                  <a:pt x="0" y="0"/>
                </a:moveTo>
                <a:lnTo>
                  <a:pt x="2541169" y="0"/>
                </a:lnTo>
                <a:lnTo>
                  <a:pt x="2541169" y="2476071"/>
                </a:lnTo>
                <a:lnTo>
                  <a:pt x="0" y="24760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292022" y="2575202"/>
            <a:ext cx="7453146" cy="2070005"/>
          </a:xfrm>
          <a:prstGeom prst="rect">
            <a:avLst/>
          </a:prstGeom>
        </p:spPr>
        <p:txBody>
          <a:bodyPr anchor="t" rtlCol="false" tIns="0" lIns="0" bIns="0" rIns="0">
            <a:spAutoFit/>
          </a:bodyPr>
          <a:lstStyle/>
          <a:p>
            <a:pPr algn="l">
              <a:lnSpc>
                <a:spcPts val="7996"/>
              </a:lnSpc>
              <a:spcBef>
                <a:spcPct val="0"/>
              </a:spcBef>
            </a:pPr>
            <a:r>
              <a:rPr lang="en-US" sz="7996">
                <a:solidFill>
                  <a:srgbClr val="5555AB"/>
                </a:solidFill>
                <a:latin typeface="Anton"/>
                <a:ea typeface="Anton"/>
                <a:cs typeface="Anton"/>
                <a:sym typeface="Anton"/>
              </a:rPr>
              <a:t>PERANGKAT YANG DIGUNAKAN</a:t>
            </a:r>
          </a:p>
        </p:txBody>
      </p:sp>
      <p:grpSp>
        <p:nvGrpSpPr>
          <p:cNvPr name="Group 8" id="8"/>
          <p:cNvGrpSpPr>
            <a:grpSpLocks noChangeAspect="true"/>
          </p:cNvGrpSpPr>
          <p:nvPr/>
        </p:nvGrpSpPr>
        <p:grpSpPr>
          <a:xfrm rot="0">
            <a:off x="1292022" y="5935425"/>
            <a:ext cx="2665114" cy="2665114"/>
            <a:chOff x="0" y="0"/>
            <a:chExt cx="14840029" cy="14840029"/>
          </a:xfrm>
        </p:grpSpPr>
        <p:sp>
          <p:nvSpPr>
            <p:cNvPr name="Freeform 9" id="9"/>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582EB"/>
            </a:solidFill>
          </p:spPr>
        </p:sp>
        <p:sp>
          <p:nvSpPr>
            <p:cNvPr name="Freeform 10" id="10"/>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1" id="11"/>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0"/>
              <a:stretch>
                <a:fillRect l="-24712" t="0" r="-24712" b="0"/>
              </a:stretch>
            </a:blipFill>
          </p:spPr>
        </p:sp>
      </p:grpSp>
      <p:grpSp>
        <p:nvGrpSpPr>
          <p:cNvPr name="Group 12" id="12"/>
          <p:cNvGrpSpPr>
            <a:grpSpLocks noChangeAspect="true"/>
          </p:cNvGrpSpPr>
          <p:nvPr/>
        </p:nvGrpSpPr>
        <p:grpSpPr>
          <a:xfrm rot="0">
            <a:off x="4446684" y="5935425"/>
            <a:ext cx="2665114" cy="2665114"/>
            <a:chOff x="0" y="0"/>
            <a:chExt cx="14840029" cy="14840029"/>
          </a:xfrm>
        </p:grpSpPr>
        <p:sp>
          <p:nvSpPr>
            <p:cNvPr name="Freeform 13" id="13"/>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C582EB"/>
            </a:solidFill>
          </p:spPr>
        </p:sp>
        <p:sp>
          <p:nvSpPr>
            <p:cNvPr name="Freeform 14" id="14"/>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5" id="15"/>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11"/>
              <a:stretch>
                <a:fillRect l="-24712" t="0" r="-24712" b="0"/>
              </a:stretch>
            </a:blipFill>
          </p:spPr>
        </p:sp>
      </p:grpSp>
      <p:sp>
        <p:nvSpPr>
          <p:cNvPr name="TextBox 16" id="16"/>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17" id="17"/>
          <p:cNvSpPr txBox="true"/>
          <p:nvPr/>
        </p:nvSpPr>
        <p:spPr>
          <a:xfrm rot="0">
            <a:off x="8714424" y="3436922"/>
            <a:ext cx="8185083" cy="3708400"/>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Berikut adalah perangkat utama yang kami gunakan dalam simulasi ini. Kami menggunakan 14 Router untuk menghubungkan setiap kecamatan ke jaringan utama dan menjalankan OSPF.  Kemudian ada 1 Switch Layer 3 di pusat untuk routing antar-VLAN.  Selanjutnya, 30 Switch Layer 2 untuk menyambungkan perangkat client di setiap kantor.  Ada juga 2 Server untuk layanan web dan DNS internal , serta 3 ISP Cloud yang mewakili tiga jalur internet redundan.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AC49D"/>
        </a:solidFill>
      </p:bgPr>
    </p:bg>
    <p:spTree>
      <p:nvGrpSpPr>
        <p:cNvPr id="1" name=""/>
        <p:cNvGrpSpPr/>
        <p:nvPr/>
      </p:nvGrpSpPr>
      <p:grpSpPr>
        <a:xfrm>
          <a:off x="0" y="0"/>
          <a:ext cx="0" cy="0"/>
          <a:chOff x="0" y="0"/>
          <a:chExt cx="0" cy="0"/>
        </a:xfrm>
      </p:grpSpPr>
      <p:sp>
        <p:nvSpPr>
          <p:cNvPr name="Freeform 2" id="2"/>
          <p:cNvSpPr/>
          <p:nvPr/>
        </p:nvSpPr>
        <p:spPr>
          <a:xfrm flipH="false" flipV="false" rot="0">
            <a:off x="1292022" y="1028700"/>
            <a:ext cx="7315200" cy="691619"/>
          </a:xfrm>
          <a:custGeom>
            <a:avLst/>
            <a:gdLst/>
            <a:ahLst/>
            <a:cxnLst/>
            <a:rect r="r" b="b" t="t" l="l"/>
            <a:pathLst>
              <a:path h="691619" w="7315200">
                <a:moveTo>
                  <a:pt x="0" y="0"/>
                </a:moveTo>
                <a:lnTo>
                  <a:pt x="7315200" y="0"/>
                </a:lnTo>
                <a:lnTo>
                  <a:pt x="7315200" y="691619"/>
                </a:lnTo>
                <a:lnTo>
                  <a:pt x="0" y="69161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336195" y="1242565"/>
            <a:ext cx="296510" cy="2508928"/>
          </a:xfrm>
          <a:custGeom>
            <a:avLst/>
            <a:gdLst/>
            <a:ahLst/>
            <a:cxnLst/>
            <a:rect r="r" b="b" t="t" l="l"/>
            <a:pathLst>
              <a:path h="2508928" w="296510">
                <a:moveTo>
                  <a:pt x="0" y="0"/>
                </a:moveTo>
                <a:lnTo>
                  <a:pt x="296509" y="0"/>
                </a:lnTo>
                <a:lnTo>
                  <a:pt x="296509" y="2508927"/>
                </a:lnTo>
                <a:lnTo>
                  <a:pt x="0" y="25089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9312" y="8809564"/>
            <a:ext cx="2541169" cy="2476071"/>
          </a:xfrm>
          <a:custGeom>
            <a:avLst/>
            <a:gdLst/>
            <a:ahLst/>
            <a:cxnLst/>
            <a:rect r="r" b="b" t="t" l="l"/>
            <a:pathLst>
              <a:path h="2476071" w="2541169">
                <a:moveTo>
                  <a:pt x="0" y="0"/>
                </a:moveTo>
                <a:lnTo>
                  <a:pt x="2541169" y="0"/>
                </a:lnTo>
                <a:lnTo>
                  <a:pt x="2541169" y="2476072"/>
                </a:lnTo>
                <a:lnTo>
                  <a:pt x="0" y="24760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110344" y="3751492"/>
            <a:ext cx="4473236" cy="5994286"/>
          </a:xfrm>
          <a:custGeom>
            <a:avLst/>
            <a:gdLst/>
            <a:ahLst/>
            <a:cxnLst/>
            <a:rect r="r" b="b" t="t" l="l"/>
            <a:pathLst>
              <a:path h="5994286" w="4473236">
                <a:moveTo>
                  <a:pt x="0" y="0"/>
                </a:moveTo>
                <a:lnTo>
                  <a:pt x="4473236" y="0"/>
                </a:lnTo>
                <a:lnTo>
                  <a:pt x="4473236" y="5994286"/>
                </a:lnTo>
                <a:lnTo>
                  <a:pt x="0" y="5994286"/>
                </a:lnTo>
                <a:lnTo>
                  <a:pt x="0" y="0"/>
                </a:lnTo>
                <a:close/>
              </a:path>
            </a:pathLst>
          </a:custGeom>
          <a:blipFill>
            <a:blip r:embed="rId8"/>
            <a:stretch>
              <a:fillRect l="0" t="0" r="0" b="0"/>
            </a:stretch>
          </a:blipFill>
        </p:spPr>
      </p:sp>
      <p:sp>
        <p:nvSpPr>
          <p:cNvPr name="TextBox 6" id="6"/>
          <p:cNvSpPr txBox="true"/>
          <p:nvPr/>
        </p:nvSpPr>
        <p:spPr>
          <a:xfrm rot="0">
            <a:off x="2383392" y="1280665"/>
            <a:ext cx="2391841" cy="225790"/>
          </a:xfrm>
          <a:prstGeom prst="rect">
            <a:avLst/>
          </a:prstGeom>
        </p:spPr>
        <p:txBody>
          <a:bodyPr anchor="t" rtlCol="false" tIns="0" lIns="0" bIns="0" rIns="0">
            <a:spAutoFit/>
          </a:bodyPr>
          <a:lstStyle/>
          <a:p>
            <a:pPr algn="l">
              <a:lnSpc>
                <a:spcPts val="1763"/>
              </a:lnSpc>
              <a:spcBef>
                <a:spcPct val="0"/>
              </a:spcBef>
            </a:pPr>
            <a:r>
              <a:rPr lang="en-US" b="true" sz="1763">
                <a:solidFill>
                  <a:srgbClr val="FFFFFF"/>
                </a:solidFill>
                <a:latin typeface="Montserrat Bold"/>
                <a:ea typeface="Montserrat Bold"/>
                <a:cs typeface="Montserrat Bold"/>
                <a:sym typeface="Montserrat Bold"/>
              </a:rPr>
              <a:t>STUDIO SHODWE</a:t>
            </a:r>
          </a:p>
        </p:txBody>
      </p:sp>
      <p:sp>
        <p:nvSpPr>
          <p:cNvPr name="TextBox 7" id="7"/>
          <p:cNvSpPr txBox="true"/>
          <p:nvPr/>
        </p:nvSpPr>
        <p:spPr>
          <a:xfrm rot="0">
            <a:off x="1292022" y="2649428"/>
            <a:ext cx="9327955" cy="1060355"/>
          </a:xfrm>
          <a:prstGeom prst="rect">
            <a:avLst/>
          </a:prstGeom>
        </p:spPr>
        <p:txBody>
          <a:bodyPr anchor="t" rtlCol="false" tIns="0" lIns="0" bIns="0" rIns="0">
            <a:spAutoFit/>
          </a:bodyPr>
          <a:lstStyle/>
          <a:p>
            <a:pPr algn="l">
              <a:lnSpc>
                <a:spcPts val="7996"/>
              </a:lnSpc>
            </a:pPr>
            <a:r>
              <a:rPr lang="en-US" sz="7996">
                <a:solidFill>
                  <a:srgbClr val="5555AB"/>
                </a:solidFill>
                <a:latin typeface="Anton"/>
                <a:ea typeface="Anton"/>
                <a:cs typeface="Anton"/>
                <a:sym typeface="Anton"/>
              </a:rPr>
              <a:t>HASIL SIMULASI</a:t>
            </a:r>
          </a:p>
        </p:txBody>
      </p:sp>
      <p:sp>
        <p:nvSpPr>
          <p:cNvPr name="Freeform 8" id="8"/>
          <p:cNvSpPr/>
          <p:nvPr/>
        </p:nvSpPr>
        <p:spPr>
          <a:xfrm flipH="false" flipV="false" rot="0">
            <a:off x="6066053" y="4072566"/>
            <a:ext cx="2541169" cy="2476071"/>
          </a:xfrm>
          <a:custGeom>
            <a:avLst/>
            <a:gdLst/>
            <a:ahLst/>
            <a:cxnLst/>
            <a:rect r="r" b="b" t="t" l="l"/>
            <a:pathLst>
              <a:path h="2476071" w="2541169">
                <a:moveTo>
                  <a:pt x="0" y="0"/>
                </a:moveTo>
                <a:lnTo>
                  <a:pt x="2541169" y="0"/>
                </a:lnTo>
                <a:lnTo>
                  <a:pt x="2541169" y="2476071"/>
                </a:lnTo>
                <a:lnTo>
                  <a:pt x="0" y="2476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9" id="9"/>
          <p:cNvSpPr txBox="true"/>
          <p:nvPr/>
        </p:nvSpPr>
        <p:spPr>
          <a:xfrm rot="0">
            <a:off x="9503111" y="2903951"/>
            <a:ext cx="7756189" cy="4822825"/>
          </a:xfrm>
          <a:prstGeom prst="rect">
            <a:avLst/>
          </a:prstGeom>
        </p:spPr>
        <p:txBody>
          <a:bodyPr anchor="t" rtlCol="false" tIns="0" lIns="0" bIns="0" rIns="0">
            <a:spAutoFit/>
          </a:bodyPr>
          <a:lstStyle/>
          <a:p>
            <a:pPr algn="l">
              <a:lnSpc>
                <a:spcPts val="2974"/>
              </a:lnSpc>
            </a:pPr>
            <a:r>
              <a:rPr lang="en-US" sz="2499" b="true">
                <a:solidFill>
                  <a:srgbClr val="484FA2"/>
                </a:solidFill>
                <a:latin typeface="Montserrat Medium"/>
                <a:ea typeface="Montserrat Medium"/>
                <a:cs typeface="Montserrat Medium"/>
                <a:sym typeface="Montserrat Medium"/>
              </a:rPr>
              <a:t>Rancangan ini telah kami simulasikan menggunakan software Cisco Packet Tracer. Hasilnya menunjukkan bahwa jaringan berjalan dengan stabil dan sesuai harapan. Kami melakukan beberapa tes, seperti melakukan 'ping' dari PC di satu kecamatan ke PC di kecamatan lain, dan hasilnya berhasil. Ini membuktikan bahwa komunikasi data antar segmen yang berbeda dapat berjalan dengan lancar. Perangkat client juga berhasil mendapatkan alamat IP secara otomatis dari server DHCP, yang menunjukkan bahwa layanan jaringan berfungsi dengan baik.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DAGqxPs0dvg</dc:identifier>
  <dcterms:modified xsi:type="dcterms:W3CDTF">2011-08-01T06:04:30Z</dcterms:modified>
  <cp:revision>1</cp:revision>
  <dc:title>Jaringan Komputer</dc:title>
</cp:coreProperties>
</file>