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6" r:id="rId2"/>
    <p:sldId id="310" r:id="rId3"/>
    <p:sldId id="311" r:id="rId4"/>
    <p:sldId id="289" r:id="rId5"/>
    <p:sldId id="290" r:id="rId6"/>
    <p:sldId id="291" r:id="rId7"/>
    <p:sldId id="312" r:id="rId8"/>
    <p:sldId id="293" r:id="rId9"/>
    <p:sldId id="294" r:id="rId10"/>
    <p:sldId id="313" r:id="rId11"/>
    <p:sldId id="296" r:id="rId12"/>
    <p:sldId id="299" r:id="rId13"/>
    <p:sldId id="314" r:id="rId14"/>
    <p:sldId id="315" r:id="rId15"/>
    <p:sldId id="316" r:id="rId16"/>
    <p:sldId id="318" r:id="rId17"/>
    <p:sldId id="319" r:id="rId18"/>
    <p:sldId id="320" r:id="rId19"/>
    <p:sldId id="321" r:id="rId20"/>
    <p:sldId id="322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232"/>
    <a:srgbClr val="0DA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9" autoAdjust="0"/>
    <p:restoredTop sz="95110" autoAdjust="0"/>
  </p:normalViewPr>
  <p:slideViewPr>
    <p:cSldViewPr snapToGrid="0">
      <p:cViewPr>
        <p:scale>
          <a:sx n="75" d="100"/>
          <a:sy n="75" d="100"/>
        </p:scale>
        <p:origin x="3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172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87EF2-6F6D-40BD-A830-0E66DBC75D93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4EF3A-13E6-4A8A-99BE-859E0EFCE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550" y="1470909"/>
            <a:ext cx="6794500" cy="2117725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tx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 dirty="0" err="1" smtClean="0"/>
              <a:t>Judul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49" y="3727488"/>
            <a:ext cx="3823059" cy="753645"/>
          </a:xfrm>
        </p:spPr>
        <p:txBody>
          <a:bodyPr anchor="ctr"/>
          <a:lstStyle>
            <a:lvl1pPr marL="0" indent="0" algn="r">
              <a:buNone/>
              <a:defRPr sz="2400">
                <a:solidFill>
                  <a:schemeClr val="tx1"/>
                </a:solidFill>
                <a:latin typeface="Baskerville Old Face" panose="020206020805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58" y="508000"/>
            <a:ext cx="5662442" cy="586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3602432"/>
            <a:ext cx="6675438" cy="1112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08" y="3713690"/>
            <a:ext cx="2818266" cy="7664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68274" y="240891"/>
            <a:ext cx="590550" cy="4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02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eader-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685800"/>
            <a:ext cx="12192001" cy="536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723900"/>
            <a:ext cx="9753600" cy="482600"/>
          </a:xfrm>
        </p:spPr>
        <p:txBody>
          <a:bodyPr/>
          <a:lstStyle/>
          <a:p>
            <a:r>
              <a:rPr lang="en-US" smtClean="0"/>
              <a:t>Click to Edit Title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93332" y="1947670"/>
            <a:ext cx="8814816" cy="3886200"/>
          </a:xfrm>
        </p:spPr>
        <p:txBody>
          <a:bodyPr lIns="0" tIns="0" rIns="0" bIns="0"/>
          <a:lstStyle>
            <a:lvl1pPr>
              <a:lnSpc>
                <a:spcPts val="2400"/>
              </a:lnSpc>
              <a:buClr>
                <a:schemeClr val="accent3"/>
              </a:buClr>
              <a:buSzPct val="80000"/>
              <a:defRPr/>
            </a:lvl1pPr>
            <a:lvl2pPr>
              <a:buClr>
                <a:schemeClr val="accent3"/>
              </a:buClr>
              <a:buSzPct val="80000"/>
              <a:defRPr/>
            </a:lvl2pPr>
            <a:lvl3pPr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80000"/>
              <a:defRPr baseline="0"/>
            </a:lvl3pPr>
          </a:lstStyle>
          <a:p>
            <a:pPr lvl="0"/>
            <a:r>
              <a:rPr lang="en-US" smtClean="0"/>
              <a:t>Click to edit text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5293347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eader-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685800"/>
            <a:ext cx="12192001" cy="536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723900"/>
            <a:ext cx="9753600" cy="482600"/>
          </a:xfrm>
        </p:spPr>
        <p:txBody>
          <a:bodyPr/>
          <a:lstStyle/>
          <a:p>
            <a:r>
              <a:rPr lang="en-US" smtClean="0"/>
              <a:t>Click to Edit Title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219200" y="1224541"/>
            <a:ext cx="9753600" cy="342900"/>
          </a:xfrm>
        </p:spPr>
        <p:txBody>
          <a:bodyPr lIns="0" tIns="0" rIns="0" bIns="0"/>
          <a:lstStyle>
            <a:lvl1pPr marL="0" indent="0">
              <a:buFontTx/>
              <a:buNone/>
              <a:defRPr sz="1600" b="1" spc="0">
                <a:solidFill>
                  <a:schemeClr val="accent5">
                    <a:alpha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Subtitle (better to avoid using subtitle)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93332" y="1947672"/>
            <a:ext cx="8814816" cy="3886200"/>
          </a:xfrm>
        </p:spPr>
        <p:txBody>
          <a:bodyPr lIns="0" tIns="0" rIns="0" bIns="0"/>
          <a:lstStyle>
            <a:lvl1pPr>
              <a:lnSpc>
                <a:spcPts val="2400"/>
              </a:lnSpc>
              <a:defRPr/>
            </a:lvl1pPr>
            <a:lvl2pPr>
              <a:defRPr/>
            </a:lvl2pPr>
            <a:lvl3pPr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en-US" smtClean="0"/>
              <a:t>Click to edit text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8889269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01027-D7DD-4E06-9FB4-90B6D6E462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1177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5EC8-43E2-416C-8D10-FD18F00E0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7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82989" y="1738439"/>
            <a:ext cx="4507113" cy="771000"/>
          </a:xfrm>
        </p:spPr>
        <p:txBody>
          <a:bodyPr>
            <a:noAutofit/>
          </a:bodyPr>
          <a:lstStyle>
            <a:lvl1pPr>
              <a:defRPr sz="4000" b="1" baseline="0">
                <a:latin typeface="Baskerville Old Face" panose="02020602080505020303" pitchFamily="18" charset="0"/>
              </a:defRPr>
            </a:lvl1pPr>
          </a:lstStyle>
          <a:p>
            <a:r>
              <a:rPr lang="en-US" dirty="0" smtClean="0"/>
              <a:t>Outline Slide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90" y="2654343"/>
            <a:ext cx="4507113" cy="1334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82990" y="3045008"/>
            <a:ext cx="4507111" cy="3079567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3600" baseline="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Outline 1</a:t>
            </a:r>
          </a:p>
          <a:p>
            <a:pPr lvl="0"/>
            <a:r>
              <a:rPr lang="en-US" dirty="0" smtClean="0"/>
              <a:t>Outline 2</a:t>
            </a:r>
          </a:p>
          <a:p>
            <a:pPr lvl="0"/>
            <a:r>
              <a:rPr lang="en-US" dirty="0" smtClean="0"/>
              <a:t>Outline 3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1" y="1243733"/>
            <a:ext cx="6403178" cy="488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5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3602432"/>
            <a:ext cx="6675438" cy="1112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70" y="2452946"/>
            <a:ext cx="4635792" cy="126074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3550" y="2309813"/>
            <a:ext cx="6505575" cy="1217612"/>
          </a:xfrm>
        </p:spPr>
        <p:txBody>
          <a:bodyPr anchor="b">
            <a:normAutofit/>
          </a:bodyPr>
          <a:lstStyle>
            <a:lvl1pPr marL="0" indent="0">
              <a:buNone/>
              <a:defRPr sz="4400" baseline="0">
                <a:latin typeface="Baskerville Old Face" panose="02020602080505020303" pitchFamily="18" charset="0"/>
              </a:defRPr>
            </a:lvl1pPr>
          </a:lstStyle>
          <a:p>
            <a:pPr lvl="0"/>
            <a:r>
              <a:rPr lang="en-US" dirty="0" err="1" smtClean="0"/>
              <a:t>Pembatas</a:t>
            </a:r>
            <a:r>
              <a:rPr lang="en-US" dirty="0" smtClean="0"/>
              <a:t> Bab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2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093" y="193791"/>
            <a:ext cx="8267700" cy="771000"/>
          </a:xfrm>
        </p:spPr>
        <p:txBody>
          <a:bodyPr>
            <a:noAutofit/>
          </a:bodyPr>
          <a:lstStyle>
            <a:lvl1pPr>
              <a:defRPr sz="3200" b="1" baseline="0">
                <a:latin typeface="Baskerville Old Face" panose="02020602080505020303" pitchFamily="18" charset="0"/>
              </a:defRPr>
            </a:lvl1pPr>
          </a:lstStyle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2" y="1057736"/>
            <a:ext cx="8431611" cy="1334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43200" y="1276085"/>
            <a:ext cx="9251485" cy="4680215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400" baseline="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err="1" smtClean="0"/>
              <a:t>Terserah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03" y="310498"/>
            <a:ext cx="3269982" cy="889300"/>
          </a:xfrm>
          <a:prstGeom prst="rect">
            <a:avLst/>
          </a:prstGeom>
        </p:spPr>
      </p:pic>
      <p:pic>
        <p:nvPicPr>
          <p:cNvPr id="18" name="Picture 17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56300"/>
            <a:ext cx="1755690" cy="901700"/>
          </a:xfrm>
          <a:prstGeom prst="rect">
            <a:avLst/>
          </a:prstGeom>
        </p:spPr>
      </p:pic>
      <p:sp>
        <p:nvSpPr>
          <p:cNvPr id="19" name="Pentagon 18"/>
          <p:cNvSpPr/>
          <p:nvPr userDrawn="1"/>
        </p:nvSpPr>
        <p:spPr>
          <a:xfrm>
            <a:off x="358140" y="6359581"/>
            <a:ext cx="925280" cy="361950"/>
          </a:xfrm>
          <a:prstGeom prst="homePlate">
            <a:avLst>
              <a:gd name="adj" fmla="val 2894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3649DB9-3394-4C2F-86CF-6FB9C9365069}" type="slidenum">
              <a:rPr lang="en-US" smtClean="0">
                <a:solidFill>
                  <a:srgbClr val="0C2232"/>
                </a:solidFill>
              </a:rPr>
              <a:t>‹#›</a:t>
            </a:fld>
            <a:endParaRPr lang="en-US" dirty="0">
              <a:solidFill>
                <a:srgbClr val="0C2232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93093" y="1275419"/>
            <a:ext cx="2316758" cy="466725"/>
          </a:xfrm>
          <a:prstGeom prst="roundRect">
            <a:avLst>
              <a:gd name="adj" fmla="val 45238"/>
            </a:avLst>
          </a:prstGeom>
          <a:solidFill>
            <a:srgbClr val="0C2232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bg1"/>
                </a:solidFill>
                <a:latin typeface="Century" panose="02040604050505020304" pitchFamily="18" charset="0"/>
              </a:defRPr>
            </a:lvl1pPr>
          </a:lstStyle>
          <a:p>
            <a:pPr lvl="0"/>
            <a:r>
              <a:rPr lang="en-US" dirty="0" smtClean="0"/>
              <a:t>Software </a:t>
            </a:r>
            <a:r>
              <a:rPr lang="en-US" dirty="0" err="1" smtClean="0"/>
              <a:t>apa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71470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093" y="193791"/>
            <a:ext cx="8267700" cy="771000"/>
          </a:xfrm>
        </p:spPr>
        <p:txBody>
          <a:bodyPr>
            <a:noAutofit/>
          </a:bodyPr>
          <a:lstStyle>
            <a:lvl1pPr>
              <a:defRPr sz="3200" b="1" baseline="0">
                <a:latin typeface="Baskerville Old Face" panose="02020602080505020303" pitchFamily="18" charset="0"/>
              </a:defRPr>
            </a:lvl1pPr>
          </a:lstStyle>
          <a:p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line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2" y="1057736"/>
            <a:ext cx="8431611" cy="1334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3092" y="1322271"/>
            <a:ext cx="11536957" cy="4680215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400" baseline="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err="1" smtClean="0"/>
              <a:t>Gunakan</a:t>
            </a:r>
            <a:r>
              <a:rPr lang="en-US" dirty="0" smtClean="0"/>
              <a:t> Bullet </a:t>
            </a:r>
            <a:r>
              <a:rPr lang="en-US" dirty="0" err="1" smtClean="0"/>
              <a:t>dan</a:t>
            </a:r>
            <a:r>
              <a:rPr lang="en-US" dirty="0" smtClean="0"/>
              <a:t> numbering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03" y="310498"/>
            <a:ext cx="3269982" cy="889300"/>
          </a:xfrm>
          <a:prstGeom prst="rect">
            <a:avLst/>
          </a:prstGeom>
        </p:spPr>
      </p:pic>
      <p:pic>
        <p:nvPicPr>
          <p:cNvPr id="18" name="Picture 17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56300"/>
            <a:ext cx="1755690" cy="901700"/>
          </a:xfrm>
          <a:prstGeom prst="rect">
            <a:avLst/>
          </a:prstGeom>
        </p:spPr>
      </p:pic>
      <p:sp>
        <p:nvSpPr>
          <p:cNvPr id="19" name="Pentagon 18"/>
          <p:cNvSpPr/>
          <p:nvPr userDrawn="1"/>
        </p:nvSpPr>
        <p:spPr>
          <a:xfrm>
            <a:off x="358140" y="6359581"/>
            <a:ext cx="925280" cy="361950"/>
          </a:xfrm>
          <a:prstGeom prst="homePlate">
            <a:avLst>
              <a:gd name="adj" fmla="val 2894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3649DB9-3394-4C2F-86CF-6FB9C9365069}" type="slidenum">
              <a:rPr lang="en-US" smtClean="0">
                <a:solidFill>
                  <a:srgbClr val="0C2232"/>
                </a:solidFill>
              </a:rPr>
              <a:t>‹#›</a:t>
            </a:fld>
            <a:endParaRPr lang="en-US" dirty="0">
              <a:solidFill>
                <a:srgbClr val="0C2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5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093" y="193791"/>
            <a:ext cx="8267700" cy="771000"/>
          </a:xfrm>
        </p:spPr>
        <p:txBody>
          <a:bodyPr>
            <a:noAutofit/>
          </a:bodyPr>
          <a:lstStyle>
            <a:lvl1pPr>
              <a:defRPr sz="3200" b="1" baseline="0">
                <a:latin typeface="Baskerville Old Face" panose="02020602080505020303" pitchFamily="18" charset="0"/>
              </a:defRPr>
            </a:lvl1pPr>
          </a:lstStyle>
          <a:p>
            <a:r>
              <a:rPr lang="en-US" dirty="0" err="1" smtClean="0"/>
              <a:t>Untuk</a:t>
            </a:r>
            <a:r>
              <a:rPr lang="en-US" dirty="0" smtClean="0"/>
              <a:t> langkah2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di </a:t>
            </a:r>
            <a:r>
              <a:rPr lang="en-US" dirty="0" err="1" smtClean="0"/>
              <a:t>samping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2" y="1057736"/>
            <a:ext cx="8431611" cy="1334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3093" y="1322271"/>
            <a:ext cx="5548908" cy="4680215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400" baseline="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err="1" smtClean="0"/>
              <a:t>Gunakan</a:t>
            </a:r>
            <a:r>
              <a:rPr lang="en-US" dirty="0" smtClean="0"/>
              <a:t> Bullet </a:t>
            </a:r>
            <a:r>
              <a:rPr lang="en-US" dirty="0" err="1" smtClean="0"/>
              <a:t>dan</a:t>
            </a:r>
            <a:r>
              <a:rPr lang="en-US" dirty="0" smtClean="0"/>
              <a:t> numbering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03" y="310498"/>
            <a:ext cx="3269982" cy="889300"/>
          </a:xfrm>
          <a:prstGeom prst="rect">
            <a:avLst/>
          </a:prstGeom>
        </p:spPr>
      </p:pic>
      <p:pic>
        <p:nvPicPr>
          <p:cNvPr id="15" name="Picture 14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56300"/>
            <a:ext cx="1755690" cy="901700"/>
          </a:xfrm>
          <a:prstGeom prst="rect">
            <a:avLst/>
          </a:prstGeom>
        </p:spPr>
      </p:pic>
      <p:sp>
        <p:nvSpPr>
          <p:cNvPr id="16" name="Pentagon 15"/>
          <p:cNvSpPr/>
          <p:nvPr userDrawn="1"/>
        </p:nvSpPr>
        <p:spPr>
          <a:xfrm>
            <a:off x="358140" y="6359581"/>
            <a:ext cx="925280" cy="361950"/>
          </a:xfrm>
          <a:prstGeom prst="homePlate">
            <a:avLst>
              <a:gd name="adj" fmla="val 2894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3649DB9-3394-4C2F-86CF-6FB9C9365069}" type="slidenum">
              <a:rPr lang="en-US" smtClean="0">
                <a:solidFill>
                  <a:srgbClr val="0C2232"/>
                </a:solidFill>
              </a:rPr>
              <a:t>‹#›</a:t>
            </a:fld>
            <a:endParaRPr lang="en-US" dirty="0">
              <a:solidFill>
                <a:srgbClr val="0C2232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445777" y="1322271"/>
            <a:ext cx="5548908" cy="4680215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400" baseline="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err="1" smtClean="0"/>
              <a:t>Gunakan</a:t>
            </a:r>
            <a:r>
              <a:rPr lang="en-US" dirty="0" smtClean="0"/>
              <a:t> Bullet </a:t>
            </a:r>
            <a:r>
              <a:rPr lang="en-US" dirty="0" err="1" smtClean="0"/>
              <a:t>dan</a:t>
            </a:r>
            <a:r>
              <a:rPr lang="en-US" dirty="0" smtClean="0"/>
              <a:t> numbering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59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093" y="193791"/>
            <a:ext cx="8267700" cy="771000"/>
          </a:xfrm>
        </p:spPr>
        <p:txBody>
          <a:bodyPr>
            <a:noAutofit/>
          </a:bodyPr>
          <a:lstStyle>
            <a:lvl1pPr>
              <a:defRPr sz="3200" b="1" baseline="0">
                <a:latin typeface="Baskerville Old Face" panose="02020602080505020303" pitchFamily="18" charset="0"/>
              </a:defRPr>
            </a:lvl1pPr>
          </a:lstStyle>
          <a:p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Hiperlink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Lampiran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2" y="1057736"/>
            <a:ext cx="8431611" cy="1334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3093" y="1322271"/>
            <a:ext cx="8267700" cy="4680215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400" baseline="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2400"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err="1" smtClean="0"/>
              <a:t>Isikan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03" y="310498"/>
            <a:ext cx="3269982" cy="889300"/>
          </a:xfrm>
          <a:prstGeom prst="rect">
            <a:avLst/>
          </a:prstGeom>
        </p:spPr>
      </p:pic>
      <p:pic>
        <p:nvPicPr>
          <p:cNvPr id="18" name="Picture 17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56300"/>
            <a:ext cx="1755690" cy="901700"/>
          </a:xfrm>
          <a:prstGeom prst="rect">
            <a:avLst/>
          </a:prstGeom>
        </p:spPr>
      </p:pic>
      <p:sp>
        <p:nvSpPr>
          <p:cNvPr id="19" name="Pentagon 18"/>
          <p:cNvSpPr/>
          <p:nvPr userDrawn="1"/>
        </p:nvSpPr>
        <p:spPr>
          <a:xfrm>
            <a:off x="358140" y="6359581"/>
            <a:ext cx="925280" cy="361950"/>
          </a:xfrm>
          <a:prstGeom prst="homePlate">
            <a:avLst>
              <a:gd name="adj" fmla="val 2894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3649DB9-3394-4C2F-86CF-6FB9C9365069}" type="slidenum">
              <a:rPr lang="en-US" smtClean="0">
                <a:solidFill>
                  <a:srgbClr val="0C2232"/>
                </a:solidFill>
              </a:rPr>
              <a:t>‹#›</a:t>
            </a:fld>
            <a:endParaRPr lang="en-US" dirty="0">
              <a:solidFill>
                <a:srgbClr val="0C223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8724703" y="1466850"/>
            <a:ext cx="3142123" cy="466725"/>
          </a:xfrm>
          <a:prstGeom prst="homePlate">
            <a:avLst/>
          </a:prstGeom>
          <a:solidFill>
            <a:srgbClr val="0C2232"/>
          </a:solidFill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400" baseline="0">
                <a:solidFill>
                  <a:schemeClr val="bg1"/>
                </a:solidFill>
                <a:latin typeface="Century" panose="02040604050505020304" pitchFamily="18" charset="0"/>
              </a:defRPr>
            </a:lvl1pPr>
          </a:lstStyle>
          <a:p>
            <a:pPr lvl="0"/>
            <a:r>
              <a:rPr lang="en-US" dirty="0" err="1" smtClean="0"/>
              <a:t>Buku</a:t>
            </a:r>
            <a:r>
              <a:rPr lang="en-US" dirty="0" smtClean="0"/>
              <a:t> #X (</a:t>
            </a:r>
            <a:r>
              <a:rPr lang="en-US" dirty="0" err="1" smtClean="0"/>
              <a:t>hal.Y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1818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3093" y="193791"/>
            <a:ext cx="8267700" cy="771000"/>
          </a:xfrm>
        </p:spPr>
        <p:txBody>
          <a:bodyPr>
            <a:noAutofit/>
          </a:bodyPr>
          <a:lstStyle>
            <a:lvl1pPr>
              <a:defRPr sz="3200" b="1" baseline="0">
                <a:latin typeface="Baskerville Old Face" panose="02020602080505020303" pitchFamily="18" charset="0"/>
              </a:defRPr>
            </a:lvl1pPr>
          </a:lstStyle>
          <a:p>
            <a:r>
              <a:rPr lang="en-US" dirty="0" err="1" smtClean="0"/>
              <a:t>Buat</a:t>
            </a:r>
            <a:r>
              <a:rPr lang="en-US" dirty="0" smtClean="0"/>
              <a:t> Yang Full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2" y="1057736"/>
            <a:ext cx="8431611" cy="133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03" y="310498"/>
            <a:ext cx="3269982" cy="889300"/>
          </a:xfrm>
          <a:prstGeom prst="rect">
            <a:avLst/>
          </a:prstGeom>
        </p:spPr>
      </p:pic>
      <p:pic>
        <p:nvPicPr>
          <p:cNvPr id="11" name="Picture 10"/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56300"/>
            <a:ext cx="1755690" cy="901700"/>
          </a:xfrm>
          <a:prstGeom prst="rect">
            <a:avLst/>
          </a:prstGeom>
        </p:spPr>
      </p:pic>
      <p:sp>
        <p:nvSpPr>
          <p:cNvPr id="9" name="Pentagon 8"/>
          <p:cNvSpPr/>
          <p:nvPr userDrawn="1"/>
        </p:nvSpPr>
        <p:spPr>
          <a:xfrm>
            <a:off x="358140" y="6359581"/>
            <a:ext cx="925280" cy="361950"/>
          </a:xfrm>
          <a:prstGeom prst="homePlate">
            <a:avLst>
              <a:gd name="adj" fmla="val 2894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3649DB9-3394-4C2F-86CF-6FB9C9365069}" type="slidenum">
              <a:rPr lang="en-US" smtClean="0">
                <a:solidFill>
                  <a:srgbClr val="0C2232"/>
                </a:solidFill>
              </a:rPr>
              <a:t>‹#›</a:t>
            </a:fld>
            <a:endParaRPr lang="en-US" dirty="0">
              <a:solidFill>
                <a:srgbClr val="0C2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6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3602432"/>
            <a:ext cx="6675438" cy="1112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70" y="2452946"/>
            <a:ext cx="4635792" cy="1260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44" y="2452946"/>
            <a:ext cx="3999832" cy="119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9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D0241-B626-471D-9F63-985582CEA785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CB30D-589A-4770-867F-052759F034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7" r:id="rId3"/>
    <p:sldLayoutId id="2147483664" r:id="rId4"/>
    <p:sldLayoutId id="2147483650" r:id="rId5"/>
    <p:sldLayoutId id="2147483660" r:id="rId6"/>
    <p:sldLayoutId id="2147483663" r:id="rId7"/>
    <p:sldLayoutId id="2147483654" r:id="rId8"/>
    <p:sldLayoutId id="2147483666" r:id="rId9"/>
    <p:sldLayoutId id="2147483668" r:id="rId10"/>
    <p:sldLayoutId id="2147483669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webtematik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b="1" dirty="0" err="1" smtClean="0"/>
              <a:t>Geografis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Pertemuan</a:t>
            </a:r>
            <a:r>
              <a:rPr lang="en-US" dirty="0" smtClean="0"/>
              <a:t> 13 – </a:t>
            </a:r>
            <a:r>
              <a:rPr lang="en-ID" dirty="0" err="1" smtClean="0"/>
              <a:t>Praktek</a:t>
            </a:r>
            <a:r>
              <a:rPr lang="en-ID" dirty="0" smtClean="0"/>
              <a:t> </a:t>
            </a:r>
            <a:endParaRPr lang="en-ID" dirty="0"/>
          </a:p>
          <a:p>
            <a:r>
              <a:rPr lang="en-ID" dirty="0" err="1" smtClean="0"/>
              <a:t>Geovisualisasi</a:t>
            </a:r>
            <a:r>
              <a:rPr lang="en-ID" dirty="0" smtClean="0"/>
              <a:t>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3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Menyesuaikan</a:t>
            </a:r>
            <a:r>
              <a:rPr lang="en-ID" dirty="0" smtClean="0"/>
              <a:t> Style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92" y="1322272"/>
            <a:ext cx="11536957" cy="1178332"/>
          </a:xfrm>
        </p:spPr>
        <p:txBody>
          <a:bodyPr>
            <a:normAutofit/>
          </a:bodyPr>
          <a:lstStyle/>
          <a:p>
            <a:r>
              <a:rPr lang="en-ID" dirty="0" smtClean="0"/>
              <a:t>Web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menampilkan</a:t>
            </a:r>
            <a:r>
              <a:rPr lang="en-ID" dirty="0" smtClean="0"/>
              <a:t> </a:t>
            </a:r>
            <a:r>
              <a:rPr lang="en-ID" dirty="0" err="1" smtClean="0"/>
              <a:t>peta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tampilan</a:t>
            </a:r>
            <a:r>
              <a:rPr lang="en-ID" dirty="0" smtClean="0"/>
              <a:t> </a:t>
            </a:r>
            <a:r>
              <a:rPr lang="en-ID" dirty="0" err="1" smtClean="0"/>
              <a:t>penuh</a:t>
            </a:r>
            <a:endParaRPr lang="en-ID" dirty="0" smtClean="0"/>
          </a:p>
          <a:p>
            <a:r>
              <a:rPr lang="en-ID" dirty="0" err="1" smtClean="0"/>
              <a:t>Tuliskan</a:t>
            </a:r>
            <a:r>
              <a:rPr lang="en-ID" dirty="0" smtClean="0"/>
              <a:t> </a:t>
            </a:r>
            <a:r>
              <a:rPr lang="en-ID" i="1" dirty="0" err="1" smtClean="0"/>
              <a:t>css</a:t>
            </a:r>
            <a:r>
              <a:rPr lang="en-ID" i="1" dirty="0" smtClean="0"/>
              <a:t> </a:t>
            </a:r>
            <a:r>
              <a:rPr lang="en-ID" i="1" dirty="0" smtClean="0"/>
              <a:t>style</a:t>
            </a:r>
            <a:r>
              <a:rPr lang="en-ID" i="1" dirty="0" smtClean="0"/>
              <a:t> </a:t>
            </a:r>
            <a:r>
              <a:rPr lang="en-ID" dirty="0" err="1" smtClean="0"/>
              <a:t>dibawah</a:t>
            </a:r>
            <a:r>
              <a:rPr lang="en-ID" dirty="0" smtClean="0"/>
              <a:t> </a:t>
            </a:r>
            <a:r>
              <a:rPr lang="en-ID" dirty="0" err="1" smtClean="0"/>
              <a:t>kedalam</a:t>
            </a:r>
            <a:r>
              <a:rPr lang="en-ID" dirty="0" smtClean="0"/>
              <a:t> </a:t>
            </a:r>
            <a:r>
              <a:rPr lang="en-ID" i="1" dirty="0" smtClean="0"/>
              <a:t>head</a:t>
            </a:r>
            <a:r>
              <a:rPr lang="en-ID" dirty="0" smtClean="0"/>
              <a:t> index.html</a:t>
            </a:r>
            <a:endParaRPr lang="en-ID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3092" y="2500604"/>
            <a:ext cx="11536957" cy="4206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&lt;style&gt;</a:t>
            </a:r>
          </a:p>
          <a:p>
            <a:pPr marL="6238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/>
              <a:t>html, body {</a:t>
            </a:r>
          </a:p>
          <a:p>
            <a:pPr marL="6238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/>
              <a:t>	</a:t>
            </a:r>
            <a:r>
              <a:rPr lang="en-GB" sz="1800" dirty="0" smtClean="0"/>
              <a:t>height</a:t>
            </a:r>
            <a:r>
              <a:rPr lang="en-GB" sz="1800" dirty="0"/>
              <a:t>: 100%;</a:t>
            </a:r>
          </a:p>
          <a:p>
            <a:pPr marL="6238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/>
              <a:t>	</a:t>
            </a:r>
            <a:r>
              <a:rPr lang="en-GB" sz="1800" dirty="0" smtClean="0"/>
              <a:t>margin</a:t>
            </a:r>
            <a:r>
              <a:rPr lang="en-GB" sz="1800" dirty="0"/>
              <a:t>: 0</a:t>
            </a:r>
            <a:r>
              <a:rPr lang="en-GB" sz="1800" dirty="0" smtClean="0"/>
              <a:t>;}</a:t>
            </a:r>
            <a:endParaRPr lang="en-US" sz="1800" dirty="0" smtClean="0"/>
          </a:p>
          <a:p>
            <a:pPr marL="6238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#</a:t>
            </a:r>
            <a:r>
              <a:rPr lang="en-US" sz="1800" dirty="0"/>
              <a:t>map { width: 100vw; height: 100%; }</a:t>
            </a:r>
          </a:p>
          <a:p>
            <a:pPr marL="1258888" indent="-635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.</a:t>
            </a:r>
            <a:r>
              <a:rPr lang="en-US" sz="1800" dirty="0"/>
              <a:t>info { padding: 6px 8px; font: 14px/16px Arial, Helvetica, sans-serif; background: white; background: </a:t>
            </a:r>
            <a:r>
              <a:rPr lang="en-US" sz="1800" dirty="0" err="1"/>
              <a:t>rgba</a:t>
            </a:r>
            <a:r>
              <a:rPr lang="en-US" sz="1800" dirty="0"/>
              <a:t>(255,255,255,0.8); box-shadow: 0 0 15px </a:t>
            </a:r>
            <a:r>
              <a:rPr lang="en-US" sz="1800" dirty="0" err="1"/>
              <a:t>rgba</a:t>
            </a:r>
            <a:r>
              <a:rPr lang="en-US" sz="1800" dirty="0"/>
              <a:t>(0,0,0,0.2); border-radius: 5px; } .info h4 { margin: 0 0 5px; color: #777; }</a:t>
            </a:r>
          </a:p>
          <a:p>
            <a:pPr marL="1258888" indent="-635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.</a:t>
            </a:r>
            <a:r>
              <a:rPr lang="en-US" sz="1800" dirty="0"/>
              <a:t>legend</a:t>
            </a:r>
            <a:r>
              <a:rPr lang="en-US" sz="1800" dirty="0"/>
              <a:t> { </a:t>
            </a:r>
            <a:r>
              <a:rPr lang="en-US" sz="1800" dirty="0"/>
              <a:t>text-align</a:t>
            </a:r>
            <a:r>
              <a:rPr lang="en-US" sz="1800" dirty="0"/>
              <a:t>: left; line-height: 18px; color: #555; } .legend </a:t>
            </a:r>
            <a:r>
              <a:rPr lang="en-US" sz="1800" dirty="0" err="1"/>
              <a:t>i</a:t>
            </a:r>
            <a:r>
              <a:rPr lang="en-US" sz="1800" dirty="0"/>
              <a:t> { width: 18px; height: 18px; float: left; margin-right: 8px; opacity: 0.7;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&lt;/</a:t>
            </a:r>
            <a:r>
              <a:rPr lang="en-US" sz="1800" dirty="0"/>
              <a:t>style&gt;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188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Tambahkan</a:t>
            </a:r>
            <a:r>
              <a:rPr lang="en-ID" dirty="0" smtClean="0"/>
              <a:t> </a:t>
            </a:r>
            <a:r>
              <a:rPr lang="en-ID" dirty="0" err="1" smtClean="0"/>
              <a:t>Elemen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id “map”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…………………………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GB" b="1" dirty="0" smtClean="0"/>
              <a:t>&lt;!-- </a:t>
            </a:r>
            <a:r>
              <a:rPr lang="en-GB" b="1" dirty="0" err="1" smtClean="0"/>
              <a:t>peta</a:t>
            </a:r>
            <a:r>
              <a:rPr lang="en-GB" b="1" dirty="0" smtClean="0"/>
              <a:t> </a:t>
            </a:r>
            <a:r>
              <a:rPr lang="en-GB" b="1" dirty="0" err="1" smtClean="0"/>
              <a:t>akan</a:t>
            </a:r>
            <a:r>
              <a:rPr lang="en-GB" b="1" dirty="0" smtClean="0"/>
              <a:t> </a:t>
            </a:r>
            <a:r>
              <a:rPr lang="en-GB" b="1" dirty="0" err="1" smtClean="0"/>
              <a:t>ditampilkan</a:t>
            </a:r>
            <a:r>
              <a:rPr lang="en-GB" b="1" dirty="0" smtClean="0"/>
              <a:t> di </a:t>
            </a:r>
            <a:r>
              <a:rPr lang="en-GB" b="1" dirty="0" err="1" smtClean="0"/>
              <a:t>sini</a:t>
            </a:r>
            <a:r>
              <a:rPr lang="en-GB" b="1" dirty="0"/>
              <a:t> </a:t>
            </a:r>
            <a:r>
              <a:rPr lang="en-GB" b="1" dirty="0" smtClean="0"/>
              <a:t>--&gt;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div </a:t>
            </a:r>
            <a:r>
              <a:rPr lang="en-US" b="1" dirty="0" smtClean="0"/>
              <a:t>id=</a:t>
            </a:r>
            <a:r>
              <a:rPr lang="id-ID" b="1" dirty="0" smtClean="0"/>
              <a:t>“</a:t>
            </a:r>
            <a:r>
              <a:rPr lang="en-US" b="1" dirty="0" smtClean="0"/>
              <a:t>map"&gt;&lt;/</a:t>
            </a:r>
            <a:r>
              <a:rPr lang="en-US" b="1" dirty="0"/>
              <a:t>div&gt;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……………………........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0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Panggil</a:t>
            </a:r>
            <a:r>
              <a:rPr lang="en-ID" dirty="0" smtClean="0"/>
              <a:t> </a:t>
            </a:r>
            <a:r>
              <a:rPr lang="en-ID" dirty="0" smtClean="0"/>
              <a:t>Data </a:t>
            </a:r>
            <a:r>
              <a:rPr lang="en-ID" dirty="0" err="1" smtClean="0"/>
              <a:t>Geospasial</a:t>
            </a:r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smtClean="0"/>
              <a:t>…………..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GB" dirty="0"/>
              <a:t>&lt;!-- </a:t>
            </a:r>
            <a:r>
              <a:rPr lang="en-GB" dirty="0" err="1"/>
              <a:t>peta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ditampilkan</a:t>
            </a:r>
            <a:r>
              <a:rPr lang="en-GB" dirty="0"/>
              <a:t> di </a:t>
            </a:r>
            <a:r>
              <a:rPr lang="en-GB" dirty="0" err="1"/>
              <a:t>sini</a:t>
            </a:r>
            <a:r>
              <a:rPr lang="en-GB" dirty="0"/>
              <a:t> </a:t>
            </a:r>
            <a:r>
              <a:rPr lang="en-GB" dirty="0" smtClean="0"/>
              <a:t>--&gt;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div id="</a:t>
            </a:r>
            <a:r>
              <a:rPr lang="en-US" dirty="0" smtClean="0"/>
              <a:t>map"&gt;&lt;/</a:t>
            </a:r>
            <a:r>
              <a:rPr lang="en-US" dirty="0"/>
              <a:t>div&gt;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/>
              <a:t>&lt;script type="text/</a:t>
            </a:r>
            <a:r>
              <a:rPr lang="en-US" b="1" dirty="0" err="1"/>
              <a:t>javascript</a:t>
            </a:r>
            <a:r>
              <a:rPr lang="en-US" b="1" dirty="0"/>
              <a:t>" </a:t>
            </a:r>
            <a:r>
              <a:rPr lang="en-US" b="1" dirty="0" err="1"/>
              <a:t>src</a:t>
            </a:r>
            <a:r>
              <a:rPr lang="en-US" b="1" dirty="0"/>
              <a:t>="IndoSE2016.js"&gt;&lt;/script&gt;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&lt;/body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ID" dirty="0" smtClean="0"/>
              <a:t>……………….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Setting Leaflet – Map </a:t>
            </a:r>
            <a:r>
              <a:rPr lang="en-ID" dirty="0" err="1" smtClean="0"/>
              <a:t>Center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Setting </a:t>
            </a:r>
            <a:r>
              <a:rPr lang="en-ID" dirty="0" err="1" smtClean="0"/>
              <a:t>Basemap</a:t>
            </a:r>
            <a:r>
              <a:rPr lang="en-ID" dirty="0" smtClean="0"/>
              <a:t> (</a:t>
            </a:r>
            <a:r>
              <a:rPr lang="en-ID" dirty="0" err="1" smtClean="0"/>
              <a:t>openstreetmap</a:t>
            </a:r>
            <a:r>
              <a:rPr lang="en-ID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D" dirty="0" smtClean="0"/>
              <a:t>…………..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GB" dirty="0"/>
              <a:t>&lt;!-- </a:t>
            </a:r>
            <a:r>
              <a:rPr lang="en-GB" dirty="0" err="1"/>
              <a:t>peta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ditampilkan</a:t>
            </a:r>
            <a:r>
              <a:rPr lang="en-GB" dirty="0"/>
              <a:t> di </a:t>
            </a:r>
            <a:r>
              <a:rPr lang="en-GB" dirty="0" err="1"/>
              <a:t>sini</a:t>
            </a:r>
            <a:r>
              <a:rPr lang="en-GB" dirty="0"/>
              <a:t> </a:t>
            </a:r>
            <a:r>
              <a:rPr lang="en-GB" dirty="0" smtClean="0"/>
              <a:t>--&gt;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div id="</a:t>
            </a:r>
            <a:r>
              <a:rPr lang="en-US" dirty="0" smtClean="0"/>
              <a:t>map"&gt;&lt;/</a:t>
            </a:r>
            <a:r>
              <a:rPr lang="en-US" dirty="0"/>
              <a:t>div&gt;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="IndoSE2016.js"&gt;&lt;/script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&lt;!-- setting leaflet </a:t>
            </a:r>
            <a:r>
              <a:rPr lang="en-US" b="1" dirty="0" err="1" smtClean="0"/>
              <a:t>dimulai</a:t>
            </a:r>
            <a:r>
              <a:rPr lang="en-US" b="1" dirty="0" smtClean="0"/>
              <a:t> </a:t>
            </a:r>
            <a:r>
              <a:rPr lang="en-US" b="1" dirty="0" err="1" smtClean="0"/>
              <a:t>disini</a:t>
            </a:r>
            <a:r>
              <a:rPr lang="en-US" b="1" dirty="0" smtClean="0"/>
              <a:t> --&gt;</a:t>
            </a:r>
          </a:p>
          <a:p>
            <a:pPr marL="901700" indent="0">
              <a:buNone/>
            </a:pPr>
            <a:r>
              <a:rPr lang="en-US" b="1" dirty="0"/>
              <a:t>&lt;script type="text/</a:t>
            </a:r>
            <a:r>
              <a:rPr lang="en-US" b="1" dirty="0" err="1"/>
              <a:t>javascript</a:t>
            </a:r>
            <a:r>
              <a:rPr lang="en-US" b="1" dirty="0"/>
              <a:t>"&gt;</a:t>
            </a:r>
          </a:p>
          <a:p>
            <a:pPr marL="901700" indent="0" defTabSz="1257300">
              <a:buNone/>
            </a:pPr>
            <a:r>
              <a:rPr lang="en-US" b="1" dirty="0"/>
              <a:t>	</a:t>
            </a:r>
            <a:r>
              <a:rPr lang="en-US" b="1" dirty="0" err="1"/>
              <a:t>var</a:t>
            </a:r>
            <a:r>
              <a:rPr lang="en-US" b="1" dirty="0"/>
              <a:t> map = </a:t>
            </a:r>
            <a:r>
              <a:rPr lang="en-US" b="1" dirty="0" err="1"/>
              <a:t>L.map</a:t>
            </a:r>
            <a:r>
              <a:rPr lang="en-US" b="1" dirty="0"/>
              <a:t>('map').</a:t>
            </a:r>
            <a:r>
              <a:rPr lang="en-US" b="1" dirty="0" err="1"/>
              <a:t>setView</a:t>
            </a:r>
            <a:r>
              <a:rPr lang="en-US" b="1" dirty="0"/>
              <a:t>([-2.23093,118,86888], 5);</a:t>
            </a:r>
          </a:p>
          <a:p>
            <a:pPr marL="1524000" indent="-266700" defTabSz="1257300">
              <a:buNone/>
            </a:pPr>
            <a:r>
              <a:rPr lang="en-US" b="1" dirty="0" err="1" smtClean="0"/>
              <a:t>L.tileLayer</a:t>
            </a:r>
            <a:r>
              <a:rPr lang="en-US" b="1" dirty="0"/>
              <a:t>('https://api.tiles.mapbox.com/v4/{id}/{z}/{x}/{y}.</a:t>
            </a:r>
            <a:r>
              <a:rPr lang="en-US" b="1" dirty="0" err="1"/>
              <a:t>png?access_token</a:t>
            </a:r>
            <a:r>
              <a:rPr lang="en-US" b="1" dirty="0"/>
              <a:t>=pk.eyJ1IjoibWFwYm94IiwiYSI6ImNpejY4NXVycTA2emYycXBndHRqcmZ3N3gifQ.rJcFIG214AriISLbB6B5aw', </a:t>
            </a:r>
            <a:r>
              <a:rPr lang="en-US" b="1" dirty="0" smtClean="0"/>
              <a:t>{</a:t>
            </a:r>
            <a:r>
              <a:rPr lang="en-US" b="1" dirty="0" err="1" smtClean="0"/>
              <a:t>maxZoom</a:t>
            </a:r>
            <a:r>
              <a:rPr lang="en-US" b="1" dirty="0"/>
              <a:t>: </a:t>
            </a:r>
            <a:r>
              <a:rPr lang="en-US" b="1" dirty="0" smtClean="0"/>
              <a:t>18,attribution</a:t>
            </a:r>
            <a:r>
              <a:rPr lang="en-US" b="1" dirty="0"/>
              <a:t>: 'Map data &amp;copy; &lt;a </a:t>
            </a:r>
            <a:r>
              <a:rPr lang="en-US" b="1" dirty="0" err="1"/>
              <a:t>href</a:t>
            </a:r>
            <a:r>
              <a:rPr lang="en-US" b="1" dirty="0"/>
              <a:t>="https://www.openstreetmap.org/"&gt;OpenStreetMap&lt;/a&gt; contributors, ' </a:t>
            </a:r>
            <a:r>
              <a:rPr lang="en-US" b="1" dirty="0" smtClean="0"/>
              <a:t>+'&lt;</a:t>
            </a:r>
            <a:r>
              <a:rPr lang="en-US" b="1" dirty="0"/>
              <a:t>a </a:t>
            </a:r>
            <a:r>
              <a:rPr lang="en-US" b="1" dirty="0" err="1"/>
              <a:t>href</a:t>
            </a:r>
            <a:r>
              <a:rPr lang="en-US" b="1" dirty="0"/>
              <a:t>="https://creativecommons.org/licenses/by-</a:t>
            </a:r>
            <a:r>
              <a:rPr lang="en-US" b="1" dirty="0" err="1"/>
              <a:t>sa</a:t>
            </a:r>
            <a:r>
              <a:rPr lang="en-US" b="1" dirty="0"/>
              <a:t>/2.0/"&gt;CC-BY-SA&lt;/a&gt;, ' </a:t>
            </a:r>
            <a:r>
              <a:rPr lang="en-US" b="1" dirty="0" smtClean="0"/>
              <a:t>+ 'Imagery </a:t>
            </a:r>
            <a:r>
              <a:rPr lang="en-US" b="1" dirty="0"/>
              <a:t>© &lt;a </a:t>
            </a:r>
            <a:r>
              <a:rPr lang="en-US" b="1" dirty="0" err="1"/>
              <a:t>href</a:t>
            </a:r>
            <a:r>
              <a:rPr lang="en-US" b="1" dirty="0"/>
              <a:t>="https://www.mapbox.com/"&gt;Mapbox&lt;/a</a:t>
            </a:r>
            <a:r>
              <a:rPr lang="en-US" b="1" dirty="0" smtClean="0"/>
              <a:t>&gt;',id</a:t>
            </a:r>
            <a:r>
              <a:rPr lang="en-US" b="1" dirty="0"/>
              <a:t>: '</a:t>
            </a:r>
            <a:r>
              <a:rPr lang="en-US" b="1" dirty="0" err="1"/>
              <a:t>mapbox.light</a:t>
            </a:r>
            <a:r>
              <a:rPr lang="en-US" b="1" dirty="0"/>
              <a:t>'</a:t>
            </a:r>
          </a:p>
          <a:p>
            <a:pPr marL="901700" indent="0" defTabSz="1257300">
              <a:buNone/>
            </a:pPr>
            <a:r>
              <a:rPr lang="en-US" b="1" dirty="0"/>
              <a:t>	}).</a:t>
            </a:r>
            <a:r>
              <a:rPr lang="en-US" b="1" dirty="0" err="1"/>
              <a:t>addTo</a:t>
            </a:r>
            <a:r>
              <a:rPr lang="en-US" b="1" dirty="0"/>
              <a:t>(map</a:t>
            </a:r>
            <a:r>
              <a:rPr lang="en-US" b="1" dirty="0" smtClean="0"/>
              <a:t>);</a:t>
            </a:r>
          </a:p>
          <a:p>
            <a:pPr marL="901700" indent="0">
              <a:buNone/>
            </a:pPr>
            <a:r>
              <a:rPr lang="en-GB" b="1" dirty="0" smtClean="0"/>
              <a:t>&lt;/script&gt;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&lt;/body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ID" dirty="0" smtClean="0"/>
              <a:t>……………….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4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Setting Leaflet – Control </a:t>
            </a:r>
            <a:r>
              <a:rPr lang="en-ID" dirty="0" err="1" smtClean="0"/>
              <a:t>Untuk</a:t>
            </a:r>
            <a:r>
              <a:rPr lang="en-ID" dirty="0" smtClean="0"/>
              <a:t> Load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dirty="0" smtClean="0"/>
              <a:t>…………..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901700" indent="0" defTabSz="35560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map = </a:t>
            </a:r>
            <a:r>
              <a:rPr lang="en-US" dirty="0" err="1"/>
              <a:t>L.map</a:t>
            </a:r>
            <a:r>
              <a:rPr lang="en-US" dirty="0"/>
              <a:t>('map').</a:t>
            </a:r>
            <a:r>
              <a:rPr lang="en-US" dirty="0" err="1"/>
              <a:t>setView</a:t>
            </a:r>
            <a:r>
              <a:rPr lang="en-US" dirty="0"/>
              <a:t>([-2.23093,118,86888], 5);</a:t>
            </a:r>
          </a:p>
          <a:p>
            <a:pPr marL="1165225" indent="-266700" defTabSz="355600">
              <a:buNone/>
            </a:pPr>
            <a:r>
              <a:rPr lang="en-US" dirty="0" err="1" smtClean="0"/>
              <a:t>L.tileLayer</a:t>
            </a:r>
            <a:r>
              <a:rPr lang="en-US" dirty="0"/>
              <a:t>('https://api.tiles.mapbox.com/v4/{id}/{z}/{x}/{y}.</a:t>
            </a:r>
            <a:r>
              <a:rPr lang="en-US" dirty="0" err="1"/>
              <a:t>png?access_token</a:t>
            </a:r>
            <a:r>
              <a:rPr lang="en-US" dirty="0"/>
              <a:t>=pk.eyJ1IjoibWFwYm94IiwiYSI6ImNpejY4NXVycTA2emYycXBndHRqcmZ3N3gifQ.rJcFIG214AriISLbB6B5aw', </a:t>
            </a:r>
            <a:r>
              <a:rPr lang="en-US" dirty="0" smtClean="0"/>
              <a:t>{</a:t>
            </a:r>
            <a:r>
              <a:rPr lang="en-US" dirty="0" err="1" smtClean="0"/>
              <a:t>maxZoom</a:t>
            </a:r>
            <a:r>
              <a:rPr lang="en-US" dirty="0"/>
              <a:t>: </a:t>
            </a:r>
            <a:r>
              <a:rPr lang="en-US" dirty="0" smtClean="0"/>
              <a:t>18,attribution</a:t>
            </a:r>
            <a:r>
              <a:rPr lang="en-US" dirty="0"/>
              <a:t>: 'Map data &amp;copy; &lt;a </a:t>
            </a:r>
            <a:r>
              <a:rPr lang="en-US" dirty="0" err="1"/>
              <a:t>href</a:t>
            </a:r>
            <a:r>
              <a:rPr lang="en-US" dirty="0"/>
              <a:t>="https://www.openstreetmap.org/"&gt;OpenStreetMap&lt;/a&gt; contributors, ' </a:t>
            </a:r>
            <a:r>
              <a:rPr lang="en-US" dirty="0" smtClean="0"/>
              <a:t>+'&lt;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="https://creativecommons.org/licenses/by-</a:t>
            </a:r>
            <a:r>
              <a:rPr lang="en-US" dirty="0" err="1"/>
              <a:t>sa</a:t>
            </a:r>
            <a:r>
              <a:rPr lang="en-US" dirty="0"/>
              <a:t>/2.0/"&gt;CC-BY-SA&lt;/a&gt;, ' </a:t>
            </a:r>
            <a:r>
              <a:rPr lang="en-US" dirty="0" smtClean="0"/>
              <a:t>+ 'Imagery </a:t>
            </a:r>
            <a:r>
              <a:rPr lang="en-US" dirty="0"/>
              <a:t>© &lt;a </a:t>
            </a:r>
            <a:r>
              <a:rPr lang="en-US" dirty="0" err="1"/>
              <a:t>href</a:t>
            </a:r>
            <a:r>
              <a:rPr lang="en-US" dirty="0"/>
              <a:t>="https://www.mapbox.com/"&gt;Mapbox&lt;/a</a:t>
            </a:r>
            <a:r>
              <a:rPr lang="en-US" dirty="0" smtClean="0"/>
              <a:t>&gt;',id</a:t>
            </a:r>
            <a:r>
              <a:rPr lang="en-US" dirty="0"/>
              <a:t>: </a:t>
            </a:r>
            <a:r>
              <a:rPr lang="en-US" dirty="0" smtClean="0"/>
              <a:t>'</a:t>
            </a:r>
            <a:r>
              <a:rPr lang="en-US" dirty="0" err="1" smtClean="0"/>
              <a:t>mapbox.light</a:t>
            </a:r>
            <a:r>
              <a:rPr lang="en-US" dirty="0" smtClean="0"/>
              <a:t>‘</a:t>
            </a:r>
          </a:p>
          <a:p>
            <a:pPr marL="1165225" indent="-266700" defTabSz="355600">
              <a:buNone/>
            </a:pPr>
            <a:r>
              <a:rPr lang="en-US" dirty="0" smtClean="0"/>
              <a:t>}).</a:t>
            </a:r>
            <a:r>
              <a:rPr lang="en-US" dirty="0" err="1"/>
              <a:t>addTo</a:t>
            </a:r>
            <a:r>
              <a:rPr lang="en-US" dirty="0"/>
              <a:t>(map</a:t>
            </a:r>
            <a:r>
              <a:rPr lang="en-US" dirty="0" smtClean="0"/>
              <a:t>);</a:t>
            </a:r>
          </a:p>
          <a:p>
            <a:pPr marL="1165225" indent="-266700" defTabSz="355600">
              <a:spcBef>
                <a:spcPts val="0"/>
              </a:spcBef>
              <a:buNone/>
            </a:pPr>
            <a:endParaRPr lang="en-US" dirty="0" smtClean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smtClean="0"/>
              <a:t>// </a:t>
            </a:r>
            <a:r>
              <a:rPr lang="en-US" b="1" dirty="0"/>
              <a:t>control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menampilkan</a:t>
            </a:r>
            <a:r>
              <a:rPr lang="en-US" b="1" dirty="0"/>
              <a:t> data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/>
              <a:t>info = </a:t>
            </a:r>
            <a:r>
              <a:rPr lang="en-US" b="1" dirty="0" err="1"/>
              <a:t>L.control</a:t>
            </a:r>
            <a:r>
              <a:rPr lang="en-US" b="1" dirty="0"/>
              <a:t>();</a:t>
            </a:r>
          </a:p>
          <a:p>
            <a:pPr marL="1165225" indent="-266700" defTabSz="355600">
              <a:spcBef>
                <a:spcPts val="0"/>
              </a:spcBef>
              <a:buNone/>
            </a:pP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err="1" smtClean="0"/>
              <a:t>info.onAdd</a:t>
            </a:r>
            <a:r>
              <a:rPr lang="en-US" b="1" dirty="0" smtClean="0"/>
              <a:t> </a:t>
            </a:r>
            <a:r>
              <a:rPr lang="en-US" b="1" dirty="0"/>
              <a:t>= function (map) {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err="1"/>
              <a:t>this._div</a:t>
            </a:r>
            <a:r>
              <a:rPr lang="en-US" b="1" dirty="0"/>
              <a:t> = </a:t>
            </a:r>
            <a:r>
              <a:rPr lang="en-US" b="1" dirty="0" err="1"/>
              <a:t>L.DomUtil.create</a:t>
            </a:r>
            <a:r>
              <a:rPr lang="en-US" b="1" dirty="0"/>
              <a:t>('div', 'info');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err="1"/>
              <a:t>this.update</a:t>
            </a:r>
            <a:r>
              <a:rPr lang="en-US" b="1" dirty="0" smtClean="0"/>
              <a:t>();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return </a:t>
            </a:r>
            <a:r>
              <a:rPr lang="en-US" b="1" dirty="0" err="1"/>
              <a:t>this._div</a:t>
            </a:r>
            <a:r>
              <a:rPr lang="en-US" b="1" dirty="0"/>
              <a:t>;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smtClean="0"/>
              <a:t>};</a:t>
            </a: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err="1" smtClean="0"/>
              <a:t>info.update</a:t>
            </a:r>
            <a:r>
              <a:rPr lang="en-US" b="1" dirty="0" smtClean="0"/>
              <a:t> </a:t>
            </a:r>
            <a:r>
              <a:rPr lang="en-US" b="1" dirty="0"/>
              <a:t>= function (props) {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this</a:t>
            </a:r>
            <a:r>
              <a:rPr lang="en-US" b="1" dirty="0"/>
              <a:t>._</a:t>
            </a:r>
            <a:r>
              <a:rPr lang="en-US" b="1" dirty="0" err="1"/>
              <a:t>div.innerHTML</a:t>
            </a:r>
            <a:r>
              <a:rPr lang="en-US" b="1" dirty="0"/>
              <a:t> = '&lt;h4&gt;</a:t>
            </a:r>
            <a:r>
              <a:rPr lang="en-US" b="1" dirty="0" err="1"/>
              <a:t>Jumlah</a:t>
            </a:r>
            <a:r>
              <a:rPr lang="en-US" b="1" dirty="0"/>
              <a:t> Tenaga </a:t>
            </a:r>
            <a:r>
              <a:rPr lang="en-US" b="1" dirty="0" err="1"/>
              <a:t>Kerja</a:t>
            </a:r>
            <a:r>
              <a:rPr lang="en-US" b="1" dirty="0"/>
              <a:t> per </a:t>
            </a:r>
            <a:r>
              <a:rPr lang="en-US" b="1" dirty="0" err="1"/>
              <a:t>Provinsi</a:t>
            </a:r>
            <a:r>
              <a:rPr lang="en-US" b="1" dirty="0"/>
              <a:t>&lt;/h4&gt;' +  (props </a:t>
            </a:r>
            <a:r>
              <a:rPr lang="en-US" b="1" dirty="0" smtClean="0"/>
              <a:t>?'&lt;b&gt;' + </a:t>
            </a:r>
            <a:r>
              <a:rPr lang="en-US" b="1" dirty="0" err="1" smtClean="0"/>
              <a:t>props.PROVINSI</a:t>
            </a:r>
            <a:r>
              <a:rPr lang="en-US" b="1" dirty="0" smtClean="0"/>
              <a:t> + '&lt;/b&gt;&lt;</a:t>
            </a:r>
            <a:r>
              <a:rPr lang="en-US" b="1" dirty="0" err="1" smtClean="0"/>
              <a:t>br</a:t>
            </a:r>
            <a:r>
              <a:rPr lang="en-US" b="1" dirty="0" smtClean="0"/>
              <a:t> /&gt;' + </a:t>
            </a:r>
            <a:r>
              <a:rPr lang="en-US" b="1" dirty="0" err="1" smtClean="0"/>
              <a:t>props.workforce</a:t>
            </a:r>
            <a:r>
              <a:rPr lang="en-US" b="1" dirty="0" smtClean="0"/>
              <a:t> + ' orang': </a:t>
            </a:r>
            <a:r>
              <a:rPr lang="en-US" b="1" dirty="0"/>
              <a:t>'</a:t>
            </a:r>
            <a:r>
              <a:rPr lang="en-US" b="1" dirty="0" err="1"/>
              <a:t>sorot</a:t>
            </a:r>
            <a:r>
              <a:rPr lang="en-US" b="1" dirty="0"/>
              <a:t> </a:t>
            </a:r>
            <a:r>
              <a:rPr lang="en-US" b="1" dirty="0" err="1"/>
              <a:t>provinsi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mengetahui</a:t>
            </a:r>
            <a:r>
              <a:rPr lang="en-US" b="1" dirty="0"/>
              <a:t> </a:t>
            </a:r>
            <a:r>
              <a:rPr lang="en-US" b="1" dirty="0" err="1"/>
              <a:t>jumlah</a:t>
            </a:r>
            <a:r>
              <a:rPr lang="en-US" b="1" dirty="0"/>
              <a:t>');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};</a:t>
            </a:r>
          </a:p>
          <a:p>
            <a:pPr marL="1165225" indent="-266700" defTabSz="355600">
              <a:spcBef>
                <a:spcPts val="0"/>
              </a:spcBef>
              <a:buNone/>
            </a:pP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err="1" smtClean="0"/>
              <a:t>info.addTo</a:t>
            </a:r>
            <a:r>
              <a:rPr lang="en-US" b="1" dirty="0" smtClean="0"/>
              <a:t>(map</a:t>
            </a:r>
            <a:r>
              <a:rPr lang="en-US" b="1" dirty="0"/>
              <a:t>);</a:t>
            </a:r>
            <a:endParaRPr lang="en-US" b="1" dirty="0" smtClean="0"/>
          </a:p>
          <a:p>
            <a:pPr marL="266700" indent="-266700" defTabSz="355600">
              <a:buNone/>
            </a:pPr>
            <a:r>
              <a:rPr lang="en-GB" dirty="0" smtClean="0"/>
              <a:t>&lt;/script&gt;</a:t>
            </a:r>
          </a:p>
          <a:p>
            <a:pPr marL="266700" indent="-266700" defTabSz="355600">
              <a:buNone/>
            </a:pPr>
            <a:r>
              <a:rPr lang="en-GB" dirty="0" smtClean="0"/>
              <a:t>………………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18233" y="6072411"/>
            <a:ext cx="5863868" cy="5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GB" dirty="0" smtClean="0"/>
              <a:t>Coba Refresh </a:t>
            </a:r>
            <a:r>
              <a:rPr lang="en-GB" dirty="0" err="1" smtClean="0"/>
              <a:t>webtematik</a:t>
            </a:r>
            <a:r>
              <a:rPr lang="en-GB" dirty="0" smtClean="0"/>
              <a:t> di Browser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18233" y="6072410"/>
            <a:ext cx="5863868" cy="5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GB" dirty="0" smtClean="0"/>
              <a:t>Coba Refresh </a:t>
            </a:r>
            <a:r>
              <a:rPr lang="en-GB" dirty="0" err="1" smtClean="0"/>
              <a:t>webtematik</a:t>
            </a:r>
            <a:r>
              <a:rPr lang="en-GB" dirty="0" smtClean="0"/>
              <a:t> di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8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Setting Leaflet – </a:t>
            </a:r>
            <a:r>
              <a:rPr lang="en-ID" dirty="0" err="1" smtClean="0"/>
              <a:t>Menambahkan</a:t>
            </a:r>
            <a:r>
              <a:rPr lang="en-ID" dirty="0" smtClean="0"/>
              <a:t> </a:t>
            </a:r>
            <a:r>
              <a:rPr lang="en-ID" dirty="0" err="1" smtClean="0"/>
              <a:t>Warna</a:t>
            </a:r>
            <a:r>
              <a:rPr lang="en-ID" dirty="0" smtClean="0"/>
              <a:t> </a:t>
            </a:r>
            <a:r>
              <a:rPr lang="en-ID" dirty="0" err="1" smtClean="0"/>
              <a:t>Sesuai</a:t>
            </a:r>
            <a:r>
              <a:rPr lang="en-ID" dirty="0" smtClean="0"/>
              <a:t> Value (Choropleth) (</a:t>
            </a:r>
            <a:r>
              <a:rPr lang="en-ID" dirty="0" err="1" smtClean="0"/>
              <a:t>tetap</a:t>
            </a:r>
            <a:r>
              <a:rPr lang="en-ID" dirty="0" smtClean="0"/>
              <a:t> di script setting Leaflet)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92" y="1314450"/>
            <a:ext cx="11536957" cy="46880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901700" indent="0" defTabSz="355600">
              <a:buNone/>
            </a:pPr>
            <a:r>
              <a:rPr lang="en-US" dirty="0" smtClean="0"/>
              <a:t>…………………</a:t>
            </a: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dirty="0" err="1" smtClean="0"/>
              <a:t>info.addTo</a:t>
            </a:r>
            <a:r>
              <a:rPr lang="en-US" dirty="0" smtClean="0"/>
              <a:t>(map);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GB" b="1" dirty="0" smtClean="0"/>
              <a:t>//</a:t>
            </a:r>
            <a:r>
              <a:rPr lang="en-GB" b="1" dirty="0" err="1" smtClean="0"/>
              <a:t>Tambahkan</a:t>
            </a:r>
            <a:r>
              <a:rPr lang="en-GB" b="1" dirty="0" smtClean="0"/>
              <a:t> warna</a:t>
            </a:r>
            <a:endParaRPr lang="en-US" b="1" dirty="0" smtClean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smtClean="0"/>
              <a:t>function </a:t>
            </a:r>
            <a:r>
              <a:rPr lang="en-US" b="1" dirty="0" err="1"/>
              <a:t>getColor</a:t>
            </a:r>
            <a:r>
              <a:rPr lang="en-US" b="1" dirty="0"/>
              <a:t>(w) {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return </a:t>
            </a:r>
            <a:r>
              <a:rPr lang="en-US" b="1" dirty="0"/>
              <a:t>w &gt; 12000000 ? '#800026' :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</a:t>
            </a:r>
            <a:r>
              <a:rPr lang="en-US" b="1" dirty="0" smtClean="0"/>
              <a:t>w </a:t>
            </a:r>
            <a:r>
              <a:rPr lang="en-US" b="1" dirty="0"/>
              <a:t>&gt; 10000000  ? '#BD0026' :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</a:t>
            </a:r>
            <a:r>
              <a:rPr lang="en-US" b="1" dirty="0" smtClean="0"/>
              <a:t>w </a:t>
            </a:r>
            <a:r>
              <a:rPr lang="en-US" b="1" dirty="0"/>
              <a:t>&gt; 8000000  ? '#E31A1C' :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</a:t>
            </a:r>
            <a:r>
              <a:rPr lang="en-US" b="1" dirty="0" smtClean="0"/>
              <a:t>w </a:t>
            </a:r>
            <a:r>
              <a:rPr lang="en-US" b="1" dirty="0"/>
              <a:t>&gt; 6000000  ? '#FC4E2A' :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</a:t>
            </a:r>
            <a:r>
              <a:rPr lang="en-US" b="1" dirty="0" smtClean="0"/>
              <a:t>w </a:t>
            </a:r>
            <a:r>
              <a:rPr lang="en-US" b="1" dirty="0"/>
              <a:t>&gt; 4000000   ? '#FD8D3C' :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</a:t>
            </a:r>
            <a:r>
              <a:rPr lang="en-US" b="1" dirty="0" smtClean="0"/>
              <a:t>w </a:t>
            </a:r>
            <a:r>
              <a:rPr lang="en-US" b="1" dirty="0"/>
              <a:t>&gt; 2000000   ? '#FEB24C' :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</a:t>
            </a:r>
            <a:r>
              <a:rPr lang="en-US" b="1" dirty="0" smtClean="0"/>
              <a:t>w </a:t>
            </a:r>
            <a:r>
              <a:rPr lang="en-US" b="1" dirty="0"/>
              <a:t>&gt; 1000000   ? '#FED976' :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					'#FFEDA0';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smtClean="0"/>
              <a:t>}</a:t>
            </a: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smtClean="0"/>
              <a:t>function </a:t>
            </a:r>
            <a:r>
              <a:rPr lang="en-US" b="1" dirty="0"/>
              <a:t>style(feature) {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return </a:t>
            </a:r>
            <a:r>
              <a:rPr lang="en-US" b="1" dirty="0"/>
              <a:t>{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</a:t>
            </a:r>
            <a:r>
              <a:rPr lang="en-US" b="1" dirty="0" smtClean="0"/>
              <a:t>weight</a:t>
            </a:r>
            <a:r>
              <a:rPr lang="en-US" b="1" dirty="0"/>
              <a:t>: 2,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</a:t>
            </a:r>
            <a:r>
              <a:rPr lang="en-US" b="1" dirty="0" smtClean="0"/>
              <a:t>opacity</a:t>
            </a:r>
            <a:r>
              <a:rPr lang="en-US" b="1" dirty="0"/>
              <a:t>: 1,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</a:t>
            </a:r>
            <a:r>
              <a:rPr lang="en-US" b="1" dirty="0" smtClean="0"/>
              <a:t>color</a:t>
            </a:r>
            <a:r>
              <a:rPr lang="en-US" b="1" dirty="0"/>
              <a:t>: 'white',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</a:t>
            </a:r>
            <a:r>
              <a:rPr lang="en-US" b="1" dirty="0" err="1" smtClean="0"/>
              <a:t>dashArray</a:t>
            </a:r>
            <a:r>
              <a:rPr lang="en-US" b="1" dirty="0"/>
              <a:t>: '3',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</a:t>
            </a:r>
            <a:r>
              <a:rPr lang="en-US" b="1" dirty="0" err="1" smtClean="0"/>
              <a:t>fillOpacity</a:t>
            </a:r>
            <a:r>
              <a:rPr lang="en-US" b="1" dirty="0"/>
              <a:t>: 0.5,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</a:t>
            </a:r>
            <a:r>
              <a:rPr lang="en-US" b="1" dirty="0" err="1" smtClean="0"/>
              <a:t>fillColor</a:t>
            </a:r>
            <a:r>
              <a:rPr lang="en-US" b="1" dirty="0"/>
              <a:t>: </a:t>
            </a:r>
            <a:r>
              <a:rPr lang="en-US" b="1" dirty="0" err="1"/>
              <a:t>getColor</a:t>
            </a:r>
            <a:r>
              <a:rPr lang="en-US" b="1" dirty="0"/>
              <a:t>(</a:t>
            </a:r>
            <a:r>
              <a:rPr lang="en-US" b="1" dirty="0" err="1"/>
              <a:t>feature.properties.workforce</a:t>
            </a:r>
            <a:r>
              <a:rPr lang="en-US" b="1" dirty="0"/>
              <a:t>)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};</a:t>
            </a: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smtClean="0"/>
              <a:t>}</a:t>
            </a:r>
          </a:p>
          <a:p>
            <a:pPr marL="266700" indent="-266700" defTabSz="355600">
              <a:buNone/>
            </a:pPr>
            <a:r>
              <a:rPr lang="en-GB" dirty="0" smtClean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6162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Setting Leaflet – </a:t>
            </a:r>
            <a:r>
              <a:rPr lang="en-ID" dirty="0" err="1" smtClean="0"/>
              <a:t>Menambahkan</a:t>
            </a:r>
            <a:r>
              <a:rPr lang="en-ID" dirty="0" smtClean="0"/>
              <a:t> Control </a:t>
            </a:r>
            <a:r>
              <a:rPr lang="en-ID" dirty="0" err="1" smtClean="0"/>
              <a:t>Interaksi</a:t>
            </a:r>
            <a:r>
              <a:rPr lang="en-ID" dirty="0" smtClean="0"/>
              <a:t> Cursor (</a:t>
            </a:r>
            <a:r>
              <a:rPr lang="en-ID" dirty="0" err="1" smtClean="0"/>
              <a:t>tetap</a:t>
            </a:r>
            <a:r>
              <a:rPr lang="en-ID" dirty="0" smtClean="0"/>
              <a:t> di script setting Leaflet)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92" y="1314450"/>
            <a:ext cx="11536957" cy="46880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script type="text/</a:t>
            </a:r>
            <a:r>
              <a:rPr lang="en-US" dirty="0" err="1"/>
              <a:t>javascript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GB" b="1" dirty="0" smtClean="0"/>
              <a:t>…………………………….</a:t>
            </a: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dirty="0" smtClean="0"/>
              <a:t>function </a:t>
            </a:r>
            <a:r>
              <a:rPr lang="en-US" dirty="0"/>
              <a:t>style(feature) {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{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weight</a:t>
            </a:r>
            <a:r>
              <a:rPr lang="en-US" dirty="0"/>
              <a:t>: 2,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opacity</a:t>
            </a:r>
            <a:r>
              <a:rPr lang="en-US" dirty="0"/>
              <a:t>: 1,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color</a:t>
            </a:r>
            <a:r>
              <a:rPr lang="en-US" dirty="0"/>
              <a:t>: 'white',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 smtClean="0"/>
              <a:t>dashArray</a:t>
            </a:r>
            <a:r>
              <a:rPr lang="en-US" dirty="0"/>
              <a:t>: '3',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 smtClean="0"/>
              <a:t>fillOpacity</a:t>
            </a:r>
            <a:r>
              <a:rPr lang="en-US" dirty="0"/>
              <a:t>: 0.5,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 smtClean="0"/>
              <a:t>fillColor</a:t>
            </a:r>
            <a:r>
              <a:rPr lang="en-US" dirty="0"/>
              <a:t>: </a:t>
            </a:r>
            <a:r>
              <a:rPr lang="en-US" dirty="0" err="1"/>
              <a:t>getColor</a:t>
            </a:r>
            <a:r>
              <a:rPr lang="en-US" dirty="0"/>
              <a:t>(</a:t>
            </a:r>
            <a:r>
              <a:rPr lang="en-US" dirty="0" err="1"/>
              <a:t>feature.properties.workforce</a:t>
            </a:r>
            <a:r>
              <a:rPr lang="en-US" dirty="0"/>
              <a:t>)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1165225" indent="-266700" defTabSz="355600">
              <a:spcBef>
                <a:spcPts val="0"/>
              </a:spcBef>
              <a:buNone/>
            </a:pPr>
            <a:endParaRPr lang="en-US" dirty="0" smtClean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smtClean="0"/>
              <a:t>function </a:t>
            </a:r>
            <a:r>
              <a:rPr lang="en-US" b="1" dirty="0" err="1"/>
              <a:t>highlightFeature</a:t>
            </a:r>
            <a:r>
              <a:rPr lang="en-US" b="1" dirty="0"/>
              <a:t>(e) {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err="1"/>
              <a:t>var</a:t>
            </a:r>
            <a:r>
              <a:rPr lang="en-US" b="1" dirty="0"/>
              <a:t> layer = </a:t>
            </a:r>
            <a:r>
              <a:rPr lang="en-US" b="1" dirty="0" err="1"/>
              <a:t>e.target</a:t>
            </a:r>
            <a:r>
              <a:rPr lang="en-US" b="1" dirty="0"/>
              <a:t>;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err="1"/>
              <a:t>layer.setStyle</a:t>
            </a:r>
            <a:r>
              <a:rPr lang="en-US" b="1" dirty="0"/>
              <a:t>({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weight: 5,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color: '#666',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</a:t>
            </a:r>
            <a:r>
              <a:rPr lang="en-US" b="1" dirty="0" err="1"/>
              <a:t>dashArray</a:t>
            </a:r>
            <a:r>
              <a:rPr lang="en-US" b="1" dirty="0"/>
              <a:t>: '',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</a:t>
            </a:r>
            <a:r>
              <a:rPr lang="en-US" b="1" dirty="0" err="1"/>
              <a:t>fillOpacity</a:t>
            </a:r>
            <a:r>
              <a:rPr lang="en-US" b="1" dirty="0"/>
              <a:t>: 0.2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});</a:t>
            </a:r>
          </a:p>
          <a:p>
            <a:pPr marL="1165225" indent="-266700" defTabSz="355600">
              <a:spcBef>
                <a:spcPts val="0"/>
              </a:spcBef>
              <a:buNone/>
            </a:pPr>
            <a:endParaRPr lang="en-US" b="1" dirty="0" smtClean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if (!L.Browser.ie &amp;&amp; !</a:t>
            </a:r>
            <a:r>
              <a:rPr lang="en-US" b="1" dirty="0" err="1"/>
              <a:t>L.Browser.opera</a:t>
            </a:r>
            <a:r>
              <a:rPr lang="en-US" b="1" dirty="0"/>
              <a:t> &amp;&amp; !</a:t>
            </a:r>
            <a:r>
              <a:rPr lang="en-US" b="1" dirty="0" err="1"/>
              <a:t>L.Browser.edge</a:t>
            </a:r>
            <a:r>
              <a:rPr lang="en-US" b="1" dirty="0"/>
              <a:t>) {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</a:t>
            </a:r>
            <a:r>
              <a:rPr lang="en-US" b="1" dirty="0" err="1"/>
              <a:t>layer.bringToFront</a:t>
            </a:r>
            <a:r>
              <a:rPr lang="en-US" b="1" dirty="0"/>
              <a:t>();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}</a:t>
            </a:r>
          </a:p>
          <a:p>
            <a:pPr marL="1165225" indent="-266700" defTabSz="355600">
              <a:spcBef>
                <a:spcPts val="0"/>
              </a:spcBef>
              <a:buNone/>
            </a:pP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err="1"/>
              <a:t>info.update</a:t>
            </a:r>
            <a:r>
              <a:rPr lang="en-US" b="1" dirty="0"/>
              <a:t>(</a:t>
            </a:r>
            <a:r>
              <a:rPr lang="en-US" b="1" dirty="0" err="1"/>
              <a:t>layer.feature.properties</a:t>
            </a:r>
            <a:r>
              <a:rPr lang="en-US" b="1" dirty="0"/>
              <a:t>);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smtClean="0"/>
              <a:t>}</a:t>
            </a: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/>
              <a:t>geojson</a:t>
            </a:r>
            <a:r>
              <a:rPr lang="en-US" b="1" dirty="0"/>
              <a:t>;</a:t>
            </a:r>
          </a:p>
          <a:p>
            <a:pPr marL="1165225" indent="-266700" defTabSz="355600">
              <a:spcBef>
                <a:spcPts val="0"/>
              </a:spcBef>
              <a:buNone/>
            </a:pP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smtClean="0"/>
              <a:t>function </a:t>
            </a:r>
            <a:r>
              <a:rPr lang="en-US" b="1" dirty="0" err="1"/>
              <a:t>resetHighlight</a:t>
            </a:r>
            <a:r>
              <a:rPr lang="en-US" b="1" dirty="0"/>
              <a:t>(e) {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err="1"/>
              <a:t>geojson.resetStyle</a:t>
            </a:r>
            <a:r>
              <a:rPr lang="en-US" b="1" dirty="0"/>
              <a:t>(</a:t>
            </a:r>
            <a:r>
              <a:rPr lang="en-US" b="1" dirty="0" err="1"/>
              <a:t>e.target</a:t>
            </a:r>
            <a:r>
              <a:rPr lang="en-US" b="1" dirty="0"/>
              <a:t>);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err="1"/>
              <a:t>info.update</a:t>
            </a:r>
            <a:r>
              <a:rPr lang="en-US" b="1" dirty="0"/>
              <a:t>();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smtClean="0"/>
              <a:t>}</a:t>
            </a:r>
          </a:p>
          <a:p>
            <a:pPr marL="266700" indent="-266700" defTabSz="355600">
              <a:buNone/>
            </a:pPr>
            <a:r>
              <a:rPr lang="en-GB" dirty="0" smtClean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4279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Setting Leaflet – </a:t>
            </a:r>
            <a:r>
              <a:rPr lang="en-ID" dirty="0" err="1"/>
              <a:t>Menambahkan</a:t>
            </a:r>
            <a:r>
              <a:rPr lang="en-ID" dirty="0"/>
              <a:t> Control </a:t>
            </a:r>
            <a:r>
              <a:rPr lang="en-ID" dirty="0" err="1"/>
              <a:t>Interaksi</a:t>
            </a:r>
            <a:r>
              <a:rPr lang="en-ID" dirty="0"/>
              <a:t> Cursor (</a:t>
            </a:r>
            <a:r>
              <a:rPr lang="en-ID" dirty="0" err="1"/>
              <a:t>tetap</a:t>
            </a:r>
            <a:r>
              <a:rPr lang="en-ID" dirty="0"/>
              <a:t> di script setting Leaflet</a:t>
            </a:r>
            <a:r>
              <a:rPr lang="en-ID" dirty="0" smtClean="0"/>
              <a:t>) - </a:t>
            </a:r>
            <a:r>
              <a:rPr lang="en-ID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92" y="1314450"/>
            <a:ext cx="11536957" cy="46880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script type="text/</a:t>
            </a:r>
            <a:r>
              <a:rPr lang="en-US" dirty="0" err="1"/>
              <a:t>javascript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GB" b="1" dirty="0" smtClean="0"/>
              <a:t>…………………………….</a:t>
            </a: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dirty="0" smtClean="0"/>
              <a:t>function </a:t>
            </a:r>
            <a:r>
              <a:rPr lang="en-US" dirty="0" err="1"/>
              <a:t>resetHighlight</a:t>
            </a:r>
            <a:r>
              <a:rPr lang="en-US" dirty="0"/>
              <a:t>(e) {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geojson.resetStyle</a:t>
            </a:r>
            <a:r>
              <a:rPr lang="en-US" dirty="0"/>
              <a:t>(</a:t>
            </a:r>
            <a:r>
              <a:rPr lang="en-US" dirty="0" err="1"/>
              <a:t>e.target</a:t>
            </a:r>
            <a:r>
              <a:rPr lang="en-US" dirty="0"/>
              <a:t>);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info.update</a:t>
            </a:r>
            <a:r>
              <a:rPr lang="en-US" dirty="0"/>
              <a:t>();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function </a:t>
            </a:r>
            <a:r>
              <a:rPr lang="en-US" b="1" dirty="0" err="1"/>
              <a:t>zoomToFeature</a:t>
            </a:r>
            <a:r>
              <a:rPr lang="en-US" b="1" dirty="0"/>
              <a:t>(e) {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err="1"/>
              <a:t>map.fitBounds</a:t>
            </a:r>
            <a:r>
              <a:rPr lang="en-US" b="1" dirty="0"/>
              <a:t>(</a:t>
            </a:r>
            <a:r>
              <a:rPr lang="en-US" b="1" dirty="0" err="1"/>
              <a:t>e.target.getBounds</a:t>
            </a:r>
            <a:r>
              <a:rPr lang="en-US" b="1" dirty="0"/>
              <a:t>());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smtClean="0"/>
              <a:t>}</a:t>
            </a: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smtClean="0"/>
              <a:t>function </a:t>
            </a:r>
            <a:r>
              <a:rPr lang="en-US" b="1" dirty="0" err="1"/>
              <a:t>onEachFeature</a:t>
            </a:r>
            <a:r>
              <a:rPr lang="en-US" b="1" dirty="0"/>
              <a:t>(feature, layer) {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err="1"/>
              <a:t>layer.on</a:t>
            </a:r>
            <a:r>
              <a:rPr lang="en-US" b="1" dirty="0"/>
              <a:t>({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</a:t>
            </a:r>
            <a:r>
              <a:rPr lang="en-US" b="1" dirty="0" err="1"/>
              <a:t>mouseover</a:t>
            </a:r>
            <a:r>
              <a:rPr lang="en-US" b="1" dirty="0"/>
              <a:t>: </a:t>
            </a:r>
            <a:r>
              <a:rPr lang="en-US" b="1" dirty="0" err="1"/>
              <a:t>highlightFeature</a:t>
            </a:r>
            <a:r>
              <a:rPr lang="en-US" b="1" dirty="0"/>
              <a:t>,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</a:t>
            </a:r>
            <a:r>
              <a:rPr lang="en-US" b="1" dirty="0" err="1"/>
              <a:t>mouseout</a:t>
            </a:r>
            <a:r>
              <a:rPr lang="en-US" b="1" dirty="0"/>
              <a:t>: </a:t>
            </a:r>
            <a:r>
              <a:rPr lang="en-US" b="1" dirty="0" err="1"/>
              <a:t>resetHighlight</a:t>
            </a:r>
            <a:r>
              <a:rPr lang="en-US" b="1" dirty="0"/>
              <a:t>,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click: </a:t>
            </a:r>
            <a:r>
              <a:rPr lang="en-US" b="1" dirty="0" err="1"/>
              <a:t>zoomToFeature</a:t>
            </a: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});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smtClean="0"/>
              <a:t>}</a:t>
            </a: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err="1" smtClean="0"/>
              <a:t>geojson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L.geoJson</a:t>
            </a:r>
            <a:r>
              <a:rPr lang="en-US" b="1" dirty="0"/>
              <a:t>(</a:t>
            </a:r>
            <a:r>
              <a:rPr lang="en-US" b="1" dirty="0" err="1"/>
              <a:t>statesData</a:t>
            </a:r>
            <a:r>
              <a:rPr lang="en-US" b="1" dirty="0"/>
              <a:t>, {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style: style,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err="1"/>
              <a:t>onEachFeature</a:t>
            </a:r>
            <a:r>
              <a:rPr lang="en-US" b="1" dirty="0"/>
              <a:t>: </a:t>
            </a:r>
            <a:r>
              <a:rPr lang="en-US" b="1" dirty="0" err="1"/>
              <a:t>onEachFeature</a:t>
            </a: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smtClean="0"/>
              <a:t>}).</a:t>
            </a:r>
            <a:r>
              <a:rPr lang="en-US" b="1" dirty="0" err="1"/>
              <a:t>addTo</a:t>
            </a:r>
            <a:r>
              <a:rPr lang="en-US" b="1" dirty="0"/>
              <a:t>(map);</a:t>
            </a:r>
          </a:p>
          <a:p>
            <a:pPr marL="1165225" indent="-266700" defTabSz="355600">
              <a:spcBef>
                <a:spcPts val="0"/>
              </a:spcBef>
              <a:buNone/>
            </a:pP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err="1" smtClean="0"/>
              <a:t>map.attributionControl.addAttribution</a:t>
            </a:r>
            <a:r>
              <a:rPr lang="en-US" b="1" dirty="0"/>
              <a:t>('</a:t>
            </a:r>
            <a:r>
              <a:rPr lang="en-US" b="1" dirty="0" err="1"/>
              <a:t>Sensus</a:t>
            </a:r>
            <a:r>
              <a:rPr lang="en-US" b="1" dirty="0"/>
              <a:t> </a:t>
            </a:r>
            <a:r>
              <a:rPr lang="en-US" b="1" dirty="0" err="1"/>
              <a:t>Ekonomi</a:t>
            </a:r>
            <a:r>
              <a:rPr lang="en-US" b="1" dirty="0"/>
              <a:t> 2016 &amp;copy; &lt;a </a:t>
            </a:r>
            <a:r>
              <a:rPr lang="en-US" b="1" dirty="0" err="1"/>
              <a:t>href</a:t>
            </a:r>
            <a:r>
              <a:rPr lang="en-US" b="1" dirty="0"/>
              <a:t>="http://bps.go.id/"&gt;</a:t>
            </a:r>
            <a:r>
              <a:rPr lang="en-US" b="1" dirty="0" err="1"/>
              <a:t>Badan</a:t>
            </a:r>
            <a:r>
              <a:rPr lang="en-US" b="1" dirty="0"/>
              <a:t> </a:t>
            </a:r>
            <a:r>
              <a:rPr lang="en-US" b="1" dirty="0" err="1"/>
              <a:t>Pusat</a:t>
            </a:r>
            <a:r>
              <a:rPr lang="en-US" b="1" dirty="0"/>
              <a:t> </a:t>
            </a:r>
            <a:r>
              <a:rPr lang="en-US" b="1" dirty="0" err="1" smtClean="0"/>
              <a:t>Statistik</a:t>
            </a:r>
            <a:r>
              <a:rPr lang="en-US" b="1" dirty="0"/>
              <a:t>&lt;/a&gt;');</a:t>
            </a:r>
          </a:p>
          <a:p>
            <a:pPr marL="1165225" indent="-266700" defTabSz="355600">
              <a:spcBef>
                <a:spcPts val="0"/>
              </a:spcBef>
              <a:buNone/>
            </a:pPr>
            <a:endParaRPr lang="en-US" dirty="0" smtClean="0"/>
          </a:p>
          <a:p>
            <a:pPr marL="266700" indent="-266700" defTabSz="355600">
              <a:buNone/>
            </a:pPr>
            <a:r>
              <a:rPr lang="en-GB" dirty="0" smtClean="0"/>
              <a:t>&lt;/script&gt;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18233" y="6072410"/>
            <a:ext cx="5863868" cy="5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GB" dirty="0" smtClean="0"/>
              <a:t>Coba Refresh </a:t>
            </a:r>
            <a:r>
              <a:rPr lang="en-GB" dirty="0" err="1" smtClean="0"/>
              <a:t>webtematik</a:t>
            </a:r>
            <a:r>
              <a:rPr lang="en-GB" dirty="0" smtClean="0"/>
              <a:t> di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4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Setting Leaflet –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smtClean="0"/>
              <a:t>Legend Peta (</a:t>
            </a:r>
            <a:r>
              <a:rPr lang="en-ID" dirty="0" err="1" smtClean="0"/>
              <a:t>tetap</a:t>
            </a:r>
            <a:r>
              <a:rPr lang="en-ID" dirty="0" smtClean="0"/>
              <a:t> di script setting Leaflet)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92" y="1314450"/>
            <a:ext cx="11536957" cy="46880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script type="text/</a:t>
            </a:r>
            <a:r>
              <a:rPr lang="en-US" dirty="0" err="1"/>
              <a:t>javascript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GB" b="1" dirty="0" smtClean="0"/>
              <a:t>…………………………….</a:t>
            </a: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dirty="0" err="1" smtClean="0"/>
              <a:t>map.attributionControl.addAttribution</a:t>
            </a:r>
            <a:r>
              <a:rPr lang="en-US" dirty="0"/>
              <a:t>('</a:t>
            </a:r>
            <a:r>
              <a:rPr lang="en-US" dirty="0" err="1"/>
              <a:t>Sensus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2016 &amp;copy; &lt;a </a:t>
            </a:r>
            <a:r>
              <a:rPr lang="en-US" dirty="0" err="1"/>
              <a:t>href</a:t>
            </a:r>
            <a:r>
              <a:rPr lang="en-US" dirty="0"/>
              <a:t>="http://bps.go.id/"&gt;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 smtClean="0"/>
              <a:t>Statistik</a:t>
            </a:r>
            <a:r>
              <a:rPr lang="en-US" dirty="0"/>
              <a:t>&lt;/a&gt;');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legend = </a:t>
            </a:r>
            <a:r>
              <a:rPr lang="en-US" dirty="0" err="1"/>
              <a:t>L.control</a:t>
            </a:r>
            <a:r>
              <a:rPr lang="en-US" dirty="0"/>
              <a:t>({position: '</a:t>
            </a:r>
            <a:r>
              <a:rPr lang="en-US" dirty="0" err="1"/>
              <a:t>bottomright</a:t>
            </a:r>
            <a:r>
              <a:rPr lang="en-US" dirty="0"/>
              <a:t>'});</a:t>
            </a:r>
          </a:p>
          <a:p>
            <a:pPr marL="1165225" indent="-266700" defTabSz="355600">
              <a:spcBef>
                <a:spcPts val="0"/>
              </a:spcBef>
              <a:buNone/>
            </a:pPr>
            <a:endParaRPr lang="en-US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err="1" smtClean="0"/>
              <a:t>legend.onAdd</a:t>
            </a:r>
            <a:r>
              <a:rPr lang="en-US" b="1" dirty="0" smtClean="0"/>
              <a:t> </a:t>
            </a:r>
            <a:r>
              <a:rPr lang="en-US" b="1" dirty="0"/>
              <a:t>= function (map) {</a:t>
            </a:r>
          </a:p>
          <a:p>
            <a:pPr marL="1165225" indent="-266700" defTabSz="355600">
              <a:spcBef>
                <a:spcPts val="0"/>
              </a:spcBef>
              <a:buNone/>
            </a:pP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err="1"/>
              <a:t>var</a:t>
            </a:r>
            <a:r>
              <a:rPr lang="en-US" b="1" dirty="0"/>
              <a:t> div = </a:t>
            </a:r>
            <a:r>
              <a:rPr lang="en-US" b="1" dirty="0" err="1"/>
              <a:t>L.DomUtil.create</a:t>
            </a:r>
            <a:r>
              <a:rPr lang="en-US" b="1" dirty="0"/>
              <a:t>('div', 'info legend'),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grades = [0, 1000000, 2000000, 4000000, 6000000, 8000000, 10000000, 12000000],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labels = [],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from, to;</a:t>
            </a:r>
          </a:p>
          <a:p>
            <a:pPr marL="1165225" indent="-266700" defTabSz="355600">
              <a:spcBef>
                <a:spcPts val="0"/>
              </a:spcBef>
              <a:buNone/>
            </a:pP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for (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</a:t>
            </a:r>
            <a:r>
              <a:rPr lang="en-US" b="1" dirty="0" err="1"/>
              <a:t>grades.length</a:t>
            </a:r>
            <a:r>
              <a:rPr lang="en-US" b="1" dirty="0"/>
              <a:t>; </a:t>
            </a:r>
            <a:r>
              <a:rPr lang="en-US" b="1" dirty="0" err="1"/>
              <a:t>i</a:t>
            </a:r>
            <a:r>
              <a:rPr lang="en-US" b="1" dirty="0"/>
              <a:t>++) {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from = grades[</a:t>
            </a:r>
            <a:r>
              <a:rPr lang="en-US" b="1" dirty="0" err="1"/>
              <a:t>i</a:t>
            </a:r>
            <a:r>
              <a:rPr lang="en-US" b="1" dirty="0"/>
              <a:t>];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to = grades[</a:t>
            </a:r>
            <a:r>
              <a:rPr lang="en-US" b="1" dirty="0" err="1"/>
              <a:t>i</a:t>
            </a:r>
            <a:r>
              <a:rPr lang="en-US" b="1" dirty="0"/>
              <a:t> + 1];</a:t>
            </a:r>
          </a:p>
          <a:p>
            <a:pPr marL="1165225" indent="-266700" defTabSz="355600">
              <a:spcBef>
                <a:spcPts val="0"/>
              </a:spcBef>
              <a:buNone/>
            </a:pP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</a:t>
            </a:r>
            <a:r>
              <a:rPr lang="en-US" b="1" dirty="0" err="1"/>
              <a:t>labels.push</a:t>
            </a:r>
            <a:r>
              <a:rPr lang="en-US" b="1" dirty="0"/>
              <a:t>(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	'&lt;</a:t>
            </a:r>
            <a:r>
              <a:rPr lang="en-US" b="1" dirty="0" err="1"/>
              <a:t>i</a:t>
            </a:r>
            <a:r>
              <a:rPr lang="en-US" b="1" dirty="0"/>
              <a:t> style="background:' + </a:t>
            </a:r>
            <a:r>
              <a:rPr lang="en-US" b="1" dirty="0" err="1"/>
              <a:t>getColor</a:t>
            </a:r>
            <a:r>
              <a:rPr lang="en-US" b="1" dirty="0"/>
              <a:t>(from + 1) + '"&gt;&lt;/</a:t>
            </a:r>
            <a:r>
              <a:rPr lang="en-US" b="1" dirty="0" err="1"/>
              <a:t>i</a:t>
            </a:r>
            <a:r>
              <a:rPr lang="en-US" b="1" dirty="0"/>
              <a:t>&gt; ' +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		from + (to ? '&amp;</a:t>
            </a:r>
            <a:r>
              <a:rPr lang="en-US" b="1" dirty="0" err="1"/>
              <a:t>ndash</a:t>
            </a:r>
            <a:r>
              <a:rPr lang="en-US" b="1" dirty="0"/>
              <a:t>;' + to : '+'));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smtClean="0"/>
              <a:t>	}</a:t>
            </a: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err="1" smtClean="0"/>
              <a:t>div.innerHTML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labels.join</a:t>
            </a:r>
            <a:r>
              <a:rPr lang="en-US" b="1" dirty="0"/>
              <a:t>('&lt;</a:t>
            </a:r>
            <a:r>
              <a:rPr lang="en-US" b="1" dirty="0" err="1"/>
              <a:t>br</a:t>
            </a:r>
            <a:r>
              <a:rPr lang="en-US" b="1" dirty="0"/>
              <a:t>&gt;');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return </a:t>
            </a:r>
            <a:r>
              <a:rPr lang="en-US" b="1" dirty="0"/>
              <a:t>div;</a:t>
            </a:r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smtClean="0"/>
              <a:t>};</a:t>
            </a: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endParaRPr lang="en-US" b="1" dirty="0"/>
          </a:p>
          <a:p>
            <a:pPr marL="1165225" indent="-266700" defTabSz="355600">
              <a:spcBef>
                <a:spcPts val="0"/>
              </a:spcBef>
              <a:buNone/>
            </a:pPr>
            <a:r>
              <a:rPr lang="en-US" b="1" dirty="0" err="1" smtClean="0"/>
              <a:t>legend.addTo</a:t>
            </a:r>
            <a:r>
              <a:rPr lang="en-US" b="1" dirty="0" smtClean="0"/>
              <a:t>(map</a:t>
            </a:r>
            <a:r>
              <a:rPr lang="en-US" b="1" dirty="0"/>
              <a:t>);</a:t>
            </a:r>
            <a:endParaRPr lang="en-US" b="1" dirty="0" smtClean="0"/>
          </a:p>
          <a:p>
            <a:pPr marL="266700" indent="-266700" defTabSz="355600">
              <a:buNone/>
            </a:pPr>
            <a:r>
              <a:rPr lang="en-GB" dirty="0" smtClean="0"/>
              <a:t>&lt;/script&gt;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18233" y="6072410"/>
            <a:ext cx="5863868" cy="5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GB" dirty="0" smtClean="0"/>
              <a:t>Coba Refresh </a:t>
            </a:r>
            <a:r>
              <a:rPr lang="en-GB" dirty="0" err="1" smtClean="0"/>
              <a:t>webtematik</a:t>
            </a:r>
            <a:r>
              <a:rPr lang="en-GB" dirty="0" smtClean="0"/>
              <a:t> di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2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Catatan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D" dirty="0" err="1" smtClean="0"/>
              <a:t>Silahkan</a:t>
            </a:r>
            <a:r>
              <a:rPr lang="en-ID" dirty="0" smtClean="0"/>
              <a:t> </a:t>
            </a:r>
            <a:r>
              <a:rPr lang="en-ID" dirty="0" err="1" smtClean="0"/>
              <a:t>amati</a:t>
            </a:r>
            <a:r>
              <a:rPr lang="en-ID" dirty="0" smtClean="0"/>
              <a:t> </a:t>
            </a:r>
            <a:r>
              <a:rPr lang="en-ID" dirty="0" err="1" smtClean="0"/>
              <a:t>setiap</a:t>
            </a:r>
            <a:r>
              <a:rPr lang="en-ID" dirty="0" smtClean="0"/>
              <a:t> function </a:t>
            </a:r>
            <a:r>
              <a:rPr lang="en-ID" dirty="0" err="1" smtClean="0"/>
              <a:t>dari</a:t>
            </a:r>
            <a:r>
              <a:rPr lang="en-ID" dirty="0" smtClean="0"/>
              <a:t> script setting </a:t>
            </a:r>
            <a:r>
              <a:rPr lang="en-ID" dirty="0" err="1" smtClean="0"/>
              <a:t>LeafletJS</a:t>
            </a:r>
            <a:r>
              <a:rPr lang="en-ID" dirty="0" smtClean="0"/>
              <a:t> di </a:t>
            </a:r>
            <a:r>
              <a:rPr lang="en-ID" dirty="0" err="1" smtClean="0"/>
              <a:t>atas</a:t>
            </a:r>
            <a:r>
              <a:rPr lang="en-ID" dirty="0" smtClean="0"/>
              <a:t>. </a:t>
            </a:r>
            <a:r>
              <a:rPr lang="en-ID" dirty="0" err="1" smtClean="0"/>
              <a:t>Pelajari</a:t>
            </a:r>
            <a:r>
              <a:rPr lang="en-ID" dirty="0" smtClean="0"/>
              <a:t>  event yang </a:t>
            </a:r>
            <a:r>
              <a:rPr lang="en-ID" dirty="0" err="1" smtClean="0"/>
              <a:t>ada</a:t>
            </a:r>
            <a:r>
              <a:rPr lang="en-ID" dirty="0" smtClean="0"/>
              <a:t> di </a:t>
            </a:r>
            <a:r>
              <a:rPr lang="en-ID" dirty="0" err="1" smtClean="0"/>
              <a:t>setiap</a:t>
            </a:r>
            <a:r>
              <a:rPr lang="en-ID" dirty="0" smtClean="0"/>
              <a:t> </a:t>
            </a:r>
            <a:r>
              <a:rPr lang="en-ID" dirty="0" err="1" smtClean="0"/>
              <a:t>fungsi</a:t>
            </a:r>
            <a:r>
              <a:rPr lang="en-ID" dirty="0" smtClean="0"/>
              <a:t> (</a:t>
            </a:r>
            <a:r>
              <a:rPr lang="en-ID" dirty="0" err="1" smtClean="0"/>
              <a:t>terutama</a:t>
            </a:r>
            <a:r>
              <a:rPr lang="en-ID" dirty="0" smtClean="0"/>
              <a:t> </a:t>
            </a:r>
            <a:r>
              <a:rPr lang="en-ID" dirty="0" err="1" smtClean="0"/>
              <a:t>interaksi</a:t>
            </a:r>
            <a:r>
              <a:rPr lang="en-ID" dirty="0" smtClean="0"/>
              <a:t> cursor mouse), </a:t>
            </a:r>
            <a:r>
              <a:rPr lang="en-ID" dirty="0" err="1" smtClean="0"/>
              <a:t>dalami</a:t>
            </a:r>
            <a:r>
              <a:rPr lang="en-ID" dirty="0" smtClean="0"/>
              <a:t> </a:t>
            </a:r>
            <a:r>
              <a:rPr lang="en-ID" dirty="0" err="1" smtClean="0"/>
              <a:t>Javascript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pemahaman</a:t>
            </a:r>
            <a:r>
              <a:rPr lang="en-ID" dirty="0" smtClean="0"/>
              <a:t> </a:t>
            </a:r>
            <a:r>
              <a:rPr lang="en-ID" dirty="0" err="1" smtClean="0"/>
              <a:t>lebih</a:t>
            </a:r>
            <a:r>
              <a:rPr lang="en-ID" dirty="0" smtClean="0"/>
              <a:t> </a:t>
            </a:r>
            <a:r>
              <a:rPr lang="en-ID" dirty="0" err="1" smtClean="0"/>
              <a:t>lanjut</a:t>
            </a:r>
            <a:r>
              <a:rPr lang="en-ID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 err="1" smtClean="0"/>
              <a:t>LeafletJS</a:t>
            </a:r>
            <a:r>
              <a:rPr lang="en-ID" dirty="0" smtClean="0"/>
              <a:t> </a:t>
            </a:r>
            <a:r>
              <a:rPr lang="en-ID" dirty="0" err="1" smtClean="0"/>
              <a:t>saat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dioptimalkan</a:t>
            </a:r>
            <a:r>
              <a:rPr lang="en-ID" dirty="0" smtClean="0"/>
              <a:t> agar </a:t>
            </a:r>
            <a:r>
              <a:rPr lang="en-ID" dirty="0" err="1" smtClean="0"/>
              <a:t>lebih</a:t>
            </a:r>
            <a:r>
              <a:rPr lang="en-ID" dirty="0" smtClean="0"/>
              <a:t> mobile-friendly. </a:t>
            </a:r>
            <a:r>
              <a:rPr lang="en-ID" dirty="0" err="1" smtClean="0"/>
              <a:t>Latihan</a:t>
            </a:r>
            <a:r>
              <a:rPr lang="en-ID" dirty="0" smtClean="0"/>
              <a:t> di </a:t>
            </a:r>
            <a:r>
              <a:rPr lang="en-ID" dirty="0" err="1" smtClean="0"/>
              <a:t>atas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 err="1" smtClean="0"/>
              <a:t>prinsip</a:t>
            </a:r>
            <a:r>
              <a:rPr lang="en-ID" dirty="0" smtClean="0"/>
              <a:t> mobile-first, </a:t>
            </a:r>
            <a:r>
              <a:rPr lang="en-ID" dirty="0" err="1" smtClean="0"/>
              <a:t>sehingga</a:t>
            </a:r>
            <a:r>
              <a:rPr lang="en-ID" dirty="0" smtClean="0"/>
              <a:t> web </a:t>
            </a:r>
            <a:r>
              <a:rPr lang="en-ID" dirty="0" err="1" smtClean="0"/>
              <a:t>spasial</a:t>
            </a:r>
            <a:r>
              <a:rPr lang="en-ID" dirty="0" smtClean="0"/>
              <a:t> </a:t>
            </a:r>
            <a:r>
              <a:rPr lang="en-ID" dirty="0" err="1" smtClean="0"/>
              <a:t>masih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tampil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baik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browser mobile.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mengujinya</a:t>
            </a:r>
            <a:r>
              <a:rPr lang="en-ID" dirty="0" smtClean="0"/>
              <a:t>, </a:t>
            </a:r>
            <a:r>
              <a:rPr lang="en-ID" dirty="0" err="1" smtClean="0"/>
              <a:t>nyalakan</a:t>
            </a:r>
            <a:r>
              <a:rPr lang="en-ID" dirty="0" smtClean="0"/>
              <a:t> </a:t>
            </a:r>
            <a:br>
              <a:rPr lang="en-ID" dirty="0" smtClean="0"/>
            </a:br>
            <a:r>
              <a:rPr lang="en-ID" dirty="0" smtClean="0"/>
              <a:t>Apache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Xampp</a:t>
            </a:r>
            <a:r>
              <a:rPr lang="en-ID" dirty="0" smtClean="0"/>
              <a:t> Control Panel,</a:t>
            </a:r>
            <a:br>
              <a:rPr lang="en-ID" dirty="0" smtClean="0"/>
            </a:br>
            <a:r>
              <a:rPr lang="en-ID" dirty="0" err="1" smtClean="0"/>
              <a:t>Jika</a:t>
            </a:r>
            <a:r>
              <a:rPr lang="en-ID" dirty="0" smtClean="0"/>
              <a:t> computer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ponsel</a:t>
            </a:r>
            <a:r>
              <a:rPr lang="en-ID" dirty="0" smtClean="0"/>
              <a:t> </a:t>
            </a:r>
            <a:r>
              <a:rPr lang="en-ID" dirty="0" err="1" smtClean="0"/>
              <a:t>anda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dirty="0" err="1" smtClean="0"/>
              <a:t>terhubung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jaringan</a:t>
            </a:r>
            <a:r>
              <a:rPr lang="en-ID" dirty="0" smtClean="0"/>
              <a:t> yang </a:t>
            </a:r>
            <a:r>
              <a:rPr lang="en-ID" dirty="0" err="1" smtClean="0"/>
              <a:t>sama</a:t>
            </a:r>
            <a:r>
              <a:rPr lang="en-ID" dirty="0" smtClean="0"/>
              <a:t>,</a:t>
            </a:r>
            <a:br>
              <a:rPr lang="en-ID" dirty="0" smtClean="0"/>
            </a:br>
            <a:r>
              <a:rPr lang="en-ID" dirty="0" err="1" smtClean="0"/>
              <a:t>coba</a:t>
            </a:r>
            <a:r>
              <a:rPr lang="en-ID" dirty="0" smtClean="0"/>
              <a:t> </a:t>
            </a:r>
            <a:r>
              <a:rPr lang="en-ID" dirty="0" err="1" smtClean="0"/>
              <a:t>akses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browser </a:t>
            </a:r>
            <a:r>
              <a:rPr lang="en-ID" dirty="0" err="1" smtClean="0"/>
              <a:t>ponsel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i="1" dirty="0" smtClean="0"/>
              <a:t>http://&lt;ip address PC </a:t>
            </a:r>
            <a:r>
              <a:rPr lang="en-ID" i="1" dirty="0" err="1" smtClean="0"/>
              <a:t>anda</a:t>
            </a:r>
            <a:r>
              <a:rPr lang="en-ID" i="1" dirty="0" smtClean="0"/>
              <a:t>&gt;/</a:t>
            </a:r>
            <a:r>
              <a:rPr lang="en-ID" i="1" dirty="0" err="1" smtClean="0"/>
              <a:t>webtematik</a:t>
            </a:r>
            <a:endParaRPr lang="en-ID" i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676" b="26040"/>
          <a:stretch/>
        </p:blipFill>
        <p:spPr>
          <a:xfrm>
            <a:off x="8184706" y="3279487"/>
            <a:ext cx="3499294" cy="197068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969500" y="3810000"/>
            <a:ext cx="520700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0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Prinsip</a:t>
            </a:r>
            <a:r>
              <a:rPr lang="en-AU" dirty="0" smtClean="0"/>
              <a:t> </a:t>
            </a:r>
            <a:r>
              <a:rPr lang="en-AU" dirty="0" err="1" smtClean="0"/>
              <a:t>Dasar</a:t>
            </a:r>
            <a:r>
              <a:rPr lang="en-AU" dirty="0"/>
              <a:t> </a:t>
            </a:r>
            <a:r>
              <a:rPr lang="en-AU" dirty="0" err="1" smtClean="0"/>
              <a:t>Visualisasi</a:t>
            </a:r>
            <a:r>
              <a:rPr lang="en-AU" dirty="0" smtClean="0"/>
              <a:t> </a:t>
            </a:r>
            <a:r>
              <a:rPr lang="en-AU" dirty="0" err="1" smtClean="0"/>
              <a:t>Geospasial</a:t>
            </a:r>
            <a:r>
              <a:rPr lang="en-AU" dirty="0" smtClean="0"/>
              <a:t> </a:t>
            </a:r>
            <a:r>
              <a:rPr lang="en-AU" dirty="0" err="1" smtClean="0"/>
              <a:t>dalam</a:t>
            </a:r>
            <a:r>
              <a:rPr lang="en-AU" dirty="0" smtClean="0"/>
              <a:t> Web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Website pada </a:t>
            </a:r>
            <a:r>
              <a:rPr lang="en-GB" dirty="0" err="1" smtClean="0"/>
              <a:t>dasarnya</a:t>
            </a:r>
            <a:r>
              <a:rPr lang="en-GB" dirty="0" smtClean="0"/>
              <a:t> adalah </a:t>
            </a:r>
            <a:r>
              <a:rPr lang="en-GB" dirty="0" err="1" smtClean="0"/>
              <a:t>memvisualisasikan</a:t>
            </a:r>
            <a:r>
              <a:rPr lang="en-GB" dirty="0" smtClean="0"/>
              <a:t> data dengan </a:t>
            </a:r>
            <a:r>
              <a:rPr lang="en-GB" dirty="0" err="1" smtClean="0"/>
              <a:t>mengikuti</a:t>
            </a:r>
            <a:r>
              <a:rPr lang="en-GB" dirty="0" smtClean="0"/>
              <a:t> </a:t>
            </a:r>
            <a:r>
              <a:rPr lang="en-GB" dirty="0" err="1" smtClean="0"/>
              <a:t>struktur</a:t>
            </a:r>
            <a:r>
              <a:rPr lang="en-GB" dirty="0" smtClean="0"/>
              <a:t> </a:t>
            </a:r>
            <a:r>
              <a:rPr lang="en-GB" dirty="0" err="1" smtClean="0"/>
              <a:t>bahasa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web </a:t>
            </a:r>
            <a:r>
              <a:rPr lang="en-GB" dirty="0" err="1" smtClean="0"/>
              <a:t>yaitu</a:t>
            </a:r>
            <a:r>
              <a:rPr lang="en-GB" dirty="0" smtClean="0"/>
              <a:t> html.</a:t>
            </a:r>
          </a:p>
          <a:p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 smtClean="0"/>
              <a:t>yang </a:t>
            </a:r>
            <a:r>
              <a:rPr lang="en-GB" dirty="0" err="1" smtClean="0"/>
              <a:t>ditampilkan</a:t>
            </a:r>
            <a:r>
              <a:rPr lang="en-GB" dirty="0" smtClean="0"/>
              <a:t> </a:t>
            </a:r>
            <a:r>
              <a:rPr lang="en-GB" dirty="0" smtClean="0"/>
              <a:t>pada website </a:t>
            </a:r>
            <a:r>
              <a:rPr lang="en-GB" dirty="0" err="1" smtClean="0"/>
              <a:t>biasanya</a:t>
            </a:r>
            <a:r>
              <a:rPr lang="en-GB" dirty="0" smtClean="0"/>
              <a:t> </a:t>
            </a:r>
            <a:r>
              <a:rPr lang="en-GB" dirty="0" err="1" smtClean="0"/>
              <a:t>didapatkan</a:t>
            </a:r>
            <a:r>
              <a:rPr lang="en-GB" dirty="0" smtClean="0"/>
              <a:t> dengan </a:t>
            </a:r>
            <a:r>
              <a:rPr lang="en-GB" dirty="0" err="1" smtClean="0"/>
              <a:t>berbagai</a:t>
            </a:r>
            <a:r>
              <a:rPr lang="en-GB" dirty="0" smtClean="0"/>
              <a:t> </a:t>
            </a:r>
            <a:r>
              <a:rPr lang="en-GB" dirty="0" err="1" smtClean="0"/>
              <a:t>metode</a:t>
            </a:r>
            <a:r>
              <a:rPr lang="en-GB" dirty="0" smtClean="0"/>
              <a:t>, </a:t>
            </a:r>
            <a:r>
              <a:rPr lang="en-GB" dirty="0" err="1" smtClean="0"/>
              <a:t>antara</a:t>
            </a:r>
            <a:r>
              <a:rPr lang="en-GB" dirty="0" smtClean="0"/>
              <a:t> lain :</a:t>
            </a:r>
          </a:p>
          <a:p>
            <a:pPr lvl="1"/>
            <a:r>
              <a:rPr lang="en-GB" dirty="0" smtClean="0"/>
              <a:t>Data </a:t>
            </a:r>
            <a:r>
              <a:rPr lang="en-GB" dirty="0" err="1" smtClean="0"/>
              <a:t>di</a:t>
            </a:r>
            <a:r>
              <a:rPr lang="en-GB" i="1" dirty="0" err="1" smtClean="0"/>
              <a:t>hardcode</a:t>
            </a:r>
            <a:r>
              <a:rPr lang="en-GB" dirty="0" smtClean="0"/>
              <a:t>/</a:t>
            </a:r>
            <a:r>
              <a:rPr lang="en-GB" dirty="0" err="1" smtClean="0"/>
              <a:t>ditulis</a:t>
            </a:r>
            <a:r>
              <a:rPr lang="en-GB" dirty="0" smtClean="0"/>
              <a:t> langsung pada file html</a:t>
            </a:r>
          </a:p>
          <a:p>
            <a:pPr lvl="1"/>
            <a:r>
              <a:rPr lang="en-GB" dirty="0" smtClean="0"/>
              <a:t>Data </a:t>
            </a:r>
            <a:r>
              <a:rPr lang="en-GB" dirty="0" err="1" smtClean="0"/>
              <a:t>disertakan</a:t>
            </a:r>
            <a:r>
              <a:rPr lang="en-GB" dirty="0" smtClean="0"/>
              <a:t> pada folder website, missal dengan file csv, </a:t>
            </a:r>
            <a:r>
              <a:rPr lang="en-GB" dirty="0" err="1" smtClean="0"/>
              <a:t>json</a:t>
            </a:r>
            <a:r>
              <a:rPr lang="en-GB" dirty="0" smtClean="0"/>
              <a:t>, </a:t>
            </a:r>
            <a:r>
              <a:rPr lang="en-GB" dirty="0" err="1" smtClean="0"/>
              <a:t>dsb</a:t>
            </a:r>
            <a:endParaRPr lang="en-GB" dirty="0" smtClean="0"/>
          </a:p>
          <a:p>
            <a:pPr lvl="1"/>
            <a:r>
              <a:rPr lang="en-GB" dirty="0" smtClean="0"/>
              <a:t>Data </a:t>
            </a:r>
            <a:r>
              <a:rPr lang="en-GB" dirty="0" err="1" smtClean="0"/>
              <a:t>didapatkan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database dengan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pemrograman</a:t>
            </a:r>
            <a:r>
              <a:rPr lang="en-GB" dirty="0" smtClean="0"/>
              <a:t> server </a:t>
            </a:r>
            <a:r>
              <a:rPr lang="en-GB" dirty="0" err="1" smtClean="0"/>
              <a:t>berbasis</a:t>
            </a:r>
            <a:r>
              <a:rPr lang="en-GB" dirty="0" smtClean="0"/>
              <a:t> </a:t>
            </a:r>
            <a:r>
              <a:rPr lang="en-GB" dirty="0" err="1" smtClean="0"/>
              <a:t>php</a:t>
            </a:r>
            <a:r>
              <a:rPr lang="en-GB" dirty="0" smtClean="0"/>
              <a:t>, </a:t>
            </a:r>
            <a:r>
              <a:rPr lang="en-GB" dirty="0" err="1" smtClean="0"/>
              <a:t>jsp</a:t>
            </a:r>
            <a:r>
              <a:rPr lang="en-GB" dirty="0" smtClean="0"/>
              <a:t>, </a:t>
            </a:r>
            <a:r>
              <a:rPr lang="en-GB" dirty="0" err="1" smtClean="0"/>
              <a:t>dsb</a:t>
            </a:r>
            <a:endParaRPr lang="en-GB" dirty="0" smtClean="0"/>
          </a:p>
          <a:p>
            <a:pPr lvl="1"/>
            <a:r>
              <a:rPr lang="en-AU" dirty="0" smtClean="0"/>
              <a:t>Data </a:t>
            </a:r>
            <a:r>
              <a:rPr lang="en-AU" dirty="0" err="1" smtClean="0"/>
              <a:t>didapatkan</a:t>
            </a:r>
            <a:r>
              <a:rPr lang="en-AU" dirty="0" smtClean="0"/>
              <a:t> </a:t>
            </a:r>
            <a:r>
              <a:rPr lang="en-AU" dirty="0" err="1" smtClean="0"/>
              <a:t>dari</a:t>
            </a:r>
            <a:r>
              <a:rPr lang="en-AU" dirty="0" smtClean="0"/>
              <a:t> web services</a:t>
            </a:r>
            <a:endParaRPr lang="en-A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Catatan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akses</a:t>
            </a:r>
            <a:r>
              <a:rPr lang="en-ID" dirty="0" smtClean="0"/>
              <a:t> Developer Tools </a:t>
            </a:r>
            <a:r>
              <a:rPr lang="en-ID" dirty="0" err="1" smtClean="0"/>
              <a:t>dari</a:t>
            </a:r>
            <a:r>
              <a:rPr lang="en-ID" dirty="0" smtClean="0"/>
              <a:t> Browser Opera/Chrome, </a:t>
            </a:r>
            <a:r>
              <a:rPr lang="en-ID" dirty="0" err="1" smtClean="0"/>
              <a:t>lalu</a:t>
            </a:r>
            <a:r>
              <a:rPr lang="en-ID" dirty="0" smtClean="0"/>
              <a:t> </a:t>
            </a:r>
            <a:r>
              <a:rPr lang="en-ID" dirty="0" err="1" smtClean="0"/>
              <a:t>pilih</a:t>
            </a:r>
            <a:r>
              <a:rPr lang="en-ID" dirty="0" smtClean="0"/>
              <a:t> </a:t>
            </a:r>
            <a:r>
              <a:rPr lang="en-ID" dirty="0" err="1" smtClean="0"/>
              <a:t>Toogle</a:t>
            </a:r>
            <a:r>
              <a:rPr lang="en-ID" dirty="0" smtClean="0"/>
              <a:t> Device Toolbar</a:t>
            </a:r>
            <a:endParaRPr lang="en-ID" i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67" y="2032456"/>
            <a:ext cx="8582934" cy="482554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878058" y="2235200"/>
            <a:ext cx="408442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18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7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Prinsip</a:t>
            </a:r>
            <a:r>
              <a:rPr lang="en-AU" dirty="0" smtClean="0"/>
              <a:t> </a:t>
            </a:r>
            <a:r>
              <a:rPr lang="en-AU" dirty="0" err="1" smtClean="0"/>
              <a:t>Dasar</a:t>
            </a:r>
            <a:r>
              <a:rPr lang="en-AU" dirty="0"/>
              <a:t> </a:t>
            </a:r>
            <a:r>
              <a:rPr lang="en-AU" dirty="0" err="1" smtClean="0"/>
              <a:t>Visualisasi</a:t>
            </a:r>
            <a:r>
              <a:rPr lang="en-AU" dirty="0" smtClean="0"/>
              <a:t> </a:t>
            </a:r>
            <a:r>
              <a:rPr lang="en-AU" dirty="0" err="1" smtClean="0"/>
              <a:t>Geospasial</a:t>
            </a:r>
            <a:r>
              <a:rPr lang="en-AU" dirty="0" smtClean="0"/>
              <a:t> </a:t>
            </a:r>
            <a:r>
              <a:rPr lang="en-AU" dirty="0" err="1" smtClean="0"/>
              <a:t>dalam</a:t>
            </a:r>
            <a:r>
              <a:rPr lang="en-AU" dirty="0" smtClean="0"/>
              <a:t> Web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Pada </a:t>
            </a:r>
            <a:r>
              <a:rPr lang="en-GB" dirty="0" err="1" smtClean="0"/>
              <a:t>praktikum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, </a:t>
            </a:r>
            <a:r>
              <a:rPr lang="en-GB" dirty="0" err="1" smtClean="0"/>
              <a:t>diasumsikan</a:t>
            </a:r>
            <a:r>
              <a:rPr lang="en-GB" dirty="0" smtClean="0"/>
              <a:t> </a:t>
            </a:r>
            <a:r>
              <a:rPr lang="en-GB" dirty="0" err="1" smtClean="0"/>
              <a:t>bahwa</a:t>
            </a:r>
            <a:r>
              <a:rPr lang="en-GB" dirty="0" smtClean="0"/>
              <a:t> data yang </a:t>
            </a:r>
            <a:r>
              <a:rPr lang="en-GB" dirty="0" err="1" smtClean="0"/>
              <a:t>digunakan</a:t>
            </a:r>
            <a:r>
              <a:rPr lang="en-GB" dirty="0" smtClean="0"/>
              <a:t> adalah data </a:t>
            </a:r>
            <a:r>
              <a:rPr lang="en-GB" dirty="0" err="1" smtClean="0"/>
              <a:t>geospasial</a:t>
            </a:r>
            <a:r>
              <a:rPr lang="en-GB" dirty="0" smtClean="0"/>
              <a:t> yang </a:t>
            </a:r>
            <a:r>
              <a:rPr lang="en-GB" dirty="0" err="1" smtClean="0"/>
              <a:t>disertakan</a:t>
            </a:r>
            <a:r>
              <a:rPr lang="en-GB" dirty="0" smtClean="0"/>
              <a:t> ke </a:t>
            </a:r>
            <a:r>
              <a:rPr lang="en-GB" dirty="0" err="1" smtClean="0"/>
              <a:t>dalam</a:t>
            </a:r>
            <a:r>
              <a:rPr lang="en-GB" dirty="0" smtClean="0"/>
              <a:t> folder web.</a:t>
            </a:r>
          </a:p>
          <a:p>
            <a:r>
              <a:rPr lang="en-GB" dirty="0" smtClean="0"/>
              <a:t>Data </a:t>
            </a:r>
            <a:r>
              <a:rPr lang="en-GB" dirty="0" err="1" smtClean="0"/>
              <a:t>geospasial</a:t>
            </a:r>
            <a:r>
              <a:rPr lang="en-GB" dirty="0" smtClean="0"/>
              <a:t> yang </a:t>
            </a:r>
            <a:r>
              <a:rPr lang="en-GB" dirty="0" err="1" smtClean="0"/>
              <a:t>biasa</a:t>
            </a:r>
            <a:r>
              <a:rPr lang="en-GB" dirty="0" smtClean="0"/>
              <a:t> </a:t>
            </a:r>
            <a:r>
              <a:rPr lang="en-GB" dirty="0" err="1" smtClean="0"/>
              <a:t>digunakan</a:t>
            </a:r>
            <a:r>
              <a:rPr lang="en-GB" dirty="0" smtClean="0"/>
              <a:t> untuk </a:t>
            </a:r>
            <a:r>
              <a:rPr lang="en-GB" dirty="0" err="1" smtClean="0"/>
              <a:t>visualisasi</a:t>
            </a:r>
            <a:r>
              <a:rPr lang="en-GB" dirty="0" smtClean="0"/>
              <a:t> data </a:t>
            </a:r>
            <a:r>
              <a:rPr lang="en-GB" dirty="0" err="1" smtClean="0"/>
              <a:t>spasial</a:t>
            </a:r>
            <a:r>
              <a:rPr lang="en-GB" dirty="0" smtClean="0"/>
              <a:t> adalah </a:t>
            </a:r>
            <a:r>
              <a:rPr lang="en-GB" dirty="0" err="1" smtClean="0"/>
              <a:t>geojson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File </a:t>
            </a:r>
            <a:r>
              <a:rPr lang="en-GB" dirty="0" err="1" smtClean="0"/>
              <a:t>geojson</a:t>
            </a:r>
            <a:r>
              <a:rPr lang="en-GB" dirty="0" smtClean="0"/>
              <a:t> adalah </a:t>
            </a:r>
            <a:r>
              <a:rPr lang="en-GB" dirty="0" err="1" smtClean="0"/>
              <a:t>bentuk</a:t>
            </a:r>
            <a:r>
              <a:rPr lang="en-GB" dirty="0" smtClean="0"/>
              <a:t> lain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json</a:t>
            </a:r>
            <a:r>
              <a:rPr lang="en-GB" dirty="0" smtClean="0"/>
              <a:t> object yang </a:t>
            </a:r>
            <a:r>
              <a:rPr lang="en-GB" dirty="0" err="1" smtClean="0"/>
              <a:t>memiliki</a:t>
            </a:r>
            <a:r>
              <a:rPr lang="en-GB" dirty="0" smtClean="0"/>
              <a:t> base code </a:t>
            </a:r>
            <a:r>
              <a:rPr lang="en-GB" dirty="0" err="1" smtClean="0"/>
              <a:t>berupa</a:t>
            </a:r>
            <a:r>
              <a:rPr lang="en-GB" dirty="0" smtClean="0"/>
              <a:t> </a:t>
            </a:r>
            <a:r>
              <a:rPr lang="en-GB" dirty="0" err="1" smtClean="0"/>
              <a:t>javascript</a:t>
            </a:r>
            <a:r>
              <a:rPr lang="en-GB" dirty="0" smtClean="0"/>
              <a:t>.</a:t>
            </a:r>
          </a:p>
          <a:p>
            <a:r>
              <a:rPr lang="en-GB" dirty="0" smtClean="0"/>
              <a:t>File </a:t>
            </a:r>
            <a:r>
              <a:rPr lang="en-GB" dirty="0" err="1" smtClean="0"/>
              <a:t>geojson</a:t>
            </a:r>
            <a:r>
              <a:rPr lang="en-GB" dirty="0" smtClean="0"/>
              <a:t>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deskripsi</a:t>
            </a:r>
            <a:r>
              <a:rPr lang="en-GB" dirty="0" smtClean="0"/>
              <a:t> data </a:t>
            </a:r>
            <a:r>
              <a:rPr lang="en-GB" dirty="0" err="1" smtClean="0"/>
              <a:t>spasial</a:t>
            </a:r>
            <a:r>
              <a:rPr lang="en-GB" dirty="0" smtClean="0"/>
              <a:t> </a:t>
            </a:r>
            <a:r>
              <a:rPr lang="en-GB" dirty="0" err="1" smtClean="0"/>
              <a:t>berupa</a:t>
            </a:r>
            <a:r>
              <a:rPr lang="en-GB" dirty="0" smtClean="0"/>
              <a:t> </a:t>
            </a:r>
            <a:r>
              <a:rPr lang="en-GB" dirty="0" err="1" smtClean="0"/>
              <a:t>titik-titik</a:t>
            </a:r>
            <a:r>
              <a:rPr lang="en-GB" dirty="0"/>
              <a:t> </a:t>
            </a:r>
            <a:r>
              <a:rPr lang="en-GB" dirty="0" err="1" smtClean="0"/>
              <a:t>koordinat</a:t>
            </a:r>
            <a:r>
              <a:rPr lang="en-GB" dirty="0" smtClean="0"/>
              <a:t> </a:t>
            </a:r>
            <a:r>
              <a:rPr lang="en-GB" dirty="0" err="1" smtClean="0"/>
              <a:t>setiap</a:t>
            </a:r>
            <a:r>
              <a:rPr lang="en-GB" dirty="0" smtClean="0"/>
              <a:t> record (atau </a:t>
            </a:r>
            <a:r>
              <a:rPr lang="en-GB" dirty="0" err="1" smtClean="0"/>
              <a:t>biasa</a:t>
            </a:r>
            <a:r>
              <a:rPr lang="en-GB" dirty="0" smtClean="0"/>
              <a:t> </a:t>
            </a:r>
            <a:r>
              <a:rPr lang="en-GB" dirty="0" err="1" smtClean="0"/>
              <a:t>dikenal</a:t>
            </a:r>
            <a:r>
              <a:rPr lang="en-GB" dirty="0" smtClean="0"/>
              <a:t> dengan </a:t>
            </a:r>
            <a:r>
              <a:rPr lang="en-GB" i="1" dirty="0" smtClean="0"/>
              <a:t>feature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istilah</a:t>
            </a:r>
            <a:r>
              <a:rPr lang="en-GB" dirty="0" smtClean="0"/>
              <a:t> SIG)  </a:t>
            </a:r>
            <a:r>
              <a:rPr lang="en-GB" dirty="0" err="1" smtClean="0"/>
              <a:t>diikuti</a:t>
            </a:r>
            <a:r>
              <a:rPr lang="en-GB" dirty="0" smtClean="0"/>
              <a:t> data </a:t>
            </a:r>
            <a:r>
              <a:rPr lang="en-GB" dirty="0" err="1" smtClean="0"/>
              <a:t>atributnya</a:t>
            </a:r>
            <a:r>
              <a:rPr lang="en-GB" dirty="0" smtClean="0"/>
              <a:t>.</a:t>
            </a:r>
            <a:endParaRPr lang="en-A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Petunjuk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Tujuan</a:t>
            </a:r>
            <a:r>
              <a:rPr lang="en-AU" dirty="0" smtClean="0"/>
              <a:t>: </a:t>
            </a:r>
            <a:endParaRPr lang="en-AU" dirty="0"/>
          </a:p>
          <a:p>
            <a:pPr marL="457200" lvl="1" indent="0">
              <a:buNone/>
            </a:pPr>
            <a:r>
              <a:rPr lang="en-AU" dirty="0" err="1" smtClean="0"/>
              <a:t>Membuat</a:t>
            </a:r>
            <a:r>
              <a:rPr lang="en-AU" dirty="0" smtClean="0"/>
              <a:t> Web </a:t>
            </a:r>
            <a:r>
              <a:rPr lang="en-AU" dirty="0" err="1" smtClean="0"/>
              <a:t>Geovisualisasi</a:t>
            </a:r>
            <a:r>
              <a:rPr lang="en-AU" dirty="0" smtClean="0"/>
              <a:t> </a:t>
            </a:r>
            <a:r>
              <a:rPr lang="en-AU" dirty="0" err="1" smtClean="0"/>
              <a:t>dengan</a:t>
            </a:r>
            <a:r>
              <a:rPr lang="en-AU" dirty="0" smtClean="0"/>
              <a:t> </a:t>
            </a:r>
            <a:r>
              <a:rPr lang="en-AU" dirty="0" err="1" smtClean="0"/>
              <a:t>LeafletJS</a:t>
            </a:r>
            <a:endParaRPr lang="en-AU" dirty="0" smtClean="0"/>
          </a:p>
          <a:p>
            <a:r>
              <a:rPr lang="en-AU" dirty="0" err="1" smtClean="0"/>
              <a:t>Bahan</a:t>
            </a:r>
            <a:r>
              <a:rPr lang="en-AU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Data </a:t>
            </a:r>
            <a:r>
              <a:rPr lang="en-GB" dirty="0" err="1" smtClean="0"/>
              <a:t>Sensus</a:t>
            </a:r>
            <a:r>
              <a:rPr lang="en-GB" dirty="0" smtClean="0"/>
              <a:t> 2016 </a:t>
            </a:r>
            <a:r>
              <a:rPr lang="en-GB" dirty="0" err="1" smtClean="0"/>
              <a:t>berbentuk</a:t>
            </a:r>
            <a:r>
              <a:rPr lang="en-GB" dirty="0" smtClean="0"/>
              <a:t> </a:t>
            </a:r>
            <a:r>
              <a:rPr lang="en-GB" dirty="0" err="1" smtClean="0"/>
              <a:t>Json</a:t>
            </a:r>
            <a:r>
              <a:rPr lang="en-GB" dirty="0" smtClean="0"/>
              <a:t> = Indo</a:t>
            </a:r>
            <a:r>
              <a:rPr lang="en-GB" dirty="0" smtClean="0"/>
              <a:t>SE2016.js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 err="1" smtClean="0"/>
              <a:t>VSCode</a:t>
            </a:r>
            <a:r>
              <a:rPr lang="en-AU" dirty="0" smtClean="0"/>
              <a:t> </a:t>
            </a:r>
            <a:r>
              <a:rPr lang="en-AU" dirty="0" err="1" smtClean="0"/>
              <a:t>atau</a:t>
            </a:r>
            <a:r>
              <a:rPr lang="en-AU" dirty="0" smtClean="0"/>
              <a:t> Code Editor Lain</a:t>
            </a:r>
            <a:endParaRPr lang="en-A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Persiapan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Buat project web baru di </a:t>
            </a:r>
            <a:r>
              <a:rPr lang="en-GB" dirty="0" err="1" smtClean="0"/>
              <a:t>xampp</a:t>
            </a:r>
            <a:r>
              <a:rPr lang="en-GB" dirty="0" smtClean="0"/>
              <a:t> dengan </a:t>
            </a:r>
            <a:r>
              <a:rPr lang="en-GB" dirty="0" err="1" smtClean="0"/>
              <a:t>nama</a:t>
            </a:r>
            <a:r>
              <a:rPr lang="en-GB" dirty="0" smtClean="0"/>
              <a:t> “</a:t>
            </a:r>
            <a:r>
              <a:rPr lang="en-GB" dirty="0" err="1" smtClean="0"/>
              <a:t>webtematik</a:t>
            </a:r>
            <a:r>
              <a:rPr lang="en-GB" dirty="0" smtClean="0"/>
              <a:t>”</a:t>
            </a:r>
            <a:r>
              <a:rPr lang="en-ID" dirty="0" smtClean="0"/>
              <a:t> </a:t>
            </a:r>
            <a:br>
              <a:rPr lang="en-ID" dirty="0" smtClean="0"/>
            </a:br>
            <a:r>
              <a:rPr lang="en-ID" dirty="0" err="1" smtClean="0"/>
              <a:t>contoh</a:t>
            </a:r>
            <a:r>
              <a:rPr lang="en-ID" dirty="0" smtClean="0"/>
              <a:t> c:\\xampp\htdocs\webtematik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 err="1" smtClean="0"/>
              <a:t>Pindahkan</a:t>
            </a:r>
            <a:r>
              <a:rPr lang="en-ID" dirty="0" smtClean="0"/>
              <a:t> file </a:t>
            </a:r>
            <a:r>
              <a:rPr lang="en-ID" dirty="0" smtClean="0">
                <a:solidFill>
                  <a:srgbClr val="FF0000"/>
                </a:solidFill>
              </a:rPr>
              <a:t>Indo</a:t>
            </a:r>
            <a:r>
              <a:rPr lang="en-ID" dirty="0" smtClean="0">
                <a:solidFill>
                  <a:srgbClr val="FF0000"/>
                </a:solidFill>
              </a:rPr>
              <a:t>SE2016.js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folder project web </a:t>
            </a:r>
            <a:r>
              <a:rPr lang="en-ID" dirty="0" err="1" smtClean="0"/>
              <a:t>tersebut</a:t>
            </a:r>
            <a:endParaRPr lang="en-ID" dirty="0" smtClean="0"/>
          </a:p>
          <a:p>
            <a:pPr marL="457200" indent="-457200">
              <a:buFont typeface="+mj-lt"/>
              <a:buAutoNum type="arabicPeriod"/>
            </a:pPr>
            <a:r>
              <a:rPr lang="en-ID" dirty="0" err="1" smtClean="0"/>
              <a:t>Buat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file index </a:t>
            </a:r>
            <a:r>
              <a:rPr lang="en-ID" dirty="0" err="1" smtClean="0"/>
              <a:t>untuk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dirty="0" smtClean="0"/>
              <a:t>web </a:t>
            </a:r>
            <a:r>
              <a:rPr lang="en-ID" dirty="0" err="1" smtClean="0"/>
              <a:t>baru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/>
              <a:t> </a:t>
            </a:r>
            <a:r>
              <a:rPr lang="en-ID" dirty="0" err="1" smtClean="0"/>
              <a:t>yaitu</a:t>
            </a:r>
            <a:r>
              <a:rPr lang="en-ID" dirty="0" smtClean="0"/>
              <a:t> </a:t>
            </a:r>
            <a:r>
              <a:rPr lang="en-ID" dirty="0" smtClean="0">
                <a:solidFill>
                  <a:srgbClr val="FF0000"/>
                </a:solidFill>
              </a:rPr>
              <a:t>index.html</a:t>
            </a:r>
            <a:endParaRPr lang="en-ID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D" dirty="0" smtClean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743" t="5342" r="24621" b="27419"/>
          <a:stretch/>
        </p:blipFill>
        <p:spPr>
          <a:xfrm>
            <a:off x="6061570" y="2654432"/>
            <a:ext cx="5855110" cy="405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4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Persiapan</a:t>
            </a:r>
            <a:r>
              <a:rPr lang="en-ID" dirty="0" smtClean="0"/>
              <a:t> </a:t>
            </a:r>
            <a:r>
              <a:rPr lang="en-ID" dirty="0" err="1" smtClean="0"/>
              <a:t>Javascript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Peta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93" y="1322271"/>
            <a:ext cx="11417126" cy="51965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 smtClean="0"/>
              <a:t>Setiap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eature pada Data SE2016 yang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struktur</a:t>
            </a:r>
            <a:r>
              <a:rPr lang="en-GB" dirty="0" smtClean="0"/>
              <a:t> </a:t>
            </a:r>
            <a:r>
              <a:rPr lang="en-GB" dirty="0" err="1" smtClean="0"/>
              <a:t>berupa</a:t>
            </a:r>
            <a:r>
              <a:rPr lang="en-GB" dirty="0" smtClean="0"/>
              <a:t> </a:t>
            </a:r>
            <a:r>
              <a:rPr lang="en-GB" dirty="0" err="1" smtClean="0"/>
              <a:t>Json</a:t>
            </a:r>
            <a:r>
              <a:rPr lang="en-GB" dirty="0" smtClean="0"/>
              <a:t> Object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dirty="0" err="1" smtClean="0"/>
              <a:t>berikut</a:t>
            </a:r>
            <a:r>
              <a:rPr lang="en-GB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smtClean="0">
                <a:latin typeface="Consolas" panose="020B0609020204030204" pitchFamily="49" charset="0"/>
              </a:rPr>
              <a:t>"</a:t>
            </a:r>
            <a:r>
              <a:rPr lang="en-GB" dirty="0">
                <a:latin typeface="Consolas" panose="020B0609020204030204" pitchFamily="49" charset="0"/>
              </a:rPr>
              <a:t>type":"</a:t>
            </a:r>
            <a:r>
              <a:rPr lang="en-GB" dirty="0" err="1">
                <a:latin typeface="Consolas" panose="020B0609020204030204" pitchFamily="49" charset="0"/>
              </a:rPr>
              <a:t>FeatureCollection</a:t>
            </a:r>
            <a:r>
              <a:rPr lang="en-GB" dirty="0">
                <a:latin typeface="Consolas" panose="020B0609020204030204" pitchFamily="49" charset="0"/>
              </a:rPr>
              <a:t>", </a:t>
            </a:r>
            <a:endParaRPr lang="en-GB" dirty="0" smtClean="0">
              <a:latin typeface="Consolas" panose="020B0609020204030204" pitchFamily="49" charset="0"/>
            </a:endParaRPr>
          </a:p>
          <a:p>
            <a:pPr marL="1887538" indent="-987425">
              <a:buNone/>
            </a:pPr>
            <a:r>
              <a:rPr lang="en-GB" dirty="0" smtClean="0">
                <a:latin typeface="Consolas" panose="020B0609020204030204" pitchFamily="49" charset="0"/>
              </a:rPr>
              <a:t>"</a:t>
            </a:r>
            <a:r>
              <a:rPr lang="en-GB" dirty="0">
                <a:latin typeface="Consolas" panose="020B0609020204030204" pitchFamily="49" charset="0"/>
              </a:rPr>
              <a:t>features": </a:t>
            </a:r>
            <a:r>
              <a:rPr lang="en-GB" dirty="0" smtClean="0">
                <a:latin typeface="Consolas" panose="020B0609020204030204" pitchFamily="49" charset="0"/>
              </a:rPr>
              <a:t>[{"</a:t>
            </a:r>
            <a:r>
              <a:rPr lang="en-GB" dirty="0" err="1">
                <a:latin typeface="Consolas" panose="020B0609020204030204" pitchFamily="49" charset="0"/>
              </a:rPr>
              <a:t>type":"Feature","geometry</a:t>
            </a:r>
            <a:r>
              <a:rPr lang="en-GB" dirty="0">
                <a:latin typeface="Consolas" panose="020B0609020204030204" pitchFamily="49" charset="0"/>
              </a:rPr>
              <a:t>":{"type":"</a:t>
            </a:r>
            <a:r>
              <a:rPr lang="en-GB" dirty="0" err="1">
                <a:latin typeface="Consolas" panose="020B0609020204030204" pitchFamily="49" charset="0"/>
              </a:rPr>
              <a:t>MultiPolygon</a:t>
            </a:r>
            <a:r>
              <a:rPr lang="en-GB" dirty="0">
                <a:latin typeface="Consolas" panose="020B0609020204030204" pitchFamily="49" charset="0"/>
              </a:rPr>
              <a:t>","coordinates</a:t>
            </a:r>
            <a:r>
              <a:rPr lang="en-GB" dirty="0" smtClean="0">
                <a:latin typeface="Consolas" panose="020B0609020204030204" pitchFamily="49" charset="0"/>
              </a:rPr>
              <a:t>": ……..,</a:t>
            </a:r>
            <a:endParaRPr lang="en-US" dirty="0" smtClean="0">
              <a:latin typeface="Consolas" panose="020B0609020204030204" pitchFamily="49" charset="0"/>
            </a:endParaRPr>
          </a:p>
          <a:p>
            <a:pPr marL="1887538" indent="-987425">
              <a:buNone/>
            </a:pPr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properties":{"PROVNO</a:t>
            </a:r>
            <a:r>
              <a:rPr lang="en-US" dirty="0" smtClean="0">
                <a:latin typeface="Consolas" panose="020B0609020204030204" pitchFamily="49" charset="0"/>
              </a:rPr>
              <a:t>":“….","</a:t>
            </a:r>
            <a:r>
              <a:rPr lang="en-US" dirty="0">
                <a:latin typeface="Consolas" panose="020B0609020204030204" pitchFamily="49" charset="0"/>
              </a:rPr>
              <a:t>PROVINSI</a:t>
            </a:r>
            <a:r>
              <a:rPr lang="en-US" dirty="0" smtClean="0">
                <a:latin typeface="Consolas" panose="020B0609020204030204" pitchFamily="49" charset="0"/>
              </a:rPr>
              <a:t>":“……","</a:t>
            </a:r>
            <a:r>
              <a:rPr lang="en-US" dirty="0">
                <a:latin typeface="Consolas" panose="020B0609020204030204" pitchFamily="49" charset="0"/>
              </a:rPr>
              <a:t>IDPROV</a:t>
            </a:r>
            <a:r>
              <a:rPr lang="en-US" dirty="0" smtClean="0">
                <a:latin typeface="Consolas" panose="020B0609020204030204" pitchFamily="49" charset="0"/>
              </a:rPr>
              <a:t>":“…","</a:t>
            </a:r>
            <a:r>
              <a:rPr lang="en-US" dirty="0">
                <a:latin typeface="Consolas" panose="020B0609020204030204" pitchFamily="49" charset="0"/>
              </a:rPr>
              <a:t>TAHUN":"2016","SUMBER":"BPS","</a:t>
            </a:r>
            <a:r>
              <a:rPr lang="en-US" dirty="0" smtClean="0">
                <a:latin typeface="Consolas" panose="020B0609020204030204" pitchFamily="49" charset="0"/>
              </a:rPr>
              <a:t>workforce“:……..}</a:t>
            </a:r>
          </a:p>
          <a:p>
            <a:pPr marL="1887538" indent="-987425">
              <a:buNone/>
            </a:pPr>
            <a:r>
              <a:rPr lang="en-GB" dirty="0" smtClean="0">
                <a:latin typeface="Consolas" panose="020B0609020204030204" pitchFamily="49" charset="0"/>
              </a:rPr>
              <a:t>………………………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err="1" smtClean="0"/>
              <a:t>Setiap</a:t>
            </a:r>
            <a:r>
              <a:rPr lang="en-GB" dirty="0" smtClean="0"/>
              <a:t> feature </a:t>
            </a:r>
            <a:r>
              <a:rPr lang="en-GB" dirty="0" err="1" smtClean="0"/>
              <a:t>mendeskripsikan</a:t>
            </a:r>
            <a:r>
              <a:rPr lang="en-GB" dirty="0" smtClean="0"/>
              <a:t> data </a:t>
            </a:r>
            <a:r>
              <a:rPr lang="en-GB" dirty="0" err="1" smtClean="0"/>
              <a:t>jumlah</a:t>
            </a:r>
            <a:r>
              <a:rPr lang="en-GB" dirty="0" smtClean="0"/>
              <a:t> </a:t>
            </a:r>
            <a:r>
              <a:rPr lang="en-GB" dirty="0" err="1" smtClean="0"/>
              <a:t>tenaga</a:t>
            </a:r>
            <a:r>
              <a:rPr lang="en-GB" dirty="0" smtClean="0"/>
              <a:t> </a:t>
            </a:r>
            <a:r>
              <a:rPr lang="en-GB" dirty="0" err="1" smtClean="0"/>
              <a:t>kerja</a:t>
            </a:r>
            <a:r>
              <a:rPr lang="en-GB" dirty="0" smtClean="0"/>
              <a:t> </a:t>
            </a:r>
            <a:r>
              <a:rPr lang="en-GB" dirty="0" err="1" smtClean="0"/>
              <a:t>setiap</a:t>
            </a:r>
            <a:r>
              <a:rPr lang="en-GB" dirty="0" smtClean="0"/>
              <a:t> </a:t>
            </a:r>
            <a:r>
              <a:rPr lang="en-GB" dirty="0" err="1" smtClean="0"/>
              <a:t>provinsi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err="1" smtClean="0"/>
              <a:t>Perhatian</a:t>
            </a:r>
            <a:r>
              <a:rPr lang="en-GB" dirty="0" smtClean="0"/>
              <a:t> : file </a:t>
            </a:r>
            <a:r>
              <a:rPr lang="en-GB" dirty="0" err="1" smtClean="0"/>
              <a:t>geospasial</a:t>
            </a:r>
            <a:r>
              <a:rPr lang="en-GB" dirty="0" smtClean="0"/>
              <a:t> </a:t>
            </a:r>
            <a:r>
              <a:rPr lang="en-GB" dirty="0" err="1" smtClean="0"/>
              <a:t>biasanya</a:t>
            </a:r>
            <a:r>
              <a:rPr lang="en-GB" dirty="0" smtClean="0"/>
              <a:t> </a:t>
            </a:r>
            <a:r>
              <a:rPr lang="en-GB" dirty="0" err="1" smtClean="0"/>
              <a:t>ber-ekstensi</a:t>
            </a:r>
            <a:r>
              <a:rPr lang="en-GB" dirty="0" smtClean="0"/>
              <a:t> *.</a:t>
            </a:r>
            <a:r>
              <a:rPr lang="en-GB" dirty="0" err="1" smtClean="0"/>
              <a:t>geojson</a:t>
            </a:r>
            <a:r>
              <a:rPr lang="en-GB" dirty="0" smtClean="0"/>
              <a:t>. </a:t>
            </a:r>
            <a:r>
              <a:rPr lang="en-GB" dirty="0" err="1" smtClean="0"/>
              <a:t>Prakteknya</a:t>
            </a:r>
            <a:r>
              <a:rPr lang="en-GB" dirty="0" smtClean="0"/>
              <a:t>, </a:t>
            </a:r>
            <a:r>
              <a:rPr lang="en-GB" dirty="0" err="1" smtClean="0"/>
              <a:t>ketika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digunakan</a:t>
            </a:r>
            <a:r>
              <a:rPr lang="en-GB" dirty="0" smtClean="0"/>
              <a:t> dengan </a:t>
            </a:r>
            <a:r>
              <a:rPr lang="en-GB" dirty="0" err="1" smtClean="0"/>
              <a:t>LeafletJS</a:t>
            </a:r>
            <a:r>
              <a:rPr lang="en-GB" dirty="0" smtClean="0"/>
              <a:t> </a:t>
            </a:r>
            <a:r>
              <a:rPr lang="en-GB" dirty="0" err="1" smtClean="0"/>
              <a:t>biasanya</a:t>
            </a:r>
            <a:r>
              <a:rPr lang="en-GB" dirty="0" smtClean="0"/>
              <a:t> file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dikembalikan</a:t>
            </a:r>
            <a:r>
              <a:rPr lang="en-GB" dirty="0" smtClean="0"/>
              <a:t> </a:t>
            </a:r>
            <a:r>
              <a:rPr lang="en-GB" dirty="0" err="1" smtClean="0"/>
              <a:t>formatnya</a:t>
            </a:r>
            <a:r>
              <a:rPr lang="en-GB" dirty="0" smtClean="0"/>
              <a:t> </a:t>
            </a:r>
            <a:r>
              <a:rPr lang="en-GB" dirty="0" err="1" smtClean="0"/>
              <a:t>menjadi</a:t>
            </a:r>
            <a:r>
              <a:rPr lang="en-GB" dirty="0" smtClean="0"/>
              <a:t> *.</a:t>
            </a:r>
            <a:r>
              <a:rPr lang="en-GB" dirty="0" err="1" smtClean="0"/>
              <a:t>js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data </a:t>
            </a:r>
            <a:r>
              <a:rPr lang="en-GB" dirty="0" err="1" smtClean="0"/>
              <a:t>didalamnya</a:t>
            </a:r>
            <a:r>
              <a:rPr lang="en-GB" dirty="0" smtClean="0"/>
              <a:t> dengan men-</a:t>
            </a:r>
            <a:r>
              <a:rPr lang="en-GB" dirty="0" err="1" smtClean="0"/>
              <a:t>deklarasikan</a:t>
            </a:r>
            <a:r>
              <a:rPr lang="en-GB" dirty="0" smtClean="0"/>
              <a:t> variable  dengan </a:t>
            </a:r>
            <a:r>
              <a:rPr lang="en-GB" dirty="0" err="1" smtClean="0"/>
              <a:t>notasi</a:t>
            </a:r>
            <a:r>
              <a:rPr lang="en-GB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nama</a:t>
            </a:r>
            <a:r>
              <a:rPr lang="en-US" dirty="0" smtClean="0">
                <a:solidFill>
                  <a:srgbClr val="FF0000"/>
                </a:solidFill>
              </a:rPr>
              <a:t> variable&gt;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= . </a:t>
            </a:r>
            <a:r>
              <a:rPr lang="en-US" dirty="0" err="1" smtClean="0"/>
              <a:t>Silakan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di file IndoSE2016.js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20956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Pengenalan</a:t>
            </a:r>
            <a:r>
              <a:rPr lang="en-ID" dirty="0" smtClean="0"/>
              <a:t> </a:t>
            </a:r>
            <a:r>
              <a:rPr lang="en-ID" dirty="0" err="1" smtClean="0"/>
              <a:t>LeafletJs</a:t>
            </a:r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93" y="1322271"/>
            <a:ext cx="11417126" cy="51965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LeafletJS</a:t>
            </a:r>
            <a:r>
              <a:rPr lang="en-GB" dirty="0" smtClean="0"/>
              <a:t> adalah library </a:t>
            </a:r>
            <a:r>
              <a:rPr lang="en-GB" dirty="0" err="1" smtClean="0"/>
              <a:t>Javascript</a:t>
            </a:r>
            <a:r>
              <a:rPr lang="en-GB" dirty="0" smtClean="0"/>
              <a:t> </a:t>
            </a:r>
            <a:r>
              <a:rPr lang="en-GB" dirty="0" err="1" smtClean="0"/>
              <a:t>berbasis</a:t>
            </a:r>
            <a:r>
              <a:rPr lang="en-GB" dirty="0" smtClean="0"/>
              <a:t> open-source yang </a:t>
            </a:r>
            <a:r>
              <a:rPr lang="en-GB" dirty="0" err="1" smtClean="0"/>
              <a:t>ditujukan</a:t>
            </a:r>
            <a:r>
              <a:rPr lang="en-GB" dirty="0" smtClean="0"/>
              <a:t> untuk </a:t>
            </a:r>
            <a:r>
              <a:rPr lang="en-GB" dirty="0" err="1" smtClean="0"/>
              <a:t>menampilkan</a:t>
            </a:r>
            <a:r>
              <a:rPr lang="en-GB" dirty="0" smtClean="0"/>
              <a:t> data </a:t>
            </a:r>
            <a:r>
              <a:rPr lang="en-GB" dirty="0" err="1" smtClean="0"/>
              <a:t>geospasial</a:t>
            </a:r>
            <a:r>
              <a:rPr lang="en-GB" dirty="0" smtClean="0"/>
              <a:t> </a:t>
            </a:r>
            <a:r>
              <a:rPr lang="en-GB" dirty="0" err="1" smtClean="0"/>
              <a:t>serta</a:t>
            </a:r>
            <a:r>
              <a:rPr lang="en-GB" dirty="0" smtClean="0"/>
              <a:t> </a:t>
            </a:r>
            <a:r>
              <a:rPr lang="en-GB" dirty="0" err="1" smtClean="0"/>
              <a:t>membantu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pembangunan</a:t>
            </a:r>
            <a:r>
              <a:rPr lang="en-GB" dirty="0" smtClean="0"/>
              <a:t> web </a:t>
            </a:r>
            <a:r>
              <a:rPr lang="en-GB" dirty="0" err="1" smtClean="0"/>
              <a:t>geospasial</a:t>
            </a:r>
            <a:r>
              <a:rPr lang="en-GB" dirty="0" smtClean="0"/>
              <a:t> yang </a:t>
            </a:r>
            <a:r>
              <a:rPr lang="en-GB" i="1" dirty="0" smtClean="0"/>
              <a:t>mobile-friendly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Seperti</a:t>
            </a:r>
            <a:r>
              <a:rPr lang="en-GB" dirty="0" smtClean="0"/>
              <a:t> library </a:t>
            </a:r>
            <a:r>
              <a:rPr lang="en-GB" dirty="0" err="1" smtClean="0"/>
              <a:t>Javascript</a:t>
            </a:r>
            <a:r>
              <a:rPr lang="en-GB" dirty="0" smtClean="0"/>
              <a:t> yang lain, </a:t>
            </a:r>
            <a:r>
              <a:rPr lang="en-GB" dirty="0" err="1" smtClean="0"/>
              <a:t>penggunaan</a:t>
            </a:r>
            <a:r>
              <a:rPr lang="en-GB" dirty="0" smtClean="0"/>
              <a:t> Leaflet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pembangunan</a:t>
            </a:r>
            <a:r>
              <a:rPr lang="en-GB" dirty="0" smtClean="0"/>
              <a:t> web </a:t>
            </a:r>
            <a:r>
              <a:rPr lang="en-GB" dirty="0" err="1" smtClean="0"/>
              <a:t>geospasial</a:t>
            </a:r>
            <a:r>
              <a:rPr lang="en-GB" dirty="0" smtClean="0"/>
              <a:t> dapat </a:t>
            </a:r>
            <a:r>
              <a:rPr lang="en-GB" dirty="0" err="1" smtClean="0"/>
              <a:t>menggunakan</a:t>
            </a:r>
            <a:r>
              <a:rPr lang="en-GB" dirty="0" smtClean="0"/>
              <a:t> 2 </a:t>
            </a:r>
            <a:r>
              <a:rPr lang="en-GB" dirty="0" err="1" smtClean="0"/>
              <a:t>metode</a:t>
            </a:r>
            <a:r>
              <a:rPr lang="en-GB" dirty="0" smtClean="0"/>
              <a:t> </a:t>
            </a:r>
            <a:r>
              <a:rPr lang="en-GB" dirty="0" err="1" smtClean="0"/>
              <a:t>umum</a:t>
            </a:r>
            <a:r>
              <a:rPr lang="en-GB" dirty="0" smtClean="0"/>
              <a:t>, </a:t>
            </a:r>
            <a:r>
              <a:rPr lang="en-GB" dirty="0" err="1" smtClean="0"/>
              <a:t>yaitu</a:t>
            </a:r>
            <a:r>
              <a:rPr lang="en-GB" dirty="0" smtClean="0"/>
              <a:t>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 smtClean="0"/>
              <a:t>Mengunduh</a:t>
            </a:r>
            <a:r>
              <a:rPr lang="en-GB" dirty="0" smtClean="0"/>
              <a:t> </a:t>
            </a:r>
            <a:r>
              <a:rPr lang="en-GB" dirty="0" err="1" smtClean="0"/>
              <a:t>LeafletJS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menyertakan</a:t>
            </a:r>
            <a:r>
              <a:rPr lang="en-GB" dirty="0" smtClean="0"/>
              <a:t> file </a:t>
            </a:r>
            <a:r>
              <a:rPr lang="en-GB" dirty="0" err="1" smtClean="0"/>
              <a:t>javascript-nya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folder web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 smtClean="0"/>
              <a:t>Mendeklarasikan</a:t>
            </a:r>
            <a:r>
              <a:rPr lang="en-GB" dirty="0" smtClean="0"/>
              <a:t> link </a:t>
            </a:r>
            <a:r>
              <a:rPr lang="en-GB" dirty="0" err="1" smtClean="0"/>
              <a:t>javascript</a:t>
            </a:r>
            <a:r>
              <a:rPr lang="en-GB" dirty="0" smtClean="0"/>
              <a:t> di </a:t>
            </a:r>
            <a:r>
              <a:rPr lang="en-GB" dirty="0" err="1" smtClean="0"/>
              <a:t>dalam</a:t>
            </a:r>
            <a:r>
              <a:rPr lang="en-GB" dirty="0" smtClean="0"/>
              <a:t> file html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/>
              <a:t>m</a:t>
            </a:r>
            <a:r>
              <a:rPr lang="en-GB" dirty="0" err="1" smtClean="0"/>
              <a:t>emanggil</a:t>
            </a:r>
            <a:r>
              <a:rPr lang="en-GB" dirty="0" smtClean="0"/>
              <a:t> library Leaflet </a:t>
            </a:r>
            <a:r>
              <a:rPr lang="en-GB" dirty="0" err="1" smtClean="0"/>
              <a:t>saat</a:t>
            </a:r>
            <a:r>
              <a:rPr lang="en-GB" dirty="0" smtClean="0"/>
              <a:t> html di load (</a:t>
            </a:r>
            <a:r>
              <a:rPr lang="en-GB" dirty="0" err="1" smtClean="0"/>
              <a:t>membutuhkan</a:t>
            </a:r>
            <a:r>
              <a:rPr lang="en-GB" dirty="0" smtClean="0"/>
              <a:t> </a:t>
            </a:r>
            <a:r>
              <a:rPr lang="en-GB" dirty="0" err="1" smtClean="0"/>
              <a:t>koneksi</a:t>
            </a:r>
            <a:r>
              <a:rPr lang="en-GB" dirty="0" smtClean="0"/>
              <a:t> internet </a:t>
            </a:r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belum</a:t>
            </a:r>
            <a:r>
              <a:rPr lang="en-GB" dirty="0" smtClean="0"/>
              <a:t> </a:t>
            </a:r>
            <a:r>
              <a:rPr lang="en-GB" dirty="0" err="1" smtClean="0"/>
              <a:t>dipanggil</a:t>
            </a:r>
            <a:r>
              <a:rPr lang="en-GB" dirty="0" smtClean="0"/>
              <a:t> </a:t>
            </a:r>
            <a:r>
              <a:rPr lang="en-GB" dirty="0" err="1" smtClean="0"/>
              <a:t>sebelumnya</a:t>
            </a:r>
            <a:r>
              <a:rPr lang="en-GB" dirty="0" smtClean="0"/>
              <a:t> atau tidak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cache browser).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Praktik</a:t>
            </a:r>
            <a:r>
              <a:rPr lang="en-GB" dirty="0" smtClean="0"/>
              <a:t> kali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metode</a:t>
            </a:r>
            <a:r>
              <a:rPr lang="en-GB" dirty="0" smtClean="0"/>
              <a:t> ke-2</a:t>
            </a:r>
            <a:endParaRPr lang="en-US" dirty="0"/>
          </a:p>
          <a:p>
            <a:pPr marL="0" indent="0">
              <a:buNone/>
            </a:pP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93115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Mengisi</a:t>
            </a:r>
            <a:r>
              <a:rPr lang="en-ID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92" y="1322272"/>
            <a:ext cx="11536957" cy="452740"/>
          </a:xfrm>
        </p:spPr>
        <p:txBody>
          <a:bodyPr>
            <a:normAutofit/>
          </a:bodyPr>
          <a:lstStyle/>
          <a:p>
            <a:r>
              <a:rPr lang="en-ID" dirty="0" err="1" smtClean="0"/>
              <a:t>Tuliskan</a:t>
            </a:r>
            <a:r>
              <a:rPr lang="en-ID" dirty="0" smtClean="0"/>
              <a:t> script </a:t>
            </a:r>
            <a:r>
              <a:rPr lang="en-ID" dirty="0" err="1" smtClean="0"/>
              <a:t>dibawah</a:t>
            </a:r>
            <a:r>
              <a:rPr lang="en-ID" dirty="0" smtClean="0"/>
              <a:t> </a:t>
            </a:r>
            <a:r>
              <a:rPr lang="en-ID" dirty="0" err="1" smtClean="0"/>
              <a:t>kedalam</a:t>
            </a:r>
            <a:r>
              <a:rPr lang="en-ID" dirty="0" smtClean="0"/>
              <a:t> </a:t>
            </a:r>
            <a:r>
              <a:rPr lang="en-ID" dirty="0" smtClean="0"/>
              <a:t>index.html</a:t>
            </a:r>
            <a:endParaRPr lang="en-ID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3091" y="1775011"/>
            <a:ext cx="11536957" cy="4034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Century" panose="020406040505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&lt;!DOCTYPE 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    &lt;title&gt;</a:t>
            </a:r>
            <a:r>
              <a:rPr lang="en-US" sz="1300" dirty="0" err="1"/>
              <a:t>Sensus</a:t>
            </a:r>
            <a:r>
              <a:rPr lang="en-US" sz="1300" dirty="0"/>
              <a:t> </a:t>
            </a:r>
            <a:r>
              <a:rPr lang="en-US" sz="1300" dirty="0" err="1"/>
              <a:t>Ekonomi</a:t>
            </a:r>
            <a:r>
              <a:rPr lang="en-US" sz="1300" dirty="0"/>
              <a:t> 2016&lt;/title&gt;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    &lt;meta charset="utf-8" 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    &lt;meta name="viewport" content="width=device-width, initial-scale=1.0, maximum-scale=1.0, user-scalable=no</a:t>
            </a:r>
            <a:r>
              <a:rPr lang="en-US" sz="1300" dirty="0" smtClean="0"/>
              <a:t>"&gt;</a:t>
            </a:r>
            <a:endParaRPr lang="en-US" sz="13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    &lt;link </a:t>
            </a:r>
            <a:r>
              <a:rPr lang="en-US" sz="1300" dirty="0" err="1"/>
              <a:t>rel</a:t>
            </a:r>
            <a:r>
              <a:rPr lang="en-US" sz="1300" dirty="0"/>
              <a:t>="shortcut icon" type="image/x-icon" </a:t>
            </a:r>
            <a:r>
              <a:rPr lang="en-US" sz="1300" dirty="0" err="1"/>
              <a:t>href</a:t>
            </a:r>
            <a:r>
              <a:rPr lang="en-US" sz="1300" dirty="0"/>
              <a:t>="docs/images/favicon.ico" /&gt;</a:t>
            </a:r>
          </a:p>
          <a:p>
            <a:pPr marL="355600" indent="-355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    </a:t>
            </a:r>
            <a:r>
              <a:rPr lang="en-US" sz="1300" dirty="0" smtClean="0"/>
              <a:t>&lt;!-- </a:t>
            </a:r>
            <a:r>
              <a:rPr lang="nn-NO" sz="1300" dirty="0"/>
              <a:t>style dan library leaflet di </a:t>
            </a:r>
            <a:r>
              <a:rPr lang="nn-NO" sz="1300" dirty="0" smtClean="0"/>
              <a:t>deklarasikan </a:t>
            </a:r>
            <a:r>
              <a:rPr lang="en-US" sz="1300" dirty="0" smtClean="0">
                <a:sym typeface="Wingdings" panose="05000000000000000000" pitchFamily="2" charset="2"/>
              </a:rPr>
              <a:t>--&gt;</a:t>
            </a:r>
            <a:endParaRPr lang="en-US" sz="1300" dirty="0" smtClean="0"/>
          </a:p>
          <a:p>
            <a:pPr marL="355600" indent="-355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 smtClean="0"/>
              <a:t>&lt;</a:t>
            </a:r>
            <a:r>
              <a:rPr lang="en-US" sz="1300" dirty="0"/>
              <a:t>link </a:t>
            </a:r>
            <a:r>
              <a:rPr lang="en-US" sz="1300" dirty="0" err="1"/>
              <a:t>rel</a:t>
            </a:r>
            <a:r>
              <a:rPr lang="en-US" sz="1300" dirty="0"/>
              <a:t>="stylesheet" </a:t>
            </a:r>
            <a:r>
              <a:rPr lang="en-US" sz="1300" dirty="0" err="1"/>
              <a:t>href</a:t>
            </a:r>
            <a:r>
              <a:rPr lang="en-US" sz="1300" dirty="0"/>
              <a:t>="https://unpkg.com/leaflet@1.4.0/</a:t>
            </a:r>
            <a:r>
              <a:rPr lang="en-US" sz="1300" dirty="0" err="1"/>
              <a:t>dist</a:t>
            </a:r>
            <a:r>
              <a:rPr lang="en-US" sz="1300" dirty="0"/>
              <a:t>/leaflet.css" integrity="sha512-puBpdR0798OZvTTbP4A8Ix/l+A4dHDD0DGqYW6RQ+9jxkRFclaxxQb/SJAWZfWAkuyeQUytO7+7N4QKrDh+drA==" </a:t>
            </a:r>
            <a:r>
              <a:rPr lang="en-US" sz="1300" dirty="0" err="1"/>
              <a:t>crossorigin</a:t>
            </a:r>
            <a:r>
              <a:rPr lang="en-US" sz="1300" dirty="0"/>
              <a:t>=""/&gt;</a:t>
            </a:r>
          </a:p>
          <a:p>
            <a:pPr marL="355600" indent="-3556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    &lt;script </a:t>
            </a:r>
            <a:r>
              <a:rPr lang="en-US" sz="1300" dirty="0" err="1"/>
              <a:t>src</a:t>
            </a:r>
            <a:r>
              <a:rPr lang="en-US" sz="1300" dirty="0"/>
              <a:t>="https://unpkg.com/leaflet@1.4.0/</a:t>
            </a:r>
            <a:r>
              <a:rPr lang="en-US" sz="1300" dirty="0" err="1"/>
              <a:t>dist</a:t>
            </a:r>
            <a:r>
              <a:rPr lang="en-US" sz="1300" dirty="0"/>
              <a:t>/leaflet.js" integrity="sha512-QVftwZFqvtRNi0ZyCtsznlKSWOStnDORoefr1enyq5mVL4tmKB3S/EnC3rRJcxCPavG10IcrVGSmPh6Qw5lwrg==" </a:t>
            </a:r>
            <a:r>
              <a:rPr lang="en-US" sz="1300" dirty="0" err="1"/>
              <a:t>crossorigin</a:t>
            </a:r>
            <a:r>
              <a:rPr lang="en-US" sz="1300" dirty="0"/>
              <a:t>=""&gt;&lt;/script&gt;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 smtClean="0"/>
              <a:t>&lt;/</a:t>
            </a:r>
            <a:r>
              <a:rPr lang="en-US" sz="1300" dirty="0"/>
              <a:t>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/>
              <a:t>&lt;body</a:t>
            </a:r>
            <a:r>
              <a:rPr lang="en-US" sz="1300" dirty="0" smtClean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300" dirty="0" smtClean="0"/>
              <a:t>Stay Safe, Stay Alive, Keep Away Corona</a:t>
            </a:r>
            <a:endParaRPr lang="en-GB" sz="1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/>
              <a:t>&lt;/html&gt;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39512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Tampilkan</a:t>
            </a:r>
            <a:r>
              <a:rPr lang="en-ID" dirty="0" smtClean="0"/>
              <a:t> di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D" dirty="0" err="1" smtClean="0"/>
              <a:t>Buka</a:t>
            </a:r>
            <a:r>
              <a:rPr lang="en-ID" dirty="0" smtClean="0"/>
              <a:t> </a:t>
            </a:r>
            <a:r>
              <a:rPr lang="en-ID" dirty="0" smtClean="0"/>
              <a:t>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localhost/webtematik/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Akan </a:t>
            </a:r>
            <a:r>
              <a:rPr lang="en-GB" dirty="0" err="1" smtClean="0"/>
              <a:t>muncul</a:t>
            </a:r>
            <a:r>
              <a:rPr lang="en-GB" dirty="0" smtClean="0"/>
              <a:t> output html </a:t>
            </a:r>
            <a:r>
              <a:rPr lang="en-GB" dirty="0" err="1" smtClean="0"/>
              <a:t>standar</a:t>
            </a:r>
            <a:r>
              <a:rPr lang="en-GB" dirty="0" smtClean="0"/>
              <a:t>, </a:t>
            </a:r>
            <a:r>
              <a:rPr lang="en-GB" dirty="0" err="1" smtClean="0"/>
              <a:t>namun</a:t>
            </a:r>
            <a:r>
              <a:rPr lang="en-GB" dirty="0" smtClean="0"/>
              <a:t> </a:t>
            </a:r>
            <a:r>
              <a:rPr lang="en-GB" dirty="0" err="1" smtClean="0"/>
              <a:t>sebenarnya</a:t>
            </a:r>
            <a:r>
              <a:rPr lang="en-GB" dirty="0" smtClean="0"/>
              <a:t> </a:t>
            </a:r>
            <a:r>
              <a:rPr lang="en-GB" dirty="0" err="1" smtClean="0"/>
              <a:t>kita</a:t>
            </a:r>
            <a:r>
              <a:rPr lang="en-GB" dirty="0" smtClean="0"/>
              <a:t> </a:t>
            </a:r>
            <a:r>
              <a:rPr lang="en-GB" dirty="0" err="1" smtClean="0"/>
              <a:t>suda</a:t>
            </a:r>
            <a:r>
              <a:rPr lang="en-GB" dirty="0" err="1" smtClean="0"/>
              <a:t>h</a:t>
            </a:r>
            <a:r>
              <a:rPr lang="en-GB" dirty="0" smtClean="0"/>
              <a:t> </a:t>
            </a:r>
            <a:r>
              <a:rPr lang="en-GB" dirty="0" err="1" smtClean="0"/>
              <a:t>berhasil</a:t>
            </a:r>
            <a:r>
              <a:rPr lang="en-GB" dirty="0" smtClean="0"/>
              <a:t> </a:t>
            </a:r>
            <a:r>
              <a:rPr lang="en-GB" dirty="0" err="1" smtClean="0"/>
              <a:t>memanggil</a:t>
            </a:r>
            <a:r>
              <a:rPr lang="en-GB" dirty="0" smtClean="0"/>
              <a:t> </a:t>
            </a:r>
            <a:r>
              <a:rPr lang="en-GB" dirty="0" err="1" smtClean="0"/>
              <a:t>javascript</a:t>
            </a:r>
            <a:r>
              <a:rPr lang="en-GB" dirty="0" smtClean="0"/>
              <a:t> </a:t>
            </a:r>
            <a:r>
              <a:rPr lang="en-GB" dirty="0" err="1" smtClean="0"/>
              <a:t>LeafletJS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Hapus</a:t>
            </a:r>
            <a:r>
              <a:rPr lang="en-GB" dirty="0" smtClean="0"/>
              <a:t> </a:t>
            </a:r>
            <a:r>
              <a:rPr lang="en-GB" dirty="0" err="1" smtClean="0"/>
              <a:t>teks</a:t>
            </a:r>
            <a:r>
              <a:rPr lang="en-GB" dirty="0" smtClean="0"/>
              <a:t> pada &lt;body&gt; html</a:t>
            </a:r>
          </a:p>
        </p:txBody>
      </p:sp>
    </p:spTree>
    <p:extLst>
      <p:ext uri="{BB962C8B-B14F-4D97-AF65-F5344CB8AC3E}">
        <p14:creationId xmlns:p14="http://schemas.microsoft.com/office/powerpoint/2010/main" val="400590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9147</TotalTime>
  <Words>1946</Words>
  <Application>Microsoft Office PowerPoint</Application>
  <PresentationFormat>Widescreen</PresentationFormat>
  <Paragraphs>256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Baskerville Old Face</vt:lpstr>
      <vt:lpstr>Calibri</vt:lpstr>
      <vt:lpstr>Calibri Light</vt:lpstr>
      <vt:lpstr>Century</vt:lpstr>
      <vt:lpstr>Consolas</vt:lpstr>
      <vt:lpstr>Verdana</vt:lpstr>
      <vt:lpstr>Wingdings</vt:lpstr>
      <vt:lpstr>Office Theme</vt:lpstr>
      <vt:lpstr>Sistem Informasi Geografis</vt:lpstr>
      <vt:lpstr>Prinsip Dasar Visualisasi Geospasial dalam Web</vt:lpstr>
      <vt:lpstr>Prinsip Dasar Visualisasi Geospasial dalam Web</vt:lpstr>
      <vt:lpstr>Petunjuk</vt:lpstr>
      <vt:lpstr>Persiapan</vt:lpstr>
      <vt:lpstr>Persiapan Javascript untuk Peta</vt:lpstr>
      <vt:lpstr>Pengenalan LeafletJs </vt:lpstr>
      <vt:lpstr>Mengisi HTML</vt:lpstr>
      <vt:lpstr>Tampilkan di Browser</vt:lpstr>
      <vt:lpstr>Menyesuaikan Style Web</vt:lpstr>
      <vt:lpstr>Tambahkan Elemen dengan id “map”</vt:lpstr>
      <vt:lpstr>Panggil Data Geospasial </vt:lpstr>
      <vt:lpstr>Setting Leaflet – Map Center dan Setting Basemap (openstreetmap)</vt:lpstr>
      <vt:lpstr>Setting Leaflet – Control Untuk Load Data</vt:lpstr>
      <vt:lpstr>Setting Leaflet – Menambahkan Warna Sesuai Value (Choropleth) (tetap di script setting Leaflet)</vt:lpstr>
      <vt:lpstr>Setting Leaflet – Menambahkan Control Interaksi Cursor (tetap di script setting Leaflet)</vt:lpstr>
      <vt:lpstr>Setting Leaflet – Menambahkan Control Interaksi Cursor (tetap di script setting Leaflet) - lanjutan</vt:lpstr>
      <vt:lpstr>Setting Leaflet – Menambahkan Legend Peta (tetap di script setting Leaflet)</vt:lpstr>
      <vt:lpstr>Catatan</vt:lpstr>
      <vt:lpstr>Catatan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Achmad Fauzi Bagus Firmansyah</dc:creator>
  <cp:lastModifiedBy>Dwy Bagus Cahyono</cp:lastModifiedBy>
  <cp:revision>412</cp:revision>
  <dcterms:created xsi:type="dcterms:W3CDTF">2018-05-31T02:22:39Z</dcterms:created>
  <dcterms:modified xsi:type="dcterms:W3CDTF">2020-04-13T21:13:12Z</dcterms:modified>
</cp:coreProperties>
</file>