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266" r:id="rId4"/>
    <p:sldId id="267" r:id="rId5"/>
    <p:sldId id="268" r:id="rId6"/>
    <p:sldId id="261" r:id="rId7"/>
    <p:sldId id="272" r:id="rId8"/>
    <p:sldId id="270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5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7D028-4CE6-459F-916A-CD1B45596E6B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317E2-FDE0-44F1-913B-6D6F08D8C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781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317E2-FDE0-44F1-913B-6D6F08D8CD3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48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317E2-FDE0-44F1-913B-6D6F08D8CD3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099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317E2-FDE0-44F1-913B-6D6F08D8CD3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46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417" y="2664823"/>
            <a:ext cx="9913639" cy="910775"/>
          </a:xfrm>
        </p:spPr>
        <p:txBody>
          <a:bodyPr/>
          <a:lstStyle/>
          <a:p>
            <a:r>
              <a:rPr lang="en-US" dirty="0" smtClean="0"/>
              <a:t>Data Structure &amp; 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2372" y="4542248"/>
            <a:ext cx="8825658" cy="861420"/>
          </a:xfrm>
        </p:spPr>
        <p:txBody>
          <a:bodyPr/>
          <a:lstStyle/>
          <a:p>
            <a:r>
              <a:rPr lang="en-US" cap="none" dirty="0" smtClean="0"/>
              <a:t>Maryam Imtiaz Malik</a:t>
            </a:r>
          </a:p>
          <a:p>
            <a:r>
              <a:rPr lang="en-US" cap="none" smtClean="0"/>
              <a:t>maryam.imtiaz@numl.edu.pk</a:t>
            </a: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298765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547880" cy="3416300"/>
          </a:xfrm>
        </p:spPr>
        <p:txBody>
          <a:bodyPr/>
          <a:lstStyle/>
          <a:p>
            <a:pPr algn="just"/>
            <a:r>
              <a:rPr lang="en-US" dirty="0"/>
              <a:t>An </a:t>
            </a:r>
            <a:r>
              <a:rPr lang="en-US" b="1" dirty="0"/>
              <a:t>Algorithm</a:t>
            </a:r>
            <a:r>
              <a:rPr lang="en-US" dirty="0"/>
              <a:t> is a step-by-step procedure to solve a problem</a:t>
            </a:r>
            <a:r>
              <a:rPr lang="en-US" dirty="0" smtClean="0"/>
              <a:t>.</a:t>
            </a:r>
          </a:p>
          <a:p>
            <a:pPr algn="just"/>
            <a:r>
              <a:rPr lang="en-GB" dirty="0"/>
              <a:t>The performance of an algorithm is measured on the basis of following </a:t>
            </a:r>
            <a:r>
              <a:rPr lang="en-GB" dirty="0" smtClean="0"/>
              <a:t>properties:</a:t>
            </a:r>
            <a:endParaRPr lang="en-GB" dirty="0"/>
          </a:p>
          <a:p>
            <a:pPr lvl="1" algn="just"/>
            <a:r>
              <a:rPr lang="en-GB" dirty="0"/>
              <a:t>Time Complexity</a:t>
            </a:r>
          </a:p>
          <a:p>
            <a:pPr lvl="1" algn="just"/>
            <a:r>
              <a:rPr lang="en-GB" dirty="0"/>
              <a:t>Space Complexity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00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503188"/>
              </p:ext>
            </p:extLst>
          </p:nvPr>
        </p:nvGraphicFramePr>
        <p:xfrm>
          <a:off x="1339273" y="2743200"/>
          <a:ext cx="9642763" cy="29446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196">
                  <a:extLst>
                    <a:ext uri="{9D8B030D-6E8A-4147-A177-3AD203B41FA5}">
                      <a16:colId xmlns:a16="http://schemas.microsoft.com/office/drawing/2014/main" val="348574440"/>
                    </a:ext>
                  </a:extLst>
                </a:gridCol>
                <a:gridCol w="6869567">
                  <a:extLst>
                    <a:ext uri="{9D8B030D-6E8A-4147-A177-3AD203B41FA5}">
                      <a16:colId xmlns:a16="http://schemas.microsoft.com/office/drawing/2014/main" val="3734217955"/>
                    </a:ext>
                  </a:extLst>
                </a:gridCol>
              </a:tblGrid>
              <a:tr h="8957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Recommended Textbook(s)</a:t>
                      </a:r>
                      <a:endParaRPr lang="en-GB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GB" sz="1500" dirty="0" smtClean="0">
                          <a:effectLst/>
                        </a:rPr>
                        <a:t>Data Structures and Algorithm Analysis in C++, Mark Allen Weiss, 4th edition, 2013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8282634"/>
                  </a:ext>
                </a:extLst>
              </a:tr>
              <a:tr h="20489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Referenced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Books</a:t>
                      </a:r>
                      <a:endParaRPr lang="en-GB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500" dirty="0" smtClean="0">
                          <a:effectLst/>
                        </a:rPr>
                        <a:t>C++ Plus Data Structures, Nell Dale, 5th edition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500" dirty="0" smtClean="0">
                          <a:effectLst/>
                        </a:rPr>
                        <a:t>C++ Programming: Program Design including Data Structures, D. S. Malik, 7th edition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500" dirty="0" smtClean="0">
                          <a:effectLst/>
                        </a:rPr>
                        <a:t>Data Structures and Program Design in C++, Robert L. Kruse and Alexander J. </a:t>
                      </a:r>
                      <a:r>
                        <a:rPr lang="en-US" sz="1500" dirty="0" err="1" smtClean="0">
                          <a:effectLst/>
                        </a:rPr>
                        <a:t>Ryba</a:t>
                      </a:r>
                      <a:endParaRPr lang="en-US" sz="1500" dirty="0" smtClean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500" dirty="0" smtClean="0">
                          <a:effectLst/>
                        </a:rPr>
                        <a:t>Introduction to Algorithms, Thomas, MIT Press; 2nd edition, 2007</a:t>
                      </a:r>
                      <a:endParaRPr lang="en-US" sz="15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091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00726" cy="3416300"/>
          </a:xfrm>
        </p:spPr>
        <p:txBody>
          <a:bodyPr/>
          <a:lstStyle/>
          <a:p>
            <a:r>
              <a:rPr lang="en-GB" dirty="0"/>
              <a:t>Data is a raw and unorganized fact that required to be processed to make it meaningful</a:t>
            </a:r>
            <a:r>
              <a:rPr lang="en-GB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Red color</a:t>
            </a:r>
          </a:p>
          <a:p>
            <a:pPr lvl="1"/>
            <a:r>
              <a:rPr lang="en-US" dirty="0"/>
              <a:t>87, 76, 90, 70, 82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068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739469" cy="3416300"/>
          </a:xfrm>
        </p:spPr>
        <p:txBody>
          <a:bodyPr/>
          <a:lstStyle/>
          <a:p>
            <a:r>
              <a:rPr lang="en-GB" dirty="0"/>
              <a:t>Information is a set of data which is processed in a meaningful way according to the given requirement</a:t>
            </a:r>
            <a:r>
              <a:rPr lang="en-GB" dirty="0" smtClean="0"/>
              <a:t>.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197531" y="3527880"/>
            <a:ext cx="3126377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DLROW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197531" y="4441435"/>
            <a:ext cx="3126377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197531" y="5273378"/>
            <a:ext cx="3126377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WORLD</a:t>
            </a:r>
            <a:endParaRPr lang="en-GB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5760720" y="4032070"/>
            <a:ext cx="0" cy="40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52010" y="4864013"/>
            <a:ext cx="0" cy="40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84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756886" cy="3416300"/>
          </a:xfrm>
        </p:spPr>
        <p:txBody>
          <a:bodyPr/>
          <a:lstStyle/>
          <a:p>
            <a:r>
              <a:rPr lang="en-GB" b="1" dirty="0"/>
              <a:t>Data Structures</a:t>
            </a:r>
            <a:r>
              <a:rPr lang="en-GB" dirty="0"/>
              <a:t> are a specialized means of organizing and storing data in computers in such a way that we can perform operations on the stored data more efficiently</a:t>
            </a:r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584" y="3796009"/>
            <a:ext cx="2758587" cy="2498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15" y="3842193"/>
            <a:ext cx="2969602" cy="24522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32" y="3916059"/>
            <a:ext cx="2969602" cy="225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71" y="973668"/>
            <a:ext cx="8761413" cy="706964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242281" y="3966621"/>
            <a:ext cx="1117599" cy="3694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arks[0]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604644" y="3966621"/>
            <a:ext cx="1117599" cy="3694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marks[1]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930063" y="3966621"/>
            <a:ext cx="1117599" cy="3694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marks[2]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292426" y="3966621"/>
            <a:ext cx="1117599" cy="3694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marks[3]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645553" y="3975857"/>
            <a:ext cx="1117599" cy="3694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marks[4]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970972" y="3958181"/>
            <a:ext cx="1117599" cy="3694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marks[5]</a:t>
            </a:r>
            <a:endParaRPr lang="en-GB" dirty="0"/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>
          <a:xfrm flipH="1">
            <a:off x="2801080" y="4336075"/>
            <a:ext cx="1" cy="54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79967" y="4326839"/>
            <a:ext cx="1" cy="54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537712" y="4344515"/>
            <a:ext cx="1" cy="54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876985" y="4336074"/>
            <a:ext cx="1" cy="54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242018" y="4339179"/>
            <a:ext cx="1" cy="54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595144" y="4318399"/>
            <a:ext cx="1" cy="54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9916"/>
              </p:ext>
            </p:extLst>
          </p:nvPr>
        </p:nvGraphicFramePr>
        <p:xfrm>
          <a:off x="2225758" y="4894475"/>
          <a:ext cx="80171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439">
                  <a:extLst>
                    <a:ext uri="{9D8B030D-6E8A-4147-A177-3AD203B41FA5}">
                      <a16:colId xmlns:a16="http://schemas.microsoft.com/office/drawing/2014/main" val="3478673942"/>
                    </a:ext>
                  </a:extLst>
                </a:gridCol>
                <a:gridCol w="1443949">
                  <a:extLst>
                    <a:ext uri="{9D8B030D-6E8A-4147-A177-3AD203B41FA5}">
                      <a16:colId xmlns:a16="http://schemas.microsoft.com/office/drawing/2014/main" val="4021072664"/>
                    </a:ext>
                  </a:extLst>
                </a:gridCol>
                <a:gridCol w="1336195">
                  <a:extLst>
                    <a:ext uri="{9D8B030D-6E8A-4147-A177-3AD203B41FA5}">
                      <a16:colId xmlns:a16="http://schemas.microsoft.com/office/drawing/2014/main" val="3975111805"/>
                    </a:ext>
                  </a:extLst>
                </a:gridCol>
                <a:gridCol w="1336195">
                  <a:extLst>
                    <a:ext uri="{9D8B030D-6E8A-4147-A177-3AD203B41FA5}">
                      <a16:colId xmlns:a16="http://schemas.microsoft.com/office/drawing/2014/main" val="956397681"/>
                    </a:ext>
                  </a:extLst>
                </a:gridCol>
                <a:gridCol w="1336195">
                  <a:extLst>
                    <a:ext uri="{9D8B030D-6E8A-4147-A177-3AD203B41FA5}">
                      <a16:colId xmlns:a16="http://schemas.microsoft.com/office/drawing/2014/main" val="547312087"/>
                    </a:ext>
                  </a:extLst>
                </a:gridCol>
                <a:gridCol w="1336195">
                  <a:extLst>
                    <a:ext uri="{9D8B030D-6E8A-4147-A177-3AD203B41FA5}">
                      <a16:colId xmlns:a16="http://schemas.microsoft.com/office/drawing/2014/main" val="3708373178"/>
                    </a:ext>
                  </a:extLst>
                </a:gridCol>
              </a:tblGrid>
              <a:tr h="3288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4051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01850" y="4921681"/>
            <a:ext cx="8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marks</a:t>
            </a:r>
          </a:p>
        </p:txBody>
      </p:sp>
    </p:spTree>
    <p:extLst>
      <p:ext uri="{BB962C8B-B14F-4D97-AF65-F5344CB8AC3E}">
        <p14:creationId xmlns:p14="http://schemas.microsoft.com/office/powerpoint/2010/main" val="106077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48" y="3393463"/>
            <a:ext cx="7230484" cy="1609950"/>
          </a:xfrm>
        </p:spPr>
      </p:pic>
    </p:spTree>
    <p:extLst>
      <p:ext uri="{BB962C8B-B14F-4D97-AF65-F5344CB8AC3E}">
        <p14:creationId xmlns:p14="http://schemas.microsoft.com/office/powerpoint/2010/main" val="236712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&amp; Queue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74" y="2696756"/>
            <a:ext cx="7564370" cy="3225074"/>
          </a:xfrm>
        </p:spPr>
      </p:pic>
    </p:spTree>
    <p:extLst>
      <p:ext uri="{BB962C8B-B14F-4D97-AF65-F5344CB8AC3E}">
        <p14:creationId xmlns:p14="http://schemas.microsoft.com/office/powerpoint/2010/main" val="117241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&amp; Tree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02" y="2614365"/>
            <a:ext cx="4001058" cy="29912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775" y="2641740"/>
            <a:ext cx="36861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173</TotalTime>
  <Words>208</Words>
  <Application>Microsoft Office PowerPoint</Application>
  <PresentationFormat>Widescreen</PresentationFormat>
  <Paragraphs>48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Data Structure &amp; Algorithms</vt:lpstr>
      <vt:lpstr>Books</vt:lpstr>
      <vt:lpstr>Data</vt:lpstr>
      <vt:lpstr>Information</vt:lpstr>
      <vt:lpstr>Data Structure</vt:lpstr>
      <vt:lpstr>Arrays</vt:lpstr>
      <vt:lpstr>Linked List</vt:lpstr>
      <vt:lpstr>Stack &amp; Queue</vt:lpstr>
      <vt:lpstr>Graph &amp; Tree</vt:lpstr>
      <vt:lpstr>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&amp; Algorithms</dc:title>
  <dc:creator>Maryam Imtiaz Malik</dc:creator>
  <cp:lastModifiedBy>Maryam Imtiaz Malik</cp:lastModifiedBy>
  <cp:revision>35</cp:revision>
  <dcterms:created xsi:type="dcterms:W3CDTF">2022-02-13T10:44:13Z</dcterms:created>
  <dcterms:modified xsi:type="dcterms:W3CDTF">2023-09-11T16:05:22Z</dcterms:modified>
</cp:coreProperties>
</file>