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64" r:id="rId2"/>
    <p:sldId id="266" r:id="rId3"/>
    <p:sldId id="267" r:id="rId4"/>
    <p:sldId id="290" r:id="rId5"/>
    <p:sldId id="291" r:id="rId6"/>
    <p:sldId id="292" r:id="rId7"/>
    <p:sldId id="293" r:id="rId8"/>
    <p:sldId id="294" r:id="rId9"/>
    <p:sldId id="295" r:id="rId10"/>
    <p:sldId id="296" r:id="rId11"/>
    <p:sldId id="297" r:id="rId12"/>
    <p:sldId id="298" r:id="rId13"/>
    <p:sldId id="299" r:id="rId14"/>
    <p:sldId id="277" r:id="rId15"/>
    <p:sldId id="278" r:id="rId16"/>
    <p:sldId id="279" r:id="rId17"/>
    <p:sldId id="280" r:id="rId18"/>
    <p:sldId id="281" r:id="rId19"/>
    <p:sldId id="282"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612"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2C09E-7D47-4F9E-BEA9-020DB0B328B8}" type="datetimeFigureOut">
              <a:rPr lang="en-GB" smtClean="0"/>
              <a:t>11/03/2024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2775E-51B9-4020-962C-E0357E714FCC}" type="slidenum">
              <a:rPr lang="en-GB" smtClean="0"/>
              <a:t>‹#›</a:t>
            </a:fld>
            <a:endParaRPr lang="en-GB"/>
          </a:p>
        </p:txBody>
      </p:sp>
    </p:spTree>
    <p:extLst>
      <p:ext uri="{BB962C8B-B14F-4D97-AF65-F5344CB8AC3E}">
        <p14:creationId xmlns:p14="http://schemas.microsoft.com/office/powerpoint/2010/main" val="185657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A504E33-7DF6-4FD7-92D8-166DC0F4A8A9}" type="slidenum">
              <a:rPr lang="en-US" altLang="en-US" sz="1200"/>
              <a:pPr eaLnBrk="1" hangingPunct="1"/>
              <a:t>4</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smtClean="0"/>
              <a:t>int</a:t>
            </a:r>
            <a:r>
              <a:rPr lang="en-US" altLang="en-US" dirty="0" smtClean="0"/>
              <a:t> *a; </a:t>
            </a:r>
          </a:p>
          <a:p>
            <a:pPr eaLnBrk="1" hangingPunct="1"/>
            <a:r>
              <a:rPr lang="en-US" altLang="en-US" dirty="0" smtClean="0"/>
              <a:t>a</a:t>
            </a:r>
            <a:r>
              <a:rPr lang="en-US" altLang="en-US" baseline="0" dirty="0" smtClean="0"/>
              <a:t> = new </a:t>
            </a:r>
            <a:r>
              <a:rPr lang="en-US" altLang="en-US" baseline="0" dirty="0" err="1" smtClean="0"/>
              <a:t>int</a:t>
            </a:r>
            <a:r>
              <a:rPr lang="en-US" altLang="en-US" baseline="0" dirty="0" smtClean="0"/>
              <a:t>;</a:t>
            </a:r>
          </a:p>
          <a:p>
            <a:pPr eaLnBrk="1" hangingPunct="1"/>
            <a:r>
              <a:rPr lang="en-US" altLang="en-US" baseline="0" dirty="0" smtClean="0"/>
              <a:t>A = new </a:t>
            </a:r>
            <a:r>
              <a:rPr lang="en-US" altLang="en-US" baseline="0" dirty="0" err="1" smtClean="0"/>
              <a:t>int</a:t>
            </a:r>
            <a:r>
              <a:rPr lang="en-US" altLang="en-US" baseline="0" dirty="0" smtClean="0"/>
              <a:t>[5];</a:t>
            </a:r>
            <a:endParaRPr lang="en-US" altLang="en-US" dirty="0" smtClean="0"/>
          </a:p>
        </p:txBody>
      </p:sp>
    </p:spTree>
    <p:extLst>
      <p:ext uri="{BB962C8B-B14F-4D97-AF65-F5344CB8AC3E}">
        <p14:creationId xmlns:p14="http://schemas.microsoft.com/office/powerpoint/2010/main" val="3256971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a+b</a:t>
            </a:r>
            <a:r>
              <a:rPr lang="en-US" dirty="0" smtClean="0"/>
              <a:t>)*c = * + </a:t>
            </a:r>
            <a:r>
              <a:rPr lang="en-US" smtClean="0"/>
              <a:t>abc</a:t>
            </a:r>
            <a:endParaRPr lang="en-GB" dirty="0"/>
          </a:p>
        </p:txBody>
      </p:sp>
      <p:sp>
        <p:nvSpPr>
          <p:cNvPr id="4" name="Slide Number Placeholder 3"/>
          <p:cNvSpPr>
            <a:spLocks noGrp="1"/>
          </p:cNvSpPr>
          <p:nvPr>
            <p:ph type="sldNum" sz="quarter" idx="10"/>
          </p:nvPr>
        </p:nvSpPr>
        <p:spPr/>
        <p:txBody>
          <a:bodyPr/>
          <a:lstStyle/>
          <a:p>
            <a:fld id="{599B6C59-480F-4B23-A276-26E9AF107DE4}" type="slidenum">
              <a:rPr lang="en-GB" smtClean="0"/>
              <a:t>18</a:t>
            </a:fld>
            <a:endParaRPr lang="en-GB"/>
          </a:p>
        </p:txBody>
      </p:sp>
    </p:spTree>
    <p:extLst>
      <p:ext uri="{BB962C8B-B14F-4D97-AF65-F5344CB8AC3E}">
        <p14:creationId xmlns:p14="http://schemas.microsoft.com/office/powerpoint/2010/main" val="287007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EA3C9C1-607A-4483-BDB9-1048DCE508B4}" type="slidenum">
              <a:rPr lang="en-US" altLang="en-US" sz="1200"/>
              <a:pPr eaLnBrk="1" hangingPunct="1"/>
              <a:t>5</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404315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CD92391-29E3-4308-98DC-BF809CC29950}" type="slidenum">
              <a:rPr lang="en-US" altLang="en-US" sz="1200"/>
              <a:pPr eaLnBrk="1" hangingPunct="1"/>
              <a:t>6</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1850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E7207A-39B9-46D2-9251-B5E3464C911A}" type="slidenum">
              <a:rPr lang="en-US" altLang="en-US" sz="1200"/>
              <a:pPr eaLnBrk="1" hangingPunct="1"/>
              <a:t>7</a:t>
            </a:fld>
            <a:endParaRPr lang="en-US"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34132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BC0AD2B-263B-4D54-B42D-F37AC3D55A5B}" type="slidenum">
              <a:rPr lang="en-US" altLang="en-US" sz="1200"/>
              <a:pPr eaLnBrk="1" hangingPunct="1"/>
              <a:t>8</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30574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C3915C-1843-4EFE-A155-61FF9355CDDA}" type="slidenum">
              <a:rPr lang="en-US" altLang="en-US" sz="1200"/>
              <a:pPr eaLnBrk="1" hangingPunct="1"/>
              <a:t>9</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561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0B7E03-7074-4D16-B795-7E1AB1B09714}" type="slidenum">
              <a:rPr lang="en-US" altLang="en-US" sz="1200"/>
              <a:pPr eaLnBrk="1" hangingPunct="1"/>
              <a:t>10</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31398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D90AE18-D76D-41CD-981F-14A962B49D32}" type="slidenum">
              <a:rPr lang="en-US" altLang="en-US" sz="1200"/>
              <a:pPr eaLnBrk="1" hangingPunct="1"/>
              <a:t>11</a:t>
            </a:fld>
            <a:endParaRPr lang="en-US"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17557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DF46A9-3B92-4E28-A074-6BB2159C8E86}" type="slidenum">
              <a:rPr lang="en-US" altLang="en-US" sz="1200"/>
              <a:pPr eaLnBrk="1" hangingPunct="1"/>
              <a:t>12</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72252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3/11/2024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3/11/2024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9799372" cy="2677648"/>
          </a:xfrm>
        </p:spPr>
        <p:txBody>
          <a:bodyPr/>
          <a:lstStyle/>
          <a:p>
            <a:r>
              <a:rPr lang="en-US" dirty="0" smtClean="0"/>
              <a:t>Data Structure &amp; Algorithms</a:t>
            </a:r>
            <a:endParaRPr lang="en-GB" dirty="0"/>
          </a:p>
        </p:txBody>
      </p:sp>
      <p:sp>
        <p:nvSpPr>
          <p:cNvPr id="3" name="Subtitle 2"/>
          <p:cNvSpPr>
            <a:spLocks noGrp="1"/>
          </p:cNvSpPr>
          <p:nvPr>
            <p:ph type="subTitle" idx="1"/>
          </p:nvPr>
        </p:nvSpPr>
        <p:spPr/>
        <p:txBody>
          <a:bodyPr/>
          <a:lstStyle/>
          <a:p>
            <a:r>
              <a:rPr lang="en-US" cap="none" dirty="0" smtClean="0"/>
              <a:t>Maryam Imtiaz Malik</a:t>
            </a:r>
          </a:p>
          <a:p>
            <a:r>
              <a:rPr lang="en-US" cap="none" dirty="0" smtClean="0"/>
              <a:t>maryam.imtiaz@numl.edu.pk</a:t>
            </a:r>
            <a:endParaRPr lang="en-GB" cap="none" dirty="0"/>
          </a:p>
        </p:txBody>
      </p:sp>
    </p:spTree>
    <p:extLst>
      <p:ext uri="{BB962C8B-B14F-4D97-AF65-F5344CB8AC3E}">
        <p14:creationId xmlns:p14="http://schemas.microsoft.com/office/powerpoint/2010/main" val="3281916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smtClean="0">
                <a:ea typeface="MS Mincho" charset="-128"/>
              </a:rPr>
              <a:t>Pop (</a:t>
            </a:r>
            <a:r>
              <a:rPr lang="en-US" altLang="en-US" dirty="0" err="1" smtClean="0">
                <a:ea typeface="MS Mincho" charset="-128"/>
              </a:rPr>
              <a:t>ItemType</a:t>
            </a:r>
            <a:r>
              <a:rPr lang="en-US" altLang="en-US" dirty="0" smtClean="0">
                <a:ea typeface="MS Mincho" charset="-128"/>
              </a:rPr>
              <a:t>&amp; item)</a:t>
            </a:r>
            <a:r>
              <a:rPr lang="en-US" altLang="en-US" dirty="0" smtClean="0"/>
              <a:t> </a:t>
            </a:r>
          </a:p>
        </p:txBody>
      </p:sp>
      <p:sp>
        <p:nvSpPr>
          <p:cNvPr id="14339" name="Rectangle 3"/>
          <p:cNvSpPr>
            <a:spLocks noGrp="1" noChangeArrowheads="1"/>
          </p:cNvSpPr>
          <p:nvPr>
            <p:ph type="body" idx="1"/>
          </p:nvPr>
        </p:nvSpPr>
        <p:spPr/>
        <p:txBody>
          <a:bodyPr/>
          <a:lstStyle/>
          <a:p>
            <a:pPr eaLnBrk="1" hangingPunct="1"/>
            <a:r>
              <a:rPr lang="en-US" altLang="en-US" i="1" dirty="0" smtClean="0">
                <a:cs typeface="Times New Roman" panose="02020603050405020304" pitchFamily="18" charset="0"/>
              </a:rPr>
              <a:t>Function</a:t>
            </a:r>
            <a:r>
              <a:rPr lang="en-US" altLang="en-US" dirty="0" smtClean="0">
                <a:cs typeface="Times New Roman" panose="02020603050405020304" pitchFamily="18" charset="0"/>
              </a:rPr>
              <a:t>: Removes </a:t>
            </a:r>
            <a:r>
              <a:rPr lang="en-US" altLang="en-US" dirty="0" err="1" smtClean="0">
                <a:cs typeface="Times New Roman" panose="02020603050405020304" pitchFamily="18" charset="0"/>
              </a:rPr>
              <a:t>topItem</a:t>
            </a:r>
            <a:r>
              <a:rPr lang="en-US" altLang="en-US" dirty="0" smtClean="0">
                <a:cs typeface="Times New Roman" panose="02020603050405020304" pitchFamily="18" charset="0"/>
              </a:rPr>
              <a:t> from stack and returns it in item.</a:t>
            </a:r>
            <a:endParaRPr lang="en-US" altLang="en-US" dirty="0" smtClean="0">
              <a:cs typeface="Courier New" panose="02070309020205020404" pitchFamily="49" charset="0"/>
            </a:endParaRPr>
          </a:p>
          <a:p>
            <a:pPr eaLnBrk="1" hangingPunct="1"/>
            <a:r>
              <a:rPr lang="en-US" altLang="en-US" i="1" dirty="0" smtClean="0">
                <a:cs typeface="Times New Roman" panose="02020603050405020304" pitchFamily="18" charset="0"/>
              </a:rPr>
              <a:t>Preconditions</a:t>
            </a:r>
            <a:r>
              <a:rPr lang="en-US" altLang="en-US" dirty="0" smtClean="0">
                <a:cs typeface="Times New Roman" panose="02020603050405020304" pitchFamily="18" charset="0"/>
              </a:rPr>
              <a:t>: Stack has been initialized and is not empty.</a:t>
            </a:r>
            <a:endParaRPr lang="en-US" altLang="en-US" dirty="0" smtClean="0">
              <a:cs typeface="Courier New" panose="02070309020205020404" pitchFamily="49" charset="0"/>
            </a:endParaRPr>
          </a:p>
          <a:p>
            <a:pPr eaLnBrk="1" hangingPunct="1"/>
            <a:r>
              <a:rPr lang="en-US" altLang="en-US" i="1" dirty="0" err="1" smtClean="0">
                <a:cs typeface="Times New Roman" panose="02020603050405020304" pitchFamily="18" charset="0"/>
              </a:rPr>
              <a:t>Postconditions</a:t>
            </a:r>
            <a:r>
              <a:rPr lang="en-US" altLang="en-US" dirty="0" smtClean="0">
                <a:cs typeface="Times New Roman" panose="02020603050405020304" pitchFamily="18" charset="0"/>
              </a:rPr>
              <a:t>: Top element has been removed from stack and item</a:t>
            </a:r>
            <a:r>
              <a:rPr lang="en-US" altLang="en-US" dirty="0" smtClean="0">
                <a:cs typeface="Courier New" panose="02070309020205020404" pitchFamily="49" charset="0"/>
              </a:rPr>
              <a:t> </a:t>
            </a:r>
            <a:r>
              <a:rPr lang="en-US" altLang="en-US" dirty="0" smtClean="0">
                <a:ea typeface="MS Mincho" charset="-128"/>
              </a:rPr>
              <a:t>is a copy of the removed element.</a:t>
            </a:r>
            <a:r>
              <a:rPr lang="en-US" altLang="en-US" dirty="0" smtClean="0"/>
              <a:t> </a:t>
            </a:r>
          </a:p>
        </p:txBody>
      </p:sp>
      <p:pic>
        <p:nvPicPr>
          <p:cNvPr id="2" name="Picture 1"/>
          <p:cNvPicPr>
            <a:picLocks noChangeAspect="1"/>
          </p:cNvPicPr>
          <p:nvPr/>
        </p:nvPicPr>
        <p:blipFill rotWithShape="1">
          <a:blip r:embed="rId3"/>
          <a:srcRect l="43213" t="54238" r="31942" b="23677"/>
          <a:stretch/>
        </p:blipFill>
        <p:spPr>
          <a:xfrm>
            <a:off x="3515531" y="4479637"/>
            <a:ext cx="4543720" cy="2072849"/>
          </a:xfrm>
          <a:prstGeom prst="rect">
            <a:avLst/>
          </a:prstGeom>
        </p:spPr>
      </p:pic>
    </p:spTree>
    <p:extLst>
      <p:ext uri="{BB962C8B-B14F-4D97-AF65-F5344CB8AC3E}">
        <p14:creationId xmlns:p14="http://schemas.microsoft.com/office/powerpoint/2010/main" val="1023054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1276928" y="2443017"/>
            <a:ext cx="7772400" cy="2553855"/>
          </a:xfrm>
        </p:spPr>
        <p:txBody>
          <a:bodyPr>
            <a:normAutofit/>
          </a:bodyPr>
          <a:lstStyle/>
          <a:p>
            <a:r>
              <a:rPr lang="en-US" altLang="en-US" dirty="0" smtClean="0">
                <a:cs typeface="Times New Roman" panose="02020603050405020304" pitchFamily="18" charset="0"/>
              </a:rPr>
              <a:t>The condition resulting from trying to pop an empty stack.</a:t>
            </a:r>
          </a:p>
          <a:p>
            <a:pPr eaLnBrk="1" hangingPunct="1"/>
            <a:endParaRPr lang="en-US" altLang="en-US" dirty="0" smtClean="0">
              <a:cs typeface="Courier New" panose="02070309020205020404" pitchFamily="49" charset="0"/>
            </a:endParaRPr>
          </a:p>
          <a:p>
            <a:pPr eaLnBrk="1" hangingPunct="1">
              <a:buFontTx/>
              <a:buNone/>
            </a:pPr>
            <a:r>
              <a:rPr lang="en-US" altLang="en-US" dirty="0" smtClean="0">
                <a:cs typeface="Times New Roman" panose="02020603050405020304" pitchFamily="18" charset="0"/>
              </a:rPr>
              <a:t>		</a:t>
            </a:r>
            <a:r>
              <a:rPr lang="en-US" altLang="en-US" dirty="0">
                <a:cs typeface="Times New Roman" panose="02020603050405020304" pitchFamily="18" charset="0"/>
              </a:rPr>
              <a:t>if(!</a:t>
            </a:r>
            <a:r>
              <a:rPr lang="en-US" altLang="en-US" dirty="0" err="1">
                <a:cs typeface="Times New Roman" panose="02020603050405020304" pitchFamily="18" charset="0"/>
              </a:rPr>
              <a:t>stack.IsEmpty</a:t>
            </a: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buFontTx/>
              <a:buNone/>
            </a:pPr>
            <a:r>
              <a:rPr lang="en-US" altLang="en-US" dirty="0">
                <a:cs typeface="Times New Roman" panose="02020603050405020304" pitchFamily="18" charset="0"/>
              </a:rPr>
              <a:t>		   </a:t>
            </a:r>
            <a:r>
              <a:rPr lang="en-US" altLang="en-US" dirty="0" err="1">
                <a:cs typeface="Times New Roman" panose="02020603050405020304" pitchFamily="18" charset="0"/>
              </a:rPr>
              <a:t>stack.Pop</a:t>
            </a:r>
            <a:r>
              <a:rPr lang="en-US" altLang="en-US" dirty="0">
                <a:cs typeface="Times New Roman" panose="02020603050405020304" pitchFamily="18" charset="0"/>
              </a:rPr>
              <a:t>(item);</a:t>
            </a:r>
            <a:endParaRPr lang="en-US" altLang="en-US" dirty="0"/>
          </a:p>
        </p:txBody>
      </p:sp>
      <p:sp>
        <p:nvSpPr>
          <p:cNvPr id="3" name="Rectangle 2"/>
          <p:cNvSpPr>
            <a:spLocks noGrp="1" noChangeArrowheads="1"/>
          </p:cNvSpPr>
          <p:nvPr>
            <p:ph type="title"/>
          </p:nvPr>
        </p:nvSpPr>
        <p:spPr>
          <a:xfrm>
            <a:off x="1154954" y="973668"/>
            <a:ext cx="8761413" cy="706964"/>
          </a:xfrm>
        </p:spPr>
        <p:txBody>
          <a:bodyPr/>
          <a:lstStyle/>
          <a:p>
            <a:r>
              <a:rPr lang="en-US" altLang="en-US" dirty="0">
                <a:ea typeface="MS Mincho" charset="-128"/>
              </a:rPr>
              <a:t>Stack underflow</a:t>
            </a:r>
          </a:p>
        </p:txBody>
      </p:sp>
    </p:spTree>
    <p:extLst>
      <p:ext uri="{BB962C8B-B14F-4D97-AF65-F5344CB8AC3E}">
        <p14:creationId xmlns:p14="http://schemas.microsoft.com/office/powerpoint/2010/main" val="3310388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cs typeface="Times New Roman" panose="02020603050405020304" pitchFamily="18" charset="0"/>
              </a:rPr>
              <a:t>Array-based Stacks </a:t>
            </a:r>
            <a:r>
              <a:rPr lang="en-US" altLang="en-US" dirty="0" smtClean="0">
                <a:ea typeface="MS Mincho" charset="-128"/>
              </a:rPr>
              <a:t>(cont.)</a:t>
            </a:r>
          </a:p>
        </p:txBody>
      </p:sp>
      <p:sp>
        <p:nvSpPr>
          <p:cNvPr id="16387" name="Rectangle 3"/>
          <p:cNvSpPr>
            <a:spLocks noGrp="1" noChangeArrowheads="1"/>
          </p:cNvSpPr>
          <p:nvPr>
            <p:ph type="body" idx="1"/>
          </p:nvPr>
        </p:nvSpPr>
        <p:spPr>
          <a:xfrm>
            <a:off x="1154954" y="2396836"/>
            <a:ext cx="7162800" cy="4114800"/>
          </a:xfrm>
        </p:spPr>
        <p:txBody>
          <a:bodyPr>
            <a:normAutofit/>
          </a:bodyPr>
          <a:lstStyle/>
          <a:p>
            <a:pPr eaLnBrk="1" hangingPunct="1">
              <a:lnSpc>
                <a:spcPct val="85000"/>
              </a:lnSpc>
              <a:buFontTx/>
              <a:buNone/>
            </a:pPr>
            <a:endParaRPr lang="en-US" altLang="en-US" dirty="0">
              <a:cs typeface="Times New Roman" panose="02020603050405020304" pitchFamily="18" charset="0"/>
            </a:endParaRPr>
          </a:p>
          <a:p>
            <a:pPr eaLnBrk="1" hangingPunct="1">
              <a:lnSpc>
                <a:spcPct val="85000"/>
              </a:lnSpc>
              <a:buFontTx/>
              <a:buNone/>
            </a:pPr>
            <a:r>
              <a:rPr lang="en-US" altLang="en-US" dirty="0">
                <a:cs typeface="Times New Roman" panose="02020603050405020304" pitchFamily="18" charset="0"/>
              </a:rPr>
              <a:t>template&lt;class </a:t>
            </a:r>
            <a:r>
              <a:rPr lang="en-US" altLang="en-US" dirty="0" err="1">
                <a:cs typeface="Times New Roman" panose="02020603050405020304" pitchFamily="18" charset="0"/>
              </a:rPr>
              <a:t>ItemType</a:t>
            </a:r>
            <a:r>
              <a:rPr lang="en-US" altLang="en-US" dirty="0">
                <a:cs typeface="Times New Roman" panose="02020603050405020304" pitchFamily="18" charset="0"/>
              </a:rPr>
              <a:t>&gt;</a:t>
            </a:r>
            <a:endParaRPr lang="en-US" altLang="en-US" dirty="0">
              <a:cs typeface="Courier New" panose="02070309020205020404" pitchFamily="49" charset="0"/>
            </a:endParaRPr>
          </a:p>
          <a:p>
            <a:pPr eaLnBrk="1" hangingPunct="1">
              <a:lnSpc>
                <a:spcPct val="85000"/>
              </a:lnSpc>
              <a:buFontTx/>
              <a:buNone/>
            </a:pPr>
            <a:r>
              <a:rPr lang="en-US" altLang="en-US" dirty="0">
                <a:cs typeface="Times New Roman" panose="02020603050405020304" pitchFamily="18" charset="0"/>
              </a:rPr>
              <a:t>void </a:t>
            </a:r>
            <a:r>
              <a:rPr lang="en-US" altLang="en-US" dirty="0" err="1">
                <a:cs typeface="Times New Roman" panose="02020603050405020304" pitchFamily="18" charset="0"/>
              </a:rPr>
              <a:t>StackType</a:t>
            </a:r>
            <a:r>
              <a:rPr lang="en-US" altLang="en-US" dirty="0">
                <a:cs typeface="Times New Roman" panose="02020603050405020304" pitchFamily="18" charset="0"/>
              </a:rPr>
              <a:t>&lt;</a:t>
            </a:r>
            <a:r>
              <a:rPr lang="en-US" altLang="en-US" dirty="0" err="1">
                <a:cs typeface="Times New Roman" panose="02020603050405020304" pitchFamily="18" charset="0"/>
              </a:rPr>
              <a:t>ItemType</a:t>
            </a:r>
            <a:r>
              <a:rPr lang="en-US" altLang="en-US" dirty="0">
                <a:cs typeface="Times New Roman" panose="02020603050405020304" pitchFamily="18" charset="0"/>
              </a:rPr>
              <a:t>&gt;::</a:t>
            </a:r>
            <a:r>
              <a:rPr lang="en-US" altLang="en-US" b="1" dirty="0" smtClean="0">
                <a:cs typeface="Times New Roman" panose="02020603050405020304" pitchFamily="18" charset="0"/>
              </a:rPr>
              <a:t>Pop</a:t>
            </a:r>
            <a:r>
              <a:rPr lang="en-US" altLang="en-US" dirty="0" smtClean="0">
                <a:cs typeface="Times New Roman" panose="02020603050405020304" pitchFamily="18" charset="0"/>
              </a:rPr>
              <a:t>()</a:t>
            </a:r>
            <a:endParaRPr lang="en-US" altLang="en-US" dirty="0">
              <a:cs typeface="Courier New" panose="02070309020205020404" pitchFamily="49" charset="0"/>
            </a:endParaRPr>
          </a:p>
          <a:p>
            <a:pPr eaLnBrk="1" hangingPunct="1">
              <a:lnSpc>
                <a:spcPct val="85000"/>
              </a:lnSpc>
              <a:buFontTx/>
              <a:buNone/>
            </a:pP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85000"/>
              </a:lnSpc>
              <a:buFontTx/>
              <a:buNone/>
            </a:pPr>
            <a:r>
              <a:rPr lang="en-US" altLang="en-US" dirty="0" smtClean="0">
                <a:cs typeface="Times New Roman" panose="02020603050405020304" pitchFamily="18" charset="0"/>
              </a:rPr>
              <a:t> top-</a:t>
            </a: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85000"/>
              </a:lnSpc>
              <a:buFontTx/>
              <a:buNone/>
            </a:pPr>
            <a:r>
              <a:rPr lang="en-US" altLang="en-US" dirty="0">
                <a:cs typeface="Times New Roman" panose="02020603050405020304" pitchFamily="18" charset="0"/>
              </a:rPr>
              <a:t>}</a:t>
            </a:r>
            <a:endParaRPr lang="en-US" altLang="en-US" dirty="0"/>
          </a:p>
        </p:txBody>
      </p:sp>
      <p:sp>
        <p:nvSpPr>
          <p:cNvPr id="16388" name="Text Box 6"/>
          <p:cNvSpPr txBox="1">
            <a:spLocks noChangeArrowheads="1"/>
          </p:cNvSpPr>
          <p:nvPr/>
        </p:nvSpPr>
        <p:spPr bwMode="auto">
          <a:xfrm>
            <a:off x="7344616" y="3874798"/>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C000"/>
                </a:solidFill>
                <a:latin typeface="+mn-lt"/>
              </a:rPr>
              <a:t>O(1)</a:t>
            </a:r>
          </a:p>
        </p:txBody>
      </p:sp>
    </p:spTree>
    <p:extLst>
      <p:ext uri="{BB962C8B-B14F-4D97-AF65-F5344CB8AC3E}">
        <p14:creationId xmlns:p14="http://schemas.microsoft.com/office/powerpoint/2010/main" val="1433334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Array-based Stacks </a:t>
            </a:r>
            <a:r>
              <a:rPr lang="en-US" altLang="en-US" dirty="0">
                <a:ea typeface="MS Mincho" charset="-128"/>
              </a:rPr>
              <a:t>(cont.)</a:t>
            </a:r>
            <a:endParaRPr lang="en-GB" dirty="0"/>
          </a:p>
        </p:txBody>
      </p:sp>
      <p:sp>
        <p:nvSpPr>
          <p:cNvPr id="3" name="Content Placeholder 2"/>
          <p:cNvSpPr>
            <a:spLocks noGrp="1"/>
          </p:cNvSpPr>
          <p:nvPr>
            <p:ph idx="1"/>
          </p:nvPr>
        </p:nvSpPr>
        <p:spPr/>
        <p:txBody>
          <a:bodyPr/>
          <a:lstStyle/>
          <a:p>
            <a:pPr>
              <a:lnSpc>
                <a:spcPct val="80000"/>
              </a:lnSpc>
              <a:buNone/>
            </a:pPr>
            <a:r>
              <a:rPr lang="en-US" altLang="en-US" dirty="0">
                <a:cs typeface="Times New Roman" panose="02020603050405020304" pitchFamily="18" charset="0"/>
              </a:rPr>
              <a:t>template&lt;class </a:t>
            </a:r>
            <a:r>
              <a:rPr lang="en-US" altLang="en-US" dirty="0" err="1">
                <a:cs typeface="Times New Roman" panose="02020603050405020304" pitchFamily="18" charset="0"/>
              </a:rPr>
              <a:t>ItemType</a:t>
            </a:r>
            <a:r>
              <a:rPr lang="en-US" altLang="en-US" dirty="0">
                <a:cs typeface="Times New Roman" panose="02020603050405020304" pitchFamily="18" charset="0"/>
              </a:rPr>
              <a:t>&gt;</a:t>
            </a:r>
            <a:endParaRPr lang="en-US" altLang="en-US" dirty="0">
              <a:cs typeface="Courier New" panose="02070309020205020404" pitchFamily="49" charset="0"/>
            </a:endParaRPr>
          </a:p>
          <a:p>
            <a:pPr>
              <a:lnSpc>
                <a:spcPct val="80000"/>
              </a:lnSpc>
              <a:buNone/>
            </a:pPr>
            <a:r>
              <a:rPr lang="en-US" altLang="en-US" dirty="0" err="1" smtClean="0">
                <a:cs typeface="Times New Roman" panose="02020603050405020304" pitchFamily="18" charset="0"/>
              </a:rPr>
              <a:t>ItemType</a:t>
            </a:r>
            <a:r>
              <a:rPr lang="en-US" altLang="en-US" dirty="0" smtClean="0">
                <a:cs typeface="Times New Roman" panose="02020603050405020304" pitchFamily="18" charset="0"/>
              </a:rPr>
              <a:t> </a:t>
            </a:r>
            <a:r>
              <a:rPr lang="en-US" altLang="en-US" dirty="0" err="1">
                <a:cs typeface="Times New Roman" panose="02020603050405020304" pitchFamily="18" charset="0"/>
              </a:rPr>
              <a:t>StackType</a:t>
            </a:r>
            <a:r>
              <a:rPr lang="en-US" altLang="en-US" dirty="0">
                <a:cs typeface="Times New Roman" panose="02020603050405020304" pitchFamily="18" charset="0"/>
              </a:rPr>
              <a:t>&lt;</a:t>
            </a:r>
            <a:r>
              <a:rPr lang="en-US" altLang="en-US" dirty="0" err="1">
                <a:cs typeface="Times New Roman" panose="02020603050405020304" pitchFamily="18" charset="0"/>
              </a:rPr>
              <a:t>ItemType</a:t>
            </a:r>
            <a:r>
              <a:rPr lang="en-US" altLang="en-US" dirty="0" smtClean="0">
                <a:cs typeface="Times New Roman" panose="02020603050405020304" pitchFamily="18" charset="0"/>
              </a:rPr>
              <a:t>&gt;::</a:t>
            </a:r>
            <a:r>
              <a:rPr lang="en-US" altLang="en-US" b="1" dirty="0" smtClean="0">
                <a:cs typeface="Times New Roman" panose="02020603050405020304" pitchFamily="18" charset="0"/>
              </a:rPr>
              <a:t>Top</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const</a:t>
            </a:r>
            <a:endParaRPr lang="en-US" altLang="en-US" dirty="0">
              <a:cs typeface="Courier New" panose="02070309020205020404" pitchFamily="49" charset="0"/>
            </a:endParaRPr>
          </a:p>
          <a:p>
            <a:pPr>
              <a:lnSpc>
                <a:spcPct val="80000"/>
              </a:lnSpc>
              <a:buNone/>
            </a:pPr>
            <a:r>
              <a:rPr lang="en-US" altLang="en-US" dirty="0">
                <a:cs typeface="Times New Roman" panose="02020603050405020304" pitchFamily="18" charset="0"/>
              </a:rPr>
              <a:t>{</a:t>
            </a:r>
            <a:endParaRPr lang="en-US" altLang="en-US" dirty="0">
              <a:cs typeface="Courier New" panose="02070309020205020404" pitchFamily="49" charset="0"/>
            </a:endParaRPr>
          </a:p>
          <a:p>
            <a:pPr>
              <a:lnSpc>
                <a:spcPct val="80000"/>
              </a:lnSpc>
              <a:buNone/>
            </a:pPr>
            <a:r>
              <a:rPr lang="en-US" altLang="en-US" dirty="0">
                <a:cs typeface="Times New Roman" panose="02020603050405020304" pitchFamily="18" charset="0"/>
              </a:rPr>
              <a:t>r</a:t>
            </a:r>
            <a:r>
              <a:rPr lang="en-US" altLang="en-US" dirty="0" smtClean="0">
                <a:cs typeface="Times New Roman" panose="02020603050405020304" pitchFamily="18" charset="0"/>
              </a:rPr>
              <a:t>eturn items[top</a:t>
            </a:r>
            <a:r>
              <a:rPr lang="en-US" altLang="en-US" dirty="0" smtClean="0">
                <a:ea typeface="MS Mincho" charset="-128"/>
              </a:rPr>
              <a:t>];</a:t>
            </a:r>
          </a:p>
          <a:p>
            <a:pPr>
              <a:lnSpc>
                <a:spcPct val="80000"/>
              </a:lnSpc>
              <a:buNone/>
            </a:pPr>
            <a:r>
              <a:rPr lang="en-US" altLang="en-US" dirty="0">
                <a:ea typeface="MS Mincho" charset="-128"/>
              </a:rPr>
              <a:t>}</a:t>
            </a:r>
          </a:p>
        </p:txBody>
      </p:sp>
      <p:sp>
        <p:nvSpPr>
          <p:cNvPr id="4" name="Text Box 6"/>
          <p:cNvSpPr txBox="1">
            <a:spLocks noChangeArrowheads="1"/>
          </p:cNvSpPr>
          <p:nvPr/>
        </p:nvSpPr>
        <p:spPr bwMode="auto">
          <a:xfrm>
            <a:off x="7196570" y="3543873"/>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C000"/>
                </a:solidFill>
                <a:latin typeface="+mn-lt"/>
              </a:rPr>
              <a:t>O(1)</a:t>
            </a:r>
          </a:p>
        </p:txBody>
      </p:sp>
    </p:spTree>
    <p:extLst>
      <p:ext uri="{BB962C8B-B14F-4D97-AF65-F5344CB8AC3E}">
        <p14:creationId xmlns:p14="http://schemas.microsoft.com/office/powerpoint/2010/main" val="1742877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Stacks</a:t>
            </a:r>
            <a:endParaRPr lang="en-GB" dirty="0"/>
          </a:p>
        </p:txBody>
      </p:sp>
      <p:sp>
        <p:nvSpPr>
          <p:cNvPr id="3" name="Content Placeholder 2"/>
          <p:cNvSpPr>
            <a:spLocks noGrp="1"/>
          </p:cNvSpPr>
          <p:nvPr>
            <p:ph idx="1"/>
          </p:nvPr>
        </p:nvSpPr>
        <p:spPr/>
        <p:txBody>
          <a:bodyPr/>
          <a:lstStyle/>
          <a:p>
            <a:r>
              <a:rPr lang="en-US" dirty="0" smtClean="0"/>
              <a:t>Evaluating Arithmetic Expression</a:t>
            </a:r>
          </a:p>
          <a:p>
            <a:r>
              <a:rPr lang="en-US" dirty="0" smtClean="0"/>
              <a:t>Reverse of String</a:t>
            </a:r>
          </a:p>
          <a:p>
            <a:r>
              <a:rPr lang="en-US" dirty="0" smtClean="0"/>
              <a:t>Parenthesis Matching</a:t>
            </a:r>
          </a:p>
          <a:p>
            <a:r>
              <a:rPr lang="en-US" dirty="0" smtClean="0"/>
              <a:t>Processing Function Calls</a:t>
            </a:r>
          </a:p>
        </p:txBody>
      </p:sp>
      <p:pic>
        <p:nvPicPr>
          <p:cNvPr id="4" name="Picture 3"/>
          <p:cNvPicPr>
            <a:picLocks noChangeAspect="1"/>
          </p:cNvPicPr>
          <p:nvPr/>
        </p:nvPicPr>
        <p:blipFill rotWithShape="1">
          <a:blip r:embed="rId2"/>
          <a:srcRect l="19606" t="44708" r="26992" b="31374"/>
          <a:stretch/>
        </p:blipFill>
        <p:spPr>
          <a:xfrm>
            <a:off x="1419193" y="4830618"/>
            <a:ext cx="9766169" cy="1927544"/>
          </a:xfrm>
          <a:prstGeom prst="rect">
            <a:avLst/>
          </a:prstGeom>
        </p:spPr>
      </p:pic>
    </p:spTree>
    <p:extLst>
      <p:ext uri="{BB962C8B-B14F-4D97-AF65-F5344CB8AC3E}">
        <p14:creationId xmlns:p14="http://schemas.microsoft.com/office/powerpoint/2010/main" val="464715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Expression Evaluation</a:t>
            </a:r>
            <a:endParaRPr lang="en-GB" dirty="0"/>
          </a:p>
        </p:txBody>
      </p:sp>
      <p:sp>
        <p:nvSpPr>
          <p:cNvPr id="3" name="Content Placeholder 2"/>
          <p:cNvSpPr>
            <a:spLocks noGrp="1"/>
          </p:cNvSpPr>
          <p:nvPr>
            <p:ph idx="1"/>
          </p:nvPr>
        </p:nvSpPr>
        <p:spPr/>
        <p:txBody>
          <a:bodyPr/>
          <a:lstStyle/>
          <a:p>
            <a:r>
              <a:rPr lang="en-US" dirty="0" smtClean="0"/>
              <a:t>Infix Notation     -&gt;   a + b</a:t>
            </a:r>
          </a:p>
          <a:p>
            <a:r>
              <a:rPr lang="en-US" dirty="0" smtClean="0"/>
              <a:t>Prefix Notation   -&gt;  +ab</a:t>
            </a:r>
          </a:p>
          <a:p>
            <a:r>
              <a:rPr lang="en-US" dirty="0" smtClean="0"/>
              <a:t>Postfix Notation  -&gt;  ab+</a:t>
            </a:r>
          </a:p>
          <a:p>
            <a:endParaRPr lang="en-US" dirty="0"/>
          </a:p>
        </p:txBody>
      </p:sp>
    </p:spTree>
    <p:extLst>
      <p:ext uri="{BB962C8B-B14F-4D97-AF65-F5344CB8AC3E}">
        <p14:creationId xmlns:p14="http://schemas.microsoft.com/office/powerpoint/2010/main" val="4045971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Expression Evaluation</a:t>
            </a:r>
            <a:endParaRPr lang="en-GB" dirty="0"/>
          </a:p>
        </p:txBody>
      </p:sp>
      <p:sp>
        <p:nvSpPr>
          <p:cNvPr id="3" name="Content Placeholder 2"/>
          <p:cNvSpPr>
            <a:spLocks noGrp="1"/>
          </p:cNvSpPr>
          <p:nvPr>
            <p:ph idx="1"/>
          </p:nvPr>
        </p:nvSpPr>
        <p:spPr>
          <a:xfrm>
            <a:off x="1154954" y="2603500"/>
            <a:ext cx="9531519" cy="3416300"/>
          </a:xfrm>
        </p:spPr>
        <p:txBody>
          <a:bodyPr>
            <a:normAutofit/>
          </a:bodyPr>
          <a:lstStyle/>
          <a:p>
            <a:pPr algn="just"/>
            <a:r>
              <a:rPr lang="en-GB" dirty="0"/>
              <a:t>Prefix and Postfix expressions can be evaluated faster than an infix expression. This is because we don’t need to process any brackets or follow operator precedence rule. In postfix and prefix expressions which ever operator comes before will be evaluated first, irrespective of its priority. Also, there are no brackets in these expressions. As long as we can guarantee that a valid prefix or postfix expression is used, it can be evaluated with correctness</a:t>
            </a:r>
            <a:r>
              <a:rPr lang="en-GB" dirty="0" smtClean="0"/>
              <a:t>.</a:t>
            </a:r>
            <a:endParaRPr lang="en-GB" dirty="0"/>
          </a:p>
        </p:txBody>
      </p:sp>
    </p:spTree>
    <p:extLst>
      <p:ext uri="{BB962C8B-B14F-4D97-AF65-F5344CB8AC3E}">
        <p14:creationId xmlns:p14="http://schemas.microsoft.com/office/powerpoint/2010/main" val="2392402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Precedence</a:t>
            </a:r>
            <a:endParaRPr lang="en-GB" dirty="0"/>
          </a:p>
        </p:txBody>
      </p:sp>
      <p:pic>
        <p:nvPicPr>
          <p:cNvPr id="4" name="Picture 3"/>
          <p:cNvPicPr>
            <a:picLocks noChangeAspect="1"/>
          </p:cNvPicPr>
          <p:nvPr/>
        </p:nvPicPr>
        <p:blipFill rotWithShape="1">
          <a:blip r:embed="rId2"/>
          <a:srcRect l="47543" t="48465" r="24364" b="25143"/>
          <a:stretch/>
        </p:blipFill>
        <p:spPr>
          <a:xfrm>
            <a:off x="3105401" y="2937164"/>
            <a:ext cx="5715326" cy="2937164"/>
          </a:xfrm>
          <a:prstGeom prst="rect">
            <a:avLst/>
          </a:prstGeom>
        </p:spPr>
      </p:pic>
    </p:spTree>
    <p:extLst>
      <p:ext uri="{BB962C8B-B14F-4D97-AF65-F5344CB8AC3E}">
        <p14:creationId xmlns:p14="http://schemas.microsoft.com/office/powerpoint/2010/main" val="3304403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to Prefix Notation</a:t>
            </a:r>
            <a:endParaRPr lang="en-GB" dirty="0"/>
          </a:p>
        </p:txBody>
      </p:sp>
      <p:sp>
        <p:nvSpPr>
          <p:cNvPr id="3" name="Content Placeholder 2"/>
          <p:cNvSpPr>
            <a:spLocks noGrp="1"/>
          </p:cNvSpPr>
          <p:nvPr>
            <p:ph idx="1"/>
          </p:nvPr>
        </p:nvSpPr>
        <p:spPr>
          <a:xfrm>
            <a:off x="1154954" y="2392219"/>
            <a:ext cx="10251955" cy="4331854"/>
          </a:xfrm>
        </p:spPr>
        <p:txBody>
          <a:bodyPr>
            <a:normAutofit lnSpcReduction="10000"/>
          </a:bodyPr>
          <a:lstStyle/>
          <a:p>
            <a:r>
              <a:rPr lang="en-GB" dirty="0"/>
              <a:t>First, reverse the given infix expression.</a:t>
            </a:r>
          </a:p>
          <a:p>
            <a:r>
              <a:rPr lang="en-GB" dirty="0"/>
              <a:t>Scan the characters one by one.</a:t>
            </a:r>
          </a:p>
          <a:p>
            <a:r>
              <a:rPr lang="en-GB" dirty="0"/>
              <a:t>If the character is an operand, copy it to the prefix notation output.</a:t>
            </a:r>
          </a:p>
          <a:p>
            <a:r>
              <a:rPr lang="en-GB" dirty="0"/>
              <a:t>If the character is a closing parenthesis, then push it to the stack.</a:t>
            </a:r>
          </a:p>
          <a:p>
            <a:r>
              <a:rPr lang="en-GB" dirty="0"/>
              <a:t>If the character is an opening parenthesis, pop the elements in the stack until we find the corresponding closing parenthesis.</a:t>
            </a:r>
          </a:p>
          <a:p>
            <a:r>
              <a:rPr lang="en-GB" dirty="0"/>
              <a:t>If the character scanned is an operator</a:t>
            </a:r>
          </a:p>
          <a:p>
            <a:pPr lvl="1"/>
            <a:r>
              <a:rPr lang="en-GB" dirty="0"/>
              <a:t>If the operator has precedence greater than or equal to the top of the stack, push the operator to the stack.</a:t>
            </a:r>
          </a:p>
          <a:p>
            <a:pPr lvl="1"/>
            <a:r>
              <a:rPr lang="en-GB" dirty="0"/>
              <a:t>If the operator has precedence lesser than the top of the stack, pop the operator and output it to the prefix notation output and then check the above condition again with the new top of the stack.</a:t>
            </a:r>
          </a:p>
          <a:p>
            <a:r>
              <a:rPr lang="en-GB" dirty="0" smtClean="0"/>
              <a:t>After </a:t>
            </a:r>
            <a:r>
              <a:rPr lang="en-GB" dirty="0"/>
              <a:t>all the characters are scanned, reverse the prefix notation output.</a:t>
            </a:r>
          </a:p>
        </p:txBody>
      </p:sp>
    </p:spTree>
    <p:extLst>
      <p:ext uri="{BB962C8B-B14F-4D97-AF65-F5344CB8AC3E}">
        <p14:creationId xmlns:p14="http://schemas.microsoft.com/office/powerpoint/2010/main" val="3839635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Infix to Prefix Conversion</a:t>
            </a:r>
            <a:endParaRPr lang="en-GB" dirty="0"/>
          </a:p>
        </p:txBody>
      </p:sp>
      <p:sp>
        <p:nvSpPr>
          <p:cNvPr id="7" name="Content Placeholder 2"/>
          <p:cNvSpPr txBox="1">
            <a:spLocks/>
          </p:cNvSpPr>
          <p:nvPr/>
        </p:nvSpPr>
        <p:spPr>
          <a:xfrm>
            <a:off x="1154954" y="2392219"/>
            <a:ext cx="10251955" cy="43318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(a + b) * (c + d)</a:t>
            </a:r>
          </a:p>
          <a:p>
            <a:r>
              <a:rPr lang="en-US" dirty="0" smtClean="0"/>
              <a:t>Reverse the expression </a:t>
            </a:r>
          </a:p>
          <a:p>
            <a:r>
              <a:rPr lang="en-US" dirty="0" smtClean="0"/>
              <a:t>)d + c ( * ) b + a (</a:t>
            </a:r>
            <a:endParaRPr lang="en-GB" dirty="0"/>
          </a:p>
        </p:txBody>
      </p:sp>
    </p:spTree>
    <p:extLst>
      <p:ext uri="{BB962C8B-B14F-4D97-AF65-F5344CB8AC3E}">
        <p14:creationId xmlns:p14="http://schemas.microsoft.com/office/powerpoint/2010/main" val="3375507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 stack?</a:t>
            </a:r>
            <a:endParaRPr lang="en-GB" dirty="0"/>
          </a:p>
        </p:txBody>
      </p:sp>
      <p:sp>
        <p:nvSpPr>
          <p:cNvPr id="3" name="Content Placeholder 2"/>
          <p:cNvSpPr>
            <a:spLocks noGrp="1"/>
          </p:cNvSpPr>
          <p:nvPr>
            <p:ph idx="1"/>
          </p:nvPr>
        </p:nvSpPr>
        <p:spPr/>
        <p:txBody>
          <a:bodyPr/>
          <a:lstStyle/>
          <a:p>
            <a:pPr>
              <a:defRPr/>
            </a:pPr>
            <a:r>
              <a:rPr lang="en-US" dirty="0">
                <a:cs typeface="Times New Roman" pitchFamily="18" charset="0"/>
              </a:rPr>
              <a:t>It is an </a:t>
            </a:r>
            <a:r>
              <a:rPr lang="en-US" u="sng" dirty="0">
                <a:cs typeface="Times New Roman" pitchFamily="18" charset="0"/>
              </a:rPr>
              <a:t>ordered</a:t>
            </a:r>
            <a:r>
              <a:rPr lang="en-US" dirty="0">
                <a:cs typeface="Times New Roman" pitchFamily="18" charset="0"/>
              </a:rPr>
              <a:t> group of homogeneous items.</a:t>
            </a:r>
          </a:p>
          <a:p>
            <a:pPr>
              <a:defRPr/>
            </a:pPr>
            <a:r>
              <a:rPr lang="en-US" dirty="0">
                <a:cs typeface="Times New Roman" pitchFamily="18" charset="0"/>
              </a:rPr>
              <a:t>Items are added to and removed from the top of the stack </a:t>
            </a:r>
          </a:p>
          <a:p>
            <a:pPr marL="0" indent="0">
              <a:buNone/>
              <a:defRPr/>
            </a:pPr>
            <a:r>
              <a:rPr lang="en-US" b="1" dirty="0">
                <a:solidFill>
                  <a:srgbClr val="FFFF00"/>
                </a:solidFill>
                <a:cs typeface="Times New Roman" pitchFamily="18" charset="0"/>
              </a:rPr>
              <a:t>	  </a:t>
            </a:r>
            <a:r>
              <a:rPr lang="en-US" b="1" dirty="0">
                <a:cs typeface="Times New Roman" pitchFamily="18" charset="0"/>
              </a:rPr>
              <a:t>LIFO property</a:t>
            </a:r>
            <a:r>
              <a:rPr lang="en-US" dirty="0">
                <a:cs typeface="Times New Roman" pitchFamily="18" charset="0"/>
              </a:rPr>
              <a:t>: Last In, First Out </a:t>
            </a:r>
          </a:p>
          <a:p>
            <a:pPr>
              <a:defRPr/>
            </a:pPr>
            <a:r>
              <a:rPr lang="en-US" dirty="0">
                <a:cs typeface="Times New Roman" pitchFamily="18" charset="0"/>
              </a:rPr>
              <a:t>The last item added would be the first to be removed</a:t>
            </a:r>
            <a:endParaRPr lang="en-GB" dirty="0"/>
          </a:p>
        </p:txBody>
      </p:sp>
      <p:grpSp>
        <p:nvGrpSpPr>
          <p:cNvPr id="36" name="Group 36"/>
          <p:cNvGrpSpPr>
            <a:grpSpLocks/>
          </p:cNvGrpSpPr>
          <p:nvPr/>
        </p:nvGrpSpPr>
        <p:grpSpPr bwMode="auto">
          <a:xfrm>
            <a:off x="3015672" y="4082473"/>
            <a:ext cx="6672263" cy="2597150"/>
            <a:chOff x="602" y="1226"/>
            <a:chExt cx="5129" cy="2378"/>
          </a:xfrm>
        </p:grpSpPr>
        <p:grpSp>
          <p:nvGrpSpPr>
            <p:cNvPr id="37" name="Group 5"/>
            <p:cNvGrpSpPr>
              <a:grpSpLocks/>
            </p:cNvGrpSpPr>
            <p:nvPr/>
          </p:nvGrpSpPr>
          <p:grpSpPr bwMode="auto">
            <a:xfrm>
              <a:off x="626" y="1696"/>
              <a:ext cx="1918" cy="1784"/>
              <a:chOff x="530" y="1600"/>
              <a:chExt cx="1918" cy="1784"/>
            </a:xfrm>
          </p:grpSpPr>
          <p:graphicFrame>
            <p:nvGraphicFramePr>
              <p:cNvPr id="45" name="Object 6"/>
              <p:cNvGraphicFramePr>
                <a:graphicFrameLocks/>
              </p:cNvGraphicFramePr>
              <p:nvPr/>
            </p:nvGraphicFramePr>
            <p:xfrm>
              <a:off x="535" y="2740"/>
              <a:ext cx="1913" cy="644"/>
            </p:xfrm>
            <a:graphic>
              <a:graphicData uri="http://schemas.openxmlformats.org/presentationml/2006/ole">
                <mc:AlternateContent xmlns:mc="http://schemas.openxmlformats.org/markup-compatibility/2006">
                  <mc:Choice xmlns:v="urn:schemas-microsoft-com:vml" Requires="v">
                    <p:oleObj spid="_x0000_s1110" name="ClipArt" r:id="rId3" imgW="3657257" imgH="1237139" progId="MS_ClipArt_Gallery.2">
                      <p:embed/>
                    </p:oleObj>
                  </mc:Choice>
                  <mc:Fallback>
                    <p:oleObj name="ClipArt" r:id="rId3" imgW="3657257" imgH="1237139" progId="MS_ClipArt_Gallery.2">
                      <p:embed/>
                      <p:pic>
                        <p:nvPicPr>
                          <p:cNvPr id="45"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 y="2740"/>
                            <a:ext cx="1913" cy="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7"/>
              <p:cNvGraphicFramePr>
                <a:graphicFrameLocks/>
              </p:cNvGraphicFramePr>
              <p:nvPr/>
            </p:nvGraphicFramePr>
            <p:xfrm>
              <a:off x="530" y="2429"/>
              <a:ext cx="1904" cy="584"/>
            </p:xfrm>
            <a:graphic>
              <a:graphicData uri="http://schemas.openxmlformats.org/presentationml/2006/ole">
                <mc:AlternateContent xmlns:mc="http://schemas.openxmlformats.org/markup-compatibility/2006">
                  <mc:Choice xmlns:v="urn:schemas-microsoft-com:vml" Requires="v">
                    <p:oleObj spid="_x0000_s1111" name="ClipArt" r:id="rId5" imgW="3660635" imgH="2403335" progId="MS_ClipArt_Gallery.2">
                      <p:embed/>
                    </p:oleObj>
                  </mc:Choice>
                  <mc:Fallback>
                    <p:oleObj name="ClipArt" r:id="rId5" imgW="3660635" imgH="2403335" progId="MS_ClipArt_Gallery.2">
                      <p:embed/>
                      <p:pic>
                        <p:nvPicPr>
                          <p:cNvPr id="46"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 y="2429"/>
                            <a:ext cx="1904" cy="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8"/>
              <p:cNvGraphicFramePr>
                <a:graphicFrameLocks/>
              </p:cNvGraphicFramePr>
              <p:nvPr/>
            </p:nvGraphicFramePr>
            <p:xfrm>
              <a:off x="730" y="1905"/>
              <a:ext cx="1375" cy="721"/>
            </p:xfrm>
            <a:graphic>
              <a:graphicData uri="http://schemas.openxmlformats.org/presentationml/2006/ole">
                <mc:AlternateContent xmlns:mc="http://schemas.openxmlformats.org/markup-compatibility/2006">
                  <mc:Choice xmlns:v="urn:schemas-microsoft-com:vml" Requires="v">
                    <p:oleObj spid="_x0000_s1112" name="ClipArt" r:id="rId7" imgW="3657984" imgH="2458818" progId="MS_ClipArt_Gallery.2">
                      <p:embed/>
                    </p:oleObj>
                  </mc:Choice>
                  <mc:Fallback>
                    <p:oleObj name="ClipArt" r:id="rId7" imgW="3657984" imgH="2458818" progId="MS_ClipArt_Gallery.2">
                      <p:embed/>
                      <p:pic>
                        <p:nvPicPr>
                          <p:cNvPr id="47"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 y="1905"/>
                            <a:ext cx="1375" cy="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Oval 9"/>
              <p:cNvSpPr>
                <a:spLocks noChangeArrowheads="1"/>
              </p:cNvSpPr>
              <p:nvPr/>
            </p:nvSpPr>
            <p:spPr bwMode="auto">
              <a:xfrm>
                <a:off x="804" y="2021"/>
                <a:ext cx="1109" cy="103"/>
              </a:xfrm>
              <a:prstGeom prst="ellipse">
                <a:avLst/>
              </a:prstGeom>
              <a:solidFill>
                <a:srgbClr val="0000E0"/>
              </a:solidFill>
              <a:ln w="12699">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9" name="Freeform 10"/>
              <p:cNvSpPr>
                <a:spLocks/>
              </p:cNvSpPr>
              <p:nvPr/>
            </p:nvSpPr>
            <p:spPr bwMode="auto">
              <a:xfrm>
                <a:off x="759" y="1771"/>
                <a:ext cx="1202" cy="313"/>
              </a:xfrm>
              <a:custGeom>
                <a:avLst/>
                <a:gdLst>
                  <a:gd name="T0" fmla="*/ 0 w 1202"/>
                  <a:gd name="T1" fmla="*/ 0 h 313"/>
                  <a:gd name="T2" fmla="*/ 49 w 1202"/>
                  <a:gd name="T3" fmla="*/ 312 h 313"/>
                  <a:gd name="T4" fmla="*/ 1147 w 1202"/>
                  <a:gd name="T5" fmla="*/ 312 h 313"/>
                  <a:gd name="T6" fmla="*/ 1201 w 1202"/>
                  <a:gd name="T7" fmla="*/ 0 h 313"/>
                  <a:gd name="T8" fmla="*/ 0 w 1202"/>
                  <a:gd name="T9" fmla="*/ 0 h 313"/>
                  <a:gd name="T10" fmla="*/ 0 60000 65536"/>
                  <a:gd name="T11" fmla="*/ 0 60000 65536"/>
                  <a:gd name="T12" fmla="*/ 0 60000 65536"/>
                  <a:gd name="T13" fmla="*/ 0 60000 65536"/>
                  <a:gd name="T14" fmla="*/ 0 60000 65536"/>
                  <a:gd name="T15" fmla="*/ 0 w 1202"/>
                  <a:gd name="T16" fmla="*/ 0 h 313"/>
                  <a:gd name="T17" fmla="*/ 1202 w 1202"/>
                  <a:gd name="T18" fmla="*/ 313 h 313"/>
                </a:gdLst>
                <a:ahLst/>
                <a:cxnLst>
                  <a:cxn ang="T10">
                    <a:pos x="T0" y="T1"/>
                  </a:cxn>
                  <a:cxn ang="T11">
                    <a:pos x="T2" y="T3"/>
                  </a:cxn>
                  <a:cxn ang="T12">
                    <a:pos x="T4" y="T5"/>
                  </a:cxn>
                  <a:cxn ang="T13">
                    <a:pos x="T6" y="T7"/>
                  </a:cxn>
                  <a:cxn ang="T14">
                    <a:pos x="T8" y="T9"/>
                  </a:cxn>
                </a:cxnLst>
                <a:rect l="T15" t="T16" r="T17" b="T18"/>
                <a:pathLst>
                  <a:path w="1202" h="313">
                    <a:moveTo>
                      <a:pt x="0" y="0"/>
                    </a:moveTo>
                    <a:lnTo>
                      <a:pt x="49" y="312"/>
                    </a:lnTo>
                    <a:lnTo>
                      <a:pt x="1147" y="312"/>
                    </a:lnTo>
                    <a:lnTo>
                      <a:pt x="1201" y="0"/>
                    </a:lnTo>
                    <a:lnTo>
                      <a:pt x="0" y="0"/>
                    </a:lnTo>
                  </a:path>
                </a:pathLst>
              </a:custGeom>
              <a:solidFill>
                <a:srgbClr val="0000E0"/>
              </a:solidFill>
              <a:ln w="12699" cap="rnd" cmpd="sng">
                <a:solidFill>
                  <a:srgbClr val="000000"/>
                </a:solidFill>
                <a:prstDash val="solid"/>
                <a:round/>
                <a:headEnd/>
                <a:tailEnd/>
              </a:ln>
            </p:spPr>
            <p:txBody>
              <a:bodyPr/>
              <a:lstStyle/>
              <a:p>
                <a:endParaRPr lang="en-GB"/>
              </a:p>
            </p:txBody>
          </p:sp>
          <p:sp>
            <p:nvSpPr>
              <p:cNvPr id="50" name="Oval 11"/>
              <p:cNvSpPr>
                <a:spLocks noChangeArrowheads="1"/>
              </p:cNvSpPr>
              <p:nvPr/>
            </p:nvSpPr>
            <p:spPr bwMode="auto">
              <a:xfrm>
                <a:off x="725" y="1698"/>
                <a:ext cx="1259" cy="89"/>
              </a:xfrm>
              <a:prstGeom prst="ellipse">
                <a:avLst/>
              </a:prstGeom>
              <a:solidFill>
                <a:srgbClr val="0000FF"/>
              </a:solidFill>
              <a:ln w="12699">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51" name="Group 12"/>
              <p:cNvGrpSpPr>
                <a:grpSpLocks/>
              </p:cNvGrpSpPr>
              <p:nvPr/>
            </p:nvGrpSpPr>
            <p:grpSpPr bwMode="auto">
              <a:xfrm>
                <a:off x="726" y="1706"/>
                <a:ext cx="59" cy="36"/>
                <a:chOff x="726" y="1706"/>
                <a:chExt cx="59" cy="36"/>
              </a:xfrm>
            </p:grpSpPr>
            <p:sp>
              <p:nvSpPr>
                <p:cNvPr id="66" name="Freeform 13"/>
                <p:cNvSpPr>
                  <a:spLocks/>
                </p:cNvSpPr>
                <p:nvPr/>
              </p:nvSpPr>
              <p:spPr bwMode="auto">
                <a:xfrm>
                  <a:off x="726" y="1712"/>
                  <a:ext cx="59" cy="30"/>
                </a:xfrm>
                <a:custGeom>
                  <a:avLst/>
                  <a:gdLst>
                    <a:gd name="T0" fmla="*/ 58 w 59"/>
                    <a:gd name="T1" fmla="*/ 29 h 30"/>
                    <a:gd name="T2" fmla="*/ 58 w 59"/>
                    <a:gd name="T3" fmla="*/ 0 h 30"/>
                    <a:gd name="T4" fmla="*/ 0 w 59"/>
                    <a:gd name="T5" fmla="*/ 0 h 30"/>
                    <a:gd name="T6" fmla="*/ 0 w 59"/>
                    <a:gd name="T7" fmla="*/ 29 h 30"/>
                    <a:gd name="T8" fmla="*/ 58 w 59"/>
                    <a:gd name="T9" fmla="*/ 29 h 30"/>
                    <a:gd name="T10" fmla="*/ 0 60000 65536"/>
                    <a:gd name="T11" fmla="*/ 0 60000 65536"/>
                    <a:gd name="T12" fmla="*/ 0 60000 65536"/>
                    <a:gd name="T13" fmla="*/ 0 60000 65536"/>
                    <a:gd name="T14" fmla="*/ 0 60000 65536"/>
                    <a:gd name="T15" fmla="*/ 0 w 59"/>
                    <a:gd name="T16" fmla="*/ 0 h 30"/>
                    <a:gd name="T17" fmla="*/ 59 w 59"/>
                    <a:gd name="T18" fmla="*/ 30 h 30"/>
                  </a:gdLst>
                  <a:ahLst/>
                  <a:cxnLst>
                    <a:cxn ang="T10">
                      <a:pos x="T0" y="T1"/>
                    </a:cxn>
                    <a:cxn ang="T11">
                      <a:pos x="T2" y="T3"/>
                    </a:cxn>
                    <a:cxn ang="T12">
                      <a:pos x="T4" y="T5"/>
                    </a:cxn>
                    <a:cxn ang="T13">
                      <a:pos x="T6" y="T7"/>
                    </a:cxn>
                    <a:cxn ang="T14">
                      <a:pos x="T8" y="T9"/>
                    </a:cxn>
                  </a:cxnLst>
                  <a:rect l="T15" t="T16" r="T17" b="T18"/>
                  <a:pathLst>
                    <a:path w="59" h="30">
                      <a:moveTo>
                        <a:pt x="58" y="29"/>
                      </a:moveTo>
                      <a:lnTo>
                        <a:pt x="58" y="0"/>
                      </a:lnTo>
                      <a:lnTo>
                        <a:pt x="0" y="0"/>
                      </a:lnTo>
                      <a:lnTo>
                        <a:pt x="0" y="29"/>
                      </a:lnTo>
                      <a:lnTo>
                        <a:pt x="58" y="29"/>
                      </a:lnTo>
                    </a:path>
                  </a:pathLst>
                </a:custGeom>
                <a:solidFill>
                  <a:srgbClr val="00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GB"/>
                </a:p>
              </p:txBody>
            </p:sp>
            <p:sp>
              <p:nvSpPr>
                <p:cNvPr id="67" name="Line 14"/>
                <p:cNvSpPr>
                  <a:spLocks noChangeShapeType="1"/>
                </p:cNvSpPr>
                <p:nvPr/>
              </p:nvSpPr>
              <p:spPr bwMode="auto">
                <a:xfrm>
                  <a:off x="728" y="1706"/>
                  <a:ext cx="0" cy="36"/>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52" name="Group 15"/>
              <p:cNvGrpSpPr>
                <a:grpSpLocks/>
              </p:cNvGrpSpPr>
              <p:nvPr/>
            </p:nvGrpSpPr>
            <p:grpSpPr bwMode="auto">
              <a:xfrm>
                <a:off x="1928" y="1708"/>
                <a:ext cx="57" cy="37"/>
                <a:chOff x="1928" y="1708"/>
                <a:chExt cx="57" cy="37"/>
              </a:xfrm>
            </p:grpSpPr>
            <p:sp>
              <p:nvSpPr>
                <p:cNvPr id="64" name="Freeform 16"/>
                <p:cNvSpPr>
                  <a:spLocks/>
                </p:cNvSpPr>
                <p:nvPr/>
              </p:nvSpPr>
              <p:spPr bwMode="auto">
                <a:xfrm>
                  <a:off x="1928" y="1714"/>
                  <a:ext cx="57" cy="31"/>
                </a:xfrm>
                <a:custGeom>
                  <a:avLst/>
                  <a:gdLst>
                    <a:gd name="T0" fmla="*/ 0 w 57"/>
                    <a:gd name="T1" fmla="*/ 30 h 31"/>
                    <a:gd name="T2" fmla="*/ 0 w 57"/>
                    <a:gd name="T3" fmla="*/ 0 h 31"/>
                    <a:gd name="T4" fmla="*/ 56 w 57"/>
                    <a:gd name="T5" fmla="*/ 0 h 31"/>
                    <a:gd name="T6" fmla="*/ 56 w 57"/>
                    <a:gd name="T7" fmla="*/ 30 h 31"/>
                    <a:gd name="T8" fmla="*/ 0 w 57"/>
                    <a:gd name="T9" fmla="*/ 30 h 31"/>
                    <a:gd name="T10" fmla="*/ 0 60000 65536"/>
                    <a:gd name="T11" fmla="*/ 0 60000 65536"/>
                    <a:gd name="T12" fmla="*/ 0 60000 65536"/>
                    <a:gd name="T13" fmla="*/ 0 60000 65536"/>
                    <a:gd name="T14" fmla="*/ 0 60000 65536"/>
                    <a:gd name="T15" fmla="*/ 0 w 57"/>
                    <a:gd name="T16" fmla="*/ 0 h 31"/>
                    <a:gd name="T17" fmla="*/ 57 w 57"/>
                    <a:gd name="T18" fmla="*/ 31 h 31"/>
                  </a:gdLst>
                  <a:ahLst/>
                  <a:cxnLst>
                    <a:cxn ang="T10">
                      <a:pos x="T0" y="T1"/>
                    </a:cxn>
                    <a:cxn ang="T11">
                      <a:pos x="T2" y="T3"/>
                    </a:cxn>
                    <a:cxn ang="T12">
                      <a:pos x="T4" y="T5"/>
                    </a:cxn>
                    <a:cxn ang="T13">
                      <a:pos x="T6" y="T7"/>
                    </a:cxn>
                    <a:cxn ang="T14">
                      <a:pos x="T8" y="T9"/>
                    </a:cxn>
                  </a:cxnLst>
                  <a:rect l="T15" t="T16" r="T17" b="T18"/>
                  <a:pathLst>
                    <a:path w="57" h="31">
                      <a:moveTo>
                        <a:pt x="0" y="30"/>
                      </a:moveTo>
                      <a:lnTo>
                        <a:pt x="0" y="0"/>
                      </a:lnTo>
                      <a:lnTo>
                        <a:pt x="56" y="0"/>
                      </a:lnTo>
                      <a:lnTo>
                        <a:pt x="56" y="30"/>
                      </a:lnTo>
                      <a:lnTo>
                        <a:pt x="0" y="30"/>
                      </a:lnTo>
                    </a:path>
                  </a:pathLst>
                </a:custGeom>
                <a:solidFill>
                  <a:srgbClr val="00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GB"/>
                </a:p>
              </p:txBody>
            </p:sp>
            <p:sp>
              <p:nvSpPr>
                <p:cNvPr id="65" name="Line 17"/>
                <p:cNvSpPr>
                  <a:spLocks noChangeShapeType="1"/>
                </p:cNvSpPr>
                <p:nvPr/>
              </p:nvSpPr>
              <p:spPr bwMode="auto">
                <a:xfrm>
                  <a:off x="1985" y="1708"/>
                  <a:ext cx="0" cy="37"/>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53" name="Oval 18"/>
              <p:cNvSpPr>
                <a:spLocks noChangeArrowheads="1"/>
              </p:cNvSpPr>
              <p:nvPr/>
            </p:nvSpPr>
            <p:spPr bwMode="auto">
              <a:xfrm>
                <a:off x="728" y="1660"/>
                <a:ext cx="1260" cy="89"/>
              </a:xfrm>
              <a:prstGeom prst="ellipse">
                <a:avLst/>
              </a:prstGeom>
              <a:solidFill>
                <a:srgbClr val="0000FF"/>
              </a:solidFill>
              <a:ln w="12699">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4" name="Freeform 19"/>
              <p:cNvSpPr>
                <a:spLocks/>
              </p:cNvSpPr>
              <p:nvPr/>
            </p:nvSpPr>
            <p:spPr bwMode="auto">
              <a:xfrm>
                <a:off x="1174" y="1789"/>
                <a:ext cx="78" cy="335"/>
              </a:xfrm>
              <a:custGeom>
                <a:avLst/>
                <a:gdLst>
                  <a:gd name="T0" fmla="*/ 0 w 78"/>
                  <a:gd name="T1" fmla="*/ 0 h 335"/>
                  <a:gd name="T2" fmla="*/ 0 w 78"/>
                  <a:gd name="T3" fmla="*/ 331 h 335"/>
                  <a:gd name="T4" fmla="*/ 76 w 78"/>
                  <a:gd name="T5" fmla="*/ 334 h 335"/>
                  <a:gd name="T6" fmla="*/ 77 w 78"/>
                  <a:gd name="T7" fmla="*/ 1 h 335"/>
                  <a:gd name="T8" fmla="*/ 0 w 78"/>
                  <a:gd name="T9" fmla="*/ 0 h 335"/>
                  <a:gd name="T10" fmla="*/ 0 60000 65536"/>
                  <a:gd name="T11" fmla="*/ 0 60000 65536"/>
                  <a:gd name="T12" fmla="*/ 0 60000 65536"/>
                  <a:gd name="T13" fmla="*/ 0 60000 65536"/>
                  <a:gd name="T14" fmla="*/ 0 60000 65536"/>
                  <a:gd name="T15" fmla="*/ 0 w 78"/>
                  <a:gd name="T16" fmla="*/ 0 h 335"/>
                  <a:gd name="T17" fmla="*/ 78 w 78"/>
                  <a:gd name="T18" fmla="*/ 335 h 335"/>
                </a:gdLst>
                <a:ahLst/>
                <a:cxnLst>
                  <a:cxn ang="T10">
                    <a:pos x="T0" y="T1"/>
                  </a:cxn>
                  <a:cxn ang="T11">
                    <a:pos x="T2" y="T3"/>
                  </a:cxn>
                  <a:cxn ang="T12">
                    <a:pos x="T4" y="T5"/>
                  </a:cxn>
                  <a:cxn ang="T13">
                    <a:pos x="T6" y="T7"/>
                  </a:cxn>
                  <a:cxn ang="T14">
                    <a:pos x="T8" y="T9"/>
                  </a:cxn>
                </a:cxnLst>
                <a:rect l="T15" t="T16" r="T17" b="T18"/>
                <a:pathLst>
                  <a:path w="78" h="335">
                    <a:moveTo>
                      <a:pt x="0" y="0"/>
                    </a:moveTo>
                    <a:lnTo>
                      <a:pt x="0" y="331"/>
                    </a:lnTo>
                    <a:lnTo>
                      <a:pt x="76" y="334"/>
                    </a:lnTo>
                    <a:lnTo>
                      <a:pt x="77" y="1"/>
                    </a:lnTo>
                    <a:lnTo>
                      <a:pt x="0" y="0"/>
                    </a:lnTo>
                  </a:path>
                </a:pathLst>
              </a:custGeom>
              <a:solidFill>
                <a:srgbClr val="E0E000"/>
              </a:solidFill>
              <a:ln w="12699" cap="rnd" cmpd="sng">
                <a:solidFill>
                  <a:srgbClr val="000000"/>
                </a:solidFill>
                <a:prstDash val="solid"/>
                <a:round/>
                <a:headEnd/>
                <a:tailEnd/>
              </a:ln>
            </p:spPr>
            <p:txBody>
              <a:bodyPr/>
              <a:lstStyle/>
              <a:p>
                <a:endParaRPr lang="en-GB"/>
              </a:p>
            </p:txBody>
          </p:sp>
          <p:sp>
            <p:nvSpPr>
              <p:cNvPr id="55" name="Freeform 20"/>
              <p:cNvSpPr>
                <a:spLocks/>
              </p:cNvSpPr>
              <p:nvPr/>
            </p:nvSpPr>
            <p:spPr bwMode="auto">
              <a:xfrm>
                <a:off x="1159" y="1746"/>
                <a:ext cx="77" cy="42"/>
              </a:xfrm>
              <a:custGeom>
                <a:avLst/>
                <a:gdLst>
                  <a:gd name="T0" fmla="*/ 76 w 77"/>
                  <a:gd name="T1" fmla="*/ 3 h 42"/>
                  <a:gd name="T2" fmla="*/ 76 w 77"/>
                  <a:gd name="T3" fmla="*/ 41 h 42"/>
                  <a:gd name="T4" fmla="*/ 0 w 77"/>
                  <a:gd name="T5" fmla="*/ 40 h 42"/>
                  <a:gd name="T6" fmla="*/ 0 w 77"/>
                  <a:gd name="T7" fmla="*/ 0 h 42"/>
                  <a:gd name="T8" fmla="*/ 76 w 77"/>
                  <a:gd name="T9" fmla="*/ 3 h 42"/>
                  <a:gd name="T10" fmla="*/ 0 60000 65536"/>
                  <a:gd name="T11" fmla="*/ 0 60000 65536"/>
                  <a:gd name="T12" fmla="*/ 0 60000 65536"/>
                  <a:gd name="T13" fmla="*/ 0 60000 65536"/>
                  <a:gd name="T14" fmla="*/ 0 60000 65536"/>
                  <a:gd name="T15" fmla="*/ 0 w 77"/>
                  <a:gd name="T16" fmla="*/ 0 h 42"/>
                  <a:gd name="T17" fmla="*/ 77 w 77"/>
                  <a:gd name="T18" fmla="*/ 42 h 42"/>
                </a:gdLst>
                <a:ahLst/>
                <a:cxnLst>
                  <a:cxn ang="T10">
                    <a:pos x="T0" y="T1"/>
                  </a:cxn>
                  <a:cxn ang="T11">
                    <a:pos x="T2" y="T3"/>
                  </a:cxn>
                  <a:cxn ang="T12">
                    <a:pos x="T4" y="T5"/>
                  </a:cxn>
                  <a:cxn ang="T13">
                    <a:pos x="T6" y="T7"/>
                  </a:cxn>
                  <a:cxn ang="T14">
                    <a:pos x="T8" y="T9"/>
                  </a:cxn>
                </a:cxnLst>
                <a:rect l="T15" t="T16" r="T17" b="T18"/>
                <a:pathLst>
                  <a:path w="77" h="42">
                    <a:moveTo>
                      <a:pt x="76" y="3"/>
                    </a:moveTo>
                    <a:lnTo>
                      <a:pt x="76" y="41"/>
                    </a:lnTo>
                    <a:lnTo>
                      <a:pt x="0" y="40"/>
                    </a:lnTo>
                    <a:lnTo>
                      <a:pt x="0" y="0"/>
                    </a:lnTo>
                    <a:lnTo>
                      <a:pt x="76" y="3"/>
                    </a:lnTo>
                  </a:path>
                </a:pathLst>
              </a:custGeom>
              <a:solidFill>
                <a:srgbClr val="FFFF00"/>
              </a:solidFill>
              <a:ln w="12699" cap="rnd" cmpd="sng">
                <a:solidFill>
                  <a:srgbClr val="000000"/>
                </a:solidFill>
                <a:prstDash val="solid"/>
                <a:round/>
                <a:headEnd/>
                <a:tailEnd/>
              </a:ln>
            </p:spPr>
            <p:txBody>
              <a:bodyPr/>
              <a:lstStyle/>
              <a:p>
                <a:endParaRPr lang="en-GB"/>
              </a:p>
            </p:txBody>
          </p:sp>
          <p:sp>
            <p:nvSpPr>
              <p:cNvPr id="56" name="Freeform 21"/>
              <p:cNvSpPr>
                <a:spLocks/>
              </p:cNvSpPr>
              <p:nvPr/>
            </p:nvSpPr>
            <p:spPr bwMode="auto">
              <a:xfrm>
                <a:off x="1158" y="1662"/>
                <a:ext cx="414" cy="86"/>
              </a:xfrm>
              <a:custGeom>
                <a:avLst/>
                <a:gdLst>
                  <a:gd name="T0" fmla="*/ 81 w 414"/>
                  <a:gd name="T1" fmla="*/ 85 h 86"/>
                  <a:gd name="T2" fmla="*/ 413 w 414"/>
                  <a:gd name="T3" fmla="*/ 1 h 86"/>
                  <a:gd name="T4" fmla="*/ 356 w 414"/>
                  <a:gd name="T5" fmla="*/ 0 h 86"/>
                  <a:gd name="T6" fmla="*/ 0 w 414"/>
                  <a:gd name="T7" fmla="*/ 85 h 86"/>
                  <a:gd name="T8" fmla="*/ 81 w 414"/>
                  <a:gd name="T9" fmla="*/ 85 h 86"/>
                  <a:gd name="T10" fmla="*/ 0 60000 65536"/>
                  <a:gd name="T11" fmla="*/ 0 60000 65536"/>
                  <a:gd name="T12" fmla="*/ 0 60000 65536"/>
                  <a:gd name="T13" fmla="*/ 0 60000 65536"/>
                  <a:gd name="T14" fmla="*/ 0 60000 65536"/>
                  <a:gd name="T15" fmla="*/ 0 w 414"/>
                  <a:gd name="T16" fmla="*/ 0 h 86"/>
                  <a:gd name="T17" fmla="*/ 414 w 414"/>
                  <a:gd name="T18" fmla="*/ 86 h 86"/>
                </a:gdLst>
                <a:ahLst/>
                <a:cxnLst>
                  <a:cxn ang="T10">
                    <a:pos x="T0" y="T1"/>
                  </a:cxn>
                  <a:cxn ang="T11">
                    <a:pos x="T2" y="T3"/>
                  </a:cxn>
                  <a:cxn ang="T12">
                    <a:pos x="T4" y="T5"/>
                  </a:cxn>
                  <a:cxn ang="T13">
                    <a:pos x="T6" y="T7"/>
                  </a:cxn>
                  <a:cxn ang="T14">
                    <a:pos x="T8" y="T9"/>
                  </a:cxn>
                </a:cxnLst>
                <a:rect l="T15" t="T16" r="T17" b="T18"/>
                <a:pathLst>
                  <a:path w="414" h="86">
                    <a:moveTo>
                      <a:pt x="81" y="85"/>
                    </a:moveTo>
                    <a:lnTo>
                      <a:pt x="413" y="1"/>
                    </a:lnTo>
                    <a:lnTo>
                      <a:pt x="356" y="0"/>
                    </a:lnTo>
                    <a:lnTo>
                      <a:pt x="0" y="85"/>
                    </a:lnTo>
                    <a:lnTo>
                      <a:pt x="81" y="85"/>
                    </a:lnTo>
                  </a:path>
                </a:pathLst>
              </a:custGeom>
              <a:solidFill>
                <a:srgbClr val="FFFF00"/>
              </a:solidFill>
              <a:ln w="12699" cap="rnd" cmpd="sng">
                <a:solidFill>
                  <a:srgbClr val="000000"/>
                </a:solidFill>
                <a:prstDash val="solid"/>
                <a:round/>
                <a:headEnd/>
                <a:tailEnd/>
              </a:ln>
            </p:spPr>
            <p:txBody>
              <a:bodyPr/>
              <a:lstStyle/>
              <a:p>
                <a:endParaRPr lang="en-GB"/>
              </a:p>
            </p:txBody>
          </p:sp>
          <p:grpSp>
            <p:nvGrpSpPr>
              <p:cNvPr id="57" name="Group 22"/>
              <p:cNvGrpSpPr>
                <a:grpSpLocks/>
              </p:cNvGrpSpPr>
              <p:nvPr/>
            </p:nvGrpSpPr>
            <p:grpSpPr bwMode="auto">
              <a:xfrm>
                <a:off x="1065" y="1600"/>
                <a:ext cx="613" cy="109"/>
                <a:chOff x="1065" y="1600"/>
                <a:chExt cx="613" cy="109"/>
              </a:xfrm>
            </p:grpSpPr>
            <p:sp>
              <p:nvSpPr>
                <p:cNvPr id="58" name="Freeform 23"/>
                <p:cNvSpPr>
                  <a:spLocks/>
                </p:cNvSpPr>
                <p:nvPr/>
              </p:nvSpPr>
              <p:spPr bwMode="auto">
                <a:xfrm>
                  <a:off x="1435" y="1652"/>
                  <a:ext cx="243" cy="57"/>
                </a:xfrm>
                <a:custGeom>
                  <a:avLst/>
                  <a:gdLst>
                    <a:gd name="T0" fmla="*/ 37 w 243"/>
                    <a:gd name="T1" fmla="*/ 1 h 57"/>
                    <a:gd name="T2" fmla="*/ 15 w 243"/>
                    <a:gd name="T3" fmla="*/ 10 h 57"/>
                    <a:gd name="T4" fmla="*/ 7 w 243"/>
                    <a:gd name="T5" fmla="*/ 23 h 57"/>
                    <a:gd name="T6" fmla="*/ 0 w 243"/>
                    <a:gd name="T7" fmla="*/ 31 h 57"/>
                    <a:gd name="T8" fmla="*/ 0 w 243"/>
                    <a:gd name="T9" fmla="*/ 40 h 57"/>
                    <a:gd name="T10" fmla="*/ 93 w 243"/>
                    <a:gd name="T11" fmla="*/ 52 h 57"/>
                    <a:gd name="T12" fmla="*/ 131 w 243"/>
                    <a:gd name="T13" fmla="*/ 56 h 57"/>
                    <a:gd name="T14" fmla="*/ 174 w 243"/>
                    <a:gd name="T15" fmla="*/ 56 h 57"/>
                    <a:gd name="T16" fmla="*/ 211 w 243"/>
                    <a:gd name="T17" fmla="*/ 51 h 57"/>
                    <a:gd name="T18" fmla="*/ 232 w 243"/>
                    <a:gd name="T19" fmla="*/ 39 h 57"/>
                    <a:gd name="T20" fmla="*/ 242 w 243"/>
                    <a:gd name="T21" fmla="*/ 29 h 57"/>
                    <a:gd name="T22" fmla="*/ 236 w 243"/>
                    <a:gd name="T23" fmla="*/ 0 h 57"/>
                    <a:gd name="T24" fmla="*/ 37 w 243"/>
                    <a:gd name="T25" fmla="*/ 1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
                    <a:gd name="T40" fmla="*/ 0 h 57"/>
                    <a:gd name="T41" fmla="*/ 243 w 243"/>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 h="57">
                      <a:moveTo>
                        <a:pt x="37" y="1"/>
                      </a:moveTo>
                      <a:lnTo>
                        <a:pt x="15" y="10"/>
                      </a:lnTo>
                      <a:lnTo>
                        <a:pt x="7" y="23"/>
                      </a:lnTo>
                      <a:lnTo>
                        <a:pt x="0" y="31"/>
                      </a:lnTo>
                      <a:lnTo>
                        <a:pt x="0" y="40"/>
                      </a:lnTo>
                      <a:lnTo>
                        <a:pt x="93" y="52"/>
                      </a:lnTo>
                      <a:lnTo>
                        <a:pt x="131" y="56"/>
                      </a:lnTo>
                      <a:lnTo>
                        <a:pt x="174" y="56"/>
                      </a:lnTo>
                      <a:lnTo>
                        <a:pt x="211" y="51"/>
                      </a:lnTo>
                      <a:lnTo>
                        <a:pt x="232" y="39"/>
                      </a:lnTo>
                      <a:lnTo>
                        <a:pt x="242" y="29"/>
                      </a:lnTo>
                      <a:lnTo>
                        <a:pt x="236" y="0"/>
                      </a:lnTo>
                      <a:lnTo>
                        <a:pt x="37" y="1"/>
                      </a:lnTo>
                    </a:path>
                  </a:pathLst>
                </a:custGeom>
                <a:solidFill>
                  <a:srgbClr val="E0E000"/>
                </a:solidFill>
                <a:ln w="12699" cap="rnd" cmpd="sng">
                  <a:solidFill>
                    <a:srgbClr val="000000"/>
                  </a:solidFill>
                  <a:prstDash val="solid"/>
                  <a:round/>
                  <a:headEnd/>
                  <a:tailEnd/>
                </a:ln>
              </p:spPr>
              <p:txBody>
                <a:bodyPr/>
                <a:lstStyle/>
                <a:p>
                  <a:endParaRPr lang="en-GB"/>
                </a:p>
              </p:txBody>
            </p:sp>
            <p:sp>
              <p:nvSpPr>
                <p:cNvPr id="59" name="Freeform 24"/>
                <p:cNvSpPr>
                  <a:spLocks/>
                </p:cNvSpPr>
                <p:nvPr/>
              </p:nvSpPr>
              <p:spPr bwMode="auto">
                <a:xfrm>
                  <a:off x="1475" y="1639"/>
                  <a:ext cx="191" cy="29"/>
                </a:xfrm>
                <a:custGeom>
                  <a:avLst/>
                  <a:gdLst>
                    <a:gd name="T0" fmla="*/ 0 w 191"/>
                    <a:gd name="T1" fmla="*/ 16 h 29"/>
                    <a:gd name="T2" fmla="*/ 61 w 191"/>
                    <a:gd name="T3" fmla="*/ 24 h 29"/>
                    <a:gd name="T4" fmla="*/ 111 w 191"/>
                    <a:gd name="T5" fmla="*/ 28 h 29"/>
                    <a:gd name="T6" fmla="*/ 175 w 191"/>
                    <a:gd name="T7" fmla="*/ 24 h 29"/>
                    <a:gd name="T8" fmla="*/ 190 w 191"/>
                    <a:gd name="T9" fmla="*/ 16 h 29"/>
                    <a:gd name="T10" fmla="*/ 189 w 191"/>
                    <a:gd name="T11" fmla="*/ 6 h 29"/>
                    <a:gd name="T12" fmla="*/ 158 w 191"/>
                    <a:gd name="T13" fmla="*/ 1 h 29"/>
                    <a:gd name="T14" fmla="*/ 116 w 191"/>
                    <a:gd name="T15" fmla="*/ 0 h 29"/>
                    <a:gd name="T16" fmla="*/ 56 w 191"/>
                    <a:gd name="T17" fmla="*/ 3 h 29"/>
                    <a:gd name="T18" fmla="*/ 7 w 191"/>
                    <a:gd name="T19" fmla="*/ 7 h 29"/>
                    <a:gd name="T20" fmla="*/ 0 w 191"/>
                    <a:gd name="T21" fmla="*/ 16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
                    <a:gd name="T34" fmla="*/ 0 h 29"/>
                    <a:gd name="T35" fmla="*/ 191 w 191"/>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 h="29">
                      <a:moveTo>
                        <a:pt x="0" y="16"/>
                      </a:moveTo>
                      <a:lnTo>
                        <a:pt x="61" y="24"/>
                      </a:lnTo>
                      <a:lnTo>
                        <a:pt x="111" y="28"/>
                      </a:lnTo>
                      <a:lnTo>
                        <a:pt x="175" y="24"/>
                      </a:lnTo>
                      <a:lnTo>
                        <a:pt x="190" y="16"/>
                      </a:lnTo>
                      <a:lnTo>
                        <a:pt x="189" y="6"/>
                      </a:lnTo>
                      <a:lnTo>
                        <a:pt x="158" y="1"/>
                      </a:lnTo>
                      <a:lnTo>
                        <a:pt x="116" y="0"/>
                      </a:lnTo>
                      <a:lnTo>
                        <a:pt x="56" y="3"/>
                      </a:lnTo>
                      <a:lnTo>
                        <a:pt x="7" y="7"/>
                      </a:lnTo>
                      <a:lnTo>
                        <a:pt x="0" y="16"/>
                      </a:lnTo>
                    </a:path>
                  </a:pathLst>
                </a:custGeom>
                <a:solidFill>
                  <a:srgbClr val="A0A000"/>
                </a:solidFill>
                <a:ln w="12699" cap="rnd" cmpd="sng">
                  <a:solidFill>
                    <a:srgbClr val="000000"/>
                  </a:solidFill>
                  <a:prstDash val="solid"/>
                  <a:round/>
                  <a:headEnd/>
                  <a:tailEnd/>
                </a:ln>
              </p:spPr>
              <p:txBody>
                <a:bodyPr/>
                <a:lstStyle/>
                <a:p>
                  <a:endParaRPr lang="en-GB"/>
                </a:p>
              </p:txBody>
            </p:sp>
            <p:sp>
              <p:nvSpPr>
                <p:cNvPr id="60" name="Freeform 25"/>
                <p:cNvSpPr>
                  <a:spLocks/>
                </p:cNvSpPr>
                <p:nvPr/>
              </p:nvSpPr>
              <p:spPr bwMode="auto">
                <a:xfrm>
                  <a:off x="1065" y="1600"/>
                  <a:ext cx="310" cy="75"/>
                </a:xfrm>
                <a:custGeom>
                  <a:avLst/>
                  <a:gdLst>
                    <a:gd name="T0" fmla="*/ 235 w 310"/>
                    <a:gd name="T1" fmla="*/ 74 h 75"/>
                    <a:gd name="T2" fmla="*/ 0 w 310"/>
                    <a:gd name="T3" fmla="*/ 31 h 75"/>
                    <a:gd name="T4" fmla="*/ 16 w 310"/>
                    <a:gd name="T5" fmla="*/ 15 h 75"/>
                    <a:gd name="T6" fmla="*/ 40 w 310"/>
                    <a:gd name="T7" fmla="*/ 5 h 75"/>
                    <a:gd name="T8" fmla="*/ 72 w 310"/>
                    <a:gd name="T9" fmla="*/ 0 h 75"/>
                    <a:gd name="T10" fmla="*/ 103 w 310"/>
                    <a:gd name="T11" fmla="*/ 0 h 75"/>
                    <a:gd name="T12" fmla="*/ 137 w 310"/>
                    <a:gd name="T13" fmla="*/ 0 h 75"/>
                    <a:gd name="T14" fmla="*/ 166 w 310"/>
                    <a:gd name="T15" fmla="*/ 4 h 75"/>
                    <a:gd name="T16" fmla="*/ 195 w 310"/>
                    <a:gd name="T17" fmla="*/ 12 h 75"/>
                    <a:gd name="T18" fmla="*/ 238 w 310"/>
                    <a:gd name="T19" fmla="*/ 24 h 75"/>
                    <a:gd name="T20" fmla="*/ 309 w 310"/>
                    <a:gd name="T21" fmla="*/ 53 h 75"/>
                    <a:gd name="T22" fmla="*/ 235 w 310"/>
                    <a:gd name="T23" fmla="*/ 74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0"/>
                    <a:gd name="T37" fmla="*/ 0 h 75"/>
                    <a:gd name="T38" fmla="*/ 310 w 310"/>
                    <a:gd name="T39" fmla="*/ 75 h 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0" h="75">
                      <a:moveTo>
                        <a:pt x="235" y="74"/>
                      </a:moveTo>
                      <a:lnTo>
                        <a:pt x="0" y="31"/>
                      </a:lnTo>
                      <a:lnTo>
                        <a:pt x="16" y="15"/>
                      </a:lnTo>
                      <a:lnTo>
                        <a:pt x="40" y="5"/>
                      </a:lnTo>
                      <a:lnTo>
                        <a:pt x="72" y="0"/>
                      </a:lnTo>
                      <a:lnTo>
                        <a:pt x="103" y="0"/>
                      </a:lnTo>
                      <a:lnTo>
                        <a:pt x="137" y="0"/>
                      </a:lnTo>
                      <a:lnTo>
                        <a:pt x="166" y="4"/>
                      </a:lnTo>
                      <a:lnTo>
                        <a:pt x="195" y="12"/>
                      </a:lnTo>
                      <a:lnTo>
                        <a:pt x="238" y="24"/>
                      </a:lnTo>
                      <a:lnTo>
                        <a:pt x="309" y="53"/>
                      </a:lnTo>
                      <a:lnTo>
                        <a:pt x="235" y="74"/>
                      </a:lnTo>
                    </a:path>
                  </a:pathLst>
                </a:custGeom>
                <a:solidFill>
                  <a:srgbClr val="FFFF00"/>
                </a:solidFill>
                <a:ln w="12699" cap="rnd" cmpd="sng">
                  <a:solidFill>
                    <a:srgbClr val="000000"/>
                  </a:solidFill>
                  <a:prstDash val="solid"/>
                  <a:round/>
                  <a:headEnd/>
                  <a:tailEnd/>
                </a:ln>
              </p:spPr>
              <p:txBody>
                <a:bodyPr/>
                <a:lstStyle/>
                <a:p>
                  <a:endParaRPr lang="en-GB"/>
                </a:p>
              </p:txBody>
            </p:sp>
            <p:sp>
              <p:nvSpPr>
                <p:cNvPr id="61" name="Freeform 26"/>
                <p:cNvSpPr>
                  <a:spLocks/>
                </p:cNvSpPr>
                <p:nvPr/>
              </p:nvSpPr>
              <p:spPr bwMode="auto">
                <a:xfrm>
                  <a:off x="1312" y="1645"/>
                  <a:ext cx="173" cy="57"/>
                </a:xfrm>
                <a:custGeom>
                  <a:avLst/>
                  <a:gdLst>
                    <a:gd name="T0" fmla="*/ 43 w 173"/>
                    <a:gd name="T1" fmla="*/ 53 h 57"/>
                    <a:gd name="T2" fmla="*/ 0 w 173"/>
                    <a:gd name="T3" fmla="*/ 33 h 57"/>
                    <a:gd name="T4" fmla="*/ 0 w 173"/>
                    <a:gd name="T5" fmla="*/ 24 h 57"/>
                    <a:gd name="T6" fmla="*/ 10 w 173"/>
                    <a:gd name="T7" fmla="*/ 8 h 57"/>
                    <a:gd name="T8" fmla="*/ 35 w 173"/>
                    <a:gd name="T9" fmla="*/ 0 h 57"/>
                    <a:gd name="T10" fmla="*/ 172 w 173"/>
                    <a:gd name="T11" fmla="*/ 1 h 57"/>
                    <a:gd name="T12" fmla="*/ 143 w 173"/>
                    <a:gd name="T13" fmla="*/ 17 h 57"/>
                    <a:gd name="T14" fmla="*/ 123 w 173"/>
                    <a:gd name="T15" fmla="*/ 33 h 57"/>
                    <a:gd name="T16" fmla="*/ 130 w 173"/>
                    <a:gd name="T17" fmla="*/ 48 h 57"/>
                    <a:gd name="T18" fmla="*/ 107 w 173"/>
                    <a:gd name="T19" fmla="*/ 56 h 57"/>
                    <a:gd name="T20" fmla="*/ 43 w 173"/>
                    <a:gd name="T21" fmla="*/ 53 h 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57"/>
                    <a:gd name="T35" fmla="*/ 173 w 173"/>
                    <a:gd name="T36" fmla="*/ 57 h 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57">
                      <a:moveTo>
                        <a:pt x="43" y="53"/>
                      </a:moveTo>
                      <a:lnTo>
                        <a:pt x="0" y="33"/>
                      </a:lnTo>
                      <a:lnTo>
                        <a:pt x="0" y="24"/>
                      </a:lnTo>
                      <a:lnTo>
                        <a:pt x="10" y="8"/>
                      </a:lnTo>
                      <a:lnTo>
                        <a:pt x="35" y="0"/>
                      </a:lnTo>
                      <a:lnTo>
                        <a:pt x="172" y="1"/>
                      </a:lnTo>
                      <a:lnTo>
                        <a:pt x="143" y="17"/>
                      </a:lnTo>
                      <a:lnTo>
                        <a:pt x="123" y="33"/>
                      </a:lnTo>
                      <a:lnTo>
                        <a:pt x="130" y="48"/>
                      </a:lnTo>
                      <a:lnTo>
                        <a:pt x="107" y="56"/>
                      </a:lnTo>
                      <a:lnTo>
                        <a:pt x="43" y="53"/>
                      </a:lnTo>
                    </a:path>
                  </a:pathLst>
                </a:custGeom>
                <a:solidFill>
                  <a:srgbClr val="FFFF00"/>
                </a:solidFill>
                <a:ln w="12699" cap="rnd" cmpd="sng">
                  <a:solidFill>
                    <a:srgbClr val="000000"/>
                  </a:solidFill>
                  <a:prstDash val="solid"/>
                  <a:round/>
                  <a:headEnd/>
                  <a:tailEnd/>
                </a:ln>
              </p:spPr>
              <p:txBody>
                <a:bodyPr/>
                <a:lstStyle/>
                <a:p>
                  <a:endParaRPr lang="en-GB"/>
                </a:p>
              </p:txBody>
            </p:sp>
            <p:sp>
              <p:nvSpPr>
                <p:cNvPr id="62" name="Freeform 27"/>
                <p:cNvSpPr>
                  <a:spLocks/>
                </p:cNvSpPr>
                <p:nvPr/>
              </p:nvSpPr>
              <p:spPr bwMode="auto">
                <a:xfrm>
                  <a:off x="1067" y="1619"/>
                  <a:ext cx="242" cy="60"/>
                </a:xfrm>
                <a:custGeom>
                  <a:avLst/>
                  <a:gdLst>
                    <a:gd name="T0" fmla="*/ 241 w 242"/>
                    <a:gd name="T1" fmla="*/ 59 h 60"/>
                    <a:gd name="T2" fmla="*/ 189 w 242"/>
                    <a:gd name="T3" fmla="*/ 28 h 60"/>
                    <a:gd name="T4" fmla="*/ 152 w 242"/>
                    <a:gd name="T5" fmla="*/ 15 h 60"/>
                    <a:gd name="T6" fmla="*/ 113 w 242"/>
                    <a:gd name="T7" fmla="*/ 7 h 60"/>
                    <a:gd name="T8" fmla="*/ 77 w 242"/>
                    <a:gd name="T9" fmla="*/ 3 h 60"/>
                    <a:gd name="T10" fmla="*/ 45 w 242"/>
                    <a:gd name="T11" fmla="*/ 0 h 60"/>
                    <a:gd name="T12" fmla="*/ 14 w 242"/>
                    <a:gd name="T13" fmla="*/ 3 h 60"/>
                    <a:gd name="T14" fmla="*/ 0 w 242"/>
                    <a:gd name="T15" fmla="*/ 9 h 60"/>
                    <a:gd name="T16" fmla="*/ 0 w 242"/>
                    <a:gd name="T17" fmla="*/ 17 h 60"/>
                    <a:gd name="T18" fmla="*/ 5 w 242"/>
                    <a:gd name="T19" fmla="*/ 28 h 60"/>
                    <a:gd name="T20" fmla="*/ 23 w 242"/>
                    <a:gd name="T21" fmla="*/ 40 h 60"/>
                    <a:gd name="T22" fmla="*/ 61 w 242"/>
                    <a:gd name="T23" fmla="*/ 48 h 60"/>
                    <a:gd name="T24" fmla="*/ 93 w 242"/>
                    <a:gd name="T25" fmla="*/ 53 h 60"/>
                    <a:gd name="T26" fmla="*/ 126 w 242"/>
                    <a:gd name="T27" fmla="*/ 52 h 60"/>
                    <a:gd name="T28" fmla="*/ 162 w 242"/>
                    <a:gd name="T29" fmla="*/ 51 h 60"/>
                    <a:gd name="T30" fmla="*/ 199 w 242"/>
                    <a:gd name="T31" fmla="*/ 55 h 60"/>
                    <a:gd name="T32" fmla="*/ 241 w 242"/>
                    <a:gd name="T33" fmla="*/ 59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2"/>
                    <a:gd name="T52" fmla="*/ 0 h 60"/>
                    <a:gd name="T53" fmla="*/ 242 w 242"/>
                    <a:gd name="T54" fmla="*/ 60 h 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2" h="60">
                      <a:moveTo>
                        <a:pt x="241" y="59"/>
                      </a:moveTo>
                      <a:lnTo>
                        <a:pt x="189" y="28"/>
                      </a:lnTo>
                      <a:lnTo>
                        <a:pt x="152" y="15"/>
                      </a:lnTo>
                      <a:lnTo>
                        <a:pt x="113" y="7"/>
                      </a:lnTo>
                      <a:lnTo>
                        <a:pt x="77" y="3"/>
                      </a:lnTo>
                      <a:lnTo>
                        <a:pt x="45" y="0"/>
                      </a:lnTo>
                      <a:lnTo>
                        <a:pt x="14" y="3"/>
                      </a:lnTo>
                      <a:lnTo>
                        <a:pt x="0" y="9"/>
                      </a:lnTo>
                      <a:lnTo>
                        <a:pt x="0" y="17"/>
                      </a:lnTo>
                      <a:lnTo>
                        <a:pt x="5" y="28"/>
                      </a:lnTo>
                      <a:lnTo>
                        <a:pt x="23" y="40"/>
                      </a:lnTo>
                      <a:lnTo>
                        <a:pt x="61" y="48"/>
                      </a:lnTo>
                      <a:lnTo>
                        <a:pt x="93" y="53"/>
                      </a:lnTo>
                      <a:lnTo>
                        <a:pt x="126" y="52"/>
                      </a:lnTo>
                      <a:lnTo>
                        <a:pt x="162" y="51"/>
                      </a:lnTo>
                      <a:lnTo>
                        <a:pt x="199" y="55"/>
                      </a:lnTo>
                      <a:lnTo>
                        <a:pt x="241" y="59"/>
                      </a:lnTo>
                    </a:path>
                  </a:pathLst>
                </a:custGeom>
                <a:solidFill>
                  <a:srgbClr val="A0A000"/>
                </a:solidFill>
                <a:ln w="12699" cap="rnd" cmpd="sng">
                  <a:solidFill>
                    <a:srgbClr val="000000"/>
                  </a:solidFill>
                  <a:prstDash val="solid"/>
                  <a:round/>
                  <a:headEnd/>
                  <a:tailEnd/>
                </a:ln>
              </p:spPr>
              <p:txBody>
                <a:bodyPr/>
                <a:lstStyle/>
                <a:p>
                  <a:endParaRPr lang="en-GB"/>
                </a:p>
              </p:txBody>
            </p:sp>
            <p:sp>
              <p:nvSpPr>
                <p:cNvPr id="63" name="Freeform 28"/>
                <p:cNvSpPr>
                  <a:spLocks/>
                </p:cNvSpPr>
                <p:nvPr/>
              </p:nvSpPr>
              <p:spPr bwMode="auto">
                <a:xfrm>
                  <a:off x="1394" y="1645"/>
                  <a:ext cx="33" cy="54"/>
                </a:xfrm>
                <a:custGeom>
                  <a:avLst/>
                  <a:gdLst>
                    <a:gd name="T0" fmla="*/ 32 w 33"/>
                    <a:gd name="T1" fmla="*/ 0 h 54"/>
                    <a:gd name="T2" fmla="*/ 4 w 33"/>
                    <a:gd name="T3" fmla="*/ 9 h 54"/>
                    <a:gd name="T4" fmla="*/ 0 w 33"/>
                    <a:gd name="T5" fmla="*/ 20 h 54"/>
                    <a:gd name="T6" fmla="*/ 0 w 33"/>
                    <a:gd name="T7" fmla="*/ 29 h 54"/>
                    <a:gd name="T8" fmla="*/ 8 w 33"/>
                    <a:gd name="T9" fmla="*/ 37 h 54"/>
                    <a:gd name="T10" fmla="*/ 27 w 33"/>
                    <a:gd name="T11" fmla="*/ 53 h 54"/>
                    <a:gd name="T12" fmla="*/ 0 60000 65536"/>
                    <a:gd name="T13" fmla="*/ 0 60000 65536"/>
                    <a:gd name="T14" fmla="*/ 0 60000 65536"/>
                    <a:gd name="T15" fmla="*/ 0 60000 65536"/>
                    <a:gd name="T16" fmla="*/ 0 60000 65536"/>
                    <a:gd name="T17" fmla="*/ 0 60000 65536"/>
                    <a:gd name="T18" fmla="*/ 0 w 33"/>
                    <a:gd name="T19" fmla="*/ 0 h 54"/>
                    <a:gd name="T20" fmla="*/ 33 w 33"/>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33" h="54">
                      <a:moveTo>
                        <a:pt x="32" y="0"/>
                      </a:moveTo>
                      <a:lnTo>
                        <a:pt x="4" y="9"/>
                      </a:lnTo>
                      <a:lnTo>
                        <a:pt x="0" y="20"/>
                      </a:lnTo>
                      <a:lnTo>
                        <a:pt x="0" y="29"/>
                      </a:lnTo>
                      <a:lnTo>
                        <a:pt x="8" y="37"/>
                      </a:lnTo>
                      <a:lnTo>
                        <a:pt x="27" y="53"/>
                      </a:lnTo>
                    </a:path>
                  </a:pathLst>
                </a:custGeom>
                <a:noFill/>
                <a:ln w="12699"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a:p>
              </p:txBody>
            </p:sp>
          </p:grpSp>
        </p:grpSp>
        <p:grpSp>
          <p:nvGrpSpPr>
            <p:cNvPr id="38" name="Group 29"/>
            <p:cNvGrpSpPr>
              <a:grpSpLocks/>
            </p:cNvGrpSpPr>
            <p:nvPr/>
          </p:nvGrpSpPr>
          <p:grpSpPr bwMode="auto">
            <a:xfrm>
              <a:off x="3233" y="1708"/>
              <a:ext cx="1922" cy="1896"/>
              <a:chOff x="3137" y="1612"/>
              <a:chExt cx="1922" cy="1896"/>
            </a:xfrm>
          </p:grpSpPr>
          <p:graphicFrame>
            <p:nvGraphicFramePr>
              <p:cNvPr id="41" name="Object 30"/>
              <p:cNvGraphicFramePr>
                <a:graphicFrameLocks/>
              </p:cNvGraphicFramePr>
              <p:nvPr/>
            </p:nvGraphicFramePr>
            <p:xfrm>
              <a:off x="3137" y="2344"/>
              <a:ext cx="1922" cy="1164"/>
            </p:xfrm>
            <a:graphic>
              <a:graphicData uri="http://schemas.openxmlformats.org/presentationml/2006/ole">
                <mc:AlternateContent xmlns:mc="http://schemas.openxmlformats.org/markup-compatibility/2006">
                  <mc:Choice xmlns:v="urn:schemas-microsoft-com:vml" Requires="v">
                    <p:oleObj spid="_x0000_s1113" name="ClipArt" r:id="rId9" imgW="3657600" imgH="2214473" progId="MS_ClipArt_Gallery.2">
                      <p:embed/>
                    </p:oleObj>
                  </mc:Choice>
                  <mc:Fallback>
                    <p:oleObj name="ClipArt" r:id="rId9" imgW="3657600" imgH="2214473" progId="MS_ClipArt_Gallery.2">
                      <p:embed/>
                      <p:pic>
                        <p:nvPicPr>
                          <p:cNvPr id="41" name="Object 3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7" y="2344"/>
                            <a:ext cx="1922" cy="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31"/>
              <p:cNvGraphicFramePr>
                <a:graphicFrameLocks/>
              </p:cNvGraphicFramePr>
              <p:nvPr/>
            </p:nvGraphicFramePr>
            <p:xfrm>
              <a:off x="3220" y="2085"/>
              <a:ext cx="1792" cy="1083"/>
            </p:xfrm>
            <a:graphic>
              <a:graphicData uri="http://schemas.openxmlformats.org/presentationml/2006/ole">
                <mc:AlternateContent xmlns:mc="http://schemas.openxmlformats.org/markup-compatibility/2006">
                  <mc:Choice xmlns:v="urn:schemas-microsoft-com:vml" Requires="v">
                    <p:oleObj spid="_x0000_s1114" name="ClipArt" r:id="rId11" imgW="3657600" imgH="2214473" progId="MS_ClipArt_Gallery.2">
                      <p:embed/>
                    </p:oleObj>
                  </mc:Choice>
                  <mc:Fallback>
                    <p:oleObj name="ClipArt" r:id="rId11" imgW="3657600" imgH="2214473" progId="MS_ClipArt_Gallery.2">
                      <p:embed/>
                      <p:pic>
                        <p:nvPicPr>
                          <p:cNvPr id="42" name="Object 3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0" y="2085"/>
                            <a:ext cx="1792" cy="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 name="Object 32"/>
              <p:cNvGraphicFramePr>
                <a:graphicFrameLocks/>
              </p:cNvGraphicFramePr>
              <p:nvPr/>
            </p:nvGraphicFramePr>
            <p:xfrm>
              <a:off x="3335" y="1838"/>
              <a:ext cx="1581" cy="958"/>
            </p:xfrm>
            <a:graphic>
              <a:graphicData uri="http://schemas.openxmlformats.org/presentationml/2006/ole">
                <mc:AlternateContent xmlns:mc="http://schemas.openxmlformats.org/markup-compatibility/2006">
                  <mc:Choice xmlns:v="urn:schemas-microsoft-com:vml" Requires="v">
                    <p:oleObj spid="_x0000_s1115" name="ClipArt" r:id="rId12" imgW="3657600" imgH="2214473" progId="MS_ClipArt_Gallery.2">
                      <p:embed/>
                    </p:oleObj>
                  </mc:Choice>
                  <mc:Fallback>
                    <p:oleObj name="ClipArt" r:id="rId12" imgW="3657600" imgH="2214473" progId="MS_ClipArt_Gallery.2">
                      <p:embed/>
                      <p:pic>
                        <p:nvPicPr>
                          <p:cNvPr id="43" name="Object 3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5" y="1838"/>
                            <a:ext cx="1581" cy="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33"/>
              <p:cNvGraphicFramePr>
                <a:graphicFrameLocks/>
              </p:cNvGraphicFramePr>
              <p:nvPr/>
            </p:nvGraphicFramePr>
            <p:xfrm>
              <a:off x="3415" y="1612"/>
              <a:ext cx="1402" cy="849"/>
            </p:xfrm>
            <a:graphic>
              <a:graphicData uri="http://schemas.openxmlformats.org/presentationml/2006/ole">
                <mc:AlternateContent xmlns:mc="http://schemas.openxmlformats.org/markup-compatibility/2006">
                  <mc:Choice xmlns:v="urn:schemas-microsoft-com:vml" Requires="v">
                    <p:oleObj spid="_x0000_s1116" name="ClipArt" r:id="rId13" imgW="3657600" imgH="2214473" progId="MS_ClipArt_Gallery.2">
                      <p:embed/>
                    </p:oleObj>
                  </mc:Choice>
                  <mc:Fallback>
                    <p:oleObj name="ClipArt" r:id="rId13" imgW="3657600" imgH="2214473" progId="MS_ClipArt_Gallery.2">
                      <p:embed/>
                      <p:pic>
                        <p:nvPicPr>
                          <p:cNvPr id="44" name="Object 3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5" y="1612"/>
                            <a:ext cx="1402" cy="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9" name="Rectangle 34"/>
            <p:cNvSpPr>
              <a:spLocks noChangeArrowheads="1"/>
            </p:cNvSpPr>
            <p:nvPr/>
          </p:nvSpPr>
          <p:spPr bwMode="auto">
            <a:xfrm>
              <a:off x="602" y="1226"/>
              <a:ext cx="2417"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solidFill>
                    <a:schemeClr val="bg1"/>
                  </a:solidFill>
                  <a:latin typeface="Arial" panose="020B0604020202020204" pitchFamily="34" charset="0"/>
                </a:rPr>
                <a:t>TOP OF THE STACK</a:t>
              </a:r>
            </a:p>
          </p:txBody>
        </p:sp>
        <p:sp>
          <p:nvSpPr>
            <p:cNvPr id="40" name="Rectangle 35"/>
            <p:cNvSpPr>
              <a:spLocks noChangeArrowheads="1"/>
            </p:cNvSpPr>
            <p:nvPr/>
          </p:nvSpPr>
          <p:spPr bwMode="auto">
            <a:xfrm>
              <a:off x="3314" y="1226"/>
              <a:ext cx="2417"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bg1"/>
                  </a:solidFill>
                  <a:latin typeface="Arial" panose="020B0604020202020204" pitchFamily="34" charset="0"/>
                </a:rPr>
                <a:t>TOP OF THE STACK</a:t>
              </a:r>
            </a:p>
          </p:txBody>
        </p:sp>
      </p:grpSp>
    </p:spTree>
    <p:extLst>
      <p:ext uri="{BB962C8B-B14F-4D97-AF65-F5344CB8AC3E}">
        <p14:creationId xmlns:p14="http://schemas.microsoft.com/office/powerpoint/2010/main" val="4059494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Infix to </a:t>
            </a:r>
            <a:r>
              <a:rPr lang="en-US" dirty="0" smtClean="0"/>
              <a:t>Prefix Conversion Contd.</a:t>
            </a:r>
            <a:endParaRPr lang="en-GB" dirty="0"/>
          </a:p>
        </p:txBody>
      </p:sp>
      <p:graphicFrame>
        <p:nvGraphicFramePr>
          <p:cNvPr id="4" name="Content Placeholder 3"/>
          <p:cNvGraphicFramePr>
            <a:graphicFrameLocks/>
          </p:cNvGraphicFramePr>
          <p:nvPr>
            <p:extLst/>
          </p:nvPr>
        </p:nvGraphicFramePr>
        <p:xfrm>
          <a:off x="1241328" y="1934210"/>
          <a:ext cx="8588664" cy="4754880"/>
        </p:xfrm>
        <a:graphic>
          <a:graphicData uri="http://schemas.openxmlformats.org/drawingml/2006/table">
            <a:tbl>
              <a:tblPr firstRow="1" bandRow="1">
                <a:tableStyleId>{5C22544A-7EE6-4342-B048-85BDC9FD1C3A}</a:tableStyleId>
              </a:tblPr>
              <a:tblGrid>
                <a:gridCol w="2862888">
                  <a:extLst>
                    <a:ext uri="{9D8B030D-6E8A-4147-A177-3AD203B41FA5}">
                      <a16:colId xmlns:a16="http://schemas.microsoft.com/office/drawing/2014/main" val="3558901027"/>
                    </a:ext>
                  </a:extLst>
                </a:gridCol>
                <a:gridCol w="2862888">
                  <a:extLst>
                    <a:ext uri="{9D8B030D-6E8A-4147-A177-3AD203B41FA5}">
                      <a16:colId xmlns:a16="http://schemas.microsoft.com/office/drawing/2014/main" val="1371012496"/>
                    </a:ext>
                  </a:extLst>
                </a:gridCol>
                <a:gridCol w="2862888">
                  <a:extLst>
                    <a:ext uri="{9D8B030D-6E8A-4147-A177-3AD203B41FA5}">
                      <a16:colId xmlns:a16="http://schemas.microsoft.com/office/drawing/2014/main" val="1964650851"/>
                    </a:ext>
                  </a:extLst>
                </a:gridCol>
              </a:tblGrid>
              <a:tr h="338282">
                <a:tc>
                  <a:txBody>
                    <a:bodyPr/>
                    <a:lstStyle/>
                    <a:p>
                      <a:r>
                        <a:rPr lang="en-US" dirty="0" smtClean="0"/>
                        <a:t>Symbol</a:t>
                      </a:r>
                      <a:r>
                        <a:rPr lang="en-US" baseline="0" dirty="0" smtClean="0"/>
                        <a:t> Scanned</a:t>
                      </a:r>
                      <a:endParaRPr lang="en-GB" dirty="0"/>
                    </a:p>
                  </a:txBody>
                  <a:tcPr/>
                </a:tc>
                <a:tc>
                  <a:txBody>
                    <a:bodyPr/>
                    <a:lstStyle/>
                    <a:p>
                      <a:r>
                        <a:rPr lang="en-US" dirty="0" smtClean="0"/>
                        <a:t>Stack</a:t>
                      </a:r>
                      <a:endParaRPr lang="en-GB" dirty="0"/>
                    </a:p>
                  </a:txBody>
                  <a:tcPr/>
                </a:tc>
                <a:tc>
                  <a:txBody>
                    <a:bodyPr/>
                    <a:lstStyle/>
                    <a:p>
                      <a:r>
                        <a:rPr lang="en-US" dirty="0" smtClean="0"/>
                        <a:t>Output</a:t>
                      </a:r>
                      <a:endParaRPr lang="en-GB" dirty="0"/>
                    </a:p>
                  </a:txBody>
                  <a:tcPr/>
                </a:tc>
                <a:extLst>
                  <a:ext uri="{0D108BD9-81ED-4DB2-BD59-A6C34878D82A}">
                    <a16:rowId xmlns:a16="http://schemas.microsoft.com/office/drawing/2014/main" val="4256587486"/>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r>
                        <a:rPr lang="en-US" dirty="0" smtClean="0"/>
                        <a:t>-</a:t>
                      </a:r>
                      <a:endParaRPr lang="en-GB" dirty="0"/>
                    </a:p>
                  </a:txBody>
                  <a:tcPr/>
                </a:tc>
                <a:extLst>
                  <a:ext uri="{0D108BD9-81ED-4DB2-BD59-A6C34878D82A}">
                    <a16:rowId xmlns:a16="http://schemas.microsoft.com/office/drawing/2014/main" val="1850909478"/>
                  </a:ext>
                </a:extLst>
              </a:tr>
              <a:tr h="338282">
                <a:tc>
                  <a:txBody>
                    <a:bodyPr/>
                    <a:lstStyle/>
                    <a:p>
                      <a:r>
                        <a:rPr lang="en-US" dirty="0" smtClean="0"/>
                        <a:t>d</a:t>
                      </a:r>
                      <a:endParaRPr lang="en-GB" dirty="0"/>
                    </a:p>
                  </a:txBody>
                  <a:tcPr/>
                </a:tc>
                <a:tc>
                  <a:txBody>
                    <a:bodyPr/>
                    <a:lstStyle/>
                    <a:p>
                      <a:r>
                        <a:rPr lang="en-US" dirty="0" smtClean="0"/>
                        <a:t>)</a:t>
                      </a:r>
                      <a:endParaRPr lang="en-GB" dirty="0"/>
                    </a:p>
                  </a:txBody>
                  <a:tcPr/>
                </a:tc>
                <a:tc>
                  <a:txBody>
                    <a:bodyPr/>
                    <a:lstStyle/>
                    <a:p>
                      <a:r>
                        <a:rPr lang="en-US" dirty="0" smtClean="0"/>
                        <a:t>d</a:t>
                      </a:r>
                      <a:endParaRPr lang="en-GB" dirty="0"/>
                    </a:p>
                  </a:txBody>
                  <a:tcPr/>
                </a:tc>
                <a:extLst>
                  <a:ext uri="{0D108BD9-81ED-4DB2-BD59-A6C34878D82A}">
                    <a16:rowId xmlns:a16="http://schemas.microsoft.com/office/drawing/2014/main" val="965930465"/>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r>
                        <a:rPr lang="en-US" dirty="0" smtClean="0"/>
                        <a:t>d</a:t>
                      </a:r>
                      <a:endParaRPr lang="en-GB" dirty="0"/>
                    </a:p>
                  </a:txBody>
                  <a:tcPr/>
                </a:tc>
                <a:extLst>
                  <a:ext uri="{0D108BD9-81ED-4DB2-BD59-A6C34878D82A}">
                    <a16:rowId xmlns:a16="http://schemas.microsoft.com/office/drawing/2014/main" val="263414373"/>
                  </a:ext>
                </a:extLst>
              </a:tr>
              <a:tr h="338282">
                <a:tc>
                  <a:txBody>
                    <a:bodyPr/>
                    <a:lstStyle/>
                    <a:p>
                      <a:r>
                        <a:rPr lang="en-US" dirty="0" smtClean="0"/>
                        <a:t>c</a:t>
                      </a:r>
                      <a:endParaRPr lang="en-GB" dirty="0"/>
                    </a:p>
                  </a:txBody>
                  <a:tcPr/>
                </a:tc>
                <a:tc>
                  <a:txBody>
                    <a:bodyPr/>
                    <a:lstStyle/>
                    <a:p>
                      <a:r>
                        <a:rPr lang="en-US" dirty="0" smtClean="0"/>
                        <a:t>)+</a:t>
                      </a:r>
                      <a:endParaRPr lang="en-GB" dirty="0"/>
                    </a:p>
                  </a:txBody>
                  <a:tcPr/>
                </a:tc>
                <a:tc>
                  <a:txBody>
                    <a:bodyPr/>
                    <a:lstStyle/>
                    <a:p>
                      <a:r>
                        <a:rPr lang="en-US" dirty="0" smtClean="0"/>
                        <a:t>d</a:t>
                      </a:r>
                      <a:r>
                        <a:rPr lang="en-US" baseline="0" dirty="0" smtClean="0"/>
                        <a:t> c</a:t>
                      </a:r>
                      <a:endParaRPr lang="en-GB" dirty="0"/>
                    </a:p>
                  </a:txBody>
                  <a:tcPr/>
                </a:tc>
                <a:extLst>
                  <a:ext uri="{0D108BD9-81ED-4DB2-BD59-A6C34878D82A}">
                    <a16:rowId xmlns:a16="http://schemas.microsoft.com/office/drawing/2014/main" val="2304260616"/>
                  </a:ext>
                </a:extLst>
              </a:tr>
              <a:tr h="338282">
                <a:tc>
                  <a:txBody>
                    <a:bodyPr/>
                    <a:lstStyle/>
                    <a:p>
                      <a:r>
                        <a:rPr lang="en-US" dirty="0" smtClean="0"/>
                        <a:t>(</a:t>
                      </a:r>
                      <a:endParaRPr lang="en-GB" dirty="0"/>
                    </a:p>
                  </a:txBody>
                  <a:tcPr/>
                </a:tc>
                <a:tc>
                  <a:txBody>
                    <a:bodyPr/>
                    <a:lstStyle/>
                    <a:p>
                      <a:endParaRPr lang="en-GB" dirty="0"/>
                    </a:p>
                  </a:txBody>
                  <a:tcPr/>
                </a:tc>
                <a:tc>
                  <a:txBody>
                    <a:bodyPr/>
                    <a:lstStyle/>
                    <a:p>
                      <a:r>
                        <a:rPr lang="en-US" dirty="0" smtClean="0"/>
                        <a:t>d</a:t>
                      </a:r>
                      <a:r>
                        <a:rPr lang="en-US" baseline="0" dirty="0" smtClean="0"/>
                        <a:t> c </a:t>
                      </a:r>
                      <a:r>
                        <a:rPr lang="en-US" dirty="0" smtClean="0"/>
                        <a:t>+</a:t>
                      </a:r>
                      <a:endParaRPr lang="en-GB" dirty="0"/>
                    </a:p>
                  </a:txBody>
                  <a:tcPr/>
                </a:tc>
                <a:extLst>
                  <a:ext uri="{0D108BD9-81ED-4DB2-BD59-A6C34878D82A}">
                    <a16:rowId xmlns:a16="http://schemas.microsoft.com/office/drawing/2014/main" val="4055121701"/>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r>
                        <a:rPr lang="en-US" dirty="0" smtClean="0"/>
                        <a:t>d</a:t>
                      </a:r>
                      <a:r>
                        <a:rPr lang="en-US" baseline="0" dirty="0" smtClean="0"/>
                        <a:t> c + </a:t>
                      </a:r>
                      <a:r>
                        <a:rPr lang="en-US" dirty="0" smtClean="0"/>
                        <a:t> </a:t>
                      </a:r>
                      <a:endParaRPr lang="en-GB" dirty="0"/>
                    </a:p>
                  </a:txBody>
                  <a:tcPr/>
                </a:tc>
                <a:extLst>
                  <a:ext uri="{0D108BD9-81ED-4DB2-BD59-A6C34878D82A}">
                    <a16:rowId xmlns:a16="http://schemas.microsoft.com/office/drawing/2014/main" val="2797209385"/>
                  </a:ext>
                </a:extLst>
              </a:tr>
              <a:tr h="338282">
                <a:tc>
                  <a:txBody>
                    <a:bodyPr/>
                    <a:lstStyle/>
                    <a:p>
                      <a:r>
                        <a:rPr lang="en-US" dirty="0" smtClean="0"/>
                        <a:t>)</a:t>
                      </a:r>
                      <a:endParaRPr lang="en-GB" dirty="0"/>
                    </a:p>
                  </a:txBody>
                  <a:tcPr/>
                </a:tc>
                <a:tc>
                  <a:txBody>
                    <a:bodyPr/>
                    <a:lstStyle/>
                    <a:p>
                      <a:r>
                        <a:rPr lang="en-US" dirty="0" smtClean="0"/>
                        <a:t>* )</a:t>
                      </a:r>
                      <a:endParaRPr lang="en-GB" dirty="0"/>
                    </a:p>
                  </a:txBody>
                  <a:tcPr/>
                </a:tc>
                <a:tc>
                  <a:txBody>
                    <a:bodyPr/>
                    <a:lstStyle/>
                    <a:p>
                      <a:r>
                        <a:rPr lang="en-US" dirty="0" smtClean="0"/>
                        <a:t>d</a:t>
                      </a:r>
                      <a:r>
                        <a:rPr lang="en-US" baseline="0" dirty="0" smtClean="0"/>
                        <a:t> c + </a:t>
                      </a:r>
                      <a:r>
                        <a:rPr lang="en-US" dirty="0" smtClean="0"/>
                        <a:t> </a:t>
                      </a:r>
                      <a:endParaRPr lang="en-GB" dirty="0"/>
                    </a:p>
                  </a:txBody>
                  <a:tcPr/>
                </a:tc>
                <a:extLst>
                  <a:ext uri="{0D108BD9-81ED-4DB2-BD59-A6C34878D82A}">
                    <a16:rowId xmlns:a16="http://schemas.microsoft.com/office/drawing/2014/main" val="1651704400"/>
                  </a:ext>
                </a:extLst>
              </a:tr>
              <a:tr h="338282">
                <a:tc>
                  <a:txBody>
                    <a:bodyPr/>
                    <a:lstStyle/>
                    <a:p>
                      <a:r>
                        <a:rPr lang="en-US" dirty="0" smtClean="0"/>
                        <a:t>b</a:t>
                      </a:r>
                      <a:endParaRPr lang="en-GB" dirty="0"/>
                    </a:p>
                  </a:txBody>
                  <a:tcPr/>
                </a:tc>
                <a:tc>
                  <a:txBody>
                    <a:bodyPr/>
                    <a:lstStyle/>
                    <a:p>
                      <a:r>
                        <a:rPr lang="en-US" dirty="0" smtClean="0"/>
                        <a:t>* )</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0" dirty="0" smtClean="0"/>
                        <a:t> c + </a:t>
                      </a:r>
                      <a:r>
                        <a:rPr lang="en-GB" dirty="0" smtClean="0"/>
                        <a:t>b</a:t>
                      </a:r>
                    </a:p>
                  </a:txBody>
                  <a:tcPr/>
                </a:tc>
                <a:extLst>
                  <a:ext uri="{0D108BD9-81ED-4DB2-BD59-A6C34878D82A}">
                    <a16:rowId xmlns:a16="http://schemas.microsoft.com/office/drawing/2014/main" val="1871971456"/>
                  </a:ext>
                </a:extLst>
              </a:tr>
              <a:tr h="338282">
                <a:tc>
                  <a:txBody>
                    <a:bodyPr/>
                    <a:lstStyle/>
                    <a:p>
                      <a:r>
                        <a:rPr lang="en-US" dirty="0" smtClean="0"/>
                        <a:t>+</a:t>
                      </a:r>
                      <a:endParaRPr lang="en-GB" dirty="0"/>
                    </a:p>
                  </a:txBody>
                  <a:tcPr/>
                </a:tc>
                <a:tc>
                  <a:txBody>
                    <a:bodyPr/>
                    <a:lstStyle/>
                    <a:p>
                      <a:r>
                        <a:rPr lang="en-US" dirty="0" smtClean="0"/>
                        <a:t>* ) +</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0" dirty="0" smtClean="0"/>
                        <a:t> c + </a:t>
                      </a:r>
                      <a:r>
                        <a:rPr lang="en-GB" dirty="0" smtClean="0"/>
                        <a:t>b </a:t>
                      </a:r>
                    </a:p>
                  </a:txBody>
                  <a:tcPr/>
                </a:tc>
                <a:extLst>
                  <a:ext uri="{0D108BD9-81ED-4DB2-BD59-A6C34878D82A}">
                    <a16:rowId xmlns:a16="http://schemas.microsoft.com/office/drawing/2014/main" val="3520466866"/>
                  </a:ext>
                </a:extLst>
              </a:tr>
              <a:tr h="338282">
                <a:tc>
                  <a:txBody>
                    <a:bodyPr/>
                    <a:lstStyle/>
                    <a:p>
                      <a:r>
                        <a:rPr lang="en-US" dirty="0" smtClean="0"/>
                        <a:t>a</a:t>
                      </a:r>
                      <a:endParaRPr lang="en-GB" dirty="0"/>
                    </a:p>
                  </a:txBody>
                  <a:tcPr/>
                </a:tc>
                <a:tc>
                  <a:txBody>
                    <a:bodyPr/>
                    <a:lstStyle/>
                    <a:p>
                      <a:r>
                        <a:rPr lang="en-US" dirty="0" smtClean="0"/>
                        <a:t>* ) +</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0" dirty="0" smtClean="0"/>
                        <a:t> c + </a:t>
                      </a:r>
                      <a:r>
                        <a:rPr lang="en-GB" dirty="0" smtClean="0"/>
                        <a:t>b a</a:t>
                      </a:r>
                    </a:p>
                  </a:txBody>
                  <a:tcPr/>
                </a:tc>
                <a:extLst>
                  <a:ext uri="{0D108BD9-81ED-4DB2-BD59-A6C34878D82A}">
                    <a16:rowId xmlns:a16="http://schemas.microsoft.com/office/drawing/2014/main" val="3714883454"/>
                  </a:ext>
                </a:extLst>
              </a:tr>
              <a:tr h="338282">
                <a:tc>
                  <a:txBody>
                    <a:bodyPr/>
                    <a:lstStyle/>
                    <a:p>
                      <a:r>
                        <a:rPr lang="en-US" dirty="0" smtClean="0"/>
                        <a:t>(</a:t>
                      </a:r>
                      <a:endParaRPr lang="en-GB" dirty="0"/>
                    </a:p>
                  </a:txBody>
                  <a:tcPr/>
                </a:tc>
                <a:tc>
                  <a:txBody>
                    <a:bodyPr/>
                    <a:lstStyle/>
                    <a:p>
                      <a:r>
                        <a:rPr lang="en-US" dirty="0" smtClean="0"/>
                        <a:t>*</a:t>
                      </a:r>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0" dirty="0" smtClean="0"/>
                        <a:t> c + </a:t>
                      </a:r>
                      <a:r>
                        <a:rPr lang="en-GB" dirty="0" smtClean="0"/>
                        <a:t>b a +</a:t>
                      </a:r>
                    </a:p>
                  </a:txBody>
                  <a:tcPr/>
                </a:tc>
                <a:extLst>
                  <a:ext uri="{0D108BD9-81ED-4DB2-BD59-A6C34878D82A}">
                    <a16:rowId xmlns:a16="http://schemas.microsoft.com/office/drawing/2014/main" val="186043108"/>
                  </a:ext>
                </a:extLst>
              </a:tr>
              <a:tr h="338282">
                <a:tc>
                  <a:txBody>
                    <a:bodyPr/>
                    <a:lstStyle/>
                    <a:p>
                      <a:endParaRPr lang="en-GB" dirty="0"/>
                    </a:p>
                  </a:txBody>
                  <a:tcPr/>
                </a:tc>
                <a:tc>
                  <a:txBody>
                    <a:bodyPr/>
                    <a:lstStyle/>
                    <a:p>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0" dirty="0" smtClean="0"/>
                        <a:t> c + </a:t>
                      </a:r>
                      <a:r>
                        <a:rPr lang="en-GB" dirty="0" smtClean="0"/>
                        <a:t>b a + * </a:t>
                      </a:r>
                    </a:p>
                  </a:txBody>
                  <a:tcPr/>
                </a:tc>
                <a:extLst>
                  <a:ext uri="{0D108BD9-81ED-4DB2-BD59-A6C34878D82A}">
                    <a16:rowId xmlns:a16="http://schemas.microsoft.com/office/drawing/2014/main" val="393756810"/>
                  </a:ext>
                </a:extLst>
              </a:tr>
            </a:tbl>
          </a:graphicData>
        </a:graphic>
      </p:graphicFrame>
      <p:sp>
        <p:nvSpPr>
          <p:cNvPr id="5" name="TextBox 4"/>
          <p:cNvSpPr txBox="1"/>
          <p:nvPr/>
        </p:nvSpPr>
        <p:spPr>
          <a:xfrm>
            <a:off x="9980613" y="6319758"/>
            <a:ext cx="1690254" cy="369332"/>
          </a:xfrm>
          <a:prstGeom prst="rect">
            <a:avLst/>
          </a:prstGeom>
          <a:noFill/>
          <a:ln>
            <a:solidFill>
              <a:schemeClr val="accent1">
                <a:lumMod val="40000"/>
                <a:lumOff val="60000"/>
              </a:schemeClr>
            </a:solidFill>
          </a:ln>
        </p:spPr>
        <p:txBody>
          <a:bodyPr wrap="square" rtlCol="0">
            <a:spAutoFit/>
          </a:bodyPr>
          <a:lstStyle/>
          <a:p>
            <a:r>
              <a:rPr lang="en-US" dirty="0" smtClean="0"/>
              <a:t>* + a b + c d</a:t>
            </a:r>
            <a:endParaRPr lang="en-GB" dirty="0"/>
          </a:p>
        </p:txBody>
      </p:sp>
      <p:cxnSp>
        <p:nvCxnSpPr>
          <p:cNvPr id="7" name="Straight Arrow Connector 6"/>
          <p:cNvCxnSpPr>
            <a:endCxn id="5" idx="1"/>
          </p:cNvCxnSpPr>
          <p:nvPr/>
        </p:nvCxnSpPr>
        <p:spPr>
          <a:xfrm flipV="1">
            <a:off x="8595158" y="6504424"/>
            <a:ext cx="1385455" cy="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429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54954" y="975256"/>
            <a:ext cx="8761413" cy="706964"/>
          </a:xfrm>
        </p:spPr>
        <p:txBody>
          <a:bodyPr/>
          <a:lstStyle/>
          <a:p>
            <a:r>
              <a:rPr lang="en-US" altLang="en-US" smtClean="0"/>
              <a:t>Stack Implementations</a:t>
            </a:r>
          </a:p>
        </p:txBody>
      </p:sp>
      <p:pic>
        <p:nvPicPr>
          <p:cNvPr id="6147" name="Picture 5" descr="stacks_fig1"/>
          <p:cNvPicPr>
            <a:picLocks noChangeAspect="1" noChangeArrowheads="1"/>
          </p:cNvPicPr>
          <p:nvPr/>
        </p:nvPicPr>
        <p:blipFill>
          <a:blip r:embed="rId2">
            <a:lum bright="-12000"/>
            <a:extLst>
              <a:ext uri="{28A0092B-C50C-407E-A947-70E740481C1C}">
                <a14:useLocalDpi xmlns:a14="http://schemas.microsoft.com/office/drawing/2010/main" val="0"/>
              </a:ext>
            </a:extLst>
          </a:blip>
          <a:srcRect r="56807"/>
          <a:stretch>
            <a:fillRect/>
          </a:stretch>
        </p:blipFill>
        <p:spPr bwMode="auto">
          <a:xfrm>
            <a:off x="2182090" y="2852738"/>
            <a:ext cx="3124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5" descr="P269c"/>
          <p:cNvPicPr>
            <a:picLocks noChangeAspect="1" noChangeArrowheads="1"/>
          </p:cNvPicPr>
          <p:nvPr/>
        </p:nvPicPr>
        <p:blipFill>
          <a:blip r:embed="rId3" cstate="print">
            <a:lum bright="-18000"/>
            <a:extLst>
              <a:ext uri="{28A0092B-C50C-407E-A947-70E740481C1C}">
                <a14:useLocalDpi xmlns:a14="http://schemas.microsoft.com/office/drawing/2010/main" val="0"/>
              </a:ext>
            </a:extLst>
          </a:blip>
          <a:srcRect/>
          <a:stretch>
            <a:fillRect/>
          </a:stretch>
        </p:blipFill>
        <p:spPr bwMode="auto">
          <a:xfrm>
            <a:off x="5930107" y="3941618"/>
            <a:ext cx="44958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5"/>
          <p:cNvSpPr txBox="1">
            <a:spLocks noChangeArrowheads="1"/>
          </p:cNvSpPr>
          <p:nvPr/>
        </p:nvSpPr>
        <p:spPr bwMode="auto">
          <a:xfrm>
            <a:off x="2789383" y="2349161"/>
            <a:ext cx="1706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solidFill>
                  <a:schemeClr val="tx1">
                    <a:lumMod val="75000"/>
                    <a:lumOff val="25000"/>
                  </a:schemeClr>
                </a:solidFill>
              </a:rPr>
              <a:t>Array-based</a:t>
            </a:r>
          </a:p>
        </p:txBody>
      </p:sp>
      <p:sp>
        <p:nvSpPr>
          <p:cNvPr id="6150" name="TextBox 6"/>
          <p:cNvSpPr txBox="1">
            <a:spLocks noChangeArrowheads="1"/>
          </p:cNvSpPr>
          <p:nvPr/>
        </p:nvSpPr>
        <p:spPr bwMode="auto">
          <a:xfrm>
            <a:off x="7010401" y="2852738"/>
            <a:ext cx="2335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tx1">
                    <a:lumMod val="75000"/>
                    <a:lumOff val="25000"/>
                  </a:schemeClr>
                </a:solidFill>
              </a:rPr>
              <a:t>Linked-list-based</a:t>
            </a:r>
          </a:p>
        </p:txBody>
      </p:sp>
    </p:spTree>
    <p:extLst>
      <p:ext uri="{BB962C8B-B14F-4D97-AF65-F5344CB8AC3E}">
        <p14:creationId xmlns:p14="http://schemas.microsoft.com/office/powerpoint/2010/main" val="4011366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64491" y="852488"/>
            <a:ext cx="7772400" cy="762000"/>
          </a:xfrm>
        </p:spPr>
        <p:txBody>
          <a:bodyPr/>
          <a:lstStyle/>
          <a:p>
            <a:pPr eaLnBrk="1" hangingPunct="1"/>
            <a:r>
              <a:rPr lang="en-US" altLang="en-US" sz="4000" dirty="0">
                <a:cs typeface="Times New Roman" panose="02020603050405020304" pitchFamily="18" charset="0"/>
              </a:rPr>
              <a:t>Array-based Stacks</a:t>
            </a:r>
          </a:p>
        </p:txBody>
      </p:sp>
      <p:sp>
        <p:nvSpPr>
          <p:cNvPr id="7171" name="Rectangle 3"/>
          <p:cNvSpPr>
            <a:spLocks noGrp="1" noChangeArrowheads="1"/>
          </p:cNvSpPr>
          <p:nvPr>
            <p:ph type="body" idx="1"/>
          </p:nvPr>
        </p:nvSpPr>
        <p:spPr>
          <a:xfrm>
            <a:off x="1064491" y="2281381"/>
            <a:ext cx="7162800" cy="4352783"/>
          </a:xfrm>
        </p:spPr>
        <p:txBody>
          <a:bodyPr>
            <a:normAutofit fontScale="92500" lnSpcReduction="20000"/>
          </a:bodyPr>
          <a:lstStyle/>
          <a:p>
            <a:pPr eaLnBrk="1" hangingPunct="1">
              <a:lnSpc>
                <a:spcPct val="85000"/>
              </a:lnSpc>
              <a:buFontTx/>
              <a:buNone/>
            </a:pPr>
            <a:r>
              <a:rPr lang="en-US" altLang="en-US" dirty="0">
                <a:cs typeface="Times New Roman" panose="02020603050405020304" pitchFamily="18" charset="0"/>
              </a:rPr>
              <a:t>template&lt;class </a:t>
            </a:r>
            <a:r>
              <a:rPr lang="en-US" altLang="en-US" dirty="0" err="1">
                <a:cs typeface="Times New Roman" panose="02020603050405020304" pitchFamily="18" charset="0"/>
              </a:rPr>
              <a:t>ItemType</a:t>
            </a:r>
            <a:r>
              <a:rPr lang="en-US" altLang="en-US" dirty="0">
                <a:cs typeface="Times New Roman" panose="02020603050405020304" pitchFamily="18" charset="0"/>
              </a:rPr>
              <a:t>&gt;</a:t>
            </a:r>
            <a:endParaRPr lang="en-US" altLang="en-US" dirty="0">
              <a:cs typeface="Courier New" panose="02070309020205020404" pitchFamily="49" charset="0"/>
            </a:endParaRPr>
          </a:p>
          <a:p>
            <a:pPr eaLnBrk="1" hangingPunct="1">
              <a:lnSpc>
                <a:spcPct val="85000"/>
              </a:lnSpc>
              <a:buFontTx/>
              <a:buNone/>
            </a:pPr>
            <a:r>
              <a:rPr lang="en-US" altLang="en-US" dirty="0">
                <a:cs typeface="Times New Roman" panose="02020603050405020304" pitchFamily="18" charset="0"/>
              </a:rPr>
              <a:t>class </a:t>
            </a:r>
            <a:r>
              <a:rPr lang="en-US" altLang="en-US" dirty="0" err="1">
                <a:cs typeface="Times New Roman" panose="02020603050405020304" pitchFamily="18" charset="0"/>
              </a:rPr>
              <a:t>StackType</a:t>
            </a:r>
            <a:r>
              <a:rPr lang="en-US" altLang="en-US" dirty="0">
                <a:cs typeface="Times New Roman" panose="02020603050405020304" pitchFamily="18" charset="0"/>
              </a:rPr>
              <a:t> {</a:t>
            </a:r>
            <a:endParaRPr lang="en-US" altLang="en-US" dirty="0">
              <a:cs typeface="Courier New" panose="02070309020205020404" pitchFamily="49" charset="0"/>
            </a:endParaRPr>
          </a:p>
          <a:p>
            <a:pPr eaLnBrk="1" hangingPunct="1">
              <a:lnSpc>
                <a:spcPct val="85000"/>
              </a:lnSpc>
              <a:buFontTx/>
              <a:buNone/>
            </a:pPr>
            <a:r>
              <a:rPr lang="en-US" altLang="en-US" dirty="0">
                <a:cs typeface="Times New Roman" panose="02020603050405020304" pitchFamily="18" charset="0"/>
              </a:rPr>
              <a:t> public:</a:t>
            </a:r>
            <a:endParaRPr lang="en-US" altLang="en-US" dirty="0">
              <a:cs typeface="Courier New" panose="02070309020205020404" pitchFamily="49" charset="0"/>
            </a:endParaRPr>
          </a:p>
          <a:p>
            <a:pPr eaLnBrk="1" hangingPunct="1">
              <a:lnSpc>
                <a:spcPct val="85000"/>
              </a:lnSpc>
              <a:buFontTx/>
              <a:buNone/>
            </a:pPr>
            <a:r>
              <a:rPr lang="en-US" altLang="en-US" dirty="0">
                <a:cs typeface="Times New Roman" panose="02020603050405020304" pitchFamily="18" charset="0"/>
              </a:rPr>
              <a:t>    </a:t>
            </a:r>
            <a:r>
              <a:rPr lang="en-US" altLang="en-US" dirty="0" err="1">
                <a:cs typeface="Times New Roman" panose="02020603050405020304" pitchFamily="18" charset="0"/>
              </a:rPr>
              <a:t>StackType</a:t>
            </a:r>
            <a:r>
              <a:rPr lang="en-US" altLang="en-US" dirty="0">
                <a:cs typeface="Times New Roman" panose="02020603050405020304" pitchFamily="18" charset="0"/>
              </a:rPr>
              <a:t>(</a:t>
            </a:r>
            <a:r>
              <a:rPr lang="en-US" altLang="en-US" dirty="0" err="1">
                <a:cs typeface="Times New Roman" panose="02020603050405020304" pitchFamily="18" charset="0"/>
              </a:rPr>
              <a:t>int</a:t>
            </a:r>
            <a:r>
              <a:rPr lang="en-US" altLang="en-US" dirty="0" smtClean="0">
                <a:cs typeface="Times New Roman" panose="02020603050405020304" pitchFamily="18" charset="0"/>
              </a:rPr>
              <a:t>);</a:t>
            </a:r>
          </a:p>
          <a:p>
            <a:pPr>
              <a:lnSpc>
                <a:spcPct val="85000"/>
              </a:lnSpc>
              <a:buNone/>
            </a:pPr>
            <a:r>
              <a:rPr lang="en-US" altLang="en-US" smtClean="0">
                <a:cs typeface="Courier New" panose="02070309020205020404" pitchFamily="49" charset="0"/>
              </a:rPr>
              <a:t>    ~</a:t>
            </a:r>
            <a:r>
              <a:rPr lang="en-US" altLang="en-US" dirty="0" err="1">
                <a:cs typeface="Courier New" panose="02070309020205020404" pitchFamily="49" charset="0"/>
              </a:rPr>
              <a:t>StackType</a:t>
            </a:r>
            <a:r>
              <a:rPr lang="en-US" altLang="en-US" dirty="0">
                <a:cs typeface="Courier New" panose="02070309020205020404" pitchFamily="49" charset="0"/>
              </a:rPr>
              <a:t>();</a:t>
            </a:r>
            <a:endParaRPr lang="en-US" altLang="en-US" dirty="0" smtClean="0">
              <a:cs typeface="Courier New" panose="02070309020205020404" pitchFamily="49" charset="0"/>
            </a:endParaRPr>
          </a:p>
          <a:p>
            <a:pPr eaLnBrk="1" hangingPunct="1">
              <a:lnSpc>
                <a:spcPct val="85000"/>
              </a:lnSpc>
              <a:buFontTx/>
              <a:buNone/>
            </a:pPr>
            <a:r>
              <a:rPr lang="en-US" altLang="en-US" dirty="0">
                <a:cs typeface="Courier New" panose="02070309020205020404" pitchFamily="49" charset="0"/>
              </a:rPr>
              <a:t> </a:t>
            </a:r>
            <a:r>
              <a:rPr lang="en-US" altLang="en-US" dirty="0" smtClean="0">
                <a:cs typeface="Courier New" panose="02070309020205020404" pitchFamily="49" charset="0"/>
              </a:rPr>
              <a:t>   </a:t>
            </a:r>
            <a:r>
              <a:rPr lang="en-US" altLang="en-US" dirty="0" smtClean="0">
                <a:cs typeface="Times New Roman" panose="02020603050405020304" pitchFamily="18" charset="0"/>
              </a:rPr>
              <a:t>bool </a:t>
            </a:r>
            <a:r>
              <a:rPr lang="en-US" altLang="en-US" dirty="0" err="1">
                <a:cs typeface="Times New Roman" panose="02020603050405020304" pitchFamily="18" charset="0"/>
              </a:rPr>
              <a:t>IsEmpty</a:t>
            </a:r>
            <a:r>
              <a:rPr lang="en-US" altLang="en-US" dirty="0">
                <a:cs typeface="Times New Roman" panose="02020603050405020304" pitchFamily="18" charset="0"/>
              </a:rPr>
              <a:t>() </a:t>
            </a:r>
            <a:r>
              <a:rPr lang="en-US" altLang="en-US" dirty="0" err="1">
                <a:cs typeface="Times New Roman" panose="02020603050405020304" pitchFamily="18" charset="0"/>
              </a:rPr>
              <a:t>const</a:t>
            </a: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85000"/>
              </a:lnSpc>
              <a:buFontTx/>
              <a:buNone/>
            </a:pPr>
            <a:r>
              <a:rPr lang="en-US" altLang="en-US" dirty="0">
                <a:cs typeface="Times New Roman" panose="02020603050405020304" pitchFamily="18" charset="0"/>
              </a:rPr>
              <a:t>    bool </a:t>
            </a:r>
            <a:r>
              <a:rPr lang="en-US" altLang="en-US" dirty="0" err="1">
                <a:cs typeface="Times New Roman" panose="02020603050405020304" pitchFamily="18" charset="0"/>
              </a:rPr>
              <a:t>IsFull</a:t>
            </a:r>
            <a:r>
              <a:rPr lang="en-US" altLang="en-US" dirty="0">
                <a:cs typeface="Times New Roman" panose="02020603050405020304" pitchFamily="18" charset="0"/>
              </a:rPr>
              <a:t>() </a:t>
            </a:r>
            <a:r>
              <a:rPr lang="en-US" altLang="en-US" dirty="0" err="1">
                <a:cs typeface="Times New Roman" panose="02020603050405020304" pitchFamily="18" charset="0"/>
              </a:rPr>
              <a:t>const</a:t>
            </a:r>
            <a:r>
              <a:rPr lang="en-US" altLang="en-US" dirty="0" smtClean="0">
                <a:cs typeface="Times New Roman" panose="02020603050405020304" pitchFamily="18" charset="0"/>
              </a:rPr>
              <a:t>;</a:t>
            </a:r>
          </a:p>
          <a:p>
            <a:pPr>
              <a:lnSpc>
                <a:spcPct val="85000"/>
              </a:lnSpc>
              <a:buNone/>
            </a:pPr>
            <a:r>
              <a:rPr lang="en-US" altLang="en-US" dirty="0" smtClean="0">
                <a:cs typeface="Times New Roman" panose="02020603050405020304" pitchFamily="18" charset="0"/>
              </a:rPr>
              <a:t>    </a:t>
            </a:r>
            <a:r>
              <a:rPr lang="en-US" altLang="en-US" dirty="0" err="1" smtClean="0">
                <a:cs typeface="Times New Roman" panose="02020603050405020304" pitchFamily="18" charset="0"/>
              </a:rPr>
              <a:t>ItemType</a:t>
            </a:r>
            <a:r>
              <a:rPr lang="en-US" altLang="en-US" dirty="0" smtClean="0">
                <a:cs typeface="Times New Roman" panose="02020603050405020304" pitchFamily="18" charset="0"/>
              </a:rPr>
              <a:t> </a:t>
            </a:r>
            <a:r>
              <a:rPr lang="en-US" altLang="en-US" dirty="0">
                <a:cs typeface="Times New Roman" panose="02020603050405020304" pitchFamily="18" charset="0"/>
              </a:rPr>
              <a:t>Top() </a:t>
            </a:r>
            <a:r>
              <a:rPr lang="en-US" altLang="en-US" dirty="0" err="1">
                <a:cs typeface="Times New Roman" panose="02020603050405020304" pitchFamily="18" charset="0"/>
              </a:rPr>
              <a:t>const</a:t>
            </a:r>
            <a:r>
              <a:rPr lang="en-US" altLang="en-US" dirty="0">
                <a:cs typeface="Times New Roman" panose="02020603050405020304" pitchFamily="18" charset="0"/>
              </a:rPr>
              <a:t>;</a:t>
            </a:r>
          </a:p>
          <a:p>
            <a:pPr eaLnBrk="1" hangingPunct="1">
              <a:lnSpc>
                <a:spcPct val="85000"/>
              </a:lnSpc>
              <a:buFontTx/>
              <a:buNone/>
            </a:pPr>
            <a:r>
              <a:rPr lang="en-US" altLang="en-US" dirty="0">
                <a:cs typeface="Times New Roman" panose="02020603050405020304" pitchFamily="18" charset="0"/>
              </a:rPr>
              <a:t>  </a:t>
            </a:r>
            <a:r>
              <a:rPr lang="en-US" altLang="en-US" dirty="0" smtClean="0">
                <a:cs typeface="Times New Roman" panose="02020603050405020304" pitchFamily="18" charset="0"/>
              </a:rPr>
              <a:t>  void </a:t>
            </a:r>
            <a:r>
              <a:rPr lang="en-US" altLang="en-US" dirty="0">
                <a:cs typeface="Times New Roman" panose="02020603050405020304" pitchFamily="18" charset="0"/>
              </a:rPr>
              <a:t>Push(</a:t>
            </a:r>
            <a:r>
              <a:rPr lang="en-US" altLang="en-US" dirty="0" err="1">
                <a:cs typeface="Times New Roman" panose="02020603050405020304" pitchFamily="18" charset="0"/>
              </a:rPr>
              <a:t>ItemType</a:t>
            </a: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85000"/>
              </a:lnSpc>
              <a:buFontTx/>
              <a:buNone/>
            </a:pPr>
            <a:r>
              <a:rPr lang="en-US" altLang="en-US" dirty="0">
                <a:cs typeface="Times New Roman" panose="02020603050405020304" pitchFamily="18" charset="0"/>
              </a:rPr>
              <a:t>    </a:t>
            </a:r>
            <a:r>
              <a:rPr lang="en-US" altLang="en-US" dirty="0" smtClean="0">
                <a:cs typeface="Times New Roman" panose="02020603050405020304" pitchFamily="18" charset="0"/>
              </a:rPr>
              <a:t>void Pop();</a:t>
            </a:r>
            <a:endParaRPr lang="en-US" altLang="en-US" dirty="0">
              <a:cs typeface="Courier New" panose="02070309020205020404" pitchFamily="49" charset="0"/>
            </a:endParaRPr>
          </a:p>
          <a:p>
            <a:pPr eaLnBrk="1" hangingPunct="1">
              <a:lnSpc>
                <a:spcPct val="85000"/>
              </a:lnSpc>
              <a:buFontTx/>
              <a:buNone/>
            </a:pPr>
            <a:r>
              <a:rPr lang="en-US" altLang="en-US" dirty="0">
                <a:cs typeface="Times New Roman" panose="02020603050405020304" pitchFamily="18" charset="0"/>
              </a:rPr>
              <a:t> private:</a:t>
            </a:r>
            <a:endParaRPr lang="en-US" altLang="en-US" dirty="0">
              <a:cs typeface="Courier New" panose="02070309020205020404" pitchFamily="49" charset="0"/>
            </a:endParaRPr>
          </a:p>
          <a:p>
            <a:pPr eaLnBrk="1" hangingPunct="1">
              <a:lnSpc>
                <a:spcPct val="85000"/>
              </a:lnSpc>
              <a:buFontTx/>
              <a:buNone/>
            </a:pPr>
            <a:r>
              <a:rPr lang="en-US" altLang="en-US" dirty="0">
                <a:cs typeface="Courier New" panose="02070309020205020404" pitchFamily="49" charset="0"/>
              </a:rPr>
              <a:t>    </a:t>
            </a:r>
            <a:r>
              <a:rPr lang="en-US" altLang="en-US" dirty="0">
                <a:cs typeface="Times New Roman" panose="02020603050405020304" pitchFamily="18" charset="0"/>
              </a:rPr>
              <a:t> </a:t>
            </a:r>
            <a:r>
              <a:rPr lang="en-US" altLang="en-US" dirty="0" err="1">
                <a:cs typeface="Times New Roman" panose="02020603050405020304" pitchFamily="18" charset="0"/>
              </a:rPr>
              <a:t>int</a:t>
            </a:r>
            <a:r>
              <a:rPr lang="en-US" altLang="en-US" dirty="0">
                <a:cs typeface="Times New Roman" panose="02020603050405020304" pitchFamily="18" charset="0"/>
              </a:rPr>
              <a:t> top, </a:t>
            </a:r>
            <a:r>
              <a:rPr lang="en-US" altLang="en-US" dirty="0" err="1">
                <a:cs typeface="Times New Roman" panose="02020603050405020304" pitchFamily="18" charset="0"/>
              </a:rPr>
              <a:t>maxStack</a:t>
            </a:r>
            <a:r>
              <a:rPr lang="en-US" altLang="en-US" dirty="0">
                <a:cs typeface="Courier New" panose="02070309020205020404" pitchFamily="49" charset="0"/>
              </a:rPr>
              <a:t>;</a:t>
            </a:r>
          </a:p>
          <a:p>
            <a:pPr>
              <a:lnSpc>
                <a:spcPct val="90000"/>
              </a:lnSpc>
              <a:buFontTx/>
              <a:buNone/>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ItemType</a:t>
            </a:r>
            <a:r>
              <a:rPr lang="en-US" altLang="en-US" dirty="0" smtClean="0">
                <a:cs typeface="Times New Roman" panose="02020603050405020304" pitchFamily="18" charset="0"/>
              </a:rPr>
              <a:t> </a:t>
            </a:r>
            <a:r>
              <a:rPr lang="en-US" altLang="en-US" dirty="0">
                <a:cs typeface="Times New Roman" panose="02020603050405020304" pitchFamily="18" charset="0"/>
              </a:rPr>
              <a:t>*items;</a:t>
            </a:r>
            <a:endParaRPr lang="en-US" altLang="en-US" dirty="0">
              <a:cs typeface="Courier New" panose="02070309020205020404" pitchFamily="49" charset="0"/>
            </a:endParaRPr>
          </a:p>
          <a:p>
            <a:pPr eaLnBrk="1" hangingPunct="1">
              <a:lnSpc>
                <a:spcPct val="85000"/>
              </a:lnSpc>
              <a:buFontTx/>
              <a:buNone/>
            </a:pPr>
            <a:r>
              <a:rPr lang="en-US" altLang="en-US" dirty="0">
                <a:ea typeface="MS Mincho" charset="-128"/>
              </a:rPr>
              <a:t>};</a:t>
            </a:r>
            <a:r>
              <a:rPr lang="en-US" altLang="en-US" dirty="0"/>
              <a:t> </a:t>
            </a:r>
            <a:endParaRPr lang="en-US" altLang="en-US" dirty="0">
              <a:cs typeface="Courier New" panose="02070309020205020404" pitchFamily="49" charset="0"/>
            </a:endParaRPr>
          </a:p>
          <a:p>
            <a:pPr eaLnBrk="1" hangingPunct="1">
              <a:lnSpc>
                <a:spcPct val="85000"/>
              </a:lnSpc>
              <a:buFontTx/>
              <a:buNone/>
            </a:pPr>
            <a:endParaRPr lang="en-US" altLang="en-US" dirty="0"/>
          </a:p>
        </p:txBody>
      </p:sp>
      <p:pic>
        <p:nvPicPr>
          <p:cNvPr id="7172" name="Picture 5" descr="stacks_fig1"/>
          <p:cNvPicPr>
            <a:picLocks noChangeAspect="1" noChangeArrowheads="1"/>
          </p:cNvPicPr>
          <p:nvPr/>
        </p:nvPicPr>
        <p:blipFill>
          <a:blip r:embed="rId3">
            <a:lum bright="-12000"/>
            <a:extLst>
              <a:ext uri="{28A0092B-C50C-407E-A947-70E740481C1C}">
                <a14:useLocalDpi xmlns:a14="http://schemas.microsoft.com/office/drawing/2010/main" val="0"/>
              </a:ext>
            </a:extLst>
          </a:blip>
          <a:srcRect r="56807"/>
          <a:stretch>
            <a:fillRect/>
          </a:stretch>
        </p:blipFill>
        <p:spPr bwMode="auto">
          <a:xfrm>
            <a:off x="7938655" y="2524267"/>
            <a:ext cx="3124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Box 1"/>
          <p:cNvSpPr txBox="1">
            <a:spLocks noChangeArrowheads="1"/>
          </p:cNvSpPr>
          <p:nvPr/>
        </p:nvSpPr>
        <p:spPr bwMode="auto">
          <a:xfrm>
            <a:off x="4102186" y="6179486"/>
            <a:ext cx="3595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dirty="0">
                <a:solidFill>
                  <a:schemeClr val="tx1">
                    <a:lumMod val="75000"/>
                    <a:lumOff val="25000"/>
                  </a:schemeClr>
                </a:solidFill>
              </a:rPr>
              <a:t>dynamically allocated array</a:t>
            </a:r>
          </a:p>
        </p:txBody>
      </p:sp>
      <p:sp>
        <p:nvSpPr>
          <p:cNvPr id="3" name="Left Arrow 2"/>
          <p:cNvSpPr/>
          <p:nvPr/>
        </p:nvSpPr>
        <p:spPr>
          <a:xfrm rot="1948924">
            <a:off x="3408219" y="6179485"/>
            <a:ext cx="685800" cy="2301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03187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43769" y="670719"/>
            <a:ext cx="7772400" cy="1295400"/>
          </a:xfrm>
        </p:spPr>
        <p:txBody>
          <a:bodyPr/>
          <a:lstStyle/>
          <a:p>
            <a:pPr eaLnBrk="1" hangingPunct="1"/>
            <a:r>
              <a:rPr lang="en-US" altLang="en-US" dirty="0" smtClean="0">
                <a:cs typeface="Times New Roman" panose="02020603050405020304" pitchFamily="18" charset="0"/>
              </a:rPr>
              <a:t>Array-based Stacks (cont’d)</a:t>
            </a:r>
          </a:p>
        </p:txBody>
      </p:sp>
      <p:sp>
        <p:nvSpPr>
          <p:cNvPr id="8195" name="Rectangle 3"/>
          <p:cNvSpPr>
            <a:spLocks noGrp="1" noChangeArrowheads="1"/>
          </p:cNvSpPr>
          <p:nvPr>
            <p:ph type="body" idx="1"/>
          </p:nvPr>
        </p:nvSpPr>
        <p:spPr>
          <a:xfrm>
            <a:off x="1475509" y="2242127"/>
            <a:ext cx="7086600" cy="4495800"/>
          </a:xfrm>
        </p:spPr>
        <p:txBody>
          <a:bodyPr>
            <a:noAutofit/>
          </a:bodyPr>
          <a:lstStyle/>
          <a:p>
            <a:pPr eaLnBrk="1" hangingPunct="1">
              <a:lnSpc>
                <a:spcPct val="90000"/>
              </a:lnSpc>
              <a:buFontTx/>
              <a:buNone/>
            </a:pPr>
            <a:r>
              <a:rPr lang="en-US" altLang="en-US" dirty="0">
                <a:cs typeface="Times New Roman" panose="02020603050405020304" pitchFamily="18" charset="0"/>
              </a:rPr>
              <a:t>template&lt;class </a:t>
            </a:r>
            <a:r>
              <a:rPr lang="en-US" altLang="en-US" dirty="0" err="1">
                <a:cs typeface="Times New Roman" panose="02020603050405020304" pitchFamily="18" charset="0"/>
              </a:rPr>
              <a:t>ItemType</a:t>
            </a:r>
            <a:r>
              <a:rPr lang="en-US" altLang="en-US" dirty="0">
                <a:cs typeface="Times New Roman" panose="02020603050405020304" pitchFamily="18" charset="0"/>
              </a:rPr>
              <a:t>&gt;</a:t>
            </a:r>
            <a:endParaRPr lang="en-US" altLang="en-US" dirty="0">
              <a:cs typeface="Courier New" panose="02070309020205020404" pitchFamily="49" charset="0"/>
            </a:endParaRPr>
          </a:p>
          <a:p>
            <a:pPr eaLnBrk="1" hangingPunct="1">
              <a:lnSpc>
                <a:spcPct val="90000"/>
              </a:lnSpc>
              <a:buFontTx/>
              <a:buNone/>
            </a:pPr>
            <a:r>
              <a:rPr lang="en-US" altLang="en-US" dirty="0" err="1">
                <a:cs typeface="Times New Roman" panose="02020603050405020304" pitchFamily="18" charset="0"/>
              </a:rPr>
              <a:t>StackType</a:t>
            </a:r>
            <a:r>
              <a:rPr lang="en-US" altLang="en-US" dirty="0">
                <a:cs typeface="Times New Roman" panose="02020603050405020304" pitchFamily="18" charset="0"/>
              </a:rPr>
              <a:t>&lt;</a:t>
            </a:r>
            <a:r>
              <a:rPr lang="en-US" altLang="en-US" dirty="0" err="1">
                <a:cs typeface="Times New Roman" panose="02020603050405020304" pitchFamily="18" charset="0"/>
              </a:rPr>
              <a:t>ItemType</a:t>
            </a:r>
            <a:r>
              <a:rPr lang="en-US" altLang="en-US" dirty="0">
                <a:cs typeface="Times New Roman" panose="02020603050405020304" pitchFamily="18" charset="0"/>
              </a:rPr>
              <a:t>&gt;::</a:t>
            </a:r>
            <a:r>
              <a:rPr lang="en-US" altLang="en-US" b="1" dirty="0" err="1">
                <a:cs typeface="Times New Roman" panose="02020603050405020304" pitchFamily="18" charset="0"/>
              </a:rPr>
              <a:t>StackType</a:t>
            </a:r>
            <a:r>
              <a:rPr lang="en-US" altLang="en-US" dirty="0">
                <a:cs typeface="Times New Roman" panose="02020603050405020304" pitchFamily="18" charset="0"/>
              </a:rPr>
              <a:t>(</a:t>
            </a:r>
            <a:r>
              <a:rPr lang="en-US" altLang="en-US" dirty="0" err="1">
                <a:cs typeface="Times New Roman" panose="02020603050405020304" pitchFamily="18" charset="0"/>
              </a:rPr>
              <a:t>int</a:t>
            </a:r>
            <a:r>
              <a:rPr lang="en-US" altLang="en-US" dirty="0">
                <a:cs typeface="Times New Roman" panose="02020603050405020304" pitchFamily="18" charset="0"/>
              </a:rPr>
              <a:t> </a:t>
            </a:r>
            <a:r>
              <a:rPr lang="en-US" altLang="en-US" dirty="0" smtClean="0">
                <a:cs typeface="Times New Roman" panose="02020603050405020304" pitchFamily="18" charset="0"/>
              </a:rPr>
              <a:t>size)</a:t>
            </a:r>
            <a:endParaRPr lang="en-US" altLang="en-US" dirty="0">
              <a:cs typeface="Courier New" panose="02070309020205020404" pitchFamily="49" charset="0"/>
            </a:endParaRPr>
          </a:p>
          <a:p>
            <a:pPr eaLnBrk="1" hangingPunct="1">
              <a:lnSpc>
                <a:spcPct val="90000"/>
              </a:lnSpc>
              <a:buFontTx/>
              <a:buNone/>
            </a:pP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90000"/>
              </a:lnSpc>
              <a:buFontTx/>
              <a:buNone/>
            </a:pPr>
            <a:r>
              <a:rPr lang="en-US" altLang="en-US" dirty="0">
                <a:cs typeface="Times New Roman" panose="02020603050405020304" pitchFamily="18" charset="0"/>
              </a:rPr>
              <a:t> top = -1;</a:t>
            </a:r>
            <a:endParaRPr lang="en-US" altLang="en-US" dirty="0">
              <a:cs typeface="Courier New" panose="02070309020205020404" pitchFamily="49" charset="0"/>
            </a:endParaRPr>
          </a:p>
          <a:p>
            <a:pPr eaLnBrk="1" hangingPunct="1">
              <a:lnSpc>
                <a:spcPct val="90000"/>
              </a:lnSpc>
              <a:buFontTx/>
              <a:buNone/>
            </a:pPr>
            <a:r>
              <a:rPr lang="en-US" altLang="en-US" dirty="0">
                <a:cs typeface="Times New Roman" panose="02020603050405020304" pitchFamily="18" charset="0"/>
              </a:rPr>
              <a:t> </a:t>
            </a:r>
            <a:r>
              <a:rPr lang="en-US" altLang="en-US" dirty="0" err="1">
                <a:cs typeface="Times New Roman" panose="02020603050405020304" pitchFamily="18" charset="0"/>
              </a:rPr>
              <a:t>maxStack</a:t>
            </a:r>
            <a:r>
              <a:rPr lang="en-US" altLang="en-US" dirty="0">
                <a:cs typeface="Times New Roman" panose="02020603050405020304" pitchFamily="18" charset="0"/>
              </a:rPr>
              <a:t> = size;</a:t>
            </a:r>
            <a:endParaRPr lang="en-US" altLang="en-US" dirty="0">
              <a:cs typeface="Courier New" panose="02070309020205020404" pitchFamily="49" charset="0"/>
            </a:endParaRPr>
          </a:p>
          <a:p>
            <a:pPr eaLnBrk="1" hangingPunct="1">
              <a:lnSpc>
                <a:spcPct val="90000"/>
              </a:lnSpc>
              <a:buFontTx/>
              <a:buNone/>
            </a:pPr>
            <a:r>
              <a:rPr lang="en-US" altLang="en-US" dirty="0">
                <a:cs typeface="Times New Roman" panose="02020603050405020304" pitchFamily="18" charset="0"/>
              </a:rPr>
              <a:t> items = new </a:t>
            </a:r>
            <a:r>
              <a:rPr lang="en-US" altLang="en-US" dirty="0" err="1">
                <a:cs typeface="Times New Roman" panose="02020603050405020304" pitchFamily="18" charset="0"/>
              </a:rPr>
              <a:t>ItemType</a:t>
            </a:r>
            <a:r>
              <a:rPr lang="en-US" altLang="en-US" dirty="0">
                <a:cs typeface="Times New Roman" panose="02020603050405020304" pitchFamily="18" charset="0"/>
              </a:rPr>
              <a:t>[</a:t>
            </a:r>
            <a:r>
              <a:rPr lang="en-US" altLang="en-US" dirty="0" err="1">
                <a:cs typeface="Times New Roman" panose="02020603050405020304" pitchFamily="18" charset="0"/>
              </a:rPr>
              <a:t>maxStack</a:t>
            </a: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90000"/>
              </a:lnSpc>
              <a:buFontTx/>
              <a:buNone/>
            </a:pPr>
            <a:r>
              <a:rPr lang="en-US" altLang="en-US" dirty="0" smtClean="0">
                <a:cs typeface="Times New Roman" panose="02020603050405020304" pitchFamily="18" charset="0"/>
              </a:rPr>
              <a:t>}</a:t>
            </a:r>
            <a:endParaRPr lang="en-US" altLang="en-US" dirty="0"/>
          </a:p>
          <a:p>
            <a:pPr eaLnBrk="1" hangingPunct="1">
              <a:lnSpc>
                <a:spcPct val="90000"/>
              </a:lnSpc>
              <a:buFontTx/>
              <a:buNone/>
            </a:pPr>
            <a:r>
              <a:rPr lang="en-US" altLang="en-US" dirty="0">
                <a:cs typeface="Times New Roman" panose="02020603050405020304" pitchFamily="18" charset="0"/>
              </a:rPr>
              <a:t>template&lt;class </a:t>
            </a:r>
            <a:r>
              <a:rPr lang="en-US" altLang="en-US" dirty="0" err="1">
                <a:cs typeface="Times New Roman" panose="02020603050405020304" pitchFamily="18" charset="0"/>
              </a:rPr>
              <a:t>ItemType</a:t>
            </a:r>
            <a:r>
              <a:rPr lang="en-US" altLang="en-US" dirty="0">
                <a:cs typeface="Times New Roman" panose="02020603050405020304" pitchFamily="18" charset="0"/>
              </a:rPr>
              <a:t>&gt;</a:t>
            </a:r>
            <a:endParaRPr lang="en-US" altLang="en-US" dirty="0">
              <a:cs typeface="Courier New" panose="02070309020205020404" pitchFamily="49" charset="0"/>
            </a:endParaRPr>
          </a:p>
          <a:p>
            <a:pPr eaLnBrk="1" hangingPunct="1">
              <a:lnSpc>
                <a:spcPct val="90000"/>
              </a:lnSpc>
              <a:buFontTx/>
              <a:buNone/>
            </a:pPr>
            <a:r>
              <a:rPr lang="en-US" altLang="en-US" dirty="0" err="1">
                <a:cs typeface="Times New Roman" panose="02020603050405020304" pitchFamily="18" charset="0"/>
              </a:rPr>
              <a:t>StackType</a:t>
            </a:r>
            <a:r>
              <a:rPr lang="en-US" altLang="en-US" dirty="0">
                <a:cs typeface="Times New Roman" panose="02020603050405020304" pitchFamily="18" charset="0"/>
              </a:rPr>
              <a:t>&lt;</a:t>
            </a:r>
            <a:r>
              <a:rPr lang="en-US" altLang="en-US" dirty="0" err="1">
                <a:cs typeface="Times New Roman" panose="02020603050405020304" pitchFamily="18" charset="0"/>
              </a:rPr>
              <a:t>ItemType</a:t>
            </a:r>
            <a:r>
              <a:rPr lang="en-US" altLang="en-US" dirty="0">
                <a:cs typeface="Times New Roman" panose="02020603050405020304" pitchFamily="18" charset="0"/>
              </a:rPr>
              <a:t>&gt;::~</a:t>
            </a:r>
            <a:r>
              <a:rPr lang="en-US" altLang="en-US" b="1" dirty="0" err="1">
                <a:cs typeface="Times New Roman" panose="02020603050405020304" pitchFamily="18" charset="0"/>
              </a:rPr>
              <a:t>StackType</a:t>
            </a: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90000"/>
              </a:lnSpc>
              <a:buFontTx/>
              <a:buNone/>
            </a:pP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90000"/>
              </a:lnSpc>
              <a:buFontTx/>
              <a:buNone/>
            </a:pPr>
            <a:r>
              <a:rPr lang="en-US" altLang="en-US" dirty="0">
                <a:cs typeface="Times New Roman" panose="02020603050405020304" pitchFamily="18" charset="0"/>
              </a:rPr>
              <a:t> delete [ ] items;</a:t>
            </a:r>
            <a:endParaRPr lang="en-US" altLang="en-US" dirty="0">
              <a:cs typeface="Courier New" panose="02070309020205020404" pitchFamily="49" charset="0"/>
            </a:endParaRPr>
          </a:p>
          <a:p>
            <a:pPr eaLnBrk="1" hangingPunct="1">
              <a:lnSpc>
                <a:spcPct val="90000"/>
              </a:lnSpc>
              <a:buFontTx/>
              <a:buNone/>
            </a:pPr>
            <a:r>
              <a:rPr lang="en-US" altLang="en-US" dirty="0">
                <a:cs typeface="Times New Roman" panose="02020603050405020304" pitchFamily="18" charset="0"/>
              </a:rPr>
              <a:t>}</a:t>
            </a:r>
            <a:endParaRPr lang="en-US" altLang="en-US" dirty="0"/>
          </a:p>
        </p:txBody>
      </p:sp>
      <p:sp>
        <p:nvSpPr>
          <p:cNvPr id="8196" name="Line 4"/>
          <p:cNvSpPr>
            <a:spLocks noChangeShapeType="1"/>
          </p:cNvSpPr>
          <p:nvPr/>
        </p:nvSpPr>
        <p:spPr bwMode="auto">
          <a:xfrm>
            <a:off x="2362200" y="4724400"/>
            <a:ext cx="73914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197" name="Text Box 6"/>
          <p:cNvSpPr txBox="1">
            <a:spLocks noChangeArrowheads="1"/>
          </p:cNvSpPr>
          <p:nvPr/>
        </p:nvSpPr>
        <p:spPr bwMode="auto">
          <a:xfrm>
            <a:off x="7606145" y="3729182"/>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C000"/>
                </a:solidFill>
                <a:latin typeface="+mn-lt"/>
              </a:rPr>
              <a:t>O(1)</a:t>
            </a:r>
          </a:p>
        </p:txBody>
      </p:sp>
      <p:sp>
        <p:nvSpPr>
          <p:cNvPr id="7" name="Text Box 6"/>
          <p:cNvSpPr txBox="1">
            <a:spLocks noChangeArrowheads="1"/>
          </p:cNvSpPr>
          <p:nvPr/>
        </p:nvSpPr>
        <p:spPr bwMode="auto">
          <a:xfrm>
            <a:off x="7606145" y="574270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C000"/>
                </a:solidFill>
                <a:latin typeface="+mn-lt"/>
              </a:rPr>
              <a:t>O(1)</a:t>
            </a:r>
          </a:p>
        </p:txBody>
      </p:sp>
    </p:spTree>
    <p:extLst>
      <p:ext uri="{BB962C8B-B14F-4D97-AF65-F5344CB8AC3E}">
        <p14:creationId xmlns:p14="http://schemas.microsoft.com/office/powerpoint/2010/main" val="1129190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89891" y="949037"/>
            <a:ext cx="7772400" cy="609600"/>
          </a:xfrm>
        </p:spPr>
        <p:txBody>
          <a:bodyPr/>
          <a:lstStyle/>
          <a:p>
            <a:pPr eaLnBrk="1" hangingPunct="1"/>
            <a:r>
              <a:rPr lang="en-US" altLang="en-US" dirty="0" smtClean="0">
                <a:cs typeface="Times New Roman" panose="02020603050405020304" pitchFamily="18" charset="0"/>
              </a:rPr>
              <a:t>Array-based Stacks </a:t>
            </a:r>
            <a:r>
              <a:rPr lang="en-US" altLang="en-US" dirty="0" smtClean="0">
                <a:ea typeface="MS Mincho" charset="-128"/>
              </a:rPr>
              <a:t>(cont.)</a:t>
            </a:r>
          </a:p>
        </p:txBody>
      </p:sp>
      <p:sp>
        <p:nvSpPr>
          <p:cNvPr id="10243" name="Rectangle 3"/>
          <p:cNvSpPr>
            <a:spLocks noGrp="1" noChangeArrowheads="1"/>
          </p:cNvSpPr>
          <p:nvPr>
            <p:ph type="body" idx="1"/>
          </p:nvPr>
        </p:nvSpPr>
        <p:spPr>
          <a:xfrm>
            <a:off x="1089891" y="2530764"/>
            <a:ext cx="7315200" cy="4022436"/>
          </a:xfrm>
        </p:spPr>
        <p:txBody>
          <a:bodyPr>
            <a:normAutofit lnSpcReduction="10000"/>
          </a:bodyPr>
          <a:lstStyle/>
          <a:p>
            <a:pPr eaLnBrk="1" hangingPunct="1">
              <a:lnSpc>
                <a:spcPct val="80000"/>
              </a:lnSpc>
              <a:buFontTx/>
              <a:buNone/>
            </a:pPr>
            <a:r>
              <a:rPr lang="en-US" altLang="en-US" dirty="0" smtClean="0">
                <a:ea typeface="MS Mincho" charset="-128"/>
              </a:rPr>
              <a:t>template&lt;class </a:t>
            </a:r>
            <a:r>
              <a:rPr lang="en-US" altLang="en-US" dirty="0" err="1">
                <a:ea typeface="MS Mincho" charset="-128"/>
              </a:rPr>
              <a:t>ItemType</a:t>
            </a:r>
            <a:r>
              <a:rPr lang="en-US" altLang="en-US" dirty="0">
                <a:ea typeface="MS Mincho" charset="-128"/>
              </a:rPr>
              <a:t>&gt;</a:t>
            </a:r>
            <a:endParaRPr lang="en-US" altLang="en-US" dirty="0">
              <a:cs typeface="Times New Roman" panose="02020603050405020304" pitchFamily="18" charset="0"/>
            </a:endParaRPr>
          </a:p>
          <a:p>
            <a:pPr eaLnBrk="1" hangingPunct="1">
              <a:lnSpc>
                <a:spcPct val="80000"/>
              </a:lnSpc>
              <a:buFontTx/>
              <a:buNone/>
            </a:pPr>
            <a:r>
              <a:rPr lang="en-US" altLang="en-US" dirty="0">
                <a:ea typeface="MS Mincho" charset="-128"/>
              </a:rPr>
              <a:t>bool </a:t>
            </a:r>
            <a:r>
              <a:rPr lang="en-US" altLang="en-US" dirty="0" err="1">
                <a:ea typeface="MS Mincho" charset="-128"/>
              </a:rPr>
              <a:t>StackType</a:t>
            </a:r>
            <a:r>
              <a:rPr lang="en-US" altLang="en-US" dirty="0">
                <a:ea typeface="MS Mincho" charset="-128"/>
              </a:rPr>
              <a:t>&lt;</a:t>
            </a:r>
            <a:r>
              <a:rPr lang="en-US" altLang="en-US" dirty="0" err="1">
                <a:ea typeface="MS Mincho" charset="-128"/>
              </a:rPr>
              <a:t>ItemType</a:t>
            </a:r>
            <a:r>
              <a:rPr lang="en-US" altLang="en-US" dirty="0">
                <a:ea typeface="MS Mincho" charset="-128"/>
              </a:rPr>
              <a:t>&gt;::</a:t>
            </a:r>
            <a:r>
              <a:rPr lang="en-US" altLang="en-US" b="1" dirty="0" err="1">
                <a:ea typeface="MS Mincho" charset="-128"/>
              </a:rPr>
              <a:t>IsEmpty</a:t>
            </a:r>
            <a:r>
              <a:rPr lang="en-US" altLang="en-US" b="1" dirty="0">
                <a:ea typeface="MS Mincho" charset="-128"/>
              </a:rPr>
              <a:t>()</a:t>
            </a:r>
            <a:r>
              <a:rPr lang="en-US" altLang="en-US" dirty="0">
                <a:ea typeface="MS Mincho" charset="-128"/>
              </a:rPr>
              <a:t> </a:t>
            </a:r>
            <a:r>
              <a:rPr lang="en-US" altLang="en-US" dirty="0" err="1">
                <a:ea typeface="MS Mincho" charset="-128"/>
              </a:rPr>
              <a:t>const</a:t>
            </a:r>
            <a:endParaRPr lang="en-US" altLang="en-US" dirty="0">
              <a:cs typeface="Times New Roman" panose="02020603050405020304" pitchFamily="18" charset="0"/>
            </a:endParaRPr>
          </a:p>
          <a:p>
            <a:pPr eaLnBrk="1" hangingPunct="1">
              <a:lnSpc>
                <a:spcPct val="80000"/>
              </a:lnSpc>
              <a:buFontTx/>
              <a:buNone/>
            </a:pPr>
            <a:r>
              <a:rPr lang="en-US" altLang="en-US" dirty="0">
                <a:ea typeface="MS Mincho" charset="-128"/>
              </a:rPr>
              <a:t>{</a:t>
            </a:r>
            <a:endParaRPr lang="en-US" altLang="en-US" dirty="0">
              <a:cs typeface="Times New Roman" panose="02020603050405020304" pitchFamily="18" charset="0"/>
            </a:endParaRPr>
          </a:p>
          <a:p>
            <a:pPr eaLnBrk="1" hangingPunct="1">
              <a:lnSpc>
                <a:spcPct val="80000"/>
              </a:lnSpc>
              <a:buFontTx/>
              <a:buNone/>
            </a:pPr>
            <a:r>
              <a:rPr lang="en-US" altLang="en-US" dirty="0">
                <a:ea typeface="MS Mincho" charset="-128"/>
              </a:rPr>
              <a:t> return (top == -1);</a:t>
            </a:r>
            <a:endParaRPr lang="en-US" altLang="en-US" dirty="0">
              <a:cs typeface="Times New Roman" panose="02020603050405020304" pitchFamily="18" charset="0"/>
            </a:endParaRPr>
          </a:p>
          <a:p>
            <a:pPr eaLnBrk="1" hangingPunct="1">
              <a:lnSpc>
                <a:spcPct val="80000"/>
              </a:lnSpc>
              <a:buFontTx/>
              <a:buNone/>
            </a:pPr>
            <a:r>
              <a:rPr lang="en-US" altLang="en-US" dirty="0">
                <a:ea typeface="MS Mincho" charset="-128"/>
              </a:rPr>
              <a:t>}</a:t>
            </a:r>
          </a:p>
          <a:p>
            <a:pPr eaLnBrk="1" hangingPunct="1">
              <a:lnSpc>
                <a:spcPct val="80000"/>
              </a:lnSpc>
              <a:buFontTx/>
              <a:buNone/>
            </a:pPr>
            <a:endParaRPr lang="en-US" altLang="en-US" dirty="0" smtClean="0">
              <a:cs typeface="Times New Roman" panose="02020603050405020304" pitchFamily="18" charset="0"/>
            </a:endParaRPr>
          </a:p>
          <a:p>
            <a:pPr eaLnBrk="1" hangingPunct="1">
              <a:lnSpc>
                <a:spcPct val="80000"/>
              </a:lnSpc>
              <a:buFontTx/>
              <a:buNone/>
            </a:pPr>
            <a:endParaRPr lang="en-US" altLang="en-US" dirty="0">
              <a:cs typeface="Times New Roman" panose="02020603050405020304" pitchFamily="18" charset="0"/>
            </a:endParaRPr>
          </a:p>
          <a:p>
            <a:pPr eaLnBrk="1" hangingPunct="1">
              <a:lnSpc>
                <a:spcPct val="80000"/>
              </a:lnSpc>
              <a:buFontTx/>
              <a:buNone/>
            </a:pPr>
            <a:r>
              <a:rPr lang="en-US" altLang="en-US" dirty="0">
                <a:cs typeface="Times New Roman" panose="02020603050405020304" pitchFamily="18" charset="0"/>
              </a:rPr>
              <a:t>template&lt;class </a:t>
            </a:r>
            <a:r>
              <a:rPr lang="en-US" altLang="en-US" dirty="0" err="1">
                <a:cs typeface="Times New Roman" panose="02020603050405020304" pitchFamily="18" charset="0"/>
              </a:rPr>
              <a:t>ItemType</a:t>
            </a:r>
            <a:r>
              <a:rPr lang="en-US" altLang="en-US" dirty="0">
                <a:cs typeface="Times New Roman" panose="02020603050405020304" pitchFamily="18" charset="0"/>
              </a:rPr>
              <a:t>&gt;</a:t>
            </a:r>
            <a:endParaRPr lang="en-US" altLang="en-US" dirty="0">
              <a:cs typeface="Courier New" panose="02070309020205020404" pitchFamily="49" charset="0"/>
            </a:endParaRPr>
          </a:p>
          <a:p>
            <a:pPr eaLnBrk="1" hangingPunct="1">
              <a:lnSpc>
                <a:spcPct val="80000"/>
              </a:lnSpc>
              <a:buFontTx/>
              <a:buNone/>
            </a:pPr>
            <a:r>
              <a:rPr lang="en-US" altLang="en-US" dirty="0">
                <a:cs typeface="Times New Roman" panose="02020603050405020304" pitchFamily="18" charset="0"/>
              </a:rPr>
              <a:t>bool </a:t>
            </a:r>
            <a:r>
              <a:rPr lang="en-US" altLang="en-US" dirty="0" err="1">
                <a:cs typeface="Times New Roman" panose="02020603050405020304" pitchFamily="18" charset="0"/>
              </a:rPr>
              <a:t>StackType</a:t>
            </a:r>
            <a:r>
              <a:rPr lang="en-US" altLang="en-US" dirty="0">
                <a:cs typeface="Times New Roman" panose="02020603050405020304" pitchFamily="18" charset="0"/>
              </a:rPr>
              <a:t>&lt;</a:t>
            </a:r>
            <a:r>
              <a:rPr lang="en-US" altLang="en-US" dirty="0" err="1">
                <a:cs typeface="Times New Roman" panose="02020603050405020304" pitchFamily="18" charset="0"/>
              </a:rPr>
              <a:t>ItemType</a:t>
            </a:r>
            <a:r>
              <a:rPr lang="en-US" altLang="en-US" dirty="0">
                <a:cs typeface="Times New Roman" panose="02020603050405020304" pitchFamily="18" charset="0"/>
              </a:rPr>
              <a:t>&gt;::</a:t>
            </a:r>
            <a:r>
              <a:rPr lang="en-US" altLang="en-US" b="1" dirty="0" err="1">
                <a:cs typeface="Times New Roman" panose="02020603050405020304" pitchFamily="18" charset="0"/>
              </a:rPr>
              <a:t>IsFull</a:t>
            </a:r>
            <a:r>
              <a:rPr lang="en-US" altLang="en-US" b="1" dirty="0">
                <a:cs typeface="Times New Roman" panose="02020603050405020304" pitchFamily="18" charset="0"/>
              </a:rPr>
              <a:t>()</a:t>
            </a:r>
            <a:r>
              <a:rPr lang="en-US" altLang="en-US" dirty="0">
                <a:cs typeface="Times New Roman" panose="02020603050405020304" pitchFamily="18" charset="0"/>
              </a:rPr>
              <a:t> </a:t>
            </a:r>
            <a:r>
              <a:rPr lang="en-US" altLang="en-US" dirty="0" err="1">
                <a:cs typeface="Times New Roman" panose="02020603050405020304" pitchFamily="18" charset="0"/>
              </a:rPr>
              <a:t>const</a:t>
            </a:r>
            <a:endParaRPr lang="en-US" altLang="en-US" dirty="0">
              <a:cs typeface="Courier New" panose="02070309020205020404" pitchFamily="49" charset="0"/>
            </a:endParaRPr>
          </a:p>
          <a:p>
            <a:pPr eaLnBrk="1" hangingPunct="1">
              <a:lnSpc>
                <a:spcPct val="80000"/>
              </a:lnSpc>
              <a:buFontTx/>
              <a:buNone/>
            </a:pP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80000"/>
              </a:lnSpc>
              <a:buFontTx/>
              <a:buNone/>
            </a:pPr>
            <a:r>
              <a:rPr lang="en-US" altLang="en-US" dirty="0">
                <a:cs typeface="Times New Roman" panose="02020603050405020304" pitchFamily="18" charset="0"/>
              </a:rPr>
              <a:t> return (top == maxStack-1);</a:t>
            </a:r>
            <a:endParaRPr lang="en-US" altLang="en-US" dirty="0">
              <a:cs typeface="Courier New" panose="02070309020205020404" pitchFamily="49" charset="0"/>
            </a:endParaRPr>
          </a:p>
          <a:p>
            <a:pPr eaLnBrk="1" hangingPunct="1">
              <a:lnSpc>
                <a:spcPct val="80000"/>
              </a:lnSpc>
              <a:buFontTx/>
              <a:buNone/>
            </a:pPr>
            <a:r>
              <a:rPr lang="en-US" altLang="en-US" dirty="0" smtClean="0">
                <a:cs typeface="Times New Roman" panose="02020603050405020304" pitchFamily="18" charset="0"/>
              </a:rPr>
              <a:t>}</a:t>
            </a:r>
            <a:endParaRPr lang="en-US" altLang="en-US" dirty="0">
              <a:cs typeface="Courier New" panose="02070309020205020404" pitchFamily="49" charset="0"/>
            </a:endParaRPr>
          </a:p>
        </p:txBody>
      </p:sp>
      <p:sp>
        <p:nvSpPr>
          <p:cNvPr id="10244" name="Line 4"/>
          <p:cNvSpPr>
            <a:spLocks noChangeShapeType="1"/>
          </p:cNvSpPr>
          <p:nvPr/>
        </p:nvSpPr>
        <p:spPr bwMode="auto">
          <a:xfrm>
            <a:off x="2514600" y="3429000"/>
            <a:ext cx="73914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246" name="Text Box 6"/>
          <p:cNvSpPr txBox="1">
            <a:spLocks noChangeArrowheads="1"/>
          </p:cNvSpPr>
          <p:nvPr/>
        </p:nvSpPr>
        <p:spPr bwMode="auto">
          <a:xfrm>
            <a:off x="5499100" y="5618019"/>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C000"/>
                </a:solidFill>
                <a:latin typeface="+mn-lt"/>
              </a:rPr>
              <a:t>O(1)</a:t>
            </a:r>
          </a:p>
        </p:txBody>
      </p:sp>
      <p:sp>
        <p:nvSpPr>
          <p:cNvPr id="7" name="Text Box 6"/>
          <p:cNvSpPr txBox="1">
            <a:spLocks noChangeArrowheads="1"/>
          </p:cNvSpPr>
          <p:nvPr/>
        </p:nvSpPr>
        <p:spPr bwMode="auto">
          <a:xfrm>
            <a:off x="5420960" y="3380162"/>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C000"/>
                </a:solidFill>
                <a:latin typeface="+mn-lt"/>
              </a:rPr>
              <a:t>O(1)</a:t>
            </a:r>
          </a:p>
        </p:txBody>
      </p:sp>
      <p:pic>
        <p:nvPicPr>
          <p:cNvPr id="2" name="Picture 1"/>
          <p:cNvPicPr>
            <a:picLocks noChangeAspect="1"/>
          </p:cNvPicPr>
          <p:nvPr/>
        </p:nvPicPr>
        <p:blipFill rotWithShape="1">
          <a:blip r:embed="rId3"/>
          <a:srcRect l="43368" t="56713" r="31117" b="27892"/>
          <a:stretch/>
        </p:blipFill>
        <p:spPr>
          <a:xfrm>
            <a:off x="6921869" y="3132615"/>
            <a:ext cx="4666269" cy="1583704"/>
          </a:xfrm>
          <a:prstGeom prst="rect">
            <a:avLst/>
          </a:prstGeom>
        </p:spPr>
      </p:pic>
    </p:spTree>
    <p:extLst>
      <p:ext uri="{BB962C8B-B14F-4D97-AF65-F5344CB8AC3E}">
        <p14:creationId xmlns:p14="http://schemas.microsoft.com/office/powerpoint/2010/main" val="531802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ea typeface="MS Mincho" charset="-128"/>
              </a:rPr>
              <a:t>Push (</a:t>
            </a:r>
            <a:r>
              <a:rPr lang="en-US" altLang="en-US" dirty="0" err="1" smtClean="0">
                <a:ea typeface="MS Mincho" charset="-128"/>
              </a:rPr>
              <a:t>ItemType</a:t>
            </a:r>
            <a:r>
              <a:rPr lang="en-US" altLang="en-US" dirty="0" smtClean="0">
                <a:ea typeface="MS Mincho" charset="-128"/>
              </a:rPr>
              <a:t> </a:t>
            </a:r>
            <a:r>
              <a:rPr lang="en-US" altLang="en-US" dirty="0" err="1" smtClean="0">
                <a:ea typeface="MS Mincho" charset="-128"/>
              </a:rPr>
              <a:t>newItem</a:t>
            </a:r>
            <a:r>
              <a:rPr lang="en-US" altLang="en-US" dirty="0" smtClean="0">
                <a:ea typeface="MS Mincho" charset="-128"/>
              </a:rPr>
              <a:t>)</a:t>
            </a:r>
            <a:r>
              <a:rPr lang="en-US" altLang="en-US" dirty="0" smtClean="0">
                <a:cs typeface="Times New Roman" panose="02020603050405020304" pitchFamily="18" charset="0"/>
              </a:rPr>
              <a:t> </a:t>
            </a:r>
          </a:p>
        </p:txBody>
      </p:sp>
      <p:sp>
        <p:nvSpPr>
          <p:cNvPr id="11267" name="Rectangle 3"/>
          <p:cNvSpPr>
            <a:spLocks noGrp="1" noChangeArrowheads="1"/>
          </p:cNvSpPr>
          <p:nvPr>
            <p:ph type="body" idx="1"/>
          </p:nvPr>
        </p:nvSpPr>
        <p:spPr>
          <a:noFill/>
        </p:spPr>
        <p:txBody>
          <a:bodyPr>
            <a:normAutofit/>
          </a:bodyPr>
          <a:lstStyle/>
          <a:p>
            <a:pPr eaLnBrk="1" hangingPunct="1"/>
            <a:r>
              <a:rPr lang="en-US" altLang="en-US" i="1" dirty="0">
                <a:cs typeface="Times New Roman" panose="02020603050405020304" pitchFamily="18" charset="0"/>
              </a:rPr>
              <a:t>Function</a:t>
            </a:r>
            <a:r>
              <a:rPr lang="en-US" altLang="en-US" dirty="0">
                <a:cs typeface="Times New Roman" panose="02020603050405020304" pitchFamily="18" charset="0"/>
              </a:rPr>
              <a:t>: Adds </a:t>
            </a:r>
            <a:r>
              <a:rPr lang="en-US" altLang="en-US" dirty="0" err="1">
                <a:cs typeface="Times New Roman" panose="02020603050405020304" pitchFamily="18" charset="0"/>
              </a:rPr>
              <a:t>newItem</a:t>
            </a:r>
            <a:r>
              <a:rPr lang="en-US" altLang="en-US" dirty="0">
                <a:cs typeface="Times New Roman" panose="02020603050405020304" pitchFamily="18" charset="0"/>
              </a:rPr>
              <a:t> to the top of the stack.</a:t>
            </a:r>
            <a:r>
              <a:rPr lang="en-US" altLang="en-US" dirty="0">
                <a:cs typeface="Courier New" panose="02070309020205020404" pitchFamily="49" charset="0"/>
              </a:rPr>
              <a:t> </a:t>
            </a:r>
          </a:p>
          <a:p>
            <a:pPr eaLnBrk="1" hangingPunct="1"/>
            <a:r>
              <a:rPr lang="en-US" altLang="en-US" i="1" dirty="0">
                <a:cs typeface="Times New Roman" panose="02020603050405020304" pitchFamily="18" charset="0"/>
              </a:rPr>
              <a:t>Preconditions</a:t>
            </a:r>
            <a:r>
              <a:rPr lang="en-US" altLang="en-US" dirty="0">
                <a:cs typeface="Times New Roman" panose="02020603050405020304" pitchFamily="18" charset="0"/>
              </a:rPr>
              <a:t>: Stack has been initialized and is not full.</a:t>
            </a:r>
            <a:endParaRPr lang="en-US" altLang="en-US" dirty="0">
              <a:cs typeface="Courier New" panose="02070309020205020404" pitchFamily="49" charset="0"/>
            </a:endParaRPr>
          </a:p>
          <a:p>
            <a:pPr eaLnBrk="1" hangingPunct="1"/>
            <a:r>
              <a:rPr lang="en-US" altLang="en-US" i="1" dirty="0" err="1">
                <a:cs typeface="Times New Roman" panose="02020603050405020304" pitchFamily="18" charset="0"/>
              </a:rPr>
              <a:t>Postconditions</a:t>
            </a:r>
            <a:r>
              <a:rPr lang="en-US" altLang="en-US" dirty="0">
                <a:cs typeface="Times New Roman" panose="02020603050405020304" pitchFamily="18" charset="0"/>
              </a:rPr>
              <a:t>: </a:t>
            </a:r>
            <a:r>
              <a:rPr lang="en-US" altLang="en-US" dirty="0" err="1">
                <a:cs typeface="Times New Roman" panose="02020603050405020304" pitchFamily="18" charset="0"/>
              </a:rPr>
              <a:t>newItem</a:t>
            </a:r>
            <a:r>
              <a:rPr lang="en-US" altLang="en-US" dirty="0">
                <a:cs typeface="Times New Roman" panose="02020603050405020304" pitchFamily="18" charset="0"/>
              </a:rPr>
              <a:t> is at the top of the stack.</a:t>
            </a:r>
            <a:endParaRPr lang="en-US" altLang="en-US" dirty="0"/>
          </a:p>
        </p:txBody>
      </p:sp>
      <p:pic>
        <p:nvPicPr>
          <p:cNvPr id="4" name="Picture 3"/>
          <p:cNvPicPr>
            <a:picLocks noChangeAspect="1"/>
          </p:cNvPicPr>
          <p:nvPr/>
        </p:nvPicPr>
        <p:blipFill rotWithShape="1">
          <a:blip r:embed="rId3"/>
          <a:srcRect l="43162" t="21799" r="31375" b="55475"/>
          <a:stretch/>
        </p:blipFill>
        <p:spPr>
          <a:xfrm>
            <a:off x="1727201" y="4724207"/>
            <a:ext cx="4153461" cy="2051245"/>
          </a:xfrm>
          <a:prstGeom prst="rect">
            <a:avLst/>
          </a:prstGeom>
        </p:spPr>
      </p:pic>
      <p:pic>
        <p:nvPicPr>
          <p:cNvPr id="5" name="Picture 4"/>
          <p:cNvPicPr>
            <a:picLocks noChangeAspect="1"/>
          </p:cNvPicPr>
          <p:nvPr/>
        </p:nvPicPr>
        <p:blipFill rotWithShape="1">
          <a:blip r:embed="rId3"/>
          <a:srcRect l="43162" t="52758" r="31375" b="24317"/>
          <a:stretch/>
        </p:blipFill>
        <p:spPr>
          <a:xfrm>
            <a:off x="6586430" y="4724207"/>
            <a:ext cx="4321715" cy="2133794"/>
          </a:xfrm>
          <a:prstGeom prst="rect">
            <a:avLst/>
          </a:prstGeom>
        </p:spPr>
      </p:pic>
    </p:spTree>
    <p:extLst>
      <p:ext uri="{BB962C8B-B14F-4D97-AF65-F5344CB8AC3E}">
        <p14:creationId xmlns:p14="http://schemas.microsoft.com/office/powerpoint/2010/main" val="4172886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1313872" y="2479964"/>
            <a:ext cx="7772400" cy="3320473"/>
          </a:xfrm>
        </p:spPr>
        <p:txBody>
          <a:bodyPr>
            <a:normAutofit/>
          </a:bodyPr>
          <a:lstStyle/>
          <a:p>
            <a:r>
              <a:rPr lang="en-US" altLang="en-US" sz="1600" dirty="0" smtClean="0">
                <a:ea typeface="MS Mincho" charset="-128"/>
              </a:rPr>
              <a:t>The condition resulting from trying to push an element onto a full stack.</a:t>
            </a:r>
            <a:endParaRPr lang="en-US" altLang="en-US" sz="1600" dirty="0" smtClean="0">
              <a:cs typeface="Times New Roman" panose="02020603050405020304" pitchFamily="18" charset="0"/>
            </a:endParaRPr>
          </a:p>
          <a:p>
            <a:pPr eaLnBrk="1" hangingPunct="1">
              <a:buFontTx/>
              <a:buNone/>
            </a:pPr>
            <a:r>
              <a:rPr lang="en-US" altLang="en-US" sz="1600" dirty="0" smtClean="0"/>
              <a:t>		</a:t>
            </a:r>
          </a:p>
          <a:p>
            <a:pPr eaLnBrk="1" hangingPunct="1">
              <a:buFontTx/>
              <a:buNone/>
            </a:pPr>
            <a:r>
              <a:rPr lang="en-US" altLang="en-US" sz="1600" dirty="0">
                <a:ea typeface="MS Mincho" charset="-128"/>
              </a:rPr>
              <a:t>		if(!</a:t>
            </a:r>
            <a:r>
              <a:rPr lang="en-US" altLang="en-US" sz="1600" dirty="0" err="1">
                <a:ea typeface="MS Mincho" charset="-128"/>
              </a:rPr>
              <a:t>stack.IsFull</a:t>
            </a:r>
            <a:r>
              <a:rPr lang="en-US" altLang="en-US" sz="1600" dirty="0">
                <a:ea typeface="MS Mincho" charset="-128"/>
              </a:rPr>
              <a:t>())</a:t>
            </a:r>
            <a:endParaRPr lang="en-US" altLang="en-US" sz="1600" dirty="0">
              <a:cs typeface="Times New Roman" panose="02020603050405020304" pitchFamily="18" charset="0"/>
            </a:endParaRPr>
          </a:p>
          <a:p>
            <a:pPr eaLnBrk="1" hangingPunct="1">
              <a:buFontTx/>
              <a:buNone/>
            </a:pPr>
            <a:r>
              <a:rPr lang="en-US" altLang="en-US" sz="1600" dirty="0">
                <a:ea typeface="MS Mincho" charset="-128"/>
              </a:rPr>
              <a:t>		   </a:t>
            </a:r>
            <a:r>
              <a:rPr lang="en-US" altLang="en-US" sz="1600" dirty="0" err="1">
                <a:ea typeface="MS Mincho" charset="-128"/>
              </a:rPr>
              <a:t>stack.Push</a:t>
            </a:r>
            <a:r>
              <a:rPr lang="en-US" altLang="en-US" sz="1600" dirty="0">
                <a:ea typeface="MS Mincho" charset="-128"/>
              </a:rPr>
              <a:t>(item);</a:t>
            </a:r>
          </a:p>
        </p:txBody>
      </p:sp>
      <p:sp>
        <p:nvSpPr>
          <p:cNvPr id="3" name="Rectangle 2"/>
          <p:cNvSpPr>
            <a:spLocks noGrp="1" noChangeArrowheads="1"/>
          </p:cNvSpPr>
          <p:nvPr>
            <p:ph type="title"/>
          </p:nvPr>
        </p:nvSpPr>
        <p:spPr>
          <a:xfrm>
            <a:off x="1154954" y="973668"/>
            <a:ext cx="8761413" cy="706964"/>
          </a:xfrm>
        </p:spPr>
        <p:txBody>
          <a:bodyPr/>
          <a:lstStyle/>
          <a:p>
            <a:r>
              <a:rPr lang="en-US" altLang="en-US" dirty="0">
                <a:ea typeface="MS Mincho" charset="-128"/>
              </a:rPr>
              <a:t>Stack overflow</a:t>
            </a:r>
          </a:p>
        </p:txBody>
      </p:sp>
    </p:spTree>
    <p:extLst>
      <p:ext uri="{BB962C8B-B14F-4D97-AF65-F5344CB8AC3E}">
        <p14:creationId xmlns:p14="http://schemas.microsoft.com/office/powerpoint/2010/main" val="2627716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cs typeface="Times New Roman" panose="02020603050405020304" pitchFamily="18" charset="0"/>
              </a:rPr>
              <a:t>Array-based Stacks </a:t>
            </a:r>
            <a:r>
              <a:rPr lang="en-US" altLang="en-US" smtClean="0">
                <a:ea typeface="MS Mincho" charset="-128"/>
              </a:rPr>
              <a:t>(cont.)</a:t>
            </a:r>
          </a:p>
        </p:txBody>
      </p:sp>
      <p:sp>
        <p:nvSpPr>
          <p:cNvPr id="13315" name="Rectangle 3"/>
          <p:cNvSpPr>
            <a:spLocks noGrp="1" noChangeArrowheads="1"/>
          </p:cNvSpPr>
          <p:nvPr>
            <p:ph type="body" idx="1"/>
          </p:nvPr>
        </p:nvSpPr>
        <p:spPr>
          <a:xfrm>
            <a:off x="1427018" y="2572327"/>
            <a:ext cx="7162800" cy="4114800"/>
          </a:xfrm>
        </p:spPr>
        <p:txBody>
          <a:bodyPr>
            <a:normAutofit/>
          </a:bodyPr>
          <a:lstStyle/>
          <a:p>
            <a:pPr eaLnBrk="1" hangingPunct="1">
              <a:lnSpc>
                <a:spcPct val="80000"/>
              </a:lnSpc>
              <a:buFontTx/>
              <a:buNone/>
            </a:pPr>
            <a:r>
              <a:rPr lang="en-US" altLang="en-US" dirty="0">
                <a:cs typeface="Times New Roman" panose="02020603050405020304" pitchFamily="18" charset="0"/>
              </a:rPr>
              <a:t>template&lt;class </a:t>
            </a:r>
            <a:r>
              <a:rPr lang="en-US" altLang="en-US" dirty="0" err="1">
                <a:cs typeface="Times New Roman" panose="02020603050405020304" pitchFamily="18" charset="0"/>
              </a:rPr>
              <a:t>ItemType</a:t>
            </a:r>
            <a:r>
              <a:rPr lang="en-US" altLang="en-US" dirty="0">
                <a:cs typeface="Times New Roman" panose="02020603050405020304" pitchFamily="18" charset="0"/>
              </a:rPr>
              <a:t>&gt;</a:t>
            </a:r>
            <a:endParaRPr lang="en-US" altLang="en-US" dirty="0">
              <a:cs typeface="Courier New" panose="02070309020205020404" pitchFamily="49" charset="0"/>
            </a:endParaRPr>
          </a:p>
          <a:p>
            <a:pPr eaLnBrk="1" hangingPunct="1">
              <a:lnSpc>
                <a:spcPct val="80000"/>
              </a:lnSpc>
              <a:buFontTx/>
              <a:buNone/>
            </a:pPr>
            <a:r>
              <a:rPr lang="en-US" altLang="en-US" dirty="0">
                <a:cs typeface="Times New Roman" panose="02020603050405020304" pitchFamily="18" charset="0"/>
              </a:rPr>
              <a:t>void </a:t>
            </a:r>
            <a:r>
              <a:rPr lang="en-US" altLang="en-US" dirty="0" err="1">
                <a:cs typeface="Times New Roman" panose="02020603050405020304" pitchFamily="18" charset="0"/>
              </a:rPr>
              <a:t>StackType</a:t>
            </a:r>
            <a:r>
              <a:rPr lang="en-US" altLang="en-US" dirty="0">
                <a:cs typeface="Times New Roman" panose="02020603050405020304" pitchFamily="18" charset="0"/>
              </a:rPr>
              <a:t>&lt;</a:t>
            </a:r>
            <a:r>
              <a:rPr lang="en-US" altLang="en-US" dirty="0" err="1">
                <a:cs typeface="Times New Roman" panose="02020603050405020304" pitchFamily="18" charset="0"/>
              </a:rPr>
              <a:t>ItemType</a:t>
            </a:r>
            <a:r>
              <a:rPr lang="en-US" altLang="en-US" dirty="0">
                <a:cs typeface="Times New Roman" panose="02020603050405020304" pitchFamily="18" charset="0"/>
              </a:rPr>
              <a:t>&gt;::</a:t>
            </a:r>
            <a:r>
              <a:rPr lang="en-US" altLang="en-US" b="1" dirty="0">
                <a:cs typeface="Times New Roman" panose="02020603050405020304" pitchFamily="18" charset="0"/>
              </a:rPr>
              <a:t>Push</a:t>
            </a:r>
            <a:r>
              <a:rPr lang="en-US" altLang="en-US" dirty="0">
                <a:cs typeface="Times New Roman" panose="02020603050405020304" pitchFamily="18" charset="0"/>
              </a:rPr>
              <a:t>(</a:t>
            </a:r>
            <a:r>
              <a:rPr lang="en-US" altLang="en-US" dirty="0" err="1">
                <a:cs typeface="Times New Roman" panose="02020603050405020304" pitchFamily="18" charset="0"/>
              </a:rPr>
              <a:t>ItemType</a:t>
            </a:r>
            <a:r>
              <a:rPr lang="en-US" altLang="en-US" dirty="0">
                <a:cs typeface="Times New Roman" panose="02020603050405020304" pitchFamily="18" charset="0"/>
              </a:rPr>
              <a:t> </a:t>
            </a:r>
            <a:r>
              <a:rPr lang="en-US" altLang="en-US" dirty="0" err="1">
                <a:cs typeface="Times New Roman" panose="02020603050405020304" pitchFamily="18" charset="0"/>
              </a:rPr>
              <a:t>newItem</a:t>
            </a: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80000"/>
              </a:lnSpc>
              <a:buFontTx/>
              <a:buNone/>
            </a:pP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80000"/>
              </a:lnSpc>
              <a:buFontTx/>
              <a:buNone/>
            </a:pPr>
            <a:r>
              <a:rPr lang="en-US" altLang="en-US" dirty="0">
                <a:cs typeface="Times New Roman" panose="02020603050405020304" pitchFamily="18" charset="0"/>
              </a:rPr>
              <a:t> top++;</a:t>
            </a:r>
            <a:endParaRPr lang="en-US" altLang="en-US" dirty="0">
              <a:cs typeface="Courier New" panose="02070309020205020404" pitchFamily="49" charset="0"/>
            </a:endParaRPr>
          </a:p>
          <a:p>
            <a:pPr eaLnBrk="1" hangingPunct="1">
              <a:lnSpc>
                <a:spcPct val="80000"/>
              </a:lnSpc>
              <a:buFontTx/>
              <a:buNone/>
            </a:pPr>
            <a:r>
              <a:rPr lang="en-US" altLang="en-US" dirty="0">
                <a:cs typeface="Times New Roman" panose="02020603050405020304" pitchFamily="18" charset="0"/>
              </a:rPr>
              <a:t> items[top] = </a:t>
            </a:r>
            <a:r>
              <a:rPr lang="en-US" altLang="en-US" dirty="0" err="1">
                <a:cs typeface="Times New Roman" panose="02020603050405020304" pitchFamily="18" charset="0"/>
              </a:rPr>
              <a:t>newItem</a:t>
            </a:r>
            <a:r>
              <a:rPr lang="en-US" altLang="en-US" dirty="0">
                <a:cs typeface="Times New Roman" panose="02020603050405020304" pitchFamily="18" charset="0"/>
              </a:rPr>
              <a:t>;</a:t>
            </a:r>
            <a:endParaRPr lang="en-US" altLang="en-US" dirty="0">
              <a:cs typeface="Courier New" panose="02070309020205020404" pitchFamily="49" charset="0"/>
            </a:endParaRPr>
          </a:p>
          <a:p>
            <a:pPr eaLnBrk="1" hangingPunct="1">
              <a:lnSpc>
                <a:spcPct val="90000"/>
              </a:lnSpc>
              <a:buFontTx/>
              <a:buNone/>
            </a:pPr>
            <a:r>
              <a:rPr lang="en-US" altLang="en-US" dirty="0">
                <a:ea typeface="MS Mincho" charset="-128"/>
              </a:rPr>
              <a:t>}</a:t>
            </a:r>
          </a:p>
          <a:p>
            <a:pPr eaLnBrk="1" hangingPunct="1">
              <a:lnSpc>
                <a:spcPct val="85000"/>
              </a:lnSpc>
              <a:buFontTx/>
              <a:buNone/>
            </a:pPr>
            <a:endParaRPr lang="en-US" altLang="en-US" dirty="0">
              <a:cs typeface="Times New Roman" panose="02020603050405020304" pitchFamily="18" charset="0"/>
            </a:endParaRPr>
          </a:p>
        </p:txBody>
      </p:sp>
      <p:sp>
        <p:nvSpPr>
          <p:cNvPr id="13316" name="Text Box 6"/>
          <p:cNvSpPr txBox="1">
            <a:spLocks noChangeArrowheads="1"/>
          </p:cNvSpPr>
          <p:nvPr/>
        </p:nvSpPr>
        <p:spPr bwMode="auto">
          <a:xfrm>
            <a:off x="7162800" y="3505200"/>
            <a:ext cx="849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FFC000"/>
                </a:solidFill>
                <a:latin typeface="+mn-lt"/>
              </a:rPr>
              <a:t>O(1)</a:t>
            </a:r>
          </a:p>
        </p:txBody>
      </p:sp>
    </p:spTree>
    <p:extLst>
      <p:ext uri="{BB962C8B-B14F-4D97-AF65-F5344CB8AC3E}">
        <p14:creationId xmlns:p14="http://schemas.microsoft.com/office/powerpoint/2010/main" val="13038142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806</Words>
  <Application>Microsoft Office PowerPoint</Application>
  <PresentationFormat>Widescreen</PresentationFormat>
  <Paragraphs>178</Paragraphs>
  <Slides>20</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Arial</vt:lpstr>
      <vt:lpstr>Calibri</vt:lpstr>
      <vt:lpstr>Century Gothic</vt:lpstr>
      <vt:lpstr>Courier New</vt:lpstr>
      <vt:lpstr>MS Mincho</vt:lpstr>
      <vt:lpstr>Times New Roman</vt:lpstr>
      <vt:lpstr>Wingdings 3</vt:lpstr>
      <vt:lpstr>Ion Boardroom</vt:lpstr>
      <vt:lpstr>ClipArt</vt:lpstr>
      <vt:lpstr>Data Structure &amp; Algorithms</vt:lpstr>
      <vt:lpstr>What is a stack?</vt:lpstr>
      <vt:lpstr>Stack Implementations</vt:lpstr>
      <vt:lpstr>Array-based Stacks</vt:lpstr>
      <vt:lpstr>Array-based Stacks (cont’d)</vt:lpstr>
      <vt:lpstr>Array-based Stacks (cont.)</vt:lpstr>
      <vt:lpstr>Push (ItemType newItem) </vt:lpstr>
      <vt:lpstr>Stack overflow</vt:lpstr>
      <vt:lpstr>Array-based Stacks (cont.)</vt:lpstr>
      <vt:lpstr>Pop (ItemType&amp; item) </vt:lpstr>
      <vt:lpstr>Stack underflow</vt:lpstr>
      <vt:lpstr>Array-based Stacks (cont.)</vt:lpstr>
      <vt:lpstr>Array-based Stacks (cont.)</vt:lpstr>
      <vt:lpstr>Application of Stacks</vt:lpstr>
      <vt:lpstr>Arithmetic Expression Evaluation</vt:lpstr>
      <vt:lpstr>Arithmetic Expression Evaluation</vt:lpstr>
      <vt:lpstr>Operator Precedence</vt:lpstr>
      <vt:lpstr>Infix to Prefix Notation</vt:lpstr>
      <vt:lpstr>Infix to Prefix Conversion</vt:lpstr>
      <vt:lpstr>Infix to Prefix Conversion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Algorithms</dc:title>
  <dc:creator>Maryam Imtiaz Malik</dc:creator>
  <cp:lastModifiedBy>Maryam Imtiaz Malik</cp:lastModifiedBy>
  <cp:revision>19</cp:revision>
  <dcterms:created xsi:type="dcterms:W3CDTF">2022-03-08T16:20:52Z</dcterms:created>
  <dcterms:modified xsi:type="dcterms:W3CDTF">2024-03-11T17:16:14Z</dcterms:modified>
</cp:coreProperties>
</file>