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64" r:id="rId2"/>
    <p:sldId id="281" r:id="rId3"/>
    <p:sldId id="282" r:id="rId4"/>
    <p:sldId id="283" r:id="rId5"/>
    <p:sldId id="284" r:id="rId6"/>
    <p:sldId id="28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12"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2C09E-7D47-4F9E-BEA9-020DB0B328B8}" type="datetimeFigureOut">
              <a:rPr lang="en-GB" smtClean="0"/>
              <a:t>14/03/2024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2775E-51B9-4020-962C-E0357E714FCC}" type="slidenum">
              <a:rPr lang="en-GB" smtClean="0"/>
              <a:t>‹#›</a:t>
            </a:fld>
            <a:endParaRPr lang="en-GB"/>
          </a:p>
        </p:txBody>
      </p:sp>
    </p:spTree>
    <p:extLst>
      <p:ext uri="{BB962C8B-B14F-4D97-AF65-F5344CB8AC3E}">
        <p14:creationId xmlns:p14="http://schemas.microsoft.com/office/powerpoint/2010/main" val="185657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a+b</a:t>
            </a:r>
            <a:r>
              <a:rPr lang="en-US" dirty="0" smtClean="0"/>
              <a:t>)*c = * + </a:t>
            </a:r>
            <a:r>
              <a:rPr lang="en-US" smtClean="0"/>
              <a:t>abc</a:t>
            </a:r>
            <a:endParaRPr lang="en-GB" dirty="0"/>
          </a:p>
        </p:txBody>
      </p:sp>
      <p:sp>
        <p:nvSpPr>
          <p:cNvPr id="4" name="Slide Number Placeholder 3"/>
          <p:cNvSpPr>
            <a:spLocks noGrp="1"/>
          </p:cNvSpPr>
          <p:nvPr>
            <p:ph type="sldNum" sz="quarter" idx="10"/>
          </p:nvPr>
        </p:nvSpPr>
        <p:spPr/>
        <p:txBody>
          <a:bodyPr/>
          <a:lstStyle/>
          <a:p>
            <a:fld id="{599B6C59-480F-4B23-A276-26E9AF107DE4}" type="slidenum">
              <a:rPr lang="en-GB" smtClean="0"/>
              <a:t>2</a:t>
            </a:fld>
            <a:endParaRPr lang="en-GB"/>
          </a:p>
        </p:txBody>
      </p:sp>
    </p:spTree>
    <p:extLst>
      <p:ext uri="{BB962C8B-B14F-4D97-AF65-F5344CB8AC3E}">
        <p14:creationId xmlns:p14="http://schemas.microsoft.com/office/powerpoint/2010/main" val="2870074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799372" cy="2677648"/>
          </a:xfrm>
        </p:spPr>
        <p:txBody>
          <a:bodyPr/>
          <a:lstStyle/>
          <a:p>
            <a:r>
              <a:rPr lang="en-US" dirty="0" smtClean="0"/>
              <a:t>Data Structure &amp; Algorithms</a:t>
            </a:r>
            <a:endParaRPr lang="en-GB" dirty="0"/>
          </a:p>
        </p:txBody>
      </p:sp>
      <p:sp>
        <p:nvSpPr>
          <p:cNvPr id="3" name="Subtitle 2"/>
          <p:cNvSpPr>
            <a:spLocks noGrp="1"/>
          </p:cNvSpPr>
          <p:nvPr>
            <p:ph type="subTitle" idx="1"/>
          </p:nvPr>
        </p:nvSpPr>
        <p:spPr/>
        <p:txBody>
          <a:bodyPr/>
          <a:lstStyle/>
          <a:p>
            <a:r>
              <a:rPr lang="en-US" cap="none" dirty="0" smtClean="0"/>
              <a:t>Maryam Imtiaz Malik</a:t>
            </a:r>
          </a:p>
          <a:p>
            <a:r>
              <a:rPr lang="en-US" cap="none" dirty="0" smtClean="0"/>
              <a:t>maryam.imtiaz@numl.edu.pk</a:t>
            </a:r>
            <a:endParaRPr lang="en-GB" cap="none" dirty="0"/>
          </a:p>
        </p:txBody>
      </p:sp>
    </p:spTree>
    <p:extLst>
      <p:ext uri="{BB962C8B-B14F-4D97-AF65-F5344CB8AC3E}">
        <p14:creationId xmlns:p14="http://schemas.microsoft.com/office/powerpoint/2010/main" val="3281916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Prefix Notation</a:t>
            </a:r>
            <a:endParaRPr lang="en-GB" dirty="0"/>
          </a:p>
        </p:txBody>
      </p:sp>
      <p:sp>
        <p:nvSpPr>
          <p:cNvPr id="3" name="Content Placeholder 2"/>
          <p:cNvSpPr>
            <a:spLocks noGrp="1"/>
          </p:cNvSpPr>
          <p:nvPr>
            <p:ph idx="1"/>
          </p:nvPr>
        </p:nvSpPr>
        <p:spPr>
          <a:xfrm>
            <a:off x="1154954" y="2392219"/>
            <a:ext cx="10251955" cy="4331854"/>
          </a:xfrm>
        </p:spPr>
        <p:txBody>
          <a:bodyPr>
            <a:normAutofit lnSpcReduction="10000"/>
          </a:bodyPr>
          <a:lstStyle/>
          <a:p>
            <a:r>
              <a:rPr lang="en-GB" dirty="0"/>
              <a:t>First, reverse the given infix expression.</a:t>
            </a:r>
          </a:p>
          <a:p>
            <a:r>
              <a:rPr lang="en-GB" dirty="0"/>
              <a:t>Scan the characters one by one.</a:t>
            </a:r>
          </a:p>
          <a:p>
            <a:r>
              <a:rPr lang="en-GB" dirty="0"/>
              <a:t>If the character is an operand, copy it to the prefix notation output.</a:t>
            </a:r>
          </a:p>
          <a:p>
            <a:r>
              <a:rPr lang="en-GB" dirty="0"/>
              <a:t>If the character is a closing parenthesis, then push it to the stack.</a:t>
            </a:r>
          </a:p>
          <a:p>
            <a:r>
              <a:rPr lang="en-GB" dirty="0"/>
              <a:t>If the character is an opening parenthesis, pop the elements in the stack until we find the corresponding closing parenthesis.</a:t>
            </a:r>
          </a:p>
          <a:p>
            <a:r>
              <a:rPr lang="en-GB" dirty="0"/>
              <a:t>If the character scanned is an operator</a:t>
            </a:r>
          </a:p>
          <a:p>
            <a:pPr lvl="1"/>
            <a:r>
              <a:rPr lang="en-GB" dirty="0"/>
              <a:t>If the operator has precedence greater than or equal to the top of the stack, push the operator to the stack.</a:t>
            </a:r>
          </a:p>
          <a:p>
            <a:pPr lvl="1"/>
            <a:r>
              <a:rPr lang="en-GB" dirty="0"/>
              <a:t>If the operator has precedence lesser than the top of the stack, pop the operator and output it to the prefix notation output and then check the above condition again with the new top of the stack.</a:t>
            </a:r>
          </a:p>
          <a:p>
            <a:r>
              <a:rPr lang="en-GB" dirty="0" smtClean="0"/>
              <a:t>After </a:t>
            </a:r>
            <a:r>
              <a:rPr lang="en-GB" dirty="0"/>
              <a:t>all the characters are scanned, reverse the prefix notation output.</a:t>
            </a:r>
          </a:p>
        </p:txBody>
      </p:sp>
    </p:spTree>
    <p:extLst>
      <p:ext uri="{BB962C8B-B14F-4D97-AF65-F5344CB8AC3E}">
        <p14:creationId xmlns:p14="http://schemas.microsoft.com/office/powerpoint/2010/main" val="3839635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Infix to Prefix Conversion</a:t>
            </a:r>
            <a:endParaRPr lang="en-GB" dirty="0"/>
          </a:p>
        </p:txBody>
      </p:sp>
      <p:sp>
        <p:nvSpPr>
          <p:cNvPr id="7" name="Content Placeholder 2"/>
          <p:cNvSpPr txBox="1">
            <a:spLocks/>
          </p:cNvSpPr>
          <p:nvPr/>
        </p:nvSpPr>
        <p:spPr>
          <a:xfrm>
            <a:off x="1154954" y="2392219"/>
            <a:ext cx="10251955" cy="43318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(a + b) * (c + d)</a:t>
            </a:r>
          </a:p>
          <a:p>
            <a:r>
              <a:rPr lang="en-US" dirty="0" smtClean="0"/>
              <a:t>Reverse the expression </a:t>
            </a:r>
          </a:p>
          <a:p>
            <a:r>
              <a:rPr lang="en-US" dirty="0" smtClean="0"/>
              <a:t>)d + c ( * ) b + a (</a:t>
            </a:r>
            <a:endParaRPr lang="en-GB" dirty="0"/>
          </a:p>
        </p:txBody>
      </p:sp>
    </p:spTree>
    <p:extLst>
      <p:ext uri="{BB962C8B-B14F-4D97-AF65-F5344CB8AC3E}">
        <p14:creationId xmlns:p14="http://schemas.microsoft.com/office/powerpoint/2010/main" val="3375507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a:t>
            </a:r>
            <a:r>
              <a:rPr lang="en-US" dirty="0" smtClean="0"/>
              <a:t>Prefix Conversion Contd.</a:t>
            </a:r>
            <a:endParaRPr lang="en-GB" dirty="0"/>
          </a:p>
        </p:txBody>
      </p:sp>
      <p:graphicFrame>
        <p:nvGraphicFramePr>
          <p:cNvPr id="4" name="Content Placeholder 3"/>
          <p:cNvGraphicFramePr>
            <a:graphicFrameLocks/>
          </p:cNvGraphicFramePr>
          <p:nvPr>
            <p:extLst/>
          </p:nvPr>
        </p:nvGraphicFramePr>
        <p:xfrm>
          <a:off x="1241328" y="1934210"/>
          <a:ext cx="8588664" cy="4754880"/>
        </p:xfrm>
        <a:graphic>
          <a:graphicData uri="http://schemas.openxmlformats.org/drawingml/2006/table">
            <a:tbl>
              <a:tblPr firstRow="1" bandRow="1">
                <a:tableStyleId>{5C22544A-7EE6-4342-B048-85BDC9FD1C3A}</a:tableStyleId>
              </a:tblPr>
              <a:tblGrid>
                <a:gridCol w="2862888">
                  <a:extLst>
                    <a:ext uri="{9D8B030D-6E8A-4147-A177-3AD203B41FA5}">
                      <a16:colId xmlns:a16="http://schemas.microsoft.com/office/drawing/2014/main" val="3558901027"/>
                    </a:ext>
                  </a:extLst>
                </a:gridCol>
                <a:gridCol w="2862888">
                  <a:extLst>
                    <a:ext uri="{9D8B030D-6E8A-4147-A177-3AD203B41FA5}">
                      <a16:colId xmlns:a16="http://schemas.microsoft.com/office/drawing/2014/main" val="1371012496"/>
                    </a:ext>
                  </a:extLst>
                </a:gridCol>
                <a:gridCol w="2862888">
                  <a:extLst>
                    <a:ext uri="{9D8B030D-6E8A-4147-A177-3AD203B41FA5}">
                      <a16:colId xmlns:a16="http://schemas.microsoft.com/office/drawing/2014/main" val="1964650851"/>
                    </a:ext>
                  </a:extLst>
                </a:gridCol>
              </a:tblGrid>
              <a:tr h="338282">
                <a:tc>
                  <a:txBody>
                    <a:bodyPr/>
                    <a:lstStyle/>
                    <a:p>
                      <a:r>
                        <a:rPr lang="en-US" dirty="0" smtClean="0"/>
                        <a:t>Symbol</a:t>
                      </a:r>
                      <a:r>
                        <a:rPr lang="en-US" baseline="0" dirty="0" smtClean="0"/>
                        <a:t> Scanned</a:t>
                      </a:r>
                      <a:endParaRPr lang="en-GB" dirty="0"/>
                    </a:p>
                  </a:txBody>
                  <a:tcPr/>
                </a:tc>
                <a:tc>
                  <a:txBody>
                    <a:bodyPr/>
                    <a:lstStyle/>
                    <a:p>
                      <a:r>
                        <a:rPr lang="en-US" dirty="0" smtClean="0"/>
                        <a:t>Stack</a:t>
                      </a:r>
                      <a:endParaRPr lang="en-GB" dirty="0"/>
                    </a:p>
                  </a:txBody>
                  <a:tcPr/>
                </a:tc>
                <a:tc>
                  <a:txBody>
                    <a:bodyPr/>
                    <a:lstStyle/>
                    <a:p>
                      <a:r>
                        <a:rPr lang="en-US" dirty="0" smtClean="0"/>
                        <a:t>Output</a:t>
                      </a:r>
                      <a:endParaRPr lang="en-GB" dirty="0"/>
                    </a:p>
                  </a:txBody>
                  <a:tcPr/>
                </a:tc>
                <a:extLst>
                  <a:ext uri="{0D108BD9-81ED-4DB2-BD59-A6C34878D82A}">
                    <a16:rowId xmlns:a16="http://schemas.microsoft.com/office/drawing/2014/main" val="4256587486"/>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a:t>
                      </a:r>
                      <a:endParaRPr lang="en-GB" dirty="0"/>
                    </a:p>
                  </a:txBody>
                  <a:tcPr/>
                </a:tc>
                <a:extLst>
                  <a:ext uri="{0D108BD9-81ED-4DB2-BD59-A6C34878D82A}">
                    <a16:rowId xmlns:a16="http://schemas.microsoft.com/office/drawing/2014/main" val="1850909478"/>
                  </a:ext>
                </a:extLst>
              </a:tr>
              <a:tr h="338282">
                <a:tc>
                  <a:txBody>
                    <a:bodyPr/>
                    <a:lstStyle/>
                    <a:p>
                      <a:r>
                        <a:rPr lang="en-US" dirty="0" smtClean="0"/>
                        <a:t>d</a:t>
                      </a:r>
                      <a:endParaRPr lang="en-GB" dirty="0"/>
                    </a:p>
                  </a:txBody>
                  <a:tcPr/>
                </a:tc>
                <a:tc>
                  <a:txBody>
                    <a:bodyPr/>
                    <a:lstStyle/>
                    <a:p>
                      <a:r>
                        <a:rPr lang="en-US" dirty="0" smtClean="0"/>
                        <a:t>)</a:t>
                      </a:r>
                      <a:endParaRPr lang="en-GB" dirty="0"/>
                    </a:p>
                  </a:txBody>
                  <a:tcPr/>
                </a:tc>
                <a:tc>
                  <a:txBody>
                    <a:bodyPr/>
                    <a:lstStyle/>
                    <a:p>
                      <a:r>
                        <a:rPr lang="en-US" dirty="0" smtClean="0"/>
                        <a:t>d</a:t>
                      </a:r>
                      <a:endParaRPr lang="en-GB" dirty="0"/>
                    </a:p>
                  </a:txBody>
                  <a:tcPr/>
                </a:tc>
                <a:extLst>
                  <a:ext uri="{0D108BD9-81ED-4DB2-BD59-A6C34878D82A}">
                    <a16:rowId xmlns:a16="http://schemas.microsoft.com/office/drawing/2014/main" val="965930465"/>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d</a:t>
                      </a:r>
                      <a:endParaRPr lang="en-GB" dirty="0"/>
                    </a:p>
                  </a:txBody>
                  <a:tcPr/>
                </a:tc>
                <a:extLst>
                  <a:ext uri="{0D108BD9-81ED-4DB2-BD59-A6C34878D82A}">
                    <a16:rowId xmlns:a16="http://schemas.microsoft.com/office/drawing/2014/main" val="263414373"/>
                  </a:ext>
                </a:extLst>
              </a:tr>
              <a:tr h="338282">
                <a:tc>
                  <a:txBody>
                    <a:bodyPr/>
                    <a:lstStyle/>
                    <a:p>
                      <a:r>
                        <a:rPr lang="en-US" dirty="0" smtClean="0"/>
                        <a:t>c</a:t>
                      </a:r>
                      <a:endParaRPr lang="en-GB" dirty="0"/>
                    </a:p>
                  </a:txBody>
                  <a:tcPr/>
                </a:tc>
                <a:tc>
                  <a:txBody>
                    <a:bodyPr/>
                    <a:lstStyle/>
                    <a:p>
                      <a:r>
                        <a:rPr lang="en-US" dirty="0" smtClean="0"/>
                        <a:t>)+</a:t>
                      </a:r>
                      <a:endParaRPr lang="en-GB" dirty="0"/>
                    </a:p>
                  </a:txBody>
                  <a:tcPr/>
                </a:tc>
                <a:tc>
                  <a:txBody>
                    <a:bodyPr/>
                    <a:lstStyle/>
                    <a:p>
                      <a:r>
                        <a:rPr lang="en-US" dirty="0" smtClean="0"/>
                        <a:t>d</a:t>
                      </a:r>
                      <a:r>
                        <a:rPr lang="en-US" baseline="0" dirty="0" smtClean="0"/>
                        <a:t> c</a:t>
                      </a:r>
                      <a:endParaRPr lang="en-GB" dirty="0"/>
                    </a:p>
                  </a:txBody>
                  <a:tcPr/>
                </a:tc>
                <a:extLst>
                  <a:ext uri="{0D108BD9-81ED-4DB2-BD59-A6C34878D82A}">
                    <a16:rowId xmlns:a16="http://schemas.microsoft.com/office/drawing/2014/main" val="2304260616"/>
                  </a:ext>
                </a:extLst>
              </a:tr>
              <a:tr h="338282">
                <a:tc>
                  <a:txBody>
                    <a:bodyPr/>
                    <a:lstStyle/>
                    <a:p>
                      <a:r>
                        <a:rPr lang="en-US" dirty="0" smtClean="0"/>
                        <a:t>(</a:t>
                      </a:r>
                      <a:endParaRPr lang="en-GB" dirty="0"/>
                    </a:p>
                  </a:txBody>
                  <a:tcPr/>
                </a:tc>
                <a:tc>
                  <a:txBody>
                    <a:bodyPr/>
                    <a:lstStyle/>
                    <a:p>
                      <a:endParaRPr lang="en-GB" dirty="0"/>
                    </a:p>
                  </a:txBody>
                  <a:tcPr/>
                </a:tc>
                <a:tc>
                  <a:txBody>
                    <a:bodyPr/>
                    <a:lstStyle/>
                    <a:p>
                      <a:r>
                        <a:rPr lang="en-US" dirty="0" smtClean="0"/>
                        <a:t>d</a:t>
                      </a:r>
                      <a:r>
                        <a:rPr lang="en-US" baseline="0" dirty="0" smtClean="0"/>
                        <a:t> c </a:t>
                      </a:r>
                      <a:r>
                        <a:rPr lang="en-US" dirty="0" smtClean="0"/>
                        <a:t>+</a:t>
                      </a:r>
                      <a:endParaRPr lang="en-GB" dirty="0"/>
                    </a:p>
                  </a:txBody>
                  <a:tcPr/>
                </a:tc>
                <a:extLst>
                  <a:ext uri="{0D108BD9-81ED-4DB2-BD59-A6C34878D82A}">
                    <a16:rowId xmlns:a16="http://schemas.microsoft.com/office/drawing/2014/main" val="4055121701"/>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d</a:t>
                      </a:r>
                      <a:r>
                        <a:rPr lang="en-US" baseline="0" dirty="0" smtClean="0"/>
                        <a:t> c + </a:t>
                      </a:r>
                      <a:r>
                        <a:rPr lang="en-US" dirty="0" smtClean="0"/>
                        <a:t> </a:t>
                      </a:r>
                      <a:endParaRPr lang="en-GB" dirty="0"/>
                    </a:p>
                  </a:txBody>
                  <a:tcPr/>
                </a:tc>
                <a:extLst>
                  <a:ext uri="{0D108BD9-81ED-4DB2-BD59-A6C34878D82A}">
                    <a16:rowId xmlns:a16="http://schemas.microsoft.com/office/drawing/2014/main" val="2797209385"/>
                  </a:ext>
                </a:extLst>
              </a:tr>
              <a:tr h="338282">
                <a:tc>
                  <a:txBody>
                    <a:bodyPr/>
                    <a:lstStyle/>
                    <a:p>
                      <a:r>
                        <a:rPr lang="en-US" dirty="0" smtClean="0"/>
                        <a:t>)</a:t>
                      </a:r>
                      <a:endParaRPr lang="en-GB" dirty="0"/>
                    </a:p>
                  </a:txBody>
                  <a:tcPr/>
                </a:tc>
                <a:tc>
                  <a:txBody>
                    <a:bodyPr/>
                    <a:lstStyle/>
                    <a:p>
                      <a:r>
                        <a:rPr lang="en-US" dirty="0" smtClean="0"/>
                        <a:t>* )</a:t>
                      </a:r>
                      <a:endParaRPr lang="en-GB" dirty="0"/>
                    </a:p>
                  </a:txBody>
                  <a:tcPr/>
                </a:tc>
                <a:tc>
                  <a:txBody>
                    <a:bodyPr/>
                    <a:lstStyle/>
                    <a:p>
                      <a:r>
                        <a:rPr lang="en-US" dirty="0" smtClean="0"/>
                        <a:t>d</a:t>
                      </a:r>
                      <a:r>
                        <a:rPr lang="en-US" baseline="0" dirty="0" smtClean="0"/>
                        <a:t> c + </a:t>
                      </a:r>
                      <a:r>
                        <a:rPr lang="en-US" dirty="0" smtClean="0"/>
                        <a:t> </a:t>
                      </a:r>
                      <a:endParaRPr lang="en-GB" dirty="0"/>
                    </a:p>
                  </a:txBody>
                  <a:tcPr/>
                </a:tc>
                <a:extLst>
                  <a:ext uri="{0D108BD9-81ED-4DB2-BD59-A6C34878D82A}">
                    <a16:rowId xmlns:a16="http://schemas.microsoft.com/office/drawing/2014/main" val="1651704400"/>
                  </a:ext>
                </a:extLst>
              </a:tr>
              <a:tr h="338282">
                <a:tc>
                  <a:txBody>
                    <a:bodyPr/>
                    <a:lstStyle/>
                    <a:p>
                      <a:r>
                        <a:rPr lang="en-US" dirty="0" smtClean="0"/>
                        <a:t>b</a:t>
                      </a:r>
                      <a:endParaRPr lang="en-GB" dirty="0"/>
                    </a:p>
                  </a:txBody>
                  <a:tcPr/>
                </a:tc>
                <a:tc>
                  <a:txBody>
                    <a:bodyPr/>
                    <a:lstStyle/>
                    <a:p>
                      <a:r>
                        <a:rPr lang="en-US" dirty="0" smtClean="0"/>
                        <a:t>*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a:t>
                      </a:r>
                    </a:p>
                  </a:txBody>
                  <a:tcPr/>
                </a:tc>
                <a:extLst>
                  <a:ext uri="{0D108BD9-81ED-4DB2-BD59-A6C34878D82A}">
                    <a16:rowId xmlns:a16="http://schemas.microsoft.com/office/drawing/2014/main" val="1871971456"/>
                  </a:ext>
                </a:extLst>
              </a:tr>
              <a:tr h="338282">
                <a:tc>
                  <a:txBody>
                    <a:bodyPr/>
                    <a:lstStyle/>
                    <a:p>
                      <a:r>
                        <a:rPr lang="en-US" dirty="0" smtClean="0"/>
                        <a:t>+</a:t>
                      </a:r>
                      <a:endParaRPr lang="en-GB" dirty="0"/>
                    </a:p>
                  </a:txBody>
                  <a:tcPr/>
                </a:tc>
                <a:tc>
                  <a:txBody>
                    <a:bodyPr/>
                    <a:lstStyle/>
                    <a:p>
                      <a:r>
                        <a:rPr lang="en-US" dirty="0" smtClean="0"/>
                        <a:t>* )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t>
                      </a:r>
                    </a:p>
                  </a:txBody>
                  <a:tcPr/>
                </a:tc>
                <a:extLst>
                  <a:ext uri="{0D108BD9-81ED-4DB2-BD59-A6C34878D82A}">
                    <a16:rowId xmlns:a16="http://schemas.microsoft.com/office/drawing/2014/main" val="3520466866"/>
                  </a:ext>
                </a:extLst>
              </a:tr>
              <a:tr h="338282">
                <a:tc>
                  <a:txBody>
                    <a:bodyPr/>
                    <a:lstStyle/>
                    <a:p>
                      <a:r>
                        <a:rPr lang="en-US" dirty="0" smtClean="0"/>
                        <a:t>a</a:t>
                      </a:r>
                      <a:endParaRPr lang="en-GB" dirty="0"/>
                    </a:p>
                  </a:txBody>
                  <a:tcPr/>
                </a:tc>
                <a:tc>
                  <a:txBody>
                    <a:bodyPr/>
                    <a:lstStyle/>
                    <a:p>
                      <a:r>
                        <a:rPr lang="en-US" dirty="0" smtClean="0"/>
                        <a:t>* )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a:t>
                      </a:r>
                    </a:p>
                  </a:txBody>
                  <a:tcPr/>
                </a:tc>
                <a:extLst>
                  <a:ext uri="{0D108BD9-81ED-4DB2-BD59-A6C34878D82A}">
                    <a16:rowId xmlns:a16="http://schemas.microsoft.com/office/drawing/2014/main" val="3714883454"/>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 +</a:t>
                      </a:r>
                    </a:p>
                  </a:txBody>
                  <a:tcPr/>
                </a:tc>
                <a:extLst>
                  <a:ext uri="{0D108BD9-81ED-4DB2-BD59-A6C34878D82A}">
                    <a16:rowId xmlns:a16="http://schemas.microsoft.com/office/drawing/2014/main" val="186043108"/>
                  </a:ext>
                </a:extLst>
              </a:tr>
              <a:tr h="338282">
                <a:tc>
                  <a:txBody>
                    <a:bodyPr/>
                    <a:lstStyle/>
                    <a:p>
                      <a:endParaRPr lang="en-GB" dirty="0"/>
                    </a:p>
                  </a:txBody>
                  <a:tcPr/>
                </a:tc>
                <a:tc>
                  <a:txBody>
                    <a:bodyPr/>
                    <a:lstStyle/>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 + * </a:t>
                      </a:r>
                    </a:p>
                  </a:txBody>
                  <a:tcPr/>
                </a:tc>
                <a:extLst>
                  <a:ext uri="{0D108BD9-81ED-4DB2-BD59-A6C34878D82A}">
                    <a16:rowId xmlns:a16="http://schemas.microsoft.com/office/drawing/2014/main" val="393756810"/>
                  </a:ext>
                </a:extLst>
              </a:tr>
            </a:tbl>
          </a:graphicData>
        </a:graphic>
      </p:graphicFrame>
      <p:sp>
        <p:nvSpPr>
          <p:cNvPr id="5" name="TextBox 4"/>
          <p:cNvSpPr txBox="1"/>
          <p:nvPr/>
        </p:nvSpPr>
        <p:spPr>
          <a:xfrm>
            <a:off x="9980613" y="6319758"/>
            <a:ext cx="1690254" cy="369332"/>
          </a:xfrm>
          <a:prstGeom prst="rect">
            <a:avLst/>
          </a:prstGeom>
          <a:noFill/>
          <a:ln>
            <a:solidFill>
              <a:schemeClr val="accent1">
                <a:lumMod val="40000"/>
                <a:lumOff val="60000"/>
              </a:schemeClr>
            </a:solidFill>
          </a:ln>
        </p:spPr>
        <p:txBody>
          <a:bodyPr wrap="square" rtlCol="0">
            <a:spAutoFit/>
          </a:bodyPr>
          <a:lstStyle/>
          <a:p>
            <a:r>
              <a:rPr lang="en-US" dirty="0" smtClean="0"/>
              <a:t>* + a b + c d</a:t>
            </a:r>
            <a:endParaRPr lang="en-GB" dirty="0"/>
          </a:p>
        </p:txBody>
      </p:sp>
      <p:cxnSp>
        <p:nvCxnSpPr>
          <p:cNvPr id="7" name="Straight Arrow Connector 6"/>
          <p:cNvCxnSpPr>
            <a:endCxn id="5" idx="1"/>
          </p:cNvCxnSpPr>
          <p:nvPr/>
        </p:nvCxnSpPr>
        <p:spPr>
          <a:xfrm flipV="1">
            <a:off x="8595158" y="6504424"/>
            <a:ext cx="1385455" cy="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429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a:t>
            </a:r>
            <a:r>
              <a:rPr lang="en-US" smtClean="0"/>
              <a:t>PostFix</a:t>
            </a:r>
            <a:endParaRPr lang="en-GB" dirty="0"/>
          </a:p>
        </p:txBody>
      </p:sp>
      <p:sp>
        <p:nvSpPr>
          <p:cNvPr id="3" name="Content Placeholder 2"/>
          <p:cNvSpPr>
            <a:spLocks noGrp="1"/>
          </p:cNvSpPr>
          <p:nvPr>
            <p:ph idx="1"/>
          </p:nvPr>
        </p:nvSpPr>
        <p:spPr>
          <a:xfrm>
            <a:off x="1154954" y="2429165"/>
            <a:ext cx="10039519" cy="4202544"/>
          </a:xfrm>
        </p:spPr>
        <p:txBody>
          <a:bodyPr>
            <a:normAutofit lnSpcReduction="10000"/>
          </a:bodyPr>
          <a:lstStyle/>
          <a:p>
            <a:pPr>
              <a:buFont typeface="+mj-lt"/>
              <a:buAutoNum type="arabicParenR"/>
            </a:pPr>
            <a:r>
              <a:rPr lang="en-GB" dirty="0"/>
              <a:t>Scan X from left to right and repeat Step </a:t>
            </a:r>
            <a:r>
              <a:rPr lang="en-GB" dirty="0" smtClean="0"/>
              <a:t>2 </a:t>
            </a:r>
            <a:r>
              <a:rPr lang="en-GB" dirty="0"/>
              <a:t>to </a:t>
            </a:r>
            <a:r>
              <a:rPr lang="en-GB" dirty="0" smtClean="0"/>
              <a:t>5 </a:t>
            </a:r>
            <a:r>
              <a:rPr lang="en-GB" dirty="0"/>
              <a:t>for each element of X until the Stack is empty.</a:t>
            </a:r>
          </a:p>
          <a:p>
            <a:pPr>
              <a:buFont typeface="+mj-lt"/>
              <a:buAutoNum type="arabicParenR"/>
            </a:pPr>
            <a:r>
              <a:rPr lang="en-GB" dirty="0"/>
              <a:t>If an operand is encountered, add it to Y.</a:t>
            </a:r>
          </a:p>
          <a:p>
            <a:pPr>
              <a:buFont typeface="+mj-lt"/>
              <a:buAutoNum type="arabicParenR"/>
            </a:pPr>
            <a:r>
              <a:rPr lang="en-GB" dirty="0"/>
              <a:t>If a left parenthesis is encountered, push it onto Stack.</a:t>
            </a:r>
          </a:p>
          <a:p>
            <a:pPr>
              <a:buFont typeface="+mj-lt"/>
              <a:buAutoNum type="arabicParenR"/>
            </a:pPr>
            <a:r>
              <a:rPr lang="en-GB" dirty="0"/>
              <a:t>If an operator is encountered ,then:</a:t>
            </a:r>
          </a:p>
          <a:p>
            <a:pPr lvl="1">
              <a:buFont typeface="+mj-lt"/>
              <a:buAutoNum type="arabicParenR"/>
            </a:pPr>
            <a:r>
              <a:rPr lang="en-GB" dirty="0"/>
              <a:t>Repeatedly pop from Stack and add to Y each operator (on the top of Stack) which has the same precedence as or higher precedence than operator.</a:t>
            </a:r>
          </a:p>
          <a:p>
            <a:pPr lvl="1">
              <a:buFont typeface="+mj-lt"/>
              <a:buAutoNum type="arabicParenR"/>
            </a:pPr>
            <a:r>
              <a:rPr lang="en-GB" dirty="0"/>
              <a:t>Add operator to Stack.</a:t>
            </a:r>
          </a:p>
          <a:p>
            <a:pPr>
              <a:buFont typeface="+mj-lt"/>
              <a:buAutoNum type="arabicParenR"/>
            </a:pPr>
            <a:r>
              <a:rPr lang="en-GB" dirty="0" smtClean="0"/>
              <a:t>If </a:t>
            </a:r>
            <a:r>
              <a:rPr lang="en-GB" dirty="0"/>
              <a:t>a right parenthesis is encountered ,then:</a:t>
            </a:r>
          </a:p>
          <a:p>
            <a:pPr lvl="1">
              <a:buFont typeface="+mj-lt"/>
              <a:buAutoNum type="arabicParenR"/>
            </a:pPr>
            <a:r>
              <a:rPr lang="en-GB" dirty="0"/>
              <a:t>Repeatedly pop from Stack and add to Y each operator (on the top of Stack) until a left parenthesis is encountered.</a:t>
            </a:r>
          </a:p>
          <a:p>
            <a:pPr lvl="1">
              <a:buFont typeface="+mj-lt"/>
              <a:buAutoNum type="arabicParenR"/>
            </a:pPr>
            <a:r>
              <a:rPr lang="en-GB" dirty="0"/>
              <a:t>Remove the left Parenthesis</a:t>
            </a:r>
            <a:r>
              <a:rPr lang="en-GB" dirty="0" smtClean="0"/>
              <a:t>.</a:t>
            </a:r>
            <a:endParaRPr lang="en-GB" dirty="0"/>
          </a:p>
        </p:txBody>
      </p:sp>
    </p:spTree>
    <p:extLst>
      <p:ext uri="{BB962C8B-B14F-4D97-AF65-F5344CB8AC3E}">
        <p14:creationId xmlns:p14="http://schemas.microsoft.com/office/powerpoint/2010/main" val="2712430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a:t>
            </a:r>
            <a:r>
              <a:rPr lang="en-US" dirty="0" smtClean="0"/>
              <a:t>Postfix Conversion</a:t>
            </a:r>
            <a:endParaRPr lang="en-GB" dirty="0"/>
          </a:p>
        </p:txBody>
      </p:sp>
      <p:graphicFrame>
        <p:nvGraphicFramePr>
          <p:cNvPr id="4" name="Content Placeholder 3"/>
          <p:cNvGraphicFramePr>
            <a:graphicFrameLocks/>
          </p:cNvGraphicFramePr>
          <p:nvPr>
            <p:extLst/>
          </p:nvPr>
        </p:nvGraphicFramePr>
        <p:xfrm>
          <a:off x="2959291" y="1980392"/>
          <a:ext cx="8588664" cy="4754880"/>
        </p:xfrm>
        <a:graphic>
          <a:graphicData uri="http://schemas.openxmlformats.org/drawingml/2006/table">
            <a:tbl>
              <a:tblPr firstRow="1" bandRow="1">
                <a:tableStyleId>{5C22544A-7EE6-4342-B048-85BDC9FD1C3A}</a:tableStyleId>
              </a:tblPr>
              <a:tblGrid>
                <a:gridCol w="2862888">
                  <a:extLst>
                    <a:ext uri="{9D8B030D-6E8A-4147-A177-3AD203B41FA5}">
                      <a16:colId xmlns:a16="http://schemas.microsoft.com/office/drawing/2014/main" val="3558901027"/>
                    </a:ext>
                  </a:extLst>
                </a:gridCol>
                <a:gridCol w="2862888">
                  <a:extLst>
                    <a:ext uri="{9D8B030D-6E8A-4147-A177-3AD203B41FA5}">
                      <a16:colId xmlns:a16="http://schemas.microsoft.com/office/drawing/2014/main" val="1371012496"/>
                    </a:ext>
                  </a:extLst>
                </a:gridCol>
                <a:gridCol w="2862888">
                  <a:extLst>
                    <a:ext uri="{9D8B030D-6E8A-4147-A177-3AD203B41FA5}">
                      <a16:colId xmlns:a16="http://schemas.microsoft.com/office/drawing/2014/main" val="1964650851"/>
                    </a:ext>
                  </a:extLst>
                </a:gridCol>
              </a:tblGrid>
              <a:tr h="338282">
                <a:tc>
                  <a:txBody>
                    <a:bodyPr/>
                    <a:lstStyle/>
                    <a:p>
                      <a:r>
                        <a:rPr lang="en-US" dirty="0" smtClean="0"/>
                        <a:t>Symbol</a:t>
                      </a:r>
                      <a:r>
                        <a:rPr lang="en-US" baseline="0" dirty="0" smtClean="0"/>
                        <a:t> Scanned</a:t>
                      </a:r>
                      <a:endParaRPr lang="en-GB" dirty="0"/>
                    </a:p>
                  </a:txBody>
                  <a:tcPr/>
                </a:tc>
                <a:tc>
                  <a:txBody>
                    <a:bodyPr/>
                    <a:lstStyle/>
                    <a:p>
                      <a:r>
                        <a:rPr lang="en-US" dirty="0" smtClean="0"/>
                        <a:t>Stack</a:t>
                      </a:r>
                      <a:endParaRPr lang="en-GB" dirty="0"/>
                    </a:p>
                  </a:txBody>
                  <a:tcPr/>
                </a:tc>
                <a:tc>
                  <a:txBody>
                    <a:bodyPr/>
                    <a:lstStyle/>
                    <a:p>
                      <a:r>
                        <a:rPr lang="en-US" dirty="0" smtClean="0"/>
                        <a:t>Output</a:t>
                      </a:r>
                      <a:endParaRPr lang="en-GB" dirty="0"/>
                    </a:p>
                  </a:txBody>
                  <a:tcPr/>
                </a:tc>
                <a:extLst>
                  <a:ext uri="{0D108BD9-81ED-4DB2-BD59-A6C34878D82A}">
                    <a16:rowId xmlns:a16="http://schemas.microsoft.com/office/drawing/2014/main" val="4256587486"/>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a:t>
                      </a:r>
                      <a:endParaRPr lang="en-GB" dirty="0"/>
                    </a:p>
                  </a:txBody>
                  <a:tcPr/>
                </a:tc>
                <a:extLst>
                  <a:ext uri="{0D108BD9-81ED-4DB2-BD59-A6C34878D82A}">
                    <a16:rowId xmlns:a16="http://schemas.microsoft.com/office/drawing/2014/main" val="1850909478"/>
                  </a:ext>
                </a:extLst>
              </a:tr>
              <a:tr h="338282">
                <a:tc>
                  <a:txBody>
                    <a:bodyPr/>
                    <a:lstStyle/>
                    <a:p>
                      <a:r>
                        <a:rPr lang="en-US" dirty="0" smtClean="0"/>
                        <a:t>a</a:t>
                      </a:r>
                      <a:endParaRPr lang="en-GB" dirty="0"/>
                    </a:p>
                  </a:txBody>
                  <a:tcPr/>
                </a:tc>
                <a:tc>
                  <a:txBody>
                    <a:bodyPr/>
                    <a:lstStyle/>
                    <a:p>
                      <a:r>
                        <a:rPr lang="en-US" dirty="0" smtClean="0"/>
                        <a:t>(</a:t>
                      </a:r>
                      <a:endParaRPr lang="en-GB" dirty="0"/>
                    </a:p>
                  </a:txBody>
                  <a:tcPr/>
                </a:tc>
                <a:tc>
                  <a:txBody>
                    <a:bodyPr/>
                    <a:lstStyle/>
                    <a:p>
                      <a:r>
                        <a:rPr lang="en-US" dirty="0" smtClean="0"/>
                        <a:t>a</a:t>
                      </a:r>
                      <a:endParaRPr lang="en-GB" dirty="0"/>
                    </a:p>
                  </a:txBody>
                  <a:tcPr/>
                </a:tc>
                <a:extLst>
                  <a:ext uri="{0D108BD9-81ED-4DB2-BD59-A6C34878D82A}">
                    <a16:rowId xmlns:a16="http://schemas.microsoft.com/office/drawing/2014/main" val="965930465"/>
                  </a:ext>
                </a:extLst>
              </a:tr>
              <a:tr h="338282">
                <a:tc>
                  <a:txBody>
                    <a:bodyPr/>
                    <a:lstStyle/>
                    <a:p>
                      <a:r>
                        <a:rPr lang="en-US" dirty="0" smtClean="0"/>
                        <a:t>+</a:t>
                      </a:r>
                      <a:endParaRPr lang="en-GB" dirty="0"/>
                    </a:p>
                  </a:txBody>
                  <a:tcPr/>
                </a:tc>
                <a:tc>
                  <a:txBody>
                    <a:bodyPr/>
                    <a:lstStyle/>
                    <a:p>
                      <a:r>
                        <a:rPr lang="en-US" dirty="0" smtClean="0"/>
                        <a:t>( + </a:t>
                      </a:r>
                      <a:endParaRPr lang="en-GB" dirty="0"/>
                    </a:p>
                  </a:txBody>
                  <a:tcPr/>
                </a:tc>
                <a:tc>
                  <a:txBody>
                    <a:bodyPr/>
                    <a:lstStyle/>
                    <a:p>
                      <a:r>
                        <a:rPr lang="en-US" dirty="0" smtClean="0"/>
                        <a:t>a</a:t>
                      </a:r>
                      <a:endParaRPr lang="en-GB" dirty="0"/>
                    </a:p>
                  </a:txBody>
                  <a:tcPr/>
                </a:tc>
                <a:extLst>
                  <a:ext uri="{0D108BD9-81ED-4DB2-BD59-A6C34878D82A}">
                    <a16:rowId xmlns:a16="http://schemas.microsoft.com/office/drawing/2014/main" val="263414373"/>
                  </a:ext>
                </a:extLst>
              </a:tr>
              <a:tr h="338282">
                <a:tc>
                  <a:txBody>
                    <a:bodyPr/>
                    <a:lstStyle/>
                    <a:p>
                      <a:r>
                        <a:rPr lang="en-US" dirty="0" smtClean="0"/>
                        <a:t>b</a:t>
                      </a:r>
                      <a:endParaRPr lang="en-GB" dirty="0"/>
                    </a:p>
                  </a:txBody>
                  <a:tcPr/>
                </a:tc>
                <a:tc>
                  <a:txBody>
                    <a:bodyPr/>
                    <a:lstStyle/>
                    <a:p>
                      <a:r>
                        <a:rPr lang="en-US" dirty="0" smtClean="0"/>
                        <a:t>( + </a:t>
                      </a:r>
                      <a:endParaRPr lang="en-GB" dirty="0"/>
                    </a:p>
                  </a:txBody>
                  <a:tcPr/>
                </a:tc>
                <a:tc>
                  <a:txBody>
                    <a:bodyPr/>
                    <a:lstStyle/>
                    <a:p>
                      <a:r>
                        <a:rPr lang="en-US" dirty="0" smtClean="0"/>
                        <a:t>a b</a:t>
                      </a:r>
                      <a:endParaRPr lang="en-GB" dirty="0"/>
                    </a:p>
                  </a:txBody>
                  <a:tcPr/>
                </a:tc>
                <a:extLst>
                  <a:ext uri="{0D108BD9-81ED-4DB2-BD59-A6C34878D82A}">
                    <a16:rowId xmlns:a16="http://schemas.microsoft.com/office/drawing/2014/main" val="2304260616"/>
                  </a:ext>
                </a:extLst>
              </a:tr>
              <a:tr h="338282">
                <a:tc>
                  <a:txBody>
                    <a:bodyPr/>
                    <a:lstStyle/>
                    <a:p>
                      <a:r>
                        <a:rPr lang="en-US" dirty="0" smtClean="0"/>
                        <a:t>)</a:t>
                      </a:r>
                      <a:endParaRPr lang="en-GB" dirty="0"/>
                    </a:p>
                  </a:txBody>
                  <a:tcPr/>
                </a:tc>
                <a:tc>
                  <a:txBody>
                    <a:bodyPr/>
                    <a:lstStyle/>
                    <a:p>
                      <a:endParaRPr lang="en-GB" dirty="0"/>
                    </a:p>
                  </a:txBody>
                  <a:tcPr/>
                </a:tc>
                <a:tc>
                  <a:txBody>
                    <a:bodyPr/>
                    <a:lstStyle/>
                    <a:p>
                      <a:r>
                        <a:rPr lang="en-US" dirty="0" smtClean="0"/>
                        <a:t>a</a:t>
                      </a:r>
                      <a:r>
                        <a:rPr lang="en-US" baseline="0" dirty="0" smtClean="0"/>
                        <a:t> b +</a:t>
                      </a:r>
                      <a:endParaRPr lang="en-GB" dirty="0"/>
                    </a:p>
                  </a:txBody>
                  <a:tcPr/>
                </a:tc>
                <a:extLst>
                  <a:ext uri="{0D108BD9-81ED-4DB2-BD59-A6C34878D82A}">
                    <a16:rowId xmlns:a16="http://schemas.microsoft.com/office/drawing/2014/main" val="4055121701"/>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a</a:t>
                      </a:r>
                      <a:r>
                        <a:rPr lang="en-US" baseline="0" dirty="0" smtClean="0"/>
                        <a:t> b +</a:t>
                      </a:r>
                      <a:endParaRPr lang="en-GB" dirty="0"/>
                    </a:p>
                  </a:txBody>
                  <a:tcPr/>
                </a:tc>
                <a:extLst>
                  <a:ext uri="{0D108BD9-81ED-4DB2-BD59-A6C34878D82A}">
                    <a16:rowId xmlns:a16="http://schemas.microsoft.com/office/drawing/2014/main" val="2797209385"/>
                  </a:ext>
                </a:extLst>
              </a:tr>
              <a:tr h="338282">
                <a:tc>
                  <a:txBody>
                    <a:bodyPr/>
                    <a:lstStyle/>
                    <a:p>
                      <a:r>
                        <a:rPr lang="en-US" dirty="0" smtClean="0"/>
                        <a:t>(</a:t>
                      </a:r>
                      <a:endParaRPr lang="en-GB" dirty="0"/>
                    </a:p>
                  </a:txBody>
                  <a:tcPr/>
                </a:tc>
                <a:tc>
                  <a:txBody>
                    <a:bodyPr/>
                    <a:lstStyle/>
                    <a:p>
                      <a:r>
                        <a:rPr lang="en-US" dirty="0" smtClean="0"/>
                        <a:t>*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endParaRPr lang="en-GB" dirty="0" smtClean="0"/>
                    </a:p>
                  </a:txBody>
                  <a:tcPr/>
                </a:tc>
                <a:extLst>
                  <a:ext uri="{0D108BD9-81ED-4DB2-BD59-A6C34878D82A}">
                    <a16:rowId xmlns:a16="http://schemas.microsoft.com/office/drawing/2014/main" val="1651704400"/>
                  </a:ext>
                </a:extLst>
              </a:tr>
              <a:tr h="338282">
                <a:tc>
                  <a:txBody>
                    <a:bodyPr/>
                    <a:lstStyle/>
                    <a:p>
                      <a:r>
                        <a:rPr lang="en-US" dirty="0" smtClean="0"/>
                        <a:t>c</a:t>
                      </a:r>
                      <a:endParaRPr lang="en-GB" dirty="0"/>
                    </a:p>
                  </a:txBody>
                  <a:tcPr/>
                </a:tc>
                <a:tc>
                  <a:txBody>
                    <a:bodyPr/>
                    <a:lstStyle/>
                    <a:p>
                      <a:r>
                        <a:rPr lang="en-US" dirty="0" smtClean="0"/>
                        <a:t>*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r>
                        <a:rPr lang="en-GB" baseline="0" dirty="0" smtClean="0"/>
                        <a:t> c</a:t>
                      </a:r>
                      <a:endParaRPr lang="en-GB" dirty="0" smtClean="0"/>
                    </a:p>
                  </a:txBody>
                  <a:tcPr/>
                </a:tc>
                <a:extLst>
                  <a:ext uri="{0D108BD9-81ED-4DB2-BD59-A6C34878D82A}">
                    <a16:rowId xmlns:a16="http://schemas.microsoft.com/office/drawing/2014/main" val="1871971456"/>
                  </a:ext>
                </a:extLst>
              </a:tr>
              <a:tr h="338282">
                <a:tc>
                  <a:txBody>
                    <a:bodyPr/>
                    <a:lstStyle/>
                    <a:p>
                      <a:r>
                        <a:rPr lang="en-US" dirty="0" smtClean="0"/>
                        <a:t>+</a:t>
                      </a:r>
                      <a:endParaRPr lang="en-GB" dirty="0"/>
                    </a:p>
                  </a:txBody>
                  <a:tcPr/>
                </a:tc>
                <a:tc>
                  <a:txBody>
                    <a:bodyPr/>
                    <a:lstStyle/>
                    <a:p>
                      <a:r>
                        <a:rPr lang="en-US" dirty="0" smtClean="0"/>
                        <a:t>* (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r>
                        <a:rPr lang="en-GB" baseline="0" dirty="0" smtClean="0"/>
                        <a:t> c</a:t>
                      </a:r>
                      <a:endParaRPr lang="en-GB" dirty="0" smtClean="0"/>
                    </a:p>
                  </a:txBody>
                  <a:tcPr/>
                </a:tc>
                <a:extLst>
                  <a:ext uri="{0D108BD9-81ED-4DB2-BD59-A6C34878D82A}">
                    <a16:rowId xmlns:a16="http://schemas.microsoft.com/office/drawing/2014/main" val="3520466866"/>
                  </a:ext>
                </a:extLst>
              </a:tr>
              <a:tr h="338282">
                <a:tc>
                  <a:txBody>
                    <a:bodyPr/>
                    <a:lstStyle/>
                    <a:p>
                      <a:r>
                        <a:rPr lang="en-US" dirty="0" smtClean="0"/>
                        <a:t>d</a:t>
                      </a:r>
                      <a:endParaRPr lang="en-GB" dirty="0"/>
                    </a:p>
                  </a:txBody>
                  <a:tcPr/>
                </a:tc>
                <a:tc>
                  <a:txBody>
                    <a:bodyPr/>
                    <a:lstStyle/>
                    <a:p>
                      <a:r>
                        <a:rPr lang="en-US" smtClean="0"/>
                        <a:t>* ( </a:t>
                      </a:r>
                      <a:r>
                        <a:rPr lang="en-US" dirty="0" smtClean="0"/>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r>
                        <a:rPr lang="en-GB" baseline="0" dirty="0" smtClean="0"/>
                        <a:t> c d</a:t>
                      </a:r>
                      <a:endParaRPr lang="en-GB" dirty="0" smtClean="0"/>
                    </a:p>
                  </a:txBody>
                  <a:tcPr/>
                </a:tc>
                <a:extLst>
                  <a:ext uri="{0D108BD9-81ED-4DB2-BD59-A6C34878D82A}">
                    <a16:rowId xmlns:a16="http://schemas.microsoft.com/office/drawing/2014/main" val="3714883454"/>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r>
                        <a:rPr lang="en-GB" baseline="0" dirty="0" smtClean="0"/>
                        <a:t> c d +</a:t>
                      </a:r>
                      <a:endParaRPr lang="en-GB" dirty="0" smtClean="0"/>
                    </a:p>
                  </a:txBody>
                  <a:tcPr/>
                </a:tc>
                <a:extLst>
                  <a:ext uri="{0D108BD9-81ED-4DB2-BD59-A6C34878D82A}">
                    <a16:rowId xmlns:a16="http://schemas.microsoft.com/office/drawing/2014/main" val="186043108"/>
                  </a:ext>
                </a:extLst>
              </a:tr>
              <a:tr h="338282">
                <a:tc>
                  <a:txBody>
                    <a:bodyPr/>
                    <a:lstStyle/>
                    <a:p>
                      <a:endParaRPr lang="en-GB" dirty="0"/>
                    </a:p>
                  </a:txBody>
                  <a:tcPr/>
                </a:tc>
                <a:tc>
                  <a:txBody>
                    <a:bodyPr/>
                    <a:lstStyle/>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b +</a:t>
                      </a:r>
                      <a:r>
                        <a:rPr lang="en-GB" baseline="0" dirty="0" smtClean="0"/>
                        <a:t> c d + *</a:t>
                      </a:r>
                      <a:endParaRPr lang="en-GB" dirty="0" smtClean="0"/>
                    </a:p>
                  </a:txBody>
                  <a:tcPr/>
                </a:tc>
                <a:extLst>
                  <a:ext uri="{0D108BD9-81ED-4DB2-BD59-A6C34878D82A}">
                    <a16:rowId xmlns:a16="http://schemas.microsoft.com/office/drawing/2014/main" val="393756810"/>
                  </a:ext>
                </a:extLst>
              </a:tr>
            </a:tbl>
          </a:graphicData>
        </a:graphic>
      </p:graphicFrame>
      <p:sp>
        <p:nvSpPr>
          <p:cNvPr id="8" name="Content Placeholder 2"/>
          <p:cNvSpPr txBox="1">
            <a:spLocks/>
          </p:cNvSpPr>
          <p:nvPr/>
        </p:nvSpPr>
        <p:spPr>
          <a:xfrm>
            <a:off x="606520" y="2496550"/>
            <a:ext cx="2029499" cy="413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smtClean="0"/>
              <a:t>(a + b) * (c + d)</a:t>
            </a:r>
          </a:p>
        </p:txBody>
      </p:sp>
    </p:spTree>
    <p:extLst>
      <p:ext uri="{BB962C8B-B14F-4D97-AF65-F5344CB8AC3E}">
        <p14:creationId xmlns:p14="http://schemas.microsoft.com/office/powerpoint/2010/main" val="1310941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181</TotalTime>
  <Words>500</Words>
  <Application>Microsoft Office PowerPoint</Application>
  <PresentationFormat>Widescreen</PresentationFormat>
  <Paragraphs>105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Data Structure &amp; Algorithms</vt:lpstr>
      <vt:lpstr>Infix to Prefix Notation</vt:lpstr>
      <vt:lpstr>Infix to Prefix Conversion</vt:lpstr>
      <vt:lpstr>Infix to Prefix Conversion Contd.</vt:lpstr>
      <vt:lpstr>Infix to PostFix</vt:lpstr>
      <vt:lpstr>Infix to Postfix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Maryam Imtiaz Malik</dc:creator>
  <cp:lastModifiedBy>Maryam Imtiaz Malik</cp:lastModifiedBy>
  <cp:revision>21</cp:revision>
  <dcterms:created xsi:type="dcterms:W3CDTF">2022-03-08T16:20:52Z</dcterms:created>
  <dcterms:modified xsi:type="dcterms:W3CDTF">2024-03-14T18:27:39Z</dcterms:modified>
</cp:coreProperties>
</file>