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B208D-D029-4C3B-A397-E913EB7A828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9605C-0920-49E2-B76B-AB229BFA0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9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9605C-0920-49E2-B76B-AB229BFA0ED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766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55ED32-9ADF-4552-B168-25C712281BD6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482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7E8B64-5A9E-4A34-84DD-02DD958ECB92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212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F58ACB-3F32-4A81-AC23-B871B37B29E0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266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E03AB8-535D-45E3-8796-C1ECBC123DAB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42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129E14-D7E9-4EBF-BD08-CD9A9F93CF8C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5611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E37340F-6C5D-41BA-8845-E2327361622B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93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43A9D51-49F8-4498-AB42-0D70904869C6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787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822F02-3C8D-45CE-B254-3E318715892A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722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5BDAB0-E964-46A5-BE55-BCAD7E3AE924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4551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528A65-C18F-468C-BC81-9F685BA72B6F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126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55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9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2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09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27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295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932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563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06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60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75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1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40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68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2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9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E551415-A306-4659-87EA-CF8A223AE01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743FA9-D1AA-4C2A-A04B-8BC3CC092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81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4679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3425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Array-based Implementation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2964" y="2553854"/>
            <a:ext cx="7772400" cy="3505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::~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()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delete [] items;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30290" y="3476047"/>
            <a:ext cx="88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C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6234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2782" y="757381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Array-based Implementation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091" y="2556164"/>
            <a:ext cx="8077200" cy="3733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::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MakeEmpty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()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front =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maxQue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- 1;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rear =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maxQue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- 1;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ea typeface="MS Mincho" charset="-128"/>
              </a:rPr>
              <a:t>}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167582" y="3652982"/>
            <a:ext cx="88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C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1085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8309" y="741363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Array-based Implementation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8309" y="24638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bool </a:t>
            </a:r>
            <a:r>
              <a:rPr lang="en-US" altLang="en-US" sz="28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sz="2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::</a:t>
            </a:r>
            <a:r>
              <a:rPr lang="en-US" altLang="en-US" sz="2800" dirty="0" err="1">
                <a:latin typeface="Arial" panose="020B0604020202020204" pitchFamily="34" charset="0"/>
                <a:cs typeface="Times New Roman" panose="02020603050405020304" pitchFamily="18" charset="0"/>
              </a:rPr>
              <a:t>IsEmpty</a:t>
            </a:r>
            <a:r>
              <a:rPr lang="en-US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altLang="en-US" sz="2800" dirty="0" err="1">
                <a:latin typeface="Arial" panose="020B0604020202020204" pitchFamily="34" charset="0"/>
                <a:cs typeface="Times New Roman" panose="02020603050405020304" pitchFamily="18" charset="0"/>
              </a:rPr>
              <a:t>const</a:t>
            </a:r>
            <a:endParaRPr lang="en-US" altLang="en-US" sz="28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 return (rear == front);</a:t>
            </a:r>
            <a:endParaRPr lang="en-US" altLang="en-US" sz="28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bool </a:t>
            </a:r>
            <a:r>
              <a:rPr lang="en-US" altLang="en-US" sz="28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sz="2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::</a:t>
            </a:r>
            <a:r>
              <a:rPr lang="en-US" altLang="en-US" sz="28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IsFull</a:t>
            </a:r>
            <a:r>
              <a:rPr lang="en-US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altLang="en-US" sz="2800" dirty="0" err="1">
                <a:cs typeface="Times New Roman" panose="02020603050405020304" pitchFamily="18" charset="0"/>
              </a:rPr>
              <a:t>const</a:t>
            </a:r>
            <a:endParaRPr lang="en-US" altLang="en-US" sz="2800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 return ( (rear + 1) % </a:t>
            </a:r>
            <a:r>
              <a:rPr lang="en-US" altLang="en-US" sz="2800" dirty="0" err="1">
                <a:latin typeface="Arial" panose="020B0604020202020204" pitchFamily="34" charset="0"/>
                <a:cs typeface="Times New Roman" panose="02020603050405020304" pitchFamily="18" charset="0"/>
              </a:rPr>
              <a:t>maxQue</a:t>
            </a:r>
            <a:r>
              <a:rPr lang="en-US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 == front);</a:t>
            </a:r>
            <a:endParaRPr lang="en-US" altLang="en-US" sz="28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304140" y="3164681"/>
            <a:ext cx="78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C000"/>
                </a:solidFill>
              </a:rPr>
              <a:t>O(1)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304140" y="5242719"/>
            <a:ext cx="78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C000"/>
                </a:solidFill>
              </a:rPr>
              <a:t>O(1)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209800" y="3962400"/>
            <a:ext cx="792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218" y="80587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ea typeface="MS Mincho" charset="-128"/>
              </a:rPr>
              <a:t>Enqueue</a:t>
            </a:r>
            <a:r>
              <a:rPr lang="en-US" altLang="en-US" dirty="0" smtClean="0">
                <a:ea typeface="MS Mincho" charset="-128"/>
              </a:rPr>
              <a:t> (</a:t>
            </a:r>
            <a:r>
              <a:rPr lang="en-US" altLang="en-US" dirty="0" err="1" smtClean="0">
                <a:ea typeface="MS Mincho" charset="-128"/>
              </a:rPr>
              <a:t>ItemType</a:t>
            </a:r>
            <a:r>
              <a:rPr lang="en-US" altLang="en-US" dirty="0" smtClean="0">
                <a:ea typeface="MS Mincho" charset="-128"/>
              </a:rPr>
              <a:t> </a:t>
            </a:r>
            <a:r>
              <a:rPr lang="en-US" altLang="en-US" dirty="0" err="1" smtClean="0">
                <a:ea typeface="MS Mincho" charset="-128"/>
              </a:rPr>
              <a:t>newItem</a:t>
            </a:r>
            <a:r>
              <a:rPr lang="en-US" altLang="en-US" dirty="0" smtClean="0">
                <a:ea typeface="MS Mincho" charset="-128"/>
              </a:rPr>
              <a:t>)</a:t>
            </a:r>
            <a:r>
              <a:rPr lang="en-US" altLang="en-US" dirty="0" smtClean="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9218" y="2805545"/>
            <a:ext cx="7772400" cy="3429000"/>
          </a:xfrm>
        </p:spPr>
        <p:txBody>
          <a:bodyPr/>
          <a:lstStyle/>
          <a:p>
            <a:pPr eaLnBrk="1" hangingPunct="1"/>
            <a:r>
              <a:rPr lang="en-US" altLang="en-US" i="1" dirty="0" smtClean="0">
                <a:cs typeface="Times New Roman" panose="02020603050405020304" pitchFamily="18" charset="0"/>
              </a:rPr>
              <a:t>Function</a:t>
            </a:r>
            <a:r>
              <a:rPr lang="en-US" altLang="en-US" dirty="0" smtClean="0">
                <a:cs typeface="Times New Roman" panose="02020603050405020304" pitchFamily="18" charset="0"/>
              </a:rPr>
              <a:t>: Adds </a:t>
            </a:r>
            <a:r>
              <a:rPr lang="en-US" altLang="en-US" dirty="0" err="1" smtClean="0">
                <a:cs typeface="Times New Roman" panose="02020603050405020304" pitchFamily="18" charset="0"/>
              </a:rPr>
              <a:t>newItem</a:t>
            </a:r>
            <a:r>
              <a:rPr lang="en-US" altLang="en-US" dirty="0" smtClean="0">
                <a:cs typeface="Times New Roman" panose="02020603050405020304" pitchFamily="18" charset="0"/>
              </a:rPr>
              <a:t> to the rear of the queue.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dirty="0" smtClean="0">
                <a:cs typeface="Times New Roman" panose="02020603050405020304" pitchFamily="18" charset="0"/>
              </a:rPr>
              <a:t>Preconditions</a:t>
            </a:r>
            <a:r>
              <a:rPr lang="en-US" altLang="en-US" dirty="0" smtClean="0">
                <a:cs typeface="Times New Roman" panose="02020603050405020304" pitchFamily="18" charset="0"/>
              </a:rPr>
              <a:t>: Queue has been initialized and is </a:t>
            </a:r>
            <a:r>
              <a:rPr lang="en-US" altLang="en-US" u="sng" dirty="0" smtClean="0">
                <a:cs typeface="Times New Roman" panose="02020603050405020304" pitchFamily="18" charset="0"/>
              </a:rPr>
              <a:t>not</a:t>
            </a:r>
            <a:r>
              <a:rPr lang="en-US" altLang="en-US" dirty="0" smtClean="0">
                <a:cs typeface="Times New Roman" panose="02020603050405020304" pitchFamily="18" charset="0"/>
              </a:rPr>
              <a:t> full.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dirty="0" err="1" smtClean="0">
                <a:ea typeface="MS Mincho" charset="-128"/>
              </a:rPr>
              <a:t>Postconditions</a:t>
            </a:r>
            <a:r>
              <a:rPr lang="en-US" altLang="en-US" dirty="0" smtClean="0">
                <a:ea typeface="MS Mincho" charset="-128"/>
              </a:rPr>
              <a:t>: </a:t>
            </a:r>
            <a:r>
              <a:rPr lang="en-US" altLang="en-US" dirty="0" err="1" smtClean="0">
                <a:ea typeface="MS Mincho" charset="-128"/>
              </a:rPr>
              <a:t>newItem</a:t>
            </a:r>
            <a:r>
              <a:rPr lang="en-US" altLang="en-US" dirty="0" smtClean="0">
                <a:ea typeface="MS Mincho" charset="-128"/>
              </a:rPr>
              <a:t> is at rear of queue.</a:t>
            </a:r>
            <a:r>
              <a:rPr lang="en-U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8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07473" y="7527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Queue overflow</a:t>
            </a:r>
            <a:r>
              <a:rPr lang="en-US" altLang="en-US" dirty="0" smtClean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7654" y="2613891"/>
            <a:ext cx="7772400" cy="2362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The condition resulting from trying to add an element onto a full queue.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		if(!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q.IsFull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())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 		 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q.Enqueue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(item);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33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2055" y="708025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Array-based Implementation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::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Enqueue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newItem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buNone/>
            </a:pPr>
            <a:r>
              <a:rPr lang="fr-FR" altLang="en-US" dirty="0">
                <a:latin typeface="Arial" panose="020B0604020202020204" pitchFamily="34" charset="0"/>
                <a:cs typeface="Courier New" panose="02070309020205020404" pitchFamily="49" charset="0"/>
              </a:rPr>
              <a:t>if (front == </a:t>
            </a:r>
            <a:r>
              <a:rPr lang="fr-FR" altLang="en-US" dirty="0" err="1">
                <a:latin typeface="Arial" panose="020B0604020202020204" pitchFamily="34" charset="0"/>
                <a:cs typeface="Courier New" panose="02070309020205020404" pitchFamily="49" charset="0"/>
              </a:rPr>
              <a:t>maxQue</a:t>
            </a:r>
            <a:r>
              <a:rPr lang="fr-FR" altLang="en-US" dirty="0">
                <a:latin typeface="Arial" panose="020B0604020202020204" pitchFamily="34" charset="0"/>
                <a:cs typeface="Courier New" panose="02070309020205020404" pitchFamily="49" charset="0"/>
              </a:rPr>
              <a:t> -1)</a:t>
            </a:r>
          </a:p>
          <a:p>
            <a:pPr>
              <a:buNone/>
            </a:pPr>
            <a:r>
              <a:rPr lang="fr-FR" altLang="en-US" dirty="0">
                <a:latin typeface="Arial" panose="020B0604020202020204" pitchFamily="34" charset="0"/>
                <a:cs typeface="Courier New" panose="02070309020205020404" pitchFamily="49" charset="0"/>
              </a:rPr>
              <a:t>	front = (front + 1) % </a:t>
            </a:r>
            <a:r>
              <a:rPr lang="fr-FR" altLang="en-US" dirty="0" err="1">
                <a:latin typeface="Arial" panose="020B0604020202020204" pitchFamily="34" charset="0"/>
                <a:cs typeface="Courier New" panose="02070309020205020404" pitchFamily="49" charset="0"/>
              </a:rPr>
              <a:t>maxQue</a:t>
            </a:r>
            <a:r>
              <a:rPr lang="fr-FR" altLang="en-US" dirty="0">
                <a:latin typeface="Arial" panose="020B0604020202020204" pitchFamily="34" charset="0"/>
                <a:cs typeface="Courier New" panose="02070309020205020404" pitchFamily="49" charset="0"/>
              </a:rPr>
              <a:t>;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rear = (rear + 1) %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maxQue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items[rear] =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newItem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Mincho" charset="-128"/>
              </a:rPr>
              <a:t>Dequeue (ItemType&amp; item)</a:t>
            </a:r>
            <a:endParaRPr lang="en-US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cs typeface="Times New Roman" panose="02020603050405020304" pitchFamily="18" charset="0"/>
              </a:rPr>
              <a:t>Function</a:t>
            </a:r>
            <a:r>
              <a:rPr lang="en-US" altLang="en-US" smtClean="0">
                <a:cs typeface="Times New Roman" panose="02020603050405020304" pitchFamily="18" charset="0"/>
              </a:rPr>
              <a:t>: Removes front item from queue and returns it in item.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smtClean="0">
                <a:cs typeface="Times New Roman" panose="02020603050405020304" pitchFamily="18" charset="0"/>
              </a:rPr>
              <a:t>Preconditions</a:t>
            </a:r>
            <a:r>
              <a:rPr lang="en-US" altLang="en-US" smtClean="0">
                <a:cs typeface="Times New Roman" panose="02020603050405020304" pitchFamily="18" charset="0"/>
              </a:rPr>
              <a:t>: Queue has been initialized and is </a:t>
            </a:r>
            <a:r>
              <a:rPr lang="en-US" altLang="en-US" u="sng" smtClean="0">
                <a:cs typeface="Times New Roman" panose="02020603050405020304" pitchFamily="18" charset="0"/>
              </a:rPr>
              <a:t>not</a:t>
            </a:r>
            <a:r>
              <a:rPr lang="en-US" altLang="en-US" smtClean="0">
                <a:cs typeface="Times New Roman" panose="02020603050405020304" pitchFamily="18" charset="0"/>
              </a:rPr>
              <a:t> empty.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smtClean="0">
                <a:cs typeface="Times New Roman" panose="02020603050405020304" pitchFamily="18" charset="0"/>
              </a:rPr>
              <a:t>Postconditions</a:t>
            </a:r>
            <a:r>
              <a:rPr lang="en-US" altLang="en-US" smtClean="0">
                <a:cs typeface="Times New Roman" panose="02020603050405020304" pitchFamily="18" charset="0"/>
              </a:rPr>
              <a:t>: Front element has been removed from queue and item </a:t>
            </a:r>
            <a:r>
              <a:rPr lang="en-US" altLang="en-US" smtClean="0">
                <a:ea typeface="MS Mincho" charset="-128"/>
              </a:rPr>
              <a:t>is a copy of removed element.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4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835891" y="759691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Queue underflow</a:t>
            </a:r>
            <a:endParaRPr lang="en-US" altLang="en-US" sz="36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230746" y="2546928"/>
            <a:ext cx="7772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The condition resulting from trying to remove an element from an empty queue.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•"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			if(!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q.IsEmpty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())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			  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q.Dequeue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(item);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41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Array-based Queue Implementation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::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Dequeue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()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front = (front + 1) %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maxQue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449127" y="3226666"/>
            <a:ext cx="88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C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5945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Mincho" charset="-128"/>
              </a:rPr>
              <a:t>Array-based Queue Implementation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QueueType</a:t>
            </a:r>
            <a:r>
              <a:rPr lang="en-GB" dirty="0" smtClean="0"/>
              <a:t>::peek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 smtClean="0"/>
              <a:t> return </a:t>
            </a:r>
            <a:r>
              <a:rPr lang="en-GB" dirty="0"/>
              <a:t>items[front];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39891" y="3374448"/>
            <a:ext cx="88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C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52261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an ordered group of homogeneous items.</a:t>
            </a:r>
          </a:p>
          <a:p>
            <a:r>
              <a:rPr lang="en-GB" dirty="0"/>
              <a:t>Queues have two ends: </a:t>
            </a:r>
          </a:p>
          <a:p>
            <a:pPr lvl="1"/>
            <a:r>
              <a:rPr lang="en-GB" dirty="0"/>
              <a:t>Items are added at one end. </a:t>
            </a:r>
          </a:p>
          <a:p>
            <a:pPr lvl="1"/>
            <a:r>
              <a:rPr lang="en-GB" dirty="0"/>
              <a:t>Items are removed from the other end.</a:t>
            </a:r>
          </a:p>
          <a:p>
            <a:r>
              <a:rPr lang="en-GB" dirty="0"/>
              <a:t>FIFO property: First In, First Out </a:t>
            </a:r>
          </a:p>
          <a:p>
            <a:r>
              <a:rPr lang="en-GB" dirty="0"/>
              <a:t>The item added first is also removed first </a:t>
            </a:r>
          </a:p>
        </p:txBody>
      </p:sp>
      <p:pic>
        <p:nvPicPr>
          <p:cNvPr id="4" name="Picture 4" descr="Fig4-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73" y="3895148"/>
            <a:ext cx="43434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579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Mincho" charset="-128"/>
              </a:rPr>
              <a:t>Array-based Queue Implementation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09286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void </a:t>
            </a:r>
            <a:r>
              <a:rPr lang="en-GB" dirty="0" err="1"/>
              <a:t>QueueType</a:t>
            </a:r>
            <a:r>
              <a:rPr lang="en-GB" dirty="0"/>
              <a:t>&lt;</a:t>
            </a:r>
            <a:r>
              <a:rPr lang="en-GB" dirty="0" err="1"/>
              <a:t>ItemType</a:t>
            </a:r>
            <a:r>
              <a:rPr lang="en-GB" dirty="0"/>
              <a:t>&gt;::Display()</a:t>
            </a:r>
          </a:p>
          <a:p>
            <a:r>
              <a:rPr lang="en-GB" dirty="0"/>
              <a:t>{</a:t>
            </a:r>
          </a:p>
          <a:p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/>
              <a:t>IsEmpty</a:t>
            </a:r>
            <a:r>
              <a:rPr lang="en-GB" dirty="0"/>
              <a:t>())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   </a:t>
            </a:r>
            <a:r>
              <a:rPr lang="en-GB" dirty="0" err="1"/>
              <a:t>cout</a:t>
            </a:r>
            <a:r>
              <a:rPr lang="en-GB" dirty="0"/>
              <a:t> &lt;&lt; "Empty Queue"&lt;&lt;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       return;</a:t>
            </a:r>
          </a:p>
          <a:p>
            <a:r>
              <a:rPr lang="en-GB" dirty="0" smtClean="0"/>
              <a:t>}</a:t>
            </a:r>
            <a:endParaRPr lang="en-GB" dirty="0"/>
          </a:p>
          <a:p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/>
              <a:t>IsFull</a:t>
            </a:r>
            <a:r>
              <a:rPr lang="en-GB" dirty="0"/>
              <a:t>())</a:t>
            </a:r>
          </a:p>
          <a:p>
            <a:r>
              <a:rPr lang="en-GB" dirty="0" smtClean="0"/>
              <a:t> </a:t>
            </a:r>
            <a:r>
              <a:rPr lang="en-GB" dirty="0"/>
              <a:t>{</a:t>
            </a:r>
          </a:p>
          <a:p>
            <a:r>
              <a:rPr lang="en-GB" dirty="0"/>
              <a:t>        </a:t>
            </a:r>
            <a:r>
              <a:rPr lang="en-GB" dirty="0" err="1"/>
              <a:t>cout</a:t>
            </a:r>
            <a:r>
              <a:rPr lang="en-GB" dirty="0"/>
              <a:t> &lt;&lt; "Full Queue"&lt;&lt;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        return;</a:t>
            </a:r>
          </a:p>
          <a:p>
            <a:r>
              <a:rPr lang="en-GB" dirty="0"/>
              <a:t> </a:t>
            </a:r>
            <a:r>
              <a:rPr lang="en-GB" dirty="0" smtClean="0"/>
              <a:t> } 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499"/>
            <a:ext cx="4825159" cy="409286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 if (rear &gt;= front)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front; </a:t>
            </a:r>
            <a:r>
              <a:rPr lang="en-GB" dirty="0" err="1"/>
              <a:t>i</a:t>
            </a:r>
            <a:r>
              <a:rPr lang="en-GB" dirty="0"/>
              <a:t> &lt;= rear;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r>
              <a:rPr lang="en-GB" dirty="0"/>
              <a:t>            </a:t>
            </a:r>
            <a:r>
              <a:rPr lang="en-GB" dirty="0" err="1"/>
              <a:t>cout</a:t>
            </a:r>
            <a:r>
              <a:rPr lang="en-GB" dirty="0"/>
              <a:t>&lt;&lt;items[</a:t>
            </a:r>
            <a:r>
              <a:rPr lang="en-GB" dirty="0" err="1"/>
              <a:t>i</a:t>
            </a:r>
            <a:r>
              <a:rPr lang="en-GB" dirty="0" smtClean="0"/>
              <a:t>]&lt;&lt; “ ”;</a:t>
            </a:r>
            <a:endParaRPr lang="en-GB" dirty="0"/>
          </a:p>
          <a:p>
            <a:r>
              <a:rPr lang="en-GB" dirty="0"/>
              <a:t>    }</a:t>
            </a:r>
          </a:p>
          <a:p>
            <a:r>
              <a:rPr lang="en-GB" dirty="0"/>
              <a:t>    else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front;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maxQue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r>
              <a:rPr lang="en-GB" dirty="0"/>
              <a:t>            </a:t>
            </a:r>
            <a:r>
              <a:rPr lang="en-GB" dirty="0" err="1"/>
              <a:t>cout</a:t>
            </a:r>
            <a:r>
              <a:rPr lang="en-GB" dirty="0"/>
              <a:t>&lt;&lt;items[</a:t>
            </a:r>
            <a:r>
              <a:rPr lang="en-GB" dirty="0" err="1"/>
              <a:t>i</a:t>
            </a:r>
            <a:r>
              <a:rPr lang="en-GB" dirty="0" smtClean="0"/>
              <a:t>]&lt;&lt;“ ”;</a:t>
            </a:r>
            <a:endParaRPr lang="en-GB" dirty="0"/>
          </a:p>
          <a:p>
            <a:r>
              <a:rPr lang="en-GB" dirty="0"/>
              <a:t>        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&lt;= rear;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r>
              <a:rPr lang="en-GB" dirty="0"/>
              <a:t>            </a:t>
            </a:r>
            <a:r>
              <a:rPr lang="en-GB" dirty="0" err="1"/>
              <a:t>cout</a:t>
            </a:r>
            <a:r>
              <a:rPr lang="en-GB" dirty="0"/>
              <a:t>&lt;&lt;items[</a:t>
            </a:r>
            <a:r>
              <a:rPr lang="en-GB" dirty="0" err="1"/>
              <a:t>i</a:t>
            </a:r>
            <a:r>
              <a:rPr lang="en-GB" dirty="0" smtClean="0"/>
              <a:t>]&lt;&lt;“ ”;</a:t>
            </a:r>
            <a:endParaRPr lang="en-GB" dirty="0"/>
          </a:p>
          <a:p>
            <a:r>
              <a:rPr lang="en-GB" dirty="0"/>
              <a:t>    </a:t>
            </a:r>
            <a:r>
              <a:rPr lang="en-GB" dirty="0" smtClean="0"/>
              <a:t>}</a:t>
            </a:r>
          </a:p>
          <a:p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11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Implementation</a:t>
            </a:r>
            <a:endParaRPr lang="en-GB" dirty="0"/>
          </a:p>
        </p:txBody>
      </p:sp>
      <p:pic>
        <p:nvPicPr>
          <p:cNvPr id="9" name="Picture 4" descr="P284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4600" y="5073072"/>
            <a:ext cx="6807200" cy="14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478974" y="3407640"/>
            <a:ext cx="1706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Array-based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385888" y="5468794"/>
            <a:ext cx="2335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Linked-list-based</a:t>
            </a:r>
          </a:p>
        </p:txBody>
      </p:sp>
      <p:pic>
        <p:nvPicPr>
          <p:cNvPr id="12" name="Picture 2" descr="queues_fig1"/>
          <p:cNvPicPr>
            <a:picLocks noChangeAspect="1" noChangeArrowheads="1"/>
          </p:cNvPicPr>
          <p:nvPr/>
        </p:nvPicPr>
        <p:blipFill>
          <a:blip r:embed="rId3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2" t="6010" r="50478" b="60809"/>
          <a:stretch>
            <a:fillRect/>
          </a:stretch>
        </p:blipFill>
        <p:spPr bwMode="auto">
          <a:xfrm>
            <a:off x="3784600" y="2371797"/>
            <a:ext cx="18288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94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Mincho" charset="-128"/>
              </a:rPr>
              <a:t>Array-based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84348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class </a:t>
            </a:r>
            <a:r>
              <a:rPr lang="en-GB" dirty="0" err="1"/>
              <a:t>QueueType</a:t>
            </a:r>
            <a:r>
              <a:rPr lang="en-GB" dirty="0"/>
              <a:t> {</a:t>
            </a:r>
          </a:p>
          <a:p>
            <a:r>
              <a:rPr lang="en-GB" dirty="0"/>
              <a:t> public:</a:t>
            </a:r>
          </a:p>
          <a:p>
            <a:r>
              <a:rPr lang="en-GB" dirty="0"/>
              <a:t>    </a:t>
            </a:r>
            <a:r>
              <a:rPr lang="en-GB" dirty="0" err="1"/>
              <a:t>QueueType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);</a:t>
            </a:r>
          </a:p>
          <a:p>
            <a:r>
              <a:rPr lang="en-GB" dirty="0"/>
              <a:t>	~</a:t>
            </a:r>
            <a:r>
              <a:rPr lang="en-GB" dirty="0" err="1"/>
              <a:t>QueueType</a:t>
            </a:r>
            <a:r>
              <a:rPr lang="en-GB" dirty="0"/>
              <a:t>();</a:t>
            </a:r>
          </a:p>
          <a:p>
            <a:r>
              <a:rPr lang="en-GB" dirty="0"/>
              <a:t>    void </a:t>
            </a:r>
            <a:r>
              <a:rPr lang="en-GB" dirty="0" err="1"/>
              <a:t>MakeEmpty</a:t>
            </a:r>
            <a:r>
              <a:rPr lang="en-GB" dirty="0"/>
              <a:t>();</a:t>
            </a:r>
          </a:p>
          <a:p>
            <a:r>
              <a:rPr lang="en-GB" dirty="0"/>
              <a:t>    bool </a:t>
            </a:r>
            <a:r>
              <a:rPr lang="en-GB" dirty="0" err="1"/>
              <a:t>IsEmpty</a:t>
            </a:r>
            <a:r>
              <a:rPr lang="en-GB" dirty="0"/>
              <a:t>() 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r>
              <a:rPr lang="en-GB" dirty="0"/>
              <a:t>    bool </a:t>
            </a:r>
            <a:r>
              <a:rPr lang="en-GB" dirty="0" err="1"/>
              <a:t>IsFull</a:t>
            </a:r>
            <a:r>
              <a:rPr lang="en-GB" dirty="0"/>
              <a:t>() 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r>
              <a:rPr lang="en-GB" dirty="0"/>
              <a:t>    void </a:t>
            </a:r>
            <a:r>
              <a:rPr lang="en-GB" dirty="0" err="1" smtClean="0"/>
              <a:t>Enqueue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);</a:t>
            </a:r>
            <a:endParaRPr lang="en-GB" dirty="0"/>
          </a:p>
          <a:p>
            <a:r>
              <a:rPr lang="en-GB" dirty="0"/>
              <a:t>    void </a:t>
            </a:r>
            <a:r>
              <a:rPr lang="en-GB" dirty="0" err="1"/>
              <a:t>Dequeue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peek</a:t>
            </a:r>
            <a:r>
              <a:rPr lang="en-GB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void Display();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70493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private: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front, rear;</a:t>
            </a:r>
          </a:p>
          <a:p>
            <a:r>
              <a:rPr lang="en-GB" dirty="0"/>
              <a:t>    </a:t>
            </a:r>
            <a:r>
              <a:rPr lang="en-GB" dirty="0" err="1" smtClean="0"/>
              <a:t>int</a:t>
            </a:r>
            <a:r>
              <a:rPr lang="en-GB" dirty="0" smtClean="0"/>
              <a:t>* </a:t>
            </a:r>
            <a:r>
              <a:rPr lang="en-GB" dirty="0"/>
              <a:t>items;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maxQue</a:t>
            </a:r>
            <a:r>
              <a:rPr lang="en-GB" dirty="0"/>
              <a:t>;</a:t>
            </a:r>
          </a:p>
          <a:p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769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9244" t="10618" r="25602" b="28992"/>
          <a:stretch/>
        </p:blipFill>
        <p:spPr>
          <a:xfrm>
            <a:off x="1847558" y="2515005"/>
            <a:ext cx="8257881" cy="390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Wrapping the queue elements 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(rear == </a:t>
            </a:r>
            <a:r>
              <a:rPr lang="en-GB" dirty="0" err="1"/>
              <a:t>maxQue</a:t>
            </a:r>
            <a:r>
              <a:rPr lang="en-GB" dirty="0"/>
              <a:t> - 1)</a:t>
            </a:r>
          </a:p>
          <a:p>
            <a:r>
              <a:rPr lang="en-GB" dirty="0" smtClean="0"/>
              <a:t>     rear </a:t>
            </a:r>
            <a:r>
              <a:rPr lang="en-GB" dirty="0"/>
              <a:t>= 0;</a:t>
            </a:r>
          </a:p>
          <a:p>
            <a:r>
              <a:rPr lang="en-GB" dirty="0"/>
              <a:t>else</a:t>
            </a:r>
          </a:p>
          <a:p>
            <a:r>
              <a:rPr lang="en-GB" dirty="0" smtClean="0"/>
              <a:t>     rear </a:t>
            </a:r>
            <a:r>
              <a:rPr lang="en-GB" dirty="0"/>
              <a:t>= rear + </a:t>
            </a:r>
            <a:r>
              <a:rPr lang="en-GB" dirty="0" smtClean="0"/>
              <a:t>1</a:t>
            </a:r>
          </a:p>
          <a:p>
            <a:r>
              <a:rPr lang="en-US" dirty="0" smtClean="0"/>
              <a:t>Or</a:t>
            </a:r>
            <a:endParaRPr lang="en-US" dirty="0"/>
          </a:p>
          <a:p>
            <a:r>
              <a:rPr lang="en-GB" dirty="0"/>
              <a:t>rear = (rear + 1) % </a:t>
            </a:r>
            <a:r>
              <a:rPr lang="en-GB" dirty="0" err="1"/>
              <a:t>maxQue</a:t>
            </a:r>
            <a:r>
              <a:rPr lang="en-GB" dirty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708" t="26381" r="21426" b="31924"/>
          <a:stretch/>
        </p:blipFill>
        <p:spPr>
          <a:xfrm>
            <a:off x="4941455" y="3038764"/>
            <a:ext cx="6934318" cy="32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&amp; Full 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490" t="15749" r="24984" b="5075"/>
          <a:stretch/>
        </p:blipFill>
        <p:spPr>
          <a:xfrm>
            <a:off x="1563991" y="2603500"/>
            <a:ext cx="8691513" cy="42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1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&amp; Full 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Full</a:t>
            </a:r>
          </a:p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    (rear </a:t>
            </a: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+ 1) % </a:t>
            </a:r>
            <a:r>
              <a:rPr lang="en-US" alt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maxQue</a:t>
            </a: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== 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front</a:t>
            </a:r>
            <a:endParaRPr lang="en-US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Empty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     rear == front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028" t="29404" r="25137" b="9564"/>
          <a:stretch/>
        </p:blipFill>
        <p:spPr>
          <a:xfrm>
            <a:off x="6299200" y="2216728"/>
            <a:ext cx="5322716" cy="44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82072" y="711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Array-based Implementation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2418" y="249555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::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max)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maxQue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= max + 1;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front =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maxQue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- 1;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rear =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maxQue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- 1;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items = new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maxQue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];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580909" y="3726873"/>
            <a:ext cx="88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C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5357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</TotalTime>
  <Words>600</Words>
  <Application>Microsoft Office PowerPoint</Application>
  <PresentationFormat>Widescreen</PresentationFormat>
  <Paragraphs>154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MS Mincho</vt:lpstr>
      <vt:lpstr>Times New Roman</vt:lpstr>
      <vt:lpstr>Wingdings 3</vt:lpstr>
      <vt:lpstr>Ion Boardroom</vt:lpstr>
      <vt:lpstr>Data Structure &amp; Algorithms</vt:lpstr>
      <vt:lpstr>Queue</vt:lpstr>
      <vt:lpstr>Queue Implementation</vt:lpstr>
      <vt:lpstr>Array-based Implementation</vt:lpstr>
      <vt:lpstr>Queue</vt:lpstr>
      <vt:lpstr>Wrapping the queue elements around</vt:lpstr>
      <vt:lpstr>Empty &amp; Full Queue</vt:lpstr>
      <vt:lpstr>Empty &amp; Full Queue</vt:lpstr>
      <vt:lpstr>Array-based Implementation</vt:lpstr>
      <vt:lpstr>Array-based Implementation (cont.)</vt:lpstr>
      <vt:lpstr>Array-based Implementation (cont.)</vt:lpstr>
      <vt:lpstr>Array-based Implementation (cont.)</vt:lpstr>
      <vt:lpstr>Enqueue (ItemType newItem) </vt:lpstr>
      <vt:lpstr>Queue overflow </vt:lpstr>
      <vt:lpstr>Array-based Implementation (cont.)</vt:lpstr>
      <vt:lpstr>Dequeue (ItemType&amp; item)</vt:lpstr>
      <vt:lpstr>PowerPoint Presentation</vt:lpstr>
      <vt:lpstr>Array-based Queue Implementation (cont.)</vt:lpstr>
      <vt:lpstr>Array-based Queue Implementation (cont.)</vt:lpstr>
      <vt:lpstr>Array-based Queue Implementation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Imtiaz Malik</dc:creator>
  <cp:lastModifiedBy>Maryam Imtiaz Malik</cp:lastModifiedBy>
  <cp:revision>41</cp:revision>
  <dcterms:created xsi:type="dcterms:W3CDTF">2022-03-15T16:03:42Z</dcterms:created>
  <dcterms:modified xsi:type="dcterms:W3CDTF">2023-10-24T14:11:45Z</dcterms:modified>
</cp:coreProperties>
</file>